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3" r:id="rId9"/>
    <p:sldId id="264" r:id="rId10"/>
    <p:sldId id="265" r:id="rId11"/>
    <p:sldId id="267" r:id="rId12"/>
    <p:sldId id="268" r:id="rId13"/>
    <p:sldId id="269" r:id="rId14"/>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C613EA8B-79B5-4CE7-B14C-40AA76F5BE5A}"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C9DEEF55-E41A-471D-A610-632C4D47F148}"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1"/>
          </p:nvPr>
        </p:nvSpPr>
        <p:spPr/>
        <p:txBody>
          <a:bodyPr/>
          <a:lstStyle/>
          <a:p>
            <a:fld id="{91B8645F-D6CF-4C0B-9992-B6AA3ED6E26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1"/>
          </p:nvPr>
        </p:nvSpPr>
        <p:spPr/>
        <p:txBody>
          <a:bodyPr/>
          <a:lstStyle/>
          <a:p>
            <a:fld id="{A51B2A9B-320B-471E-9C4A-F349F5FCC2A6}"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411263D-E340-4850-98FD-8D8424250782}"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2"/>
          </p:nvPr>
        </p:nvSpPr>
        <p:spPr/>
        <p:txBody>
          <a:bodyPr/>
          <a:lstStyle/>
          <a:p>
            <a:fld id="{E8BA1850-DF72-4AA1-9507-4C54BA125362}"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2"/>
          </p:nvPr>
        </p:nvSpPr>
        <p:spPr/>
        <p:txBody>
          <a:bodyPr/>
          <a:lstStyle/>
          <a:p>
            <a:fld id="{355699B6-6602-4390-B01E-4BF83B79B772}"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2"/>
          </p:nvPr>
        </p:nvSpPr>
        <p:spPr/>
        <p:txBody>
          <a:bodyPr/>
          <a:lstStyle/>
          <a:p>
            <a:fld id="{A132C742-6485-4BF0-8639-D26B0022E422}"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2"/>
          </p:nvPr>
        </p:nvSpPr>
        <p:spPr/>
        <p:txBody>
          <a:bodyPr/>
          <a:lstStyle/>
          <a:p>
            <a:fld id="{508C1EB1-C1A5-4477-B3A8-A9958369DA82}"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2"/>
          </p:nvPr>
        </p:nvSpPr>
        <p:spPr/>
        <p:txBody>
          <a:bodyPr/>
          <a:lstStyle/>
          <a:p>
            <a:fld id="{BC36907F-590A-4C04-9501-78051DC98834}"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2"/>
          </p:nvPr>
        </p:nvSpPr>
        <p:spPr/>
        <p:txBody>
          <a:bodyPr/>
          <a:lstStyle/>
          <a:p>
            <a:fld id="{D48B55B6-F7C9-40CD-B6EB-B6D2793DEC4C}"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1"/>
          </p:nvPr>
        </p:nvSpPr>
        <p:spPr/>
        <p:txBody>
          <a:bodyPr/>
          <a:lstStyle/>
          <a:p>
            <a:fld id="{ED8E7996-602D-4A31-8CBD-AABA77B9A290}"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2"/>
          </p:nvPr>
        </p:nvSpPr>
        <p:spPr/>
        <p:txBody>
          <a:bodyPr/>
          <a:lstStyle/>
          <a:p>
            <a:fld id="{834A8314-7F5E-4908-A985-6168AB3441FB}"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2"/>
          </p:nvPr>
        </p:nvSpPr>
        <p:spPr/>
        <p:txBody>
          <a:bodyPr/>
          <a:lstStyle/>
          <a:p>
            <a:fld id="{0F9EE574-C8D1-44FE-9418-2B28405D659F}"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2"/>
          </p:nvPr>
        </p:nvSpPr>
        <p:spPr/>
        <p:txBody>
          <a:bodyPr/>
          <a:lstStyle/>
          <a:p>
            <a:fld id="{F78F1638-9F45-4C00-BDAA-C406C308DB98}"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sldNum" idx="2"/>
          </p:nvPr>
        </p:nvSpPr>
        <p:spPr/>
        <p:txBody>
          <a:bodyPr/>
          <a:lstStyle/>
          <a:p>
            <a:fld id="{300862FA-D160-43CB-ADC8-D6DC0ED018E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sldNum" idx="2"/>
          </p:nvPr>
        </p:nvSpPr>
        <p:spPr/>
        <p:txBody>
          <a:bodyPr/>
          <a:lstStyle/>
          <a:p>
            <a:fld id="{3BAC054B-2BA4-4AE8-89C9-10017C28500A}"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sldNum" idx="1"/>
          </p:nvPr>
        </p:nvSpPr>
        <p:spPr/>
        <p:txBody>
          <a:bodyPr/>
          <a:lstStyle/>
          <a:p>
            <a:fld id="{DC1CEFB4-0924-453C-B238-2A92F80572C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sldNum" idx="1"/>
          </p:nvPr>
        </p:nvSpPr>
        <p:spPr/>
        <p:txBody>
          <a:bodyPr/>
          <a:lstStyle/>
          <a:p>
            <a:fld id="{BE2ED4D7-7AAC-476E-ADBC-3071C9E14F68}"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sldNum" idx="1"/>
          </p:nvPr>
        </p:nvSpPr>
        <p:spPr/>
        <p:txBody>
          <a:bodyPr/>
          <a:lstStyle/>
          <a:p>
            <a:fld id="{8C00D16E-DDA4-4385-A1F9-3E2B35A34F35}"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1"/>
          </p:nvPr>
        </p:nvSpPr>
        <p:spPr/>
        <p:txBody>
          <a:bodyPr/>
          <a:lstStyle/>
          <a:p>
            <a:fld id="{C7D5C72C-19A6-427C-9676-CAD0A26D862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68D6BADA-3F5C-4FEB-B632-7D5E9C11035B}"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578DE0F9-2C85-426C-8246-8AB4BE67F58F}"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sldNum" idx="1"/>
          </p:nvPr>
        </p:nvSpPr>
        <p:spPr/>
        <p:txBody>
          <a:bodyPr/>
          <a:lstStyle/>
          <a:p>
            <a:fld id="{4FCF502E-F3CC-42D1-AF91-C4959F0EBA08}"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Google Shape;10;p2"/>
          <p:cNvSpPr/>
          <p:nvPr/>
        </p:nvSpPr>
        <p:spPr>
          <a:xfrm>
            <a:off x="0" y="0"/>
            <a:ext cx="9142920" cy="486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grpSp>
        <p:nvGrpSpPr>
          <p:cNvPr id="8" name="Google Shape;11;p2"/>
          <p:cNvGrpSpPr/>
          <p:nvPr/>
        </p:nvGrpSpPr>
        <p:grpSpPr>
          <a:xfrm>
            <a:off x="530280" y="1206360"/>
            <a:ext cx="1342080" cy="16560"/>
            <a:chOff x="530280" y="1206360"/>
            <a:chExt cx="1342080" cy="16560"/>
          </a:xfrm>
        </p:grpSpPr>
        <p:sp>
          <p:nvSpPr>
            <p:cNvPr id="2" name="Google Shape;12;p2"/>
            <p:cNvSpPr/>
            <p:nvPr/>
          </p:nvSpPr>
          <p:spPr>
            <a:xfrm rot="16200000">
              <a:off x="1380600" y="731160"/>
              <a:ext cx="16560" cy="9666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sp>
          <p:nvSpPr>
            <p:cNvPr id="3" name="Google Shape;13;p2"/>
            <p:cNvSpPr/>
            <p:nvPr/>
          </p:nvSpPr>
          <p:spPr>
            <a:xfrm rot="16200000">
              <a:off x="1009440" y="727200"/>
              <a:ext cx="16560" cy="974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grpSp>
      <p:sp>
        <p:nvSpPr>
          <p:cNvPr id="4" name="PlaceHolder 1"/>
          <p:cNvSpPr>
            <a:spLocks noGrp="1"/>
          </p:cNvSpPr>
          <p:nvPr>
            <p:ph type="title"/>
          </p:nvPr>
        </p:nvSpPr>
        <p:spPr>
          <a:xfrm>
            <a:off x="729360" y="1273320"/>
            <a:ext cx="7687800" cy="62496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729360" y="2079000"/>
            <a:ext cx="7687800" cy="2260080"/>
          </a:xfrm>
          <a:prstGeom prst="rect">
            <a:avLst/>
          </a:prstGeom>
          <a:noFill/>
          <a:ln w="0">
            <a:noFill/>
          </a:ln>
        </p:spPr>
        <p:txBody>
          <a:bodyPr lIns="0" tIns="0" rIns="0" bIns="0" anchor="t">
            <a:normAutofit fontScale="93333"/>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6" name="PlaceHolder 3"/>
          <p:cNvSpPr>
            <a:spLocks noGrp="1"/>
          </p:cNvSpPr>
          <p:nvPr>
            <p:ph type="sldNum" idx="1"/>
          </p:nvPr>
        </p:nvSpPr>
        <p:spPr>
          <a:xfrm>
            <a:off x="8536320" y="4749840"/>
            <a:ext cx="547560" cy="39240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accent1"/>
                </a:solidFill>
                <a:latin typeface="Lato"/>
                <a:ea typeface="Lato"/>
              </a:defRPr>
            </a:lvl1pPr>
          </a:lstStyle>
          <a:p>
            <a:pPr indent="0" algn="r">
              <a:lnSpc>
                <a:spcPct val="100000"/>
              </a:lnSpc>
              <a:buNone/>
              <a:tabLst>
                <a:tab pos="0" algn="l"/>
              </a:tabLst>
            </a:pPr>
            <a:fld id="{7B2B6FE6-2926-408C-AEC4-D500D569EF01}" type="slidenum">
              <a:rPr lang="en" sz="1000" b="0" strike="noStrike" spc="-1">
                <a:solidFill>
                  <a:schemeClr val="accent1"/>
                </a:solidFill>
                <a:latin typeface="Lato"/>
                <a:ea typeface="Lato"/>
              </a:rPr>
              <a:t>‹#›</a:t>
            </a:fld>
            <a:endParaRPr lang="en-IN"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24;p4"/>
          <p:cNvSpPr/>
          <p:nvPr/>
        </p:nvSpPr>
        <p:spPr>
          <a:xfrm>
            <a:off x="0" y="0"/>
            <a:ext cx="9142920" cy="4867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grpSp>
        <p:nvGrpSpPr>
          <p:cNvPr id="44" name="Google Shape;25;p4"/>
          <p:cNvGrpSpPr/>
          <p:nvPr/>
        </p:nvGrpSpPr>
        <p:grpSpPr>
          <a:xfrm>
            <a:off x="530280" y="1206360"/>
            <a:ext cx="1342080" cy="16560"/>
            <a:chOff x="530280" y="1206360"/>
            <a:chExt cx="1342080" cy="16560"/>
          </a:xfrm>
        </p:grpSpPr>
        <p:sp>
          <p:nvSpPr>
            <p:cNvPr id="45" name="Google Shape;26;p4"/>
            <p:cNvSpPr/>
            <p:nvPr/>
          </p:nvSpPr>
          <p:spPr>
            <a:xfrm rot="16200000">
              <a:off x="1380600" y="731160"/>
              <a:ext cx="16560" cy="9666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sp>
          <p:nvSpPr>
            <p:cNvPr id="46" name="Google Shape;27;p4"/>
            <p:cNvSpPr/>
            <p:nvPr/>
          </p:nvSpPr>
          <p:spPr>
            <a:xfrm rot="16200000">
              <a:off x="1009440" y="727200"/>
              <a:ext cx="16560" cy="974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IN" sz="1400" b="0" strike="noStrike" spc="-1">
                <a:solidFill>
                  <a:srgbClr val="000000"/>
                </a:solidFill>
                <a:latin typeface="Arial"/>
              </a:endParaRPr>
            </a:p>
          </p:txBody>
        </p:sp>
      </p:grpSp>
      <p:sp>
        <p:nvSpPr>
          <p:cNvPr id="47" name="PlaceHolder 1"/>
          <p:cNvSpPr>
            <a:spLocks noGrp="1"/>
          </p:cNvSpPr>
          <p:nvPr>
            <p:ph type="sldNum" idx="2"/>
          </p:nvPr>
        </p:nvSpPr>
        <p:spPr>
          <a:xfrm>
            <a:off x="8536320" y="4749840"/>
            <a:ext cx="547560" cy="39240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accent1"/>
                </a:solidFill>
                <a:latin typeface="Lato"/>
                <a:ea typeface="Lato"/>
              </a:defRPr>
            </a:lvl1pPr>
          </a:lstStyle>
          <a:p>
            <a:pPr indent="0" algn="r">
              <a:lnSpc>
                <a:spcPct val="100000"/>
              </a:lnSpc>
              <a:buNone/>
              <a:tabLst>
                <a:tab pos="0" algn="l"/>
              </a:tabLst>
            </a:pPr>
            <a:fld id="{F3A8A169-E337-4008-BA4B-F5C9E8E20AF6}" type="slidenum">
              <a:rPr lang="en" sz="1000" b="0" strike="noStrike" spc="-1">
                <a:solidFill>
                  <a:schemeClr val="accent1"/>
                </a:solidFill>
                <a:latin typeface="Lato"/>
                <a:ea typeface="Lato"/>
              </a:rPr>
              <a:t>‹#›</a:t>
            </a:fld>
            <a:endParaRPr lang="en-IN" sz="1000" b="0" strike="noStrike" spc="-1">
              <a:solidFill>
                <a:srgbClr val="000000"/>
              </a:solidFill>
              <a:latin typeface="Times New Roman"/>
            </a:endParaRPr>
          </a:p>
        </p:txBody>
      </p:sp>
      <p:sp>
        <p:nvSpPr>
          <p:cNvPr id="48"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28460" y="1070489"/>
            <a:ext cx="7687080" cy="817946"/>
          </a:xfrm>
          <a:prstGeom prst="rect">
            <a:avLst/>
          </a:prstGeom>
          <a:noFill/>
          <a:ln w="0">
            <a:noFill/>
          </a:ln>
        </p:spPr>
        <p:txBody>
          <a:bodyPr lIns="91440" tIns="91440" rIns="91440" bIns="91440" anchor="t">
            <a:normAutofit/>
          </a:bodyPr>
          <a:lstStyle/>
          <a:p>
            <a:pPr indent="0">
              <a:lnSpc>
                <a:spcPct val="160000"/>
              </a:lnSpc>
              <a:spcBef>
                <a:spcPts val="1400"/>
              </a:spcBef>
              <a:buNone/>
              <a:tabLst>
                <a:tab pos="0" algn="l"/>
              </a:tabLst>
            </a:pPr>
            <a:r>
              <a:rPr lang="en" sz="2550" b="1" spc="-1" dirty="0">
                <a:solidFill>
                  <a:schemeClr val="dk2"/>
                </a:solidFill>
                <a:latin typeface="Roboto"/>
                <a:ea typeface="Roboto"/>
              </a:rPr>
              <a:t>		              E-Commerce Website</a:t>
            </a:r>
            <a:endParaRPr lang="en-IN" sz="2550" b="0" strike="noStrike" spc="-1" dirty="0">
              <a:solidFill>
                <a:srgbClr val="000000"/>
              </a:solidFill>
              <a:latin typeface="Arial"/>
            </a:endParaRPr>
          </a:p>
          <a:p>
            <a:pPr indent="0">
              <a:lnSpc>
                <a:spcPct val="100000"/>
              </a:lnSpc>
              <a:spcBef>
                <a:spcPts val="400"/>
              </a:spcBef>
              <a:buNone/>
              <a:tabLst>
                <a:tab pos="0" algn="l"/>
              </a:tabLst>
            </a:pPr>
            <a:endParaRPr lang="en-IN" sz="5100" b="0" strike="noStrike" spc="-1" dirty="0">
              <a:solidFill>
                <a:srgbClr val="000000"/>
              </a:solidFill>
              <a:latin typeface="Arial"/>
            </a:endParaRPr>
          </a:p>
        </p:txBody>
      </p:sp>
      <p:sp>
        <p:nvSpPr>
          <p:cNvPr id="87" name="PlaceHolder 2"/>
          <p:cNvSpPr>
            <a:spLocks noGrp="1"/>
          </p:cNvSpPr>
          <p:nvPr>
            <p:ph type="subTitle"/>
          </p:nvPr>
        </p:nvSpPr>
        <p:spPr>
          <a:xfrm>
            <a:off x="312300" y="1763121"/>
            <a:ext cx="8519400" cy="3165480"/>
          </a:xfrm>
          <a:prstGeom prst="rect">
            <a:avLst/>
          </a:prstGeom>
          <a:noFill/>
          <a:ln w="0">
            <a:noFill/>
          </a:ln>
        </p:spPr>
        <p:txBody>
          <a:bodyPr lIns="91440" tIns="91440" rIns="91440" bIns="91440" anchor="t">
            <a:noAutofit/>
          </a:bodyPr>
          <a:lstStyle/>
          <a:p>
            <a:pPr marL="457200" indent="-355680">
              <a:lnSpc>
                <a:spcPct val="115000"/>
              </a:lnSpc>
              <a:buClr>
                <a:srgbClr val="1A9988"/>
              </a:buClr>
              <a:buFont typeface="Roboto"/>
              <a:buChar char="●"/>
            </a:pPr>
            <a:r>
              <a:rPr lang="en" sz="1400" b="0" strike="noStrike" spc="-1" dirty="0">
                <a:solidFill>
                  <a:schemeClr val="dk1"/>
                </a:solidFill>
                <a:latin typeface="Roboto"/>
                <a:ea typeface="Roboto"/>
              </a:rPr>
              <a:t>Aman Verma</a:t>
            </a:r>
            <a:endParaRPr lang="en-IN" sz="1400" b="0" strike="noStrike" spc="-1" dirty="0">
              <a:solidFill>
                <a:srgbClr val="000000"/>
              </a:solidFill>
              <a:latin typeface="Arial"/>
            </a:endParaRPr>
          </a:p>
          <a:p>
            <a:pPr marL="457200" indent="-355680">
              <a:lnSpc>
                <a:spcPct val="115000"/>
              </a:lnSpc>
              <a:buClr>
                <a:srgbClr val="1A9988"/>
              </a:buClr>
              <a:buFont typeface="Roboto"/>
              <a:buChar char="●"/>
            </a:pPr>
            <a:r>
              <a:rPr lang="en" sz="1400" spc="-1" dirty="0">
                <a:solidFill>
                  <a:schemeClr val="dk1"/>
                </a:solidFill>
                <a:latin typeface="Roboto"/>
                <a:ea typeface="Roboto"/>
              </a:rPr>
              <a:t>Ashwani Kumar</a:t>
            </a:r>
            <a:endParaRPr lang="en-IN" sz="1400" b="0" strike="noStrike" spc="-1" dirty="0">
              <a:solidFill>
                <a:srgbClr val="000000"/>
              </a:solidFill>
              <a:latin typeface="Arial"/>
            </a:endParaRPr>
          </a:p>
          <a:p>
            <a:pPr marL="457200" indent="-355680">
              <a:lnSpc>
                <a:spcPct val="115000"/>
              </a:lnSpc>
              <a:buClr>
                <a:srgbClr val="1A9988"/>
              </a:buClr>
              <a:buFont typeface="Roboto"/>
              <a:buChar char="●"/>
            </a:pPr>
            <a:r>
              <a:rPr lang="en" sz="1400" spc="-1" dirty="0">
                <a:solidFill>
                  <a:schemeClr val="dk1"/>
                </a:solidFill>
                <a:latin typeface="Roboto"/>
                <a:ea typeface="Roboto"/>
              </a:rPr>
              <a:t>Garv Sharma</a:t>
            </a:r>
          </a:p>
          <a:p>
            <a:pPr marL="457200" indent="-355680">
              <a:lnSpc>
                <a:spcPct val="115000"/>
              </a:lnSpc>
              <a:buClr>
                <a:srgbClr val="1A9988"/>
              </a:buClr>
              <a:buFont typeface="Roboto"/>
              <a:buChar char="●"/>
            </a:pPr>
            <a:r>
              <a:rPr lang="en" sz="1400" b="0" strike="noStrike" spc="-1" dirty="0">
                <a:solidFill>
                  <a:schemeClr val="dk1"/>
                </a:solidFill>
                <a:latin typeface="Roboto"/>
                <a:ea typeface="Roboto"/>
              </a:rPr>
              <a:t>Deevyansh </a:t>
            </a:r>
            <a:r>
              <a:rPr lang="en" sz="1400" spc="-1" dirty="0">
                <a:solidFill>
                  <a:schemeClr val="dk1"/>
                </a:solidFill>
                <a:latin typeface="Roboto"/>
                <a:ea typeface="Roboto"/>
              </a:rPr>
              <a:t>C</a:t>
            </a:r>
            <a:r>
              <a:rPr lang="en" sz="1400" b="0" strike="noStrike" spc="-1" dirty="0">
                <a:solidFill>
                  <a:schemeClr val="dk1"/>
                </a:solidFill>
                <a:latin typeface="Roboto"/>
                <a:ea typeface="Roboto"/>
              </a:rPr>
              <a:t>habra</a:t>
            </a:r>
            <a:endParaRPr lang="en-IN" sz="1400" b="0" strike="noStrike" spc="-1" dirty="0">
              <a:solidFill>
                <a:srgbClr val="000000"/>
              </a:solidFill>
              <a:latin typeface="Arial"/>
            </a:endParaRPr>
          </a:p>
          <a:p>
            <a:pPr marL="101520" indent="0">
              <a:lnSpc>
                <a:spcPct val="115000"/>
              </a:lnSpc>
              <a:buClr>
                <a:srgbClr val="1A9988"/>
              </a:buClr>
              <a:buNone/>
            </a:pPr>
            <a:r>
              <a:rPr lang="en" sz="1400" b="0" strike="noStrike" spc="-1" dirty="0">
                <a:solidFill>
                  <a:schemeClr val="dk1"/>
                </a:solidFill>
                <a:latin typeface="Roboto"/>
                <a:ea typeface="Roboto"/>
              </a:rPr>
              <a:t>        GLA Unversity, Mathura.</a:t>
            </a:r>
            <a:endParaRPr lang="en-IN" sz="1400" b="0" strike="noStrike" spc="-1" dirty="0">
              <a:solidFill>
                <a:srgbClr val="000000"/>
              </a:solidFill>
              <a:latin typeface="Arial"/>
            </a:endParaRPr>
          </a:p>
          <a:p>
            <a:pPr marL="101520" indent="0">
              <a:lnSpc>
                <a:spcPct val="115000"/>
              </a:lnSpc>
              <a:buClr>
                <a:srgbClr val="1A9988"/>
              </a:buClr>
              <a:buNone/>
            </a:pPr>
            <a:r>
              <a:rPr lang="en" sz="1400" b="0" strike="noStrike" spc="-1" dirty="0">
                <a:solidFill>
                  <a:schemeClr val="dk1"/>
                </a:solidFill>
                <a:latin typeface="Roboto"/>
                <a:ea typeface="Roboto"/>
              </a:rPr>
              <a:t>        Computer Science Engineering and Applications.</a:t>
            </a:r>
            <a:endParaRPr lang="en-IN" sz="1400" b="0" strike="noStrike" spc="-1" dirty="0">
              <a:solidFill>
                <a:srgbClr val="000000"/>
              </a:solidFill>
              <a:latin typeface="Arial"/>
            </a:endParaRPr>
          </a:p>
          <a:p>
            <a:pPr marL="101520" indent="0">
              <a:lnSpc>
                <a:spcPct val="115000"/>
              </a:lnSpc>
              <a:buClr>
                <a:srgbClr val="1A9988"/>
              </a:buClr>
              <a:buNone/>
            </a:pPr>
            <a:r>
              <a:rPr lang="en" sz="1400" spc="-1" dirty="0">
                <a:solidFill>
                  <a:schemeClr val="dk1"/>
                </a:solidFill>
                <a:latin typeface="Roboto"/>
                <a:ea typeface="Roboto"/>
              </a:rPr>
              <a:t>        </a:t>
            </a:r>
            <a:r>
              <a:rPr lang="en" sz="1400" b="0" strike="noStrike" spc="-1" dirty="0">
                <a:solidFill>
                  <a:schemeClr val="dk1"/>
                </a:solidFill>
                <a:latin typeface="Roboto"/>
                <a:ea typeface="Roboto"/>
              </a:rPr>
              <a:t>Date : </a:t>
            </a:r>
            <a:r>
              <a:rPr lang="en" sz="1400" spc="-1" dirty="0">
                <a:solidFill>
                  <a:schemeClr val="dk1"/>
                </a:solidFill>
                <a:latin typeface="Roboto"/>
                <a:ea typeface="Roboto"/>
              </a:rPr>
              <a:t>1 Dec</a:t>
            </a:r>
            <a:r>
              <a:rPr lang="en" sz="1400" b="0" strike="noStrike" spc="-1" dirty="0">
                <a:solidFill>
                  <a:schemeClr val="dk1"/>
                </a:solidFill>
                <a:latin typeface="Roboto"/>
                <a:ea typeface="Roboto"/>
              </a:rPr>
              <a:t> 2023.</a:t>
            </a:r>
            <a:endParaRPr lang="en-IN" sz="1400" b="0" strike="noStrike" spc="-1" dirty="0">
              <a:solidFill>
                <a:srgbClr val="000000"/>
              </a:solidFill>
              <a:latin typeface="Arial"/>
            </a:endParaRPr>
          </a:p>
          <a:p>
            <a:pPr indent="0">
              <a:lnSpc>
                <a:spcPct val="100000"/>
              </a:lnSpc>
              <a:spcBef>
                <a:spcPts val="1500"/>
              </a:spcBef>
              <a:buNone/>
              <a:tabLst>
                <a:tab pos="0" algn="l"/>
              </a:tabLst>
            </a:pP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280" b="1" strike="noStrike" spc="-1" dirty="0">
                <a:solidFill>
                  <a:srgbClr val="000000"/>
                </a:solidFill>
                <a:latin typeface="Roboto"/>
                <a:ea typeface="Roboto"/>
              </a:rPr>
              <a:t>Future Work</a:t>
            </a:r>
            <a:endParaRPr lang="en-IN" sz="2280" b="0" strike="noStrike" spc="-1" dirty="0">
              <a:solidFill>
                <a:srgbClr val="000000"/>
              </a:solidFill>
              <a:latin typeface="Arial"/>
            </a:endParaRPr>
          </a:p>
          <a:p>
            <a:pPr indent="0">
              <a:lnSpc>
                <a:spcPct val="100000"/>
              </a:lnSpc>
              <a:spcBef>
                <a:spcPts val="400"/>
              </a:spcBef>
              <a:buNone/>
              <a:tabLst>
                <a:tab pos="0" algn="l"/>
              </a:tabLst>
            </a:pPr>
            <a:endParaRPr lang="en-IN" sz="3140" b="0" strike="noStrike" spc="-1" dirty="0">
              <a:solidFill>
                <a:srgbClr val="000000"/>
              </a:solidFill>
              <a:latin typeface="Arial"/>
            </a:endParaRPr>
          </a:p>
        </p:txBody>
      </p:sp>
      <p:sp>
        <p:nvSpPr>
          <p:cNvPr id="114" name="PlaceHolder 2"/>
          <p:cNvSpPr>
            <a:spLocks noGrp="1"/>
          </p:cNvSpPr>
          <p:nvPr>
            <p:ph/>
          </p:nvPr>
        </p:nvSpPr>
        <p:spPr>
          <a:xfrm>
            <a:off x="540000" y="2133600"/>
            <a:ext cx="7687800" cy="2726400"/>
          </a:xfrm>
          <a:prstGeom prst="rect">
            <a:avLst/>
          </a:prstGeom>
          <a:noFill/>
          <a:ln w="0">
            <a:noFill/>
          </a:ln>
        </p:spPr>
        <p:txBody>
          <a:bodyPr lIns="91440" tIns="91440" rIns="91440" bIns="91440" anchor="t">
            <a:normAutofit/>
          </a:bodyPr>
          <a:lstStyle/>
          <a:p>
            <a:pPr marL="800100" indent="-342900">
              <a:lnSpc>
                <a:spcPct val="115000"/>
              </a:lnSpc>
            </a:pPr>
            <a:r>
              <a:rPr lang="en-IN" sz="2100" spc="-1" dirty="0">
                <a:solidFill>
                  <a:srgbClr val="339966"/>
                </a:solidFill>
                <a:latin typeface="Arial"/>
              </a:rPr>
              <a:t>Enhanced Security Measures.</a:t>
            </a:r>
          </a:p>
          <a:p>
            <a:pPr marL="800100" indent="-342900">
              <a:lnSpc>
                <a:spcPct val="115000"/>
              </a:lnSpc>
            </a:pPr>
            <a:r>
              <a:rPr lang="en-IN" sz="2100" spc="-1" dirty="0">
                <a:solidFill>
                  <a:srgbClr val="339966"/>
                </a:solidFill>
                <a:latin typeface="Arial"/>
              </a:rPr>
              <a:t>Green Initiatives.</a:t>
            </a:r>
          </a:p>
          <a:p>
            <a:pPr marL="800100" indent="-342900">
              <a:lnSpc>
                <a:spcPct val="115000"/>
              </a:lnSpc>
            </a:pPr>
            <a:r>
              <a:rPr lang="en-IN" sz="2100" b="0" strike="noStrike" spc="-1" dirty="0">
                <a:solidFill>
                  <a:srgbClr val="339966"/>
                </a:solidFill>
                <a:latin typeface="Arial"/>
              </a:rPr>
              <a:t>Enhance</a:t>
            </a:r>
            <a:r>
              <a:rPr lang="en-IN" sz="2100" spc="-1" dirty="0">
                <a:solidFill>
                  <a:srgbClr val="339966"/>
                </a:solidFill>
                <a:latin typeface="Arial"/>
              </a:rPr>
              <a:t>d User Experience.</a:t>
            </a:r>
          </a:p>
          <a:p>
            <a:pPr marL="800100" indent="-342900">
              <a:lnSpc>
                <a:spcPct val="115000"/>
              </a:lnSpc>
            </a:pPr>
            <a:r>
              <a:rPr lang="en-IN" sz="2100" b="0" strike="noStrike" spc="-1" dirty="0">
                <a:solidFill>
                  <a:srgbClr val="339966"/>
                </a:solidFill>
                <a:latin typeface="Arial"/>
              </a:rPr>
              <a:t>Addition</a:t>
            </a:r>
            <a:r>
              <a:rPr lang="en-IN" sz="2100" spc="-1" dirty="0">
                <a:solidFill>
                  <a:srgbClr val="339966"/>
                </a:solidFill>
                <a:latin typeface="Arial"/>
              </a:rPr>
              <a:t>al Features based on Feedback.</a:t>
            </a:r>
            <a:endParaRPr lang="en-IN" sz="2000" b="0" strike="noStrike" spc="-1" dirty="0">
              <a:solidFill>
                <a:srgbClr val="339966"/>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280" b="1" strike="noStrike" spc="-1">
                <a:solidFill>
                  <a:srgbClr val="000000"/>
                </a:solidFill>
                <a:latin typeface="Roboto"/>
                <a:ea typeface="Roboto"/>
              </a:rPr>
              <a:t>Conclusion</a:t>
            </a:r>
            <a:endParaRPr lang="en-IN" sz="2280" b="0" strike="noStrike" spc="-1">
              <a:solidFill>
                <a:srgbClr val="000000"/>
              </a:solidFill>
              <a:latin typeface="Arial"/>
            </a:endParaRPr>
          </a:p>
          <a:p>
            <a:pPr indent="0">
              <a:lnSpc>
                <a:spcPct val="100000"/>
              </a:lnSpc>
              <a:spcBef>
                <a:spcPts val="400"/>
              </a:spcBef>
              <a:buNone/>
              <a:tabLst>
                <a:tab pos="0" algn="l"/>
              </a:tabLst>
            </a:pPr>
            <a:endParaRPr lang="en-IN" sz="3140" b="0" strike="noStrike" spc="-1">
              <a:solidFill>
                <a:srgbClr val="000000"/>
              </a:solidFill>
              <a:latin typeface="Arial"/>
            </a:endParaRPr>
          </a:p>
        </p:txBody>
      </p:sp>
      <p:sp>
        <p:nvSpPr>
          <p:cNvPr id="116" name="PlaceHolder 2"/>
          <p:cNvSpPr>
            <a:spLocks noGrp="1"/>
          </p:cNvSpPr>
          <p:nvPr>
            <p:ph/>
          </p:nvPr>
        </p:nvSpPr>
        <p:spPr>
          <a:xfrm>
            <a:off x="720000" y="2419920"/>
            <a:ext cx="7687800" cy="2260080"/>
          </a:xfrm>
          <a:prstGeom prst="rect">
            <a:avLst/>
          </a:prstGeom>
          <a:noFill/>
          <a:ln w="0">
            <a:noFill/>
          </a:ln>
        </p:spPr>
        <p:txBody>
          <a:bodyPr lIns="91440" tIns="91440" rIns="91440" bIns="91440" anchor="t">
            <a:normAutofit/>
          </a:bodyPr>
          <a:lstStyle/>
          <a:p>
            <a:pPr marL="63500"/>
            <a:r>
              <a:rPr lang="en-US" sz="1800" b="0" kern="0" dirty="0">
                <a:effectLst/>
                <a:latin typeface="Calibri" panose="020F0502020204030204" pitchFamily="34" charset="0"/>
                <a:ea typeface="Calibri" panose="020F0502020204030204" pitchFamily="34" charset="0"/>
              </a:rPr>
              <a:t>The second-hand e-commerce website project aims to create a user-friendly platform for buying and selling pre-owned products. The system incorporates essential features such as user authentication, comprehensive product management, secure checkout processes, and effective communication channels. With an emphasis on user feedback through ratings, reviews, and a feedback form, the platform encourages a trustworthy and transparent environment.</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090" b="1" strike="noStrike" spc="-1">
                <a:solidFill>
                  <a:srgbClr val="000000"/>
                </a:solidFill>
                <a:latin typeface="Roboto"/>
                <a:ea typeface="Roboto"/>
              </a:rPr>
              <a:t>Acknowledgments</a:t>
            </a:r>
            <a:endParaRPr lang="en-IN" sz="2090" b="0" strike="noStrike" spc="-1">
              <a:solidFill>
                <a:srgbClr val="000000"/>
              </a:solidFill>
              <a:latin typeface="Arial"/>
            </a:endParaRPr>
          </a:p>
          <a:p>
            <a:pPr indent="0">
              <a:lnSpc>
                <a:spcPct val="100000"/>
              </a:lnSpc>
              <a:spcBef>
                <a:spcPts val="400"/>
              </a:spcBef>
              <a:buNone/>
              <a:tabLst>
                <a:tab pos="0" algn="l"/>
              </a:tabLst>
            </a:pPr>
            <a:endParaRPr lang="en-IN" sz="2940" b="0" strike="noStrike" spc="-1">
              <a:solidFill>
                <a:srgbClr val="000000"/>
              </a:solidFill>
              <a:latin typeface="Arial"/>
            </a:endParaRPr>
          </a:p>
        </p:txBody>
      </p:sp>
      <p:sp>
        <p:nvSpPr>
          <p:cNvPr id="118" name="PlaceHolder 2"/>
          <p:cNvSpPr>
            <a:spLocks noGrp="1"/>
          </p:cNvSpPr>
          <p:nvPr>
            <p:ph/>
          </p:nvPr>
        </p:nvSpPr>
        <p:spPr>
          <a:xfrm>
            <a:off x="720000" y="2520000"/>
            <a:ext cx="7687800" cy="2260080"/>
          </a:xfrm>
          <a:prstGeom prst="rect">
            <a:avLst/>
          </a:prstGeom>
          <a:noFill/>
          <a:ln w="0">
            <a:noFill/>
          </a:ln>
        </p:spPr>
        <p:txBody>
          <a:bodyPr lIns="91440" tIns="91440" rIns="91440" bIns="91440" anchor="t">
            <a:normAutofit/>
          </a:bodyPr>
          <a:lstStyle/>
          <a:p>
            <a:pPr indent="0">
              <a:lnSpc>
                <a:spcPct val="115000"/>
              </a:lnSpc>
              <a:spcAft>
                <a:spcPts val="1199"/>
              </a:spcAft>
              <a:buNone/>
              <a:tabLst>
                <a:tab pos="0" algn="l"/>
              </a:tabLst>
            </a:pPr>
            <a:r>
              <a:rPr lang="en" sz="1800" b="0" strike="noStrike" spc="-1" dirty="0">
                <a:solidFill>
                  <a:srgbClr val="339966"/>
                </a:solidFill>
                <a:latin typeface="Roboto"/>
                <a:ea typeface="Roboto"/>
              </a:rPr>
              <a:t>I would like to express my sincere appreciation to </a:t>
            </a:r>
            <a:r>
              <a:rPr lang="en" sz="1800" b="1" strike="noStrike" spc="-1" dirty="0">
                <a:solidFill>
                  <a:srgbClr val="339966"/>
                </a:solidFill>
                <a:latin typeface="Roboto"/>
                <a:ea typeface="Roboto"/>
              </a:rPr>
              <a:t>Mr. Ankit Arora (Technical Trainer)</a:t>
            </a:r>
            <a:r>
              <a:rPr lang="en" sz="1800" b="0" strike="noStrike" spc="-1" dirty="0">
                <a:solidFill>
                  <a:srgbClr val="339966"/>
                </a:solidFill>
                <a:latin typeface="Roboto"/>
                <a:ea typeface="Roboto"/>
              </a:rPr>
              <a:t> for developing supporting environment for us to develop this project.</a:t>
            </a:r>
            <a:endParaRPr lang="en-IN" sz="1800" b="0" strike="noStrike" spc="-1" dirty="0">
              <a:solidFill>
                <a:srgbClr val="339966"/>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280" b="1" strike="noStrike" spc="-1">
                <a:solidFill>
                  <a:schemeClr val="dk2"/>
                </a:solidFill>
                <a:latin typeface="Roboto"/>
                <a:ea typeface="Roboto"/>
              </a:rPr>
              <a:t>Introduction</a:t>
            </a:r>
            <a:endParaRPr lang="en-IN" sz="2280" b="0" strike="noStrike" spc="-1">
              <a:solidFill>
                <a:srgbClr val="000000"/>
              </a:solidFill>
              <a:latin typeface="Arial"/>
            </a:endParaRPr>
          </a:p>
          <a:p>
            <a:pPr indent="0">
              <a:lnSpc>
                <a:spcPct val="100000"/>
              </a:lnSpc>
              <a:spcBef>
                <a:spcPts val="400"/>
              </a:spcBef>
              <a:buNone/>
              <a:tabLst>
                <a:tab pos="0" algn="l"/>
              </a:tabLst>
            </a:pPr>
            <a:endParaRPr lang="en-IN" sz="3140" b="0" strike="noStrike" spc="-1">
              <a:solidFill>
                <a:srgbClr val="000000"/>
              </a:solidFill>
              <a:latin typeface="Arial"/>
            </a:endParaRPr>
          </a:p>
        </p:txBody>
      </p:sp>
      <p:sp>
        <p:nvSpPr>
          <p:cNvPr id="89"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457200" indent="-355680">
              <a:lnSpc>
                <a:spcPct val="115000"/>
              </a:lnSpc>
              <a:buClr>
                <a:srgbClr val="1A9988"/>
              </a:buClr>
              <a:buFont typeface="Roboto"/>
              <a:buChar char="●"/>
            </a:pPr>
            <a:r>
              <a:rPr lang="en" sz="2000" b="0" strike="noStrike" spc="-1" dirty="0">
                <a:solidFill>
                  <a:schemeClr val="dk1"/>
                </a:solidFill>
                <a:latin typeface="Roboto"/>
                <a:ea typeface="Roboto"/>
              </a:rPr>
              <a:t>The core idea of the proposed application shows opening,high </a:t>
            </a:r>
            <a:r>
              <a:rPr lang="en" sz="2000" b="0" strike="noStrike" spc="-1" dirty="0">
                <a:solidFill>
                  <a:srgbClr val="339966"/>
                </a:solidFill>
                <a:latin typeface="Roboto"/>
                <a:ea typeface="Roboto"/>
              </a:rPr>
              <a:t>and low.</a:t>
            </a:r>
            <a:endParaRPr lang="en-IN" sz="2000" b="0" strike="noStrike" spc="-1" dirty="0">
              <a:solidFill>
                <a:srgbClr val="339966"/>
              </a:solidFill>
              <a:latin typeface="Arial"/>
            </a:endParaRPr>
          </a:p>
          <a:p>
            <a:pPr marL="457200" indent="-355680">
              <a:lnSpc>
                <a:spcPct val="115000"/>
              </a:lnSpc>
              <a:buClr>
                <a:srgbClr val="1A9988"/>
              </a:buClr>
              <a:buFont typeface="Roboto"/>
              <a:buChar char="●"/>
            </a:pPr>
            <a:r>
              <a:rPr lang="en" sz="2000" b="0" strike="noStrike" spc="-1" dirty="0">
                <a:solidFill>
                  <a:schemeClr val="dk1"/>
                </a:solidFill>
                <a:latin typeface="Roboto"/>
                <a:ea typeface="Roboto"/>
              </a:rPr>
              <a:t>This model predicts today’s closing price.</a:t>
            </a:r>
            <a:endParaRPr lang="en-IN" sz="2000" b="0" strike="noStrike" spc="-1" dirty="0">
              <a:solidFill>
                <a:srgbClr val="000000"/>
              </a:solidFill>
              <a:latin typeface="Arial"/>
            </a:endParaRPr>
          </a:p>
          <a:p>
            <a:pPr marL="457200" indent="-355680">
              <a:lnSpc>
                <a:spcPct val="115000"/>
              </a:lnSpc>
              <a:buClr>
                <a:srgbClr val="1A9988"/>
              </a:buClr>
              <a:buFont typeface="Roboto"/>
              <a:buChar char="●"/>
            </a:pPr>
            <a:r>
              <a:rPr lang="en" sz="2000" b="0" strike="noStrike" spc="-1" dirty="0">
                <a:solidFill>
                  <a:schemeClr val="dk1"/>
                </a:solidFill>
                <a:latin typeface="Roboto"/>
                <a:ea typeface="Roboto"/>
              </a:rPr>
              <a:t>Proposed application will give the closing price of a particular day.</a:t>
            </a:r>
            <a:endParaRPr lang="en-IN" sz="2000" b="0" strike="noStrike" spc="-1" dirty="0">
              <a:solidFill>
                <a:srgbClr val="000000"/>
              </a:solidFill>
              <a:latin typeface="Arial"/>
            </a:endParaRPr>
          </a:p>
          <a:p>
            <a:pPr indent="0">
              <a:lnSpc>
                <a:spcPct val="115000"/>
              </a:lnSpc>
              <a:spcBef>
                <a:spcPts val="1500"/>
              </a:spcBef>
              <a:spcAft>
                <a:spcPts val="1199"/>
              </a:spcAft>
              <a:buNone/>
              <a:tabLst>
                <a:tab pos="0" algn="l"/>
              </a:tabLst>
            </a:pPr>
            <a:endParaRPr lang="en-IN" sz="21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190" b="1" strike="noStrike" spc="-1">
                <a:solidFill>
                  <a:srgbClr val="000000"/>
                </a:solidFill>
                <a:latin typeface="Roboto"/>
                <a:ea typeface="Roboto"/>
              </a:rPr>
              <a:t>Objectives</a:t>
            </a:r>
            <a:endParaRPr lang="en-IN" sz="2190" b="0" strike="noStrike" spc="-1">
              <a:solidFill>
                <a:srgbClr val="000000"/>
              </a:solidFill>
              <a:latin typeface="Arial"/>
            </a:endParaRPr>
          </a:p>
          <a:p>
            <a:pPr indent="0">
              <a:lnSpc>
                <a:spcPct val="100000"/>
              </a:lnSpc>
              <a:spcBef>
                <a:spcPts val="400"/>
              </a:spcBef>
              <a:buNone/>
              <a:tabLst>
                <a:tab pos="0" algn="l"/>
              </a:tabLst>
            </a:pPr>
            <a:endParaRPr lang="en-IN" sz="3040" b="0" strike="noStrike" spc="-1">
              <a:solidFill>
                <a:srgbClr val="000000"/>
              </a:solidFill>
              <a:latin typeface="Arial"/>
            </a:endParaRPr>
          </a:p>
        </p:txBody>
      </p:sp>
      <p:sp>
        <p:nvSpPr>
          <p:cNvPr id="91"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63500"/>
            <a:r>
              <a:rPr lang="en-US" sz="1800" b="0" kern="0" dirty="0">
                <a:effectLst/>
                <a:latin typeface="Calibri" panose="020F0502020204030204" pitchFamily="34" charset="0"/>
                <a:ea typeface="Calibri" panose="020F0502020204030204" pitchFamily="34" charset="0"/>
              </a:rPr>
              <a:t>The primary objective of this project is to sell Second-hand things and show new events within the college campus.</a:t>
            </a:r>
            <a:endParaRPr lang="en-IN" sz="1800" b="1" kern="0" dirty="0">
              <a:effectLst/>
              <a:latin typeface="Calibri" panose="020F0502020204030204" pitchFamily="34" charset="0"/>
              <a:ea typeface="Calibri" panose="020F0502020204030204" pitchFamily="34" charset="0"/>
            </a:endParaRPr>
          </a:p>
          <a:p>
            <a:pPr indent="0">
              <a:lnSpc>
                <a:spcPct val="115000"/>
              </a:lnSpc>
              <a:spcBef>
                <a:spcPts val="1500"/>
              </a:spcBef>
              <a:spcAft>
                <a:spcPts val="1199"/>
              </a:spcAft>
              <a:buNone/>
              <a:tabLst>
                <a:tab pos="0" algn="l"/>
              </a:tabLst>
            </a:pPr>
            <a:endParaRPr lang="en-IN" sz="20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090" b="1" strike="noStrike" spc="-1">
                <a:solidFill>
                  <a:srgbClr val="000000"/>
                </a:solidFill>
                <a:latin typeface="Roboto"/>
                <a:ea typeface="Roboto"/>
              </a:rPr>
              <a:t>Problem Statement</a:t>
            </a:r>
            <a:endParaRPr lang="en-IN" sz="2090" b="0" strike="noStrike" spc="-1">
              <a:solidFill>
                <a:srgbClr val="000000"/>
              </a:solidFill>
              <a:latin typeface="Arial"/>
            </a:endParaRPr>
          </a:p>
          <a:p>
            <a:pPr indent="0">
              <a:lnSpc>
                <a:spcPct val="100000"/>
              </a:lnSpc>
              <a:spcBef>
                <a:spcPts val="400"/>
              </a:spcBef>
              <a:buNone/>
              <a:tabLst>
                <a:tab pos="0" algn="l"/>
              </a:tabLst>
            </a:pPr>
            <a:endParaRPr lang="en-IN" sz="2940" b="0" strike="noStrike" spc="-1">
              <a:solidFill>
                <a:srgbClr val="000000"/>
              </a:solidFill>
              <a:latin typeface="Arial"/>
            </a:endParaRPr>
          </a:p>
        </p:txBody>
      </p:sp>
      <p:sp>
        <p:nvSpPr>
          <p:cNvPr id="93"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63360" indent="0">
              <a:lnSpc>
                <a:spcPct val="100000"/>
              </a:lnSpc>
              <a:buNone/>
              <a:tabLst>
                <a:tab pos="0" algn="l"/>
              </a:tabLst>
            </a:pPr>
            <a:r>
              <a:rPr lang="en" sz="1800" b="0" strike="noStrike" spc="-1" dirty="0">
                <a:solidFill>
                  <a:srgbClr val="000000"/>
                </a:solidFill>
                <a:latin typeface="Roboto"/>
                <a:ea typeface="Roboto"/>
              </a:rPr>
              <a:t>  </a:t>
            </a:r>
            <a:endParaRPr lang="en-IN" sz="1800" b="0" strike="noStrike" spc="-1" dirty="0">
              <a:solidFill>
                <a:srgbClr val="000000"/>
              </a:solidFill>
              <a:latin typeface="Arial"/>
            </a:endParaRPr>
          </a:p>
          <a:p>
            <a:pPr marL="63360" indent="0">
              <a:lnSpc>
                <a:spcPct val="100000"/>
              </a:lnSpc>
              <a:buNone/>
              <a:tabLst>
                <a:tab pos="0" algn="l"/>
              </a:tabLst>
            </a:pPr>
            <a:r>
              <a:rPr lang="en" sz="1800" b="0" strike="noStrike" spc="-1" dirty="0">
                <a:solidFill>
                  <a:srgbClr val="339966"/>
                </a:solidFill>
                <a:latin typeface="Roboto"/>
                <a:ea typeface="Roboto"/>
              </a:rPr>
              <a:t>Our Focus will be on the technical analysis and the                      visualization part  for achieving maximum efficiency in the          prediction made by our model.</a:t>
            </a:r>
            <a:endParaRPr lang="en-IN" sz="1800" b="0" strike="noStrike" spc="-1" dirty="0">
              <a:solidFill>
                <a:srgbClr val="339966"/>
              </a:solidFill>
              <a:latin typeface="Arial"/>
            </a:endParaRPr>
          </a:p>
          <a:p>
            <a:pPr marL="63360" indent="0">
              <a:lnSpc>
                <a:spcPct val="100000"/>
              </a:lnSpc>
              <a:buNone/>
              <a:tabLst>
                <a:tab pos="0" algn="l"/>
              </a:tabLst>
            </a:pPr>
            <a:endParaRPr lang="en-IN" sz="1800" b="0" strike="noStrike" spc="-1" dirty="0">
              <a:solidFill>
                <a:srgbClr val="339966"/>
              </a:solidFill>
              <a:latin typeface="Arial"/>
            </a:endParaRPr>
          </a:p>
          <a:p>
            <a:pPr marL="63360" indent="0">
              <a:lnSpc>
                <a:spcPct val="100000"/>
              </a:lnSpc>
              <a:buNone/>
              <a:tabLst>
                <a:tab pos="0" algn="l"/>
              </a:tabLst>
            </a:pPr>
            <a:r>
              <a:rPr lang="en" sz="1800" b="0" strike="noStrike" spc="-1" dirty="0">
                <a:solidFill>
                  <a:srgbClr val="339966"/>
                </a:solidFill>
                <a:latin typeface="Roboto"/>
                <a:ea typeface="Roboto"/>
              </a:rPr>
              <a:t>It is relevant for Investment Decision Making, Financial Planning,etc</a:t>
            </a:r>
            <a:r>
              <a:rPr lang="en" sz="1800" b="0" strike="noStrike" spc="-1" dirty="0">
                <a:solidFill>
                  <a:srgbClr val="000000"/>
                </a:solidFill>
                <a:latin typeface="Roboto"/>
                <a:ea typeface="Roboto"/>
              </a:rPr>
              <a:t>.</a:t>
            </a: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190" b="1" strike="noStrike" spc="-1">
                <a:solidFill>
                  <a:srgbClr val="000000"/>
                </a:solidFill>
                <a:latin typeface="Roboto"/>
                <a:ea typeface="Roboto"/>
              </a:rPr>
              <a:t>Methodology</a:t>
            </a:r>
            <a:endParaRPr lang="en-IN" sz="2190" b="0" strike="noStrike" spc="-1">
              <a:solidFill>
                <a:srgbClr val="000000"/>
              </a:solidFill>
              <a:latin typeface="Arial"/>
            </a:endParaRPr>
          </a:p>
          <a:p>
            <a:pPr indent="0">
              <a:lnSpc>
                <a:spcPct val="100000"/>
              </a:lnSpc>
              <a:spcBef>
                <a:spcPts val="400"/>
              </a:spcBef>
              <a:buNone/>
              <a:tabLst>
                <a:tab pos="0" algn="l"/>
              </a:tabLst>
            </a:pPr>
            <a:endParaRPr lang="en-IN" sz="3040" b="0" strike="noStrike" spc="-1">
              <a:solidFill>
                <a:srgbClr val="000000"/>
              </a:solidFill>
              <a:latin typeface="Arial"/>
            </a:endParaRPr>
          </a:p>
        </p:txBody>
      </p:sp>
      <p:sp>
        <p:nvSpPr>
          <p:cNvPr id="95"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fontScale="94722"/>
          </a:bodyPr>
          <a:lstStyle/>
          <a:p>
            <a:pPr marR="72390">
              <a:lnSpc>
                <a:spcPct val="110000"/>
              </a:lnSpc>
              <a:tabLst>
                <a:tab pos="520700" algn="l"/>
                <a:tab pos="521335" algn="l"/>
              </a:tabLst>
            </a:pPr>
            <a:r>
              <a:rPr lang="en-US" sz="1800" dirty="0">
                <a:solidFill>
                  <a:srgbClr val="339966"/>
                </a:solidFill>
                <a:effectLst/>
                <a:latin typeface="Cambria" panose="02040503050406030204" pitchFamily="18" charset="0"/>
                <a:ea typeface="Cambria" panose="02040503050406030204" pitchFamily="18" charset="0"/>
                <a:cs typeface="Cambria" panose="02040503050406030204" pitchFamily="18" charset="0"/>
              </a:rPr>
              <a:t>The project will employ the following methodologies, tools, and technologies:</a:t>
            </a:r>
            <a:endParaRPr lang="en-IN" sz="1800" dirty="0">
              <a:solidFill>
                <a:srgbClr val="339966"/>
              </a:solidFill>
              <a:effectLst/>
              <a:latin typeface="Cambria" panose="02040503050406030204" pitchFamily="18" charset="0"/>
              <a:ea typeface="Cambria" panose="02040503050406030204" pitchFamily="18" charset="0"/>
              <a:cs typeface="Cambria" panose="02040503050406030204" pitchFamily="18" charset="0"/>
            </a:endParaRPr>
          </a:p>
          <a:p>
            <a:pPr marL="342900" marR="72390" lvl="0" indent="-342900">
              <a:lnSpc>
                <a:spcPct val="110000"/>
              </a:lnSpc>
              <a:spcAft>
                <a:spcPts val="0"/>
              </a:spcAft>
              <a:buClr>
                <a:srgbClr val="374151"/>
              </a:buClr>
              <a:buSzPts val="1200"/>
              <a:buFont typeface="Symbol" panose="05050102010706020507" pitchFamily="18" charset="2"/>
              <a:buChar char=""/>
              <a:tabLst>
                <a:tab pos="520700" algn="l"/>
                <a:tab pos="521335" algn="l"/>
              </a:tabLst>
            </a:pPr>
            <a:r>
              <a:rPr lang="en-US" sz="1800" dirty="0">
                <a:solidFill>
                  <a:srgbClr val="339966"/>
                </a:solidFill>
                <a:effectLst/>
                <a:latin typeface="Cambria" panose="02040503050406030204" pitchFamily="18" charset="0"/>
                <a:ea typeface="Symbol" panose="05050102010706020507" pitchFamily="18" charset="2"/>
                <a:cs typeface="Symbol" panose="05050102010706020507" pitchFamily="18" charset="2"/>
              </a:rPr>
              <a:t>Programming Languages: HTML, CSS, Java Script (for </a:t>
            </a:r>
            <a:r>
              <a:rPr lang="en-US" sz="1800" dirty="0" err="1">
                <a:solidFill>
                  <a:srgbClr val="339966"/>
                </a:solidFill>
                <a:effectLst/>
                <a:latin typeface="Cambria" panose="02040503050406030204" pitchFamily="18" charset="0"/>
                <a:ea typeface="Symbol" panose="05050102010706020507" pitchFamily="18" charset="2"/>
                <a:cs typeface="Symbol" panose="05050102010706020507" pitchFamily="18" charset="2"/>
              </a:rPr>
              <a:t>FrontEnd</a:t>
            </a:r>
            <a:r>
              <a:rPr lang="en-US" sz="1800" dirty="0">
                <a:solidFill>
                  <a:srgbClr val="339966"/>
                </a:solidFill>
                <a:effectLst/>
                <a:latin typeface="Cambria" panose="02040503050406030204" pitchFamily="18" charset="0"/>
                <a:ea typeface="Symbol" panose="05050102010706020507" pitchFamily="18" charset="2"/>
                <a:cs typeface="Symbol" panose="05050102010706020507" pitchFamily="18" charset="2"/>
              </a:rPr>
              <a:t> Development). </a:t>
            </a:r>
            <a:endParaRPr lang="en-IN" sz="1800" dirty="0">
              <a:solidFill>
                <a:srgbClr val="339966"/>
              </a:solidFill>
              <a:effectLst/>
              <a:latin typeface="Cambria" panose="02040503050406030204" pitchFamily="18" charset="0"/>
              <a:ea typeface="Symbol" panose="05050102010706020507" pitchFamily="18" charset="2"/>
              <a:cs typeface="Symbol" panose="05050102010706020507" pitchFamily="18" charset="2"/>
            </a:endParaRPr>
          </a:p>
          <a:p>
            <a:r>
              <a:rPr lang="en-US" sz="1800" kern="0" dirty="0">
                <a:solidFill>
                  <a:srgbClr val="339966"/>
                </a:solidFill>
                <a:effectLst/>
                <a:latin typeface="Cambria" panose="02040503050406030204" pitchFamily="18" charset="0"/>
                <a:ea typeface="Cambria" panose="02040503050406030204" pitchFamily="18" charset="0"/>
                <a:cs typeface="Cambria" panose="02040503050406030204" pitchFamily="18" charset="0"/>
              </a:rPr>
              <a:t>Software: Vs Code, WebStorm.</a:t>
            </a:r>
            <a:endParaRPr lang="en-IN" sz="1900" b="0" strike="noStrike" spc="-1" dirty="0">
              <a:solidFill>
                <a:srgbClr val="339966"/>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190" b="1" strike="noStrike" spc="-1">
                <a:solidFill>
                  <a:srgbClr val="000000"/>
                </a:solidFill>
                <a:latin typeface="Roboto"/>
                <a:ea typeface="Roboto"/>
              </a:rPr>
              <a:t>Implementation</a:t>
            </a:r>
            <a:endParaRPr lang="en-IN" sz="2190" b="0" strike="noStrike" spc="-1">
              <a:solidFill>
                <a:srgbClr val="000000"/>
              </a:solidFill>
              <a:latin typeface="Arial"/>
            </a:endParaRPr>
          </a:p>
          <a:p>
            <a:pPr indent="0">
              <a:lnSpc>
                <a:spcPct val="100000"/>
              </a:lnSpc>
              <a:spcBef>
                <a:spcPts val="400"/>
              </a:spcBef>
              <a:buNone/>
              <a:tabLst>
                <a:tab pos="0" algn="l"/>
              </a:tabLst>
            </a:pPr>
            <a:endParaRPr lang="en-IN" sz="3040" b="0" strike="noStrike" spc="-1">
              <a:solidFill>
                <a:srgbClr val="000000"/>
              </a:solidFill>
              <a:latin typeface="Arial"/>
            </a:endParaRPr>
          </a:p>
        </p:txBody>
      </p:sp>
      <p:sp>
        <p:nvSpPr>
          <p:cNvPr id="101"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Project Initiation and Requirements Analysis ( Days : 1 )</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 UI/UX Design ( Days : 2-3 )</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Frontend Development Days  ( 4-10 )</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Backend Development Days ( 10-14 )</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Testing and Quality Assurance  ( Day : 15)</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342900" lvl="0" indent="-342900">
              <a:spcBef>
                <a:spcPts val="40"/>
              </a:spcBef>
              <a:spcAft>
                <a:spcPts val="0"/>
              </a:spcAft>
              <a:buClr>
                <a:srgbClr val="374151"/>
              </a:buClr>
              <a:buSzPts val="1200"/>
              <a:buFont typeface="Symbol" panose="05050102010706020507" pitchFamily="18" charset="2"/>
              <a:buChar char=""/>
            </a:pPr>
            <a:r>
              <a:rPr lang="en-US" sz="1800" dirty="0">
                <a:effectLst/>
                <a:latin typeface="Cambria" panose="02040503050406030204" pitchFamily="18" charset="0"/>
                <a:ea typeface="Symbol" panose="05050102010706020507" pitchFamily="18" charset="2"/>
                <a:cs typeface="Symbol" panose="05050102010706020507" pitchFamily="18" charset="2"/>
              </a:rPr>
              <a:t>Project Completion and Deployment (  Day : 16 )</a:t>
            </a:r>
            <a:endParaRPr lang="en-IN" sz="1800" dirty="0">
              <a:effectLst/>
              <a:latin typeface="Cambria" panose="02040503050406030204" pitchFamily="18" charset="0"/>
              <a:ea typeface="Symbol" panose="05050102010706020507" pitchFamily="18" charset="2"/>
              <a:cs typeface="Symbol" panose="05050102010706020507" pitchFamily="18" charset="2"/>
            </a:endParaRPr>
          </a:p>
          <a:p>
            <a:pPr marL="521280" indent="0">
              <a:lnSpc>
                <a:spcPct val="100000"/>
              </a:lnSpc>
              <a:spcBef>
                <a:spcPts val="40"/>
              </a:spcBef>
              <a:buNone/>
              <a:tabLst>
                <a:tab pos="0" algn="l"/>
              </a:tabLst>
            </a:pPr>
            <a:endParaRPr lang="en-IN" sz="1900" b="0" strike="noStrike" spc="-1" dirty="0">
              <a:solidFill>
                <a:srgbClr val="000000"/>
              </a:solidFill>
              <a:latin typeface="Arial"/>
            </a:endParaRPr>
          </a:p>
          <a:p>
            <a:pPr marL="457200" indent="0">
              <a:lnSpc>
                <a:spcPct val="115000"/>
              </a:lnSpc>
              <a:buNone/>
              <a:tabLst>
                <a:tab pos="0" algn="l"/>
              </a:tabLst>
            </a:pPr>
            <a:endParaRPr lang="en-IN" sz="1900" b="0" strike="noStrike" spc="-1" dirty="0">
              <a:solidFill>
                <a:srgbClr val="000000"/>
              </a:solidFill>
              <a:latin typeface="Arial"/>
            </a:endParaRPr>
          </a:p>
          <a:p>
            <a:pPr indent="0">
              <a:lnSpc>
                <a:spcPct val="115000"/>
              </a:lnSpc>
              <a:spcBef>
                <a:spcPts val="1500"/>
              </a:spcBef>
              <a:spcAft>
                <a:spcPts val="1199"/>
              </a:spcAft>
              <a:buNone/>
              <a:tabLst>
                <a:tab pos="0" algn="l"/>
              </a:tabLst>
            </a:pPr>
            <a:endParaRPr lang="en-IN" sz="20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929240" y="344880"/>
            <a:ext cx="8229240" cy="8586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Code </a:t>
            </a:r>
            <a:r>
              <a:rPr lang="en-IN" sz="3600" b="0" strike="noStrike" spc="-1">
                <a:solidFill>
                  <a:srgbClr val="000000"/>
                </a:solidFill>
                <a:latin typeface="Arial"/>
              </a:rPr>
              <a:t>Snippets</a:t>
            </a:r>
          </a:p>
        </p:txBody>
      </p:sp>
      <p:sp>
        <p:nvSpPr>
          <p:cNvPr id="10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pic>
        <p:nvPicPr>
          <p:cNvPr id="3" name="Picture 2">
            <a:extLst>
              <a:ext uri="{FF2B5EF4-FFF2-40B4-BE49-F238E27FC236}">
                <a16:creationId xmlns:a16="http://schemas.microsoft.com/office/drawing/2014/main" id="{E7B0BE50-52D9-746F-41CE-1565C54135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260" y="1203480"/>
            <a:ext cx="3947340" cy="2982960"/>
          </a:xfrm>
          <a:prstGeom prst="rect">
            <a:avLst/>
          </a:prstGeom>
        </p:spPr>
      </p:pic>
      <p:pic>
        <p:nvPicPr>
          <p:cNvPr id="5" name="Picture 4">
            <a:extLst>
              <a:ext uri="{FF2B5EF4-FFF2-40B4-BE49-F238E27FC236}">
                <a16:creationId xmlns:a16="http://schemas.microsoft.com/office/drawing/2014/main" id="{29EC5055-F756-E1F6-42C9-D2DE5CF7D9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2" y="1203480"/>
            <a:ext cx="3954508" cy="2982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090" b="1" strike="noStrike" spc="-1">
                <a:solidFill>
                  <a:srgbClr val="000000"/>
                </a:solidFill>
                <a:latin typeface="Roboto"/>
                <a:ea typeface="Roboto"/>
              </a:rPr>
              <a:t>Features</a:t>
            </a:r>
            <a:endParaRPr lang="en-IN" sz="2090" b="0" strike="noStrike" spc="-1">
              <a:solidFill>
                <a:srgbClr val="000000"/>
              </a:solidFill>
              <a:latin typeface="Arial"/>
            </a:endParaRPr>
          </a:p>
          <a:p>
            <a:pPr indent="0">
              <a:lnSpc>
                <a:spcPct val="100000"/>
              </a:lnSpc>
              <a:spcBef>
                <a:spcPts val="400"/>
              </a:spcBef>
              <a:buNone/>
              <a:tabLst>
                <a:tab pos="0" algn="l"/>
              </a:tabLst>
            </a:pPr>
            <a:endParaRPr lang="en-IN" sz="2940" b="0" strike="noStrike" spc="-1">
              <a:solidFill>
                <a:srgbClr val="000000"/>
              </a:solidFill>
              <a:latin typeface="Arial"/>
            </a:endParaRPr>
          </a:p>
        </p:txBody>
      </p:sp>
      <p:sp>
        <p:nvSpPr>
          <p:cNvPr id="107"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919440" indent="0">
              <a:lnSpc>
                <a:spcPct val="100000"/>
              </a:lnSpc>
              <a:spcBef>
                <a:spcPts val="125"/>
              </a:spcBef>
              <a:buNone/>
              <a:tabLst>
                <a:tab pos="0" algn="l"/>
              </a:tabLst>
            </a:pPr>
            <a:endParaRPr lang="en-IN" sz="1800" b="0" strike="noStrike" spc="-1" dirty="0">
              <a:solidFill>
                <a:srgbClr val="000000"/>
              </a:solidFill>
              <a:latin typeface="Arial"/>
            </a:endParaRPr>
          </a:p>
          <a:p>
            <a:pPr marL="1205190" indent="-285750">
              <a:lnSpc>
                <a:spcPct val="100000"/>
              </a:lnSpc>
              <a:spcBef>
                <a:spcPts val="125"/>
              </a:spcBef>
              <a:tabLst>
                <a:tab pos="0" algn="l"/>
              </a:tabLst>
            </a:pPr>
            <a:r>
              <a:rPr lang="en" sz="1800" spc="-1" dirty="0">
                <a:solidFill>
                  <a:srgbClr val="339966"/>
                </a:solidFill>
                <a:latin typeface="Roboto"/>
                <a:ea typeface="Roboto"/>
              </a:rPr>
              <a:t>User Friendly.</a:t>
            </a:r>
            <a:endParaRPr lang="en-IN" sz="1800" b="0" strike="noStrike" spc="-1" dirty="0">
              <a:solidFill>
                <a:srgbClr val="339966"/>
              </a:solidFill>
              <a:latin typeface="Arial"/>
            </a:endParaRPr>
          </a:p>
          <a:p>
            <a:pPr marL="1205190" indent="-285750">
              <a:lnSpc>
                <a:spcPct val="100000"/>
              </a:lnSpc>
              <a:spcBef>
                <a:spcPts val="125"/>
              </a:spcBef>
              <a:tabLst>
                <a:tab pos="0" algn="l"/>
              </a:tabLst>
            </a:pPr>
            <a:r>
              <a:rPr lang="en" sz="1800" b="0" strike="noStrike" spc="-1" dirty="0">
                <a:solidFill>
                  <a:srgbClr val="339966"/>
                </a:solidFill>
                <a:latin typeface="Roboto"/>
                <a:ea typeface="Roboto"/>
              </a:rPr>
              <a:t>Intuitive User Interface.</a:t>
            </a:r>
            <a:endParaRPr lang="en-IN" sz="1800" b="0" strike="noStrike" spc="-1" dirty="0">
              <a:solidFill>
                <a:srgbClr val="339966"/>
              </a:solidFill>
              <a:latin typeface="Arial"/>
            </a:endParaRPr>
          </a:p>
          <a:p>
            <a:pPr marL="1205190" indent="-285750">
              <a:lnSpc>
                <a:spcPct val="100000"/>
              </a:lnSpc>
              <a:spcBef>
                <a:spcPts val="125"/>
              </a:spcBef>
              <a:tabLst>
                <a:tab pos="0" algn="l"/>
              </a:tabLst>
            </a:pPr>
            <a:r>
              <a:rPr lang="en" sz="1800" spc="-1" dirty="0">
                <a:solidFill>
                  <a:srgbClr val="339966"/>
                </a:solidFill>
                <a:latin typeface="Roboto"/>
                <a:ea typeface="Roboto"/>
              </a:rPr>
              <a:t>Accessible Platform.</a:t>
            </a:r>
          </a:p>
          <a:p>
            <a:pPr marL="1205190" indent="-285750">
              <a:lnSpc>
                <a:spcPct val="100000"/>
              </a:lnSpc>
              <a:spcBef>
                <a:spcPts val="125"/>
              </a:spcBef>
              <a:tabLst>
                <a:tab pos="0" algn="l"/>
              </a:tabLst>
            </a:pPr>
            <a:r>
              <a:rPr lang="en" sz="1800" b="0" strike="noStrike" spc="-1" dirty="0">
                <a:solidFill>
                  <a:srgbClr val="339966"/>
                </a:solidFill>
                <a:latin typeface="Roboto"/>
                <a:ea typeface="Roboto"/>
              </a:rPr>
              <a:t>Non </a:t>
            </a:r>
            <a:r>
              <a:rPr lang="en" sz="1800" spc="-1" dirty="0">
                <a:solidFill>
                  <a:srgbClr val="339966"/>
                </a:solidFill>
                <a:latin typeface="Roboto"/>
                <a:ea typeface="Roboto"/>
              </a:rPr>
              <a:t>H</a:t>
            </a:r>
            <a:r>
              <a:rPr lang="en" sz="1800" b="0" strike="noStrike" spc="-1" dirty="0">
                <a:solidFill>
                  <a:srgbClr val="339966"/>
                </a:solidFill>
                <a:latin typeface="Roboto"/>
                <a:ea typeface="Roboto"/>
              </a:rPr>
              <a:t>a</a:t>
            </a:r>
            <a:r>
              <a:rPr lang="en" sz="1800" spc="-1" dirty="0">
                <a:solidFill>
                  <a:srgbClr val="339966"/>
                </a:solidFill>
                <a:latin typeface="Roboto"/>
                <a:ea typeface="Roboto"/>
              </a:rPr>
              <a:t>ckable.</a:t>
            </a:r>
            <a:endParaRPr lang="en-IN" sz="1800" b="0" strike="noStrike" spc="-1" dirty="0">
              <a:solidFill>
                <a:srgbClr val="339966"/>
              </a:solidFill>
              <a:latin typeface="Arial"/>
            </a:endParaRPr>
          </a:p>
          <a:p>
            <a:pPr marL="919440" indent="0">
              <a:lnSpc>
                <a:spcPct val="100000"/>
              </a:lnSpc>
              <a:spcBef>
                <a:spcPts val="125"/>
              </a:spcBef>
              <a:buNone/>
              <a:tabLst>
                <a:tab pos="0" algn="l"/>
              </a:tabLst>
            </a:pPr>
            <a:endParaRPr lang="en-IN" sz="1800" b="0" strike="noStrike" spc="-1" dirty="0">
              <a:solidFill>
                <a:srgbClr val="000000"/>
              </a:solidFill>
              <a:latin typeface="Arial"/>
            </a:endParaRPr>
          </a:p>
          <a:p>
            <a:pPr marL="919440" indent="0">
              <a:lnSpc>
                <a:spcPct val="100000"/>
              </a:lnSpc>
              <a:spcBef>
                <a:spcPts val="125"/>
              </a:spcBef>
              <a:buNone/>
              <a:tabLst>
                <a:tab pos="0" algn="l"/>
              </a:tabLst>
            </a:pPr>
            <a:endParaRPr lang="en-IN" sz="1800" b="0" strike="noStrike" spc="-1" dirty="0">
              <a:solidFill>
                <a:srgbClr val="000000"/>
              </a:solidFill>
              <a:latin typeface="Arial"/>
            </a:endParaRPr>
          </a:p>
          <a:p>
            <a:pPr marL="457200" indent="0">
              <a:lnSpc>
                <a:spcPct val="115000"/>
              </a:lnSpc>
              <a:buNone/>
              <a:tabLst>
                <a:tab pos="0" algn="l"/>
              </a:tabLst>
            </a:pPr>
            <a:endParaRPr lang="en-IN" sz="1800" b="0" strike="noStrike" spc="-1" dirty="0">
              <a:solidFill>
                <a:srgbClr val="000000"/>
              </a:solidFill>
              <a:latin typeface="Arial"/>
            </a:endParaRPr>
          </a:p>
          <a:p>
            <a:pPr indent="0">
              <a:lnSpc>
                <a:spcPct val="115000"/>
              </a:lnSpc>
              <a:spcBef>
                <a:spcPts val="1500"/>
              </a:spcBef>
              <a:spcAft>
                <a:spcPts val="1199"/>
              </a:spcAft>
              <a:buNone/>
              <a:tabLst>
                <a:tab pos="0" algn="l"/>
              </a:tabLst>
            </a:pPr>
            <a:endParaRPr lang="en-IN" sz="19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29360" y="1318680"/>
            <a:ext cx="7687800" cy="534240"/>
          </a:xfrm>
          <a:prstGeom prst="rect">
            <a:avLst/>
          </a:prstGeom>
          <a:noFill/>
          <a:ln w="0">
            <a:noFill/>
          </a:ln>
        </p:spPr>
        <p:txBody>
          <a:bodyPr lIns="91440" tIns="91440" rIns="91440" bIns="91440" anchor="t">
            <a:noAutofit/>
          </a:bodyPr>
          <a:lstStyle/>
          <a:p>
            <a:pPr indent="0">
              <a:lnSpc>
                <a:spcPct val="160000"/>
              </a:lnSpc>
              <a:spcBef>
                <a:spcPts val="1400"/>
              </a:spcBef>
              <a:buNone/>
              <a:tabLst>
                <a:tab pos="0" algn="l"/>
              </a:tabLst>
            </a:pPr>
            <a:r>
              <a:rPr lang="en" sz="2190" b="1" strike="noStrike" spc="-1">
                <a:solidFill>
                  <a:srgbClr val="000000"/>
                </a:solidFill>
                <a:latin typeface="Roboto"/>
                <a:ea typeface="Roboto"/>
              </a:rPr>
              <a:t>Results</a:t>
            </a:r>
            <a:endParaRPr lang="en-IN" sz="2190" b="0" strike="noStrike" spc="-1">
              <a:solidFill>
                <a:srgbClr val="000000"/>
              </a:solidFill>
              <a:latin typeface="Arial"/>
            </a:endParaRPr>
          </a:p>
          <a:p>
            <a:pPr indent="0">
              <a:lnSpc>
                <a:spcPct val="100000"/>
              </a:lnSpc>
              <a:spcBef>
                <a:spcPts val="400"/>
              </a:spcBef>
              <a:buNone/>
              <a:tabLst>
                <a:tab pos="0" algn="l"/>
              </a:tabLst>
            </a:pPr>
            <a:endParaRPr lang="en-IN" sz="3040" b="0" strike="noStrike" spc="-1">
              <a:solidFill>
                <a:srgbClr val="000000"/>
              </a:solidFill>
              <a:latin typeface="Arial"/>
            </a:endParaRPr>
          </a:p>
        </p:txBody>
      </p:sp>
      <p:sp>
        <p:nvSpPr>
          <p:cNvPr id="109" name="PlaceHolder 2"/>
          <p:cNvSpPr>
            <a:spLocks noGrp="1"/>
          </p:cNvSpPr>
          <p:nvPr>
            <p:ph/>
          </p:nvPr>
        </p:nvSpPr>
        <p:spPr>
          <a:xfrm>
            <a:off x="729360" y="2079000"/>
            <a:ext cx="7687800" cy="2260080"/>
          </a:xfrm>
          <a:prstGeom prst="rect">
            <a:avLst/>
          </a:prstGeom>
          <a:noFill/>
          <a:ln w="0">
            <a:noFill/>
          </a:ln>
        </p:spPr>
        <p:txBody>
          <a:bodyPr lIns="91440" tIns="91440" rIns="91440" bIns="91440" anchor="t">
            <a:normAutofit/>
          </a:bodyPr>
          <a:lstStyle/>
          <a:p>
            <a:pPr marL="457200" indent="0">
              <a:lnSpc>
                <a:spcPct val="115000"/>
              </a:lnSpc>
              <a:buNone/>
            </a:pPr>
            <a:endParaRPr lang="en-IN" sz="1900" b="0" strike="noStrike" spc="-1">
              <a:solidFill>
                <a:srgbClr val="000000"/>
              </a:solidFill>
              <a:latin typeface="Arial"/>
            </a:endParaRPr>
          </a:p>
          <a:p>
            <a:pPr indent="0">
              <a:lnSpc>
                <a:spcPct val="115000"/>
              </a:lnSpc>
              <a:spcBef>
                <a:spcPts val="1500"/>
              </a:spcBef>
              <a:spcAft>
                <a:spcPts val="1199"/>
              </a:spcAft>
              <a:buNone/>
              <a:tabLst>
                <a:tab pos="0" algn="l"/>
              </a:tabLst>
            </a:pPr>
            <a:endParaRPr lang="en-IN" sz="2000" b="0" strike="noStrike" spc="-1">
              <a:solidFill>
                <a:srgbClr val="000000"/>
              </a:solidFill>
              <a:latin typeface="Arial"/>
            </a:endParaRPr>
          </a:p>
        </p:txBody>
      </p:sp>
      <p:pic>
        <p:nvPicPr>
          <p:cNvPr id="5" name="Picture 4">
            <a:extLst>
              <a:ext uri="{FF2B5EF4-FFF2-40B4-BE49-F238E27FC236}">
                <a16:creationId xmlns:a16="http://schemas.microsoft.com/office/drawing/2014/main" id="{2E70531A-A0AD-9CAB-38AF-F088F12259DF}"/>
              </a:ext>
            </a:extLst>
          </p:cNvPr>
          <p:cNvPicPr>
            <a:picLocks noChangeAspect="1"/>
          </p:cNvPicPr>
          <p:nvPr/>
        </p:nvPicPr>
        <p:blipFill>
          <a:blip r:embed="rId2"/>
          <a:stretch>
            <a:fillRect/>
          </a:stretch>
        </p:blipFill>
        <p:spPr>
          <a:xfrm>
            <a:off x="1546860" y="2079000"/>
            <a:ext cx="5455920" cy="2714411"/>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346</Words>
  <Application>Microsoft Office PowerPoint</Application>
  <PresentationFormat>On-screen Show (16:9)</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Cambria</vt:lpstr>
      <vt:lpstr>Lato</vt:lpstr>
      <vt:lpstr>Roboto</vt:lpstr>
      <vt:lpstr>Symbol</vt:lpstr>
      <vt:lpstr>Times New Roman</vt:lpstr>
      <vt:lpstr>Wingdings</vt:lpstr>
      <vt:lpstr>Streamline</vt:lpstr>
      <vt:lpstr>Streamline</vt:lpstr>
      <vt:lpstr>                E-Commerce Website </vt:lpstr>
      <vt:lpstr>Introduction </vt:lpstr>
      <vt:lpstr>Objectives </vt:lpstr>
      <vt:lpstr>Problem Statement </vt:lpstr>
      <vt:lpstr>Methodology </vt:lpstr>
      <vt:lpstr>Implementation </vt:lpstr>
      <vt:lpstr>Code Snippets</vt:lpstr>
      <vt:lpstr>Features </vt:lpstr>
      <vt:lpstr>Results </vt:lpstr>
      <vt:lpstr>Future Work </vt:lpstr>
      <vt:lpstr>Conclusion </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Machine Learning </dc:title>
  <dc:subject/>
  <dc:creator/>
  <dc:description/>
  <cp:lastModifiedBy>AMAN VERMA</cp:lastModifiedBy>
  <cp:revision>6</cp:revision>
  <dcterms:modified xsi:type="dcterms:W3CDTF">2023-11-30T19:13:31Z</dcterms:modified>
  <dc:language>en-IN</dc:language>
</cp:coreProperties>
</file>