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3"/>
  </p:notesMasterIdLst>
  <p:sldIdLst>
    <p:sldId id="256" r:id="rId2"/>
    <p:sldId id="304" r:id="rId3"/>
    <p:sldId id="292" r:id="rId4"/>
    <p:sldId id="293" r:id="rId5"/>
    <p:sldId id="294" r:id="rId6"/>
    <p:sldId id="296" r:id="rId7"/>
    <p:sldId id="297" r:id="rId8"/>
    <p:sldId id="298" r:id="rId9"/>
    <p:sldId id="299" r:id="rId10"/>
    <p:sldId id="302" r:id="rId11"/>
    <p:sldId id="282" r:id="rId12"/>
    <p:sldId id="279" r:id="rId13"/>
    <p:sldId id="281" r:id="rId14"/>
    <p:sldId id="277" r:id="rId15"/>
    <p:sldId id="283" r:id="rId16"/>
    <p:sldId id="289" r:id="rId17"/>
    <p:sldId id="286" r:id="rId18"/>
    <p:sldId id="306" r:id="rId19"/>
    <p:sldId id="290" r:id="rId20"/>
    <p:sldId id="287" r:id="rId21"/>
    <p:sldId id="259" r:id="rId22"/>
  </p:sldIdLst>
  <p:sldSz cx="12192000" cy="6858000"/>
  <p:notesSz cx="6858000" cy="9144000"/>
  <p:embeddedFontLst>
    <p:embeddedFont>
      <p:font typeface="Tw Cen MT" pitchFamily="34" charset="0"/>
      <p:regular r:id="rId24"/>
      <p:bold r:id="rId25"/>
      <p:italic r:id="rId26"/>
      <p:boldItalic r:id="rId27"/>
    </p:embeddedFont>
    <p:embeddedFont>
      <p:font typeface="Libre Baskerville" charset="0"/>
      <p:regular r:id="rId28"/>
      <p:bold r:id="rId29"/>
      <p:italic r:id="rId30"/>
    </p:embeddedFont>
    <p:embeddedFont>
      <p:font typeface="Arial Unicode MS" pitchFamily="34" charset="-128"/>
      <p:regular r:id="rId31"/>
    </p:embeddedFont>
    <p:embeddedFont>
      <p:font typeface="Arabic Typesetting" charset="-78"/>
      <p:regular r:id="rId32"/>
    </p:embeddedFont>
    <p:embeddedFont>
      <p:font typeface="Bahnschrift" pitchFamily="34" charset="0"/>
      <p:regular r:id="rId33"/>
      <p:bold r:id="rId34"/>
    </p:embeddedFont>
    <p:embeddedFont>
      <p:font typeface="Calibri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-1596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6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73584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93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00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4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55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9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89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3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88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77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0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2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08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76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legedunia.com/engineering-colleg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" y="-9177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Bahnschrift" pitchFamily="34" charset="0"/>
              </a:rPr>
              <a:t>CITY-WISE EXPLORATORY DATA ANALYSIS ON  COLLEGE </a:t>
            </a:r>
            <a:endParaRPr sz="3600" b="1" dirty="0">
              <a:latin typeface="Bahnschrif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16800" y="5689600"/>
            <a:ext cx="5019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b="1" dirty="0" smtClean="0">
                <a:solidFill>
                  <a:srgbClr val="FF0000"/>
                </a:solidFill>
              </a:rPr>
              <a:t>  TEAM </a:t>
            </a:r>
            <a:r>
              <a:rPr lang="en-IN" sz="1800" b="1" dirty="0">
                <a:solidFill>
                  <a:srgbClr val="FF0000"/>
                </a:solidFill>
              </a:rPr>
              <a:t>MEMBERS:</a:t>
            </a:r>
          </a:p>
          <a:p>
            <a:r>
              <a:rPr lang="en-IN" sz="1800" b="1" dirty="0">
                <a:latin typeface="Bahnschrift" pitchFamily="34" charset="0"/>
              </a:rPr>
              <a:t> </a:t>
            </a:r>
            <a:r>
              <a:rPr lang="en-IN" sz="1800" b="1" dirty="0" smtClean="0">
                <a:latin typeface="Bahnschrift" pitchFamily="34" charset="0"/>
              </a:rPr>
              <a:t> B. ASHWANTH REDDY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8107680" cy="88360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Bahnschrift" pitchFamily="34" charset="0"/>
              </a:rPr>
              <a:t> DATA VISUALIZATION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Bahnschrift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341125"/>
            <a:ext cx="6050280" cy="4835843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600" b="1" dirty="0">
                <a:latin typeface="Bahnschrift" pitchFamily="34" charset="0"/>
              </a:rPr>
              <a:t>UNIVARIATE </a:t>
            </a:r>
            <a:r>
              <a:rPr lang="en-US" sz="2600" b="1" dirty="0" smtClean="0">
                <a:latin typeface="Bahnschrift" pitchFamily="34" charset="0"/>
              </a:rPr>
              <a:t>ANYLYSIS: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rgbClr val="273239"/>
                </a:solidFill>
                <a:latin typeface="Bahnschrift" pitchFamily="34" charset="0"/>
              </a:rPr>
              <a:t>Univariate </a:t>
            </a:r>
            <a:r>
              <a:rPr lang="en-US" sz="2000" dirty="0">
                <a:solidFill>
                  <a:srgbClr val="273239"/>
                </a:solidFill>
                <a:latin typeface="Bahnschrift" pitchFamily="34" charset="0"/>
              </a:rPr>
              <a:t>data consists of only one variable. The analysis of univariate data is thus the simplest form of analysis since the information deals with only one quantity that changes.</a:t>
            </a:r>
          </a:p>
          <a:p>
            <a:pPr marL="114300" indent="0">
              <a:buNone/>
            </a:pPr>
            <a:r>
              <a:rPr lang="en-IN" sz="2600" b="1" dirty="0" smtClean="0">
                <a:solidFill>
                  <a:srgbClr val="273239"/>
                </a:solidFill>
                <a:latin typeface="Bahnschrift" pitchFamily="34" charset="0"/>
              </a:rPr>
              <a:t>BIVARIATE </a:t>
            </a:r>
            <a:r>
              <a:rPr lang="en-IN" sz="2600" b="1" dirty="0">
                <a:solidFill>
                  <a:srgbClr val="273239"/>
                </a:solidFill>
                <a:latin typeface="Bahnschrift" pitchFamily="34" charset="0"/>
              </a:rPr>
              <a:t>ANALYSIS: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rgbClr val="273239"/>
                </a:solidFill>
                <a:latin typeface="Bahnschrift" pitchFamily="34" charset="0"/>
              </a:rPr>
              <a:t>Bivariate data involves</a:t>
            </a:r>
            <a:r>
              <a:rPr lang="en-US" sz="2000" b="1" dirty="0">
                <a:solidFill>
                  <a:srgbClr val="273239"/>
                </a:solidFill>
                <a:latin typeface="Bahnschrift" pitchFamily="34" charset="0"/>
              </a:rPr>
              <a:t> </a:t>
            </a:r>
            <a:r>
              <a:rPr lang="en-US" sz="2000" dirty="0">
                <a:solidFill>
                  <a:srgbClr val="273239"/>
                </a:solidFill>
                <a:latin typeface="Bahnschrift" pitchFamily="34" charset="0"/>
              </a:rPr>
              <a:t>two different variables</a:t>
            </a:r>
            <a:r>
              <a:rPr lang="en-US" sz="2000" b="1" dirty="0">
                <a:solidFill>
                  <a:srgbClr val="273239"/>
                </a:solidFill>
                <a:latin typeface="Bahnschrift" pitchFamily="34" charset="0"/>
              </a:rPr>
              <a:t>. </a:t>
            </a:r>
            <a:r>
              <a:rPr lang="en-US" sz="2000" dirty="0">
                <a:solidFill>
                  <a:srgbClr val="273239"/>
                </a:solidFill>
                <a:latin typeface="Bahnschrift" pitchFamily="34" charset="0"/>
              </a:rPr>
              <a:t>The analysis of this type of data deals with causes and relationships and the analysis is done to find out the relationship among the two variables</a:t>
            </a:r>
            <a:r>
              <a:rPr lang="en-US" sz="2000" dirty="0" smtClean="0">
                <a:solidFill>
                  <a:srgbClr val="273239"/>
                </a:solidFill>
                <a:latin typeface="Bahnschrift" pitchFamily="34" charset="0"/>
              </a:rPr>
              <a:t>.</a:t>
            </a:r>
          </a:p>
          <a:p>
            <a:pPr marL="114300" indent="0">
              <a:buNone/>
            </a:pPr>
            <a:r>
              <a:rPr lang="en-IN" sz="2600" b="1" dirty="0">
                <a:latin typeface="Bahnschrift" pitchFamily="34" charset="0"/>
              </a:rPr>
              <a:t>MULTIVARIATE </a:t>
            </a:r>
            <a:r>
              <a:rPr lang="en-IN" sz="2600" b="1" dirty="0" smtClean="0">
                <a:latin typeface="Bahnschrift" pitchFamily="34" charset="0"/>
              </a:rPr>
              <a:t>ANALYSIS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222222"/>
                </a:solidFill>
                <a:latin typeface="Bahnschrift" pitchFamily="34" charset="0"/>
              </a:rPr>
              <a:t>Multivariate analysis is required when more than two variables have to be analyzed simultaneously. It is a tremendously hard task for the human brain to visualize a relationship among 4 variables in a graph and thus multivariate analysis is used to study more complex sets of data.</a:t>
            </a:r>
            <a:endParaRPr lang="en-IN" sz="2000" dirty="0">
              <a:latin typeface="Bahnschrift" pitchFamily="34" charset="0"/>
            </a:endParaRPr>
          </a:p>
          <a:p>
            <a:pPr marL="114300" indent="0">
              <a:buNone/>
            </a:pPr>
            <a:endParaRPr lang="en-US" sz="2000" b="1" dirty="0">
              <a:solidFill>
                <a:srgbClr val="273239"/>
              </a:solidFill>
              <a:latin typeface="Bahnschrift" pitchFamily="34" charset="0"/>
            </a:endParaRPr>
          </a:p>
          <a:p>
            <a:pPr marL="114300" indent="0">
              <a:buNone/>
            </a:pPr>
            <a:endParaRPr lang="en-US" sz="2000" dirty="0">
              <a:latin typeface="Bahnschrift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6837012" y="1361163"/>
            <a:ext cx="4493441" cy="4287520"/>
          </a:xfrm>
          <a:prstGeom prst="triangle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" name="Group 4"/>
          <p:cNvGrpSpPr/>
          <p:nvPr/>
        </p:nvGrpSpPr>
        <p:grpSpPr>
          <a:xfrm>
            <a:off x="9286929" y="998686"/>
            <a:ext cx="2591899" cy="1968034"/>
            <a:chOff x="5661979" y="-87013"/>
            <a:chExt cx="4382011" cy="1677159"/>
          </a:xfrm>
          <a:scene3d>
            <a:camera prst="orthographicFront"/>
            <a:lightRig rig="fla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5818647" y="-87013"/>
              <a:ext cx="4225343" cy="1155717"/>
            </a:xfrm>
            <a:prstGeom prst="roundRect">
              <a:avLst/>
            </a:prstGeom>
            <a:sp3d z="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5661979" y="-84455"/>
              <a:ext cx="4382011" cy="1674601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3200" kern="1200" dirty="0">
                  <a:latin typeface="Tw Cen MT" panose="020B0602020104020603" pitchFamily="34" charset="0"/>
                </a:rPr>
                <a:t>Univariate Analysis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448650" y="2507117"/>
            <a:ext cx="2430177" cy="1455284"/>
            <a:chOff x="5109693" y="1791029"/>
            <a:chExt cx="5508488" cy="1155718"/>
          </a:xfrm>
          <a:scene3d>
            <a:camera prst="orthographicFront"/>
            <a:lightRig rig="flat" dir="t"/>
          </a:scene3d>
        </p:grpSpPr>
        <p:sp>
          <p:nvSpPr>
            <p:cNvPr id="9" name="Rounded Rectangle 8"/>
            <p:cNvSpPr/>
            <p:nvPr/>
          </p:nvSpPr>
          <p:spPr>
            <a:xfrm>
              <a:off x="5109693" y="1791029"/>
              <a:ext cx="5244328" cy="1155718"/>
            </a:xfrm>
            <a:prstGeom prst="roundRect">
              <a:avLst/>
            </a:prstGeom>
            <a:sp3d z="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166111" y="1847447"/>
              <a:ext cx="5452070" cy="1042882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3200" kern="1200" dirty="0">
                  <a:latin typeface="Tw Cen MT" panose="020B0602020104020603" pitchFamily="34" charset="0"/>
                </a:rPr>
                <a:t>Bivariate Analysis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405194" y="4185920"/>
            <a:ext cx="2786809" cy="1462762"/>
            <a:chOff x="6544177" y="4954028"/>
            <a:chExt cx="3529761" cy="934721"/>
          </a:xfrm>
          <a:scene3d>
            <a:camera prst="orthographicFront"/>
            <a:lightRig rig="flat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6599219" y="4954029"/>
              <a:ext cx="3474719" cy="934720"/>
            </a:xfrm>
            <a:prstGeom prst="roundRect">
              <a:avLst/>
            </a:prstGeom>
            <a:sp3d z="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6544177" y="4954028"/>
              <a:ext cx="3529761" cy="934721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3200" kern="1200" dirty="0">
                  <a:latin typeface="Tw Cen MT" panose="020B0602020104020603" pitchFamily="34" charset="0"/>
                </a:rPr>
                <a:t>Multi-</a:t>
              </a:r>
              <a:r>
                <a:rPr lang="en-AU" sz="3200" kern="1200" dirty="0" err="1">
                  <a:latin typeface="Tw Cen MT" panose="020B0602020104020603" pitchFamily="34" charset="0"/>
                </a:rPr>
                <a:t>variate</a:t>
              </a:r>
              <a:r>
                <a:rPr lang="en-AU" sz="3200" kern="1200" dirty="0">
                  <a:latin typeface="Tw Cen MT" panose="020B0602020104020603" pitchFamily="34" charset="0"/>
                </a:rPr>
                <a:t> </a:t>
              </a:r>
              <a:r>
                <a:rPr lang="en-AU" sz="3200" kern="1200" dirty="0" smtClean="0">
                  <a:latin typeface="Tw Cen MT" panose="020B0602020104020603" pitchFamily="34" charset="0"/>
                </a:rPr>
                <a:t> Analysis</a:t>
              </a:r>
              <a:endParaRPr lang="en-AU" sz="3200" kern="12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16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850295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CDB2E9-0910-1061-9D47-59DCA80D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" y="1"/>
            <a:ext cx="2072640" cy="93472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7202C5A-652C-B713-9C3F-9BFB2B88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4175"/>
            <a:ext cx="4865915" cy="4415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6227A7-48DC-0074-AFDE-5AF0EE9D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462" y="1694171"/>
            <a:ext cx="4743527" cy="4415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DEE2F79-E32F-C2B1-7920-3EAAF6541811}"/>
              </a:ext>
            </a:extLst>
          </p:cNvPr>
          <p:cNvSpPr txBox="1"/>
          <p:nvPr/>
        </p:nvSpPr>
        <p:spPr>
          <a:xfrm flipH="1">
            <a:off x="8972989" y="1112525"/>
            <a:ext cx="299041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u="sng" dirty="0">
                <a:latin typeface="Tw Cen MT" panose="020B0602020104020603" pitchFamily="34" charset="0"/>
              </a:rPr>
              <a:t>Insights:</a:t>
            </a:r>
          </a:p>
          <a:p>
            <a:r>
              <a:rPr lang="en-US" sz="2200" b="1" dirty="0" smtClean="0">
                <a:latin typeface="Bahnschrift" pitchFamily="34" charset="0"/>
              </a:rPr>
              <a:t>From </a:t>
            </a:r>
            <a:r>
              <a:rPr lang="en-US" sz="2200" b="1" dirty="0">
                <a:latin typeface="Bahnschrift" pitchFamily="34" charset="0"/>
              </a:rPr>
              <a:t>the above boxplot, the </a:t>
            </a:r>
            <a:r>
              <a:rPr lang="en-US" sz="2200" b="1" dirty="0" smtClean="0">
                <a:latin typeface="Bahnschrift" pitchFamily="34" charset="0"/>
              </a:rPr>
              <a:t>Course Fee </a:t>
            </a:r>
            <a:r>
              <a:rPr lang="en-US" sz="2200" b="1" dirty="0">
                <a:latin typeface="Bahnschrift" pitchFamily="34" charset="0"/>
              </a:rPr>
              <a:t>column has more </a:t>
            </a:r>
            <a:r>
              <a:rPr lang="en-US" sz="2200" b="1" dirty="0" smtClean="0">
                <a:latin typeface="Bahnschrift" pitchFamily="34" charset="0"/>
              </a:rPr>
              <a:t>Outliers. However</a:t>
            </a:r>
            <a:r>
              <a:rPr lang="en-US" sz="2200" b="1" dirty="0">
                <a:latin typeface="Bahnschrift" pitchFamily="34" charset="0"/>
              </a:rPr>
              <a:t>, it may be challenging to detect these outliers as the course fee can vary based on the reputation and demand of the course in different cities.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170955"/>
            <a:ext cx="9326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IN" sz="2800" b="1" dirty="0" smtClean="0">
                <a:latin typeface="Bahnschrift" pitchFamily="34" charset="0"/>
              </a:rPr>
              <a:t>Checking  Outliers  on  Rating s and </a:t>
            </a:r>
            <a:r>
              <a:rPr lang="en-IN" sz="2800" b="1" dirty="0" err="1" smtClean="0">
                <a:latin typeface="Bahnschrift" pitchFamily="34" charset="0"/>
              </a:rPr>
              <a:t>Course_Fee</a:t>
            </a:r>
            <a:endParaRPr lang="en-IN" sz="2800" b="1" dirty="0">
              <a:latin typeface="Bahnschrift" pitchFamily="34" charset="0"/>
            </a:endParaRPr>
          </a:p>
        </p:txBody>
      </p:sp>
      <p:pic>
        <p:nvPicPr>
          <p:cNvPr id="12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63" y="5850295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442720" y="6209713"/>
            <a:ext cx="25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IN" sz="2400" dirty="0" smtClean="0">
                <a:latin typeface="Bahnschrift" pitchFamily="34" charset="0"/>
              </a:rPr>
              <a:t>Ratings</a:t>
            </a:r>
            <a:endParaRPr lang="en-IN" sz="2400" dirty="0">
              <a:latin typeface="Bahnschrift" pitchFamily="34" charset="0"/>
            </a:endParaRPr>
          </a:p>
          <a:p>
            <a:pPr marL="114300" indent="0">
              <a:buNone/>
            </a:pPr>
            <a:endParaRPr lang="en-IN" sz="2400" b="1" dirty="0">
              <a:latin typeface="Bahnschrif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61281" y="6209713"/>
            <a:ext cx="2113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IN" sz="2400" dirty="0" err="1" smtClean="0">
                <a:latin typeface="Bahnschrift" pitchFamily="34" charset="0"/>
              </a:rPr>
              <a:t>Course_Fee</a:t>
            </a:r>
            <a:endParaRPr lang="en-IN" sz="24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B6BA3D-1ED7-F854-BDA9-E81089FCA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125200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9F26E30B-1277-FB11-8A28-B8EC53D30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20" y="243840"/>
            <a:ext cx="7548881" cy="8128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Analysis on the Rating summary using  Pie chart</a:t>
            </a:r>
          </a:p>
          <a:p>
            <a:pPr marL="114300" indent="0">
              <a:buNone/>
            </a:pPr>
            <a:endParaRPr lang="en-IN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F4A43E1-1D09-A554-9A6B-69AA354D27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40" y="1941116"/>
            <a:ext cx="5394960" cy="45003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DEE2F79-E32F-C2B1-7920-3EAAF6541811}"/>
              </a:ext>
            </a:extLst>
          </p:cNvPr>
          <p:cNvSpPr txBox="1"/>
          <p:nvPr/>
        </p:nvSpPr>
        <p:spPr>
          <a:xfrm flipH="1">
            <a:off x="8717280" y="1513622"/>
            <a:ext cx="34747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sz="2400" b="1" u="sng" dirty="0" smtClean="0">
              <a:latin typeface="Tw Cen MT" panose="020B0602020104020603" pitchFamily="34" charset="0"/>
            </a:endParaRPr>
          </a:p>
          <a:p>
            <a:endParaRPr lang="en-AU" sz="2400" b="1" u="sng" dirty="0">
              <a:latin typeface="Tw Cen MT" panose="020B0602020104020603" pitchFamily="34" charset="0"/>
            </a:endParaRPr>
          </a:p>
          <a:p>
            <a:r>
              <a:rPr lang="en-AU" sz="2400" b="1" u="sng" dirty="0" smtClean="0">
                <a:latin typeface="Tw Cen MT" panose="020B0602020104020603" pitchFamily="34" charset="0"/>
              </a:rPr>
              <a:t>Insights</a:t>
            </a:r>
            <a:r>
              <a:rPr lang="en-AU" sz="2400" b="1" u="sng" dirty="0">
                <a:latin typeface="Tw Cen MT" panose="020B0602020104020603" pitchFamily="34" charset="0"/>
              </a:rPr>
              <a:t>:</a:t>
            </a:r>
          </a:p>
          <a:p>
            <a:r>
              <a:rPr lang="en-US" sz="2400" dirty="0" smtClean="0">
                <a:latin typeface="Tw Cen MT" panose="020B0602020104020603" pitchFamily="34" charset="0"/>
              </a:rPr>
              <a:t>The pie-chart clearly shows that most of the colleges are Excellent and followed by Fair and Few are Good</a:t>
            </a:r>
            <a:endParaRPr lang="en-AU" sz="2400" dirty="0">
              <a:latin typeface="Tw Cen MT" panose="020B0602020104020603" pitchFamily="34" charset="0"/>
            </a:endParaRPr>
          </a:p>
        </p:txBody>
      </p:sp>
      <p:pic>
        <p:nvPicPr>
          <p:cNvPr id="11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850295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9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FA4F3F-A0C1-B191-9F7A-EAA1B4B0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Analysis on  college based on State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CD7753-CDF3-906A-242E-65D1F383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31"/>
            <a:ext cx="6232080" cy="44862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BB36E45-F230-A5B2-D312-9415C55DA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15" y="1965967"/>
            <a:ext cx="6232071" cy="43459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98080" y="2357120"/>
            <a:ext cx="4856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u="sng" dirty="0">
                <a:latin typeface="Tw Cen MT" panose="020B0602020104020603" pitchFamily="34" charset="0"/>
              </a:rPr>
              <a:t>Insights</a:t>
            </a:r>
            <a:r>
              <a:rPr lang="en-AU" sz="2400" b="1" u="sng" dirty="0" smtClean="0">
                <a:latin typeface="Tw Cen MT" panose="020B0602020104020603" pitchFamily="34" charset="0"/>
              </a:rPr>
              <a:t>:</a:t>
            </a:r>
          </a:p>
          <a:p>
            <a:endParaRPr lang="en-AU" sz="2400" b="1" u="sng" dirty="0">
              <a:latin typeface="Tw Cen MT" panose="020B0602020104020603" pitchFamily="34" charset="0"/>
            </a:endParaRPr>
          </a:p>
          <a:p>
            <a:r>
              <a:rPr lang="en-US" altLang="en-US" sz="2400" dirty="0">
                <a:solidFill>
                  <a:schemeClr val="tx1"/>
                </a:solidFill>
                <a:latin typeface="Arial Unicode MS"/>
              </a:rPr>
              <a:t>From the above histo graph highest colleges are in Maharashtra, next highest are Tamil Nadu,Madhya Pradesh And lowest colleges in Uttar Pradesh and second lowest is Rajasthan</a:t>
            </a:r>
            <a:r>
              <a:rPr lang="en-US" altLang="en-US" sz="2400" dirty="0" smtClean="0">
                <a:solidFill>
                  <a:schemeClr val="tx1"/>
                </a:solidFill>
                <a:latin typeface="Arial Unicode MS"/>
              </a:rPr>
              <a:t>, West Bengal</a:t>
            </a:r>
            <a:endParaRPr lang="en-AU" sz="2400" dirty="0">
              <a:latin typeface="Tw Cen MT" panose="020B0602020104020603" pitchFamily="34" charset="0"/>
            </a:endParaRPr>
          </a:p>
        </p:txBody>
      </p:sp>
      <p:pic>
        <p:nvPicPr>
          <p:cNvPr id="10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63" y="5927092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5F5C6-3730-E755-7014-AF8537E3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4480" y="528320"/>
            <a:ext cx="11907520" cy="1097280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Analysis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on 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Course_Fee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95BFE7-57AA-D38F-E2E1-6A502509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5481320" cy="435133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58513EF-1155-60CD-1521-D37E88BBB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5947"/>
            <a:ext cx="5738357" cy="42828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35520" y="2722880"/>
            <a:ext cx="4531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u="sng" dirty="0">
                <a:latin typeface="Tw Cen MT" panose="020B0602020104020603" pitchFamily="34" charset="0"/>
              </a:rPr>
              <a:t>Insights:</a:t>
            </a:r>
          </a:p>
          <a:p>
            <a:r>
              <a:rPr lang="en-US" sz="2400" b="1" dirty="0" smtClean="0">
                <a:latin typeface="Helvetica Neue"/>
              </a:rPr>
              <a:t>from </a:t>
            </a:r>
            <a:r>
              <a:rPr lang="en-US" sz="2400" b="1" dirty="0">
                <a:latin typeface="Helvetica Neue"/>
              </a:rPr>
              <a:t>the above density graph more number </a:t>
            </a:r>
            <a:r>
              <a:rPr lang="en-US" sz="2400" b="1" dirty="0" err="1" smtClean="0">
                <a:latin typeface="Helvetica Neue"/>
              </a:rPr>
              <a:t>course_fee</a:t>
            </a:r>
            <a:r>
              <a:rPr lang="en-US" sz="2400" b="1" dirty="0" smtClean="0">
                <a:latin typeface="Helvetica Neue"/>
              </a:rPr>
              <a:t> </a:t>
            </a:r>
            <a:r>
              <a:rPr lang="en-US" sz="2400" b="1" dirty="0">
                <a:latin typeface="Helvetica Neue"/>
              </a:rPr>
              <a:t>is </a:t>
            </a:r>
            <a:r>
              <a:rPr lang="en-US" sz="2400" b="1" dirty="0" smtClean="0">
                <a:latin typeface="Helvetica Neue"/>
              </a:rPr>
              <a:t>Distribute  </a:t>
            </a:r>
            <a:r>
              <a:rPr lang="en-US" sz="2400" b="1" dirty="0">
                <a:latin typeface="Helvetica Neue"/>
              </a:rPr>
              <a:t>between of 1-10 lakhs.</a:t>
            </a:r>
            <a:endParaRPr lang="en-AU" sz="2400" dirty="0">
              <a:latin typeface="Tw Cen MT" panose="020B0602020104020603" pitchFamily="34" charset="0"/>
            </a:endParaRPr>
          </a:p>
        </p:txBody>
      </p:sp>
      <p:pic>
        <p:nvPicPr>
          <p:cNvPr id="9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63" y="5898890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510662-2948-D881-1638-2E4D1DA6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840" y="1117600"/>
            <a:ext cx="5852160" cy="339344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Bahnschrift" pitchFamily="34" charset="0"/>
              </a:rPr>
              <a:t/>
            </a:r>
            <a:br>
              <a:rPr lang="en-IN" sz="2400" dirty="0" smtClean="0">
                <a:latin typeface="Bahnschrift" pitchFamily="34" charset="0"/>
              </a:rPr>
            </a:br>
            <a:r>
              <a:rPr lang="en-AU" sz="2400" b="1" u="sng" dirty="0">
                <a:latin typeface="Bahnschrift" pitchFamily="34" charset="0"/>
              </a:rPr>
              <a:t>Insights:</a:t>
            </a:r>
            <a:br>
              <a:rPr lang="en-AU" sz="2400" b="1" u="sng" dirty="0">
                <a:latin typeface="Bahnschrift" pitchFamily="34" charset="0"/>
              </a:rPr>
            </a:br>
            <a:r>
              <a:rPr lang="en-AU" sz="2400" b="1" u="sng" dirty="0" smtClean="0">
                <a:latin typeface="Bahnschrift" pitchFamily="34" charset="0"/>
              </a:rPr>
              <a:t/>
            </a:r>
            <a:br>
              <a:rPr lang="en-AU" sz="2400" b="1" u="sng" dirty="0" smtClean="0">
                <a:latin typeface="Bahnschrift" pitchFamily="34" charset="0"/>
              </a:rPr>
            </a:br>
            <a:r>
              <a:rPr lang="en-US" sz="2400" b="1" i="0" dirty="0" smtClean="0">
                <a:solidFill>
                  <a:srgbClr val="000000"/>
                </a:solidFill>
                <a:effectLst/>
                <a:latin typeface="Bahnschrift" pitchFamily="34" charset="0"/>
              </a:rPr>
              <a:t>From the above bar plot </a:t>
            </a:r>
            <a:r>
              <a:rPr lang="en-US" sz="2400" b="1" dirty="0" smtClean="0">
                <a:solidFill>
                  <a:srgbClr val="000000"/>
                </a:solidFill>
                <a:latin typeface="Bahnschrift" pitchFamily="34" charset="0"/>
              </a:rPr>
              <a:t>Bangalore 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Bahnschrift" pitchFamily="34" charset="0"/>
              </a:rPr>
              <a:t>has high course_fee and Guntur has low course_fee.</a:t>
            </a:r>
            <a:br>
              <a:rPr lang="en-US" sz="2400" b="1" i="0" dirty="0" smtClean="0">
                <a:solidFill>
                  <a:srgbClr val="000000"/>
                </a:solidFill>
                <a:effectLst/>
                <a:latin typeface="Bahnschrift" pitchFamily="34" charset="0"/>
              </a:rPr>
            </a:br>
            <a:endParaRPr lang="en-IN" sz="2400" dirty="0">
              <a:latin typeface="Bahnschrif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10800000" flipH="1" flipV="1">
            <a:off x="345440" y="328656"/>
            <a:ext cx="93065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Analysis on  </a:t>
            </a:r>
            <a:r>
              <a:rPr lang="en-IN" sz="4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 and Course Fee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54138"/>
            <a:ext cx="6380480" cy="529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63" y="5850295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9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E186F8-13E8-304B-E07C-58579E18A8CF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574040" y="102326"/>
            <a:ext cx="11089640" cy="75131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Analysis on as Course Fee, No of Review, Rating Using  Pair plot  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B418CFF-68B6-9F43-8B53-D8492C4C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5" y="1737361"/>
            <a:ext cx="6360235" cy="51206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0800000" flipV="1">
            <a:off x="7051040" y="4124588"/>
            <a:ext cx="55067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AU" sz="2000" b="1" u="sng" dirty="0">
                <a:latin typeface="Bahnschrift" pitchFamily="34" charset="0"/>
              </a:rPr>
              <a:t>Insights</a:t>
            </a:r>
            <a:r>
              <a:rPr lang="en-AU" sz="2000" b="1" u="sng" dirty="0" smtClean="0">
                <a:latin typeface="Bahnschrift" pitchFamily="34" charset="0"/>
              </a:rPr>
              <a:t>:</a:t>
            </a:r>
          </a:p>
          <a:p>
            <a:pPr marL="114300" indent="0">
              <a:buNone/>
            </a:pPr>
            <a:endParaRPr lang="en-AU" sz="2000" b="1" u="sng" dirty="0" smtClean="0">
              <a:latin typeface="Bahnschrift" pitchFamily="34" charset="0"/>
            </a:endParaRPr>
          </a:p>
          <a:p>
            <a:r>
              <a:rPr lang="en-US" sz="2000" dirty="0">
                <a:latin typeface="Bahnschrift" pitchFamily="34" charset="0"/>
              </a:rPr>
              <a:t> </a:t>
            </a:r>
            <a:r>
              <a:rPr lang="en-US" sz="2000" dirty="0" smtClean="0">
                <a:latin typeface="Bahnschrift" pitchFamily="34" charset="0"/>
              </a:rPr>
              <a:t>    </a:t>
            </a:r>
            <a:r>
              <a:rPr lang="en-US" sz="2000" dirty="0" smtClean="0">
                <a:latin typeface="Bahnschrift" pitchFamily="34" charset="0"/>
                <a:cs typeface="Calibri" panose="020F0502020204030204" pitchFamily="34" charset="0"/>
              </a:rPr>
              <a:t>From </a:t>
            </a:r>
            <a:r>
              <a:rPr lang="en-US" sz="2000" dirty="0">
                <a:latin typeface="Bahnschrift" pitchFamily="34" charset="0"/>
                <a:cs typeface="Calibri" panose="020F0502020204030204" pitchFamily="34" charset="0"/>
              </a:rPr>
              <a:t>the </a:t>
            </a:r>
            <a:r>
              <a:rPr lang="en-US" sz="2000" dirty="0" smtClean="0">
                <a:latin typeface="Bahnschrift" pitchFamily="34" charset="0"/>
                <a:cs typeface="Calibri" panose="020F0502020204030204" pitchFamily="34" charset="0"/>
              </a:rPr>
              <a:t>Pair plot </a:t>
            </a:r>
            <a:r>
              <a:rPr lang="en-US" sz="2000" dirty="0">
                <a:latin typeface="Bahnschrift" pitchFamily="34" charset="0"/>
                <a:cs typeface="Calibri" panose="020F0502020204030204" pitchFamily="34" charset="0"/>
              </a:rPr>
              <a:t>we can describe </a:t>
            </a:r>
            <a:r>
              <a:rPr lang="en-US" sz="2000" dirty="0" smtClean="0">
                <a:latin typeface="Bahnschrift" pitchFamily="34" charset="0"/>
                <a:cs typeface="Calibri" panose="020F0502020204030204" pitchFamily="34" charset="0"/>
              </a:rPr>
              <a:t>      completely</a:t>
            </a:r>
            <a:r>
              <a:rPr lang="en-US" sz="2000" dirty="0" smtClean="0">
                <a:latin typeface="Bahnschrift" pitchFamily="34" charset="0"/>
              </a:rPr>
              <a:t>. Numerical  columns analysis </a:t>
            </a:r>
          </a:p>
          <a:p>
            <a:r>
              <a:rPr lang="en-US" sz="2000" dirty="0" smtClean="0">
                <a:latin typeface="Bahnschrift" pitchFamily="34" charset="0"/>
              </a:rPr>
              <a:t>About Course Fee , No of review, Rating. </a:t>
            </a:r>
            <a:endParaRPr lang="en-US" sz="2000" dirty="0">
              <a:latin typeface="Bahnschrif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8160" y="853638"/>
            <a:ext cx="50393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latin typeface="Bahnschrift" pitchFamily="34" charset="0"/>
                <a:cs typeface="Calibri" panose="020F0502020204030204" pitchFamily="34" charset="0"/>
              </a:rPr>
              <a:t>Pair plot:</a:t>
            </a:r>
            <a:endParaRPr lang="en-US" sz="2000" b="1" u="sng" dirty="0">
              <a:latin typeface="Bahnschrift" pitchFamily="34" charset="0"/>
              <a:cs typeface="Calibri" panose="020F0502020204030204" pitchFamily="34" charset="0"/>
            </a:endParaRPr>
          </a:p>
          <a:p>
            <a:endParaRPr lang="en-US" sz="2000" b="1" u="sng" dirty="0">
              <a:latin typeface="Bahnschrift" pitchFamily="34" charset="0"/>
              <a:cs typeface="Calibri" panose="020F0502020204030204" pitchFamily="34" charset="0"/>
            </a:endParaRP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73239"/>
                </a:solidFill>
                <a:latin typeface="Bahnschrift" pitchFamily="34" charset="0"/>
              </a:rPr>
              <a:t>To </a:t>
            </a:r>
            <a:r>
              <a:rPr lang="en-US" sz="2000" dirty="0">
                <a:solidFill>
                  <a:srgbClr val="273239"/>
                </a:solidFill>
                <a:latin typeface="Bahnschrift" pitchFamily="34" charset="0"/>
              </a:rPr>
              <a:t>plot multiple pairwise bivariate distributions in a dataset, you can use the </a:t>
            </a:r>
            <a:r>
              <a:rPr lang="en-US" sz="2000" dirty="0" smtClean="0">
                <a:solidFill>
                  <a:srgbClr val="273239"/>
                </a:solidFill>
                <a:latin typeface="Bahnschrift" pitchFamily="34" charset="0"/>
              </a:rPr>
              <a:t>.pair plot </a:t>
            </a:r>
            <a:r>
              <a:rPr lang="en-US" sz="2000" dirty="0">
                <a:solidFill>
                  <a:srgbClr val="273239"/>
                </a:solidFill>
                <a:latin typeface="Bahnschrift" pitchFamily="34" charset="0"/>
              </a:rPr>
              <a:t> function. </a:t>
            </a:r>
          </a:p>
          <a:p>
            <a:pPr marL="342900" indent="-342900" algn="just" fontAlgn="base">
              <a:buFont typeface="Arial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Bahnschrift" pitchFamily="34" charset="0"/>
              </a:rPr>
              <a:t>The diagonal plots are the univariate plots, and this displays the relationship for the (n, 2) combination of variables in a </a:t>
            </a:r>
            <a:r>
              <a:rPr lang="en-US" sz="2000" dirty="0" smtClean="0">
                <a:solidFill>
                  <a:srgbClr val="273239"/>
                </a:solidFill>
                <a:latin typeface="Bahnschrift" pitchFamily="34" charset="0"/>
              </a:rPr>
              <a:t>Data Frame </a:t>
            </a:r>
            <a:r>
              <a:rPr lang="en-US" sz="2000" dirty="0">
                <a:solidFill>
                  <a:srgbClr val="273239"/>
                </a:solidFill>
                <a:latin typeface="Bahnschrift" pitchFamily="34" charset="0"/>
              </a:rPr>
              <a:t>as a matrix of plots.</a:t>
            </a:r>
          </a:p>
        </p:txBody>
      </p:sp>
      <p:pic>
        <p:nvPicPr>
          <p:cNvPr id="9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850295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6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F6D84D-F773-828E-CDED-C4BCDCF5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188960" y="1690692"/>
            <a:ext cx="3164840" cy="3145468"/>
          </a:xfrm>
        </p:spPr>
        <p:txBody>
          <a:bodyPr>
            <a:noAutofit/>
          </a:bodyPr>
          <a:lstStyle/>
          <a:p>
            <a:r>
              <a:rPr lang="en-AU" sz="2400" u="sng" dirty="0">
                <a:latin typeface="Bahnschrift" pitchFamily="34" charset="0"/>
              </a:rPr>
              <a:t>Insights:</a:t>
            </a:r>
            <a:r>
              <a:rPr lang="en-US" sz="2400" dirty="0">
                <a:latin typeface="Bahnschrift" pitchFamily="34" charset="0"/>
              </a:rPr>
              <a:t/>
            </a:r>
            <a:br>
              <a:rPr lang="en-US" sz="2400" dirty="0">
                <a:latin typeface="Bahnschrift" pitchFamily="34" charset="0"/>
              </a:rPr>
            </a:br>
            <a:r>
              <a:rPr lang="en-US" sz="2400" dirty="0" smtClean="0">
                <a:latin typeface="Bahnschrift" pitchFamily="34" charset="0"/>
              </a:rPr>
              <a:t/>
            </a:r>
            <a:br>
              <a:rPr lang="en-US" sz="2400" dirty="0" smtClean="0">
                <a:latin typeface="Bahnschrift" pitchFamily="34" charset="0"/>
              </a:rPr>
            </a:br>
            <a:r>
              <a:rPr lang="en-US" sz="2400" i="0" dirty="0" smtClean="0">
                <a:solidFill>
                  <a:srgbClr val="000000"/>
                </a:solidFill>
                <a:effectLst/>
                <a:latin typeface="Bahnschrift" pitchFamily="34" charset="0"/>
              </a:rPr>
              <a:t>high </a:t>
            </a:r>
            <a:r>
              <a:rPr lang="en-US" sz="2400" i="0" dirty="0">
                <a:solidFill>
                  <a:srgbClr val="000000"/>
                </a:solidFill>
                <a:effectLst/>
                <a:latin typeface="Bahnschrift" pitchFamily="34" charset="0"/>
              </a:rPr>
              <a:t>positive co-relation between Course_fee and Reviews, </a:t>
            </a:r>
            <a:r>
              <a:rPr lang="en-US" sz="2400" i="0" dirty="0" smtClean="0">
                <a:solidFill>
                  <a:srgbClr val="000000"/>
                </a:solidFill>
                <a:effectLst/>
                <a:latin typeface="Bahnschrift" pitchFamily="34" charset="0"/>
              </a:rPr>
              <a:t>negative </a:t>
            </a:r>
            <a:r>
              <a:rPr lang="en-US" sz="2400" i="0" dirty="0">
                <a:solidFill>
                  <a:srgbClr val="000000"/>
                </a:solidFill>
                <a:effectLst/>
                <a:latin typeface="Bahnschrift" pitchFamily="34" charset="0"/>
              </a:rPr>
              <a:t>co-relation between Reviews and Ratings.</a:t>
            </a:r>
            <a:br>
              <a:rPr lang="en-US" sz="2400" i="0" dirty="0">
                <a:solidFill>
                  <a:srgbClr val="000000"/>
                </a:solidFill>
                <a:effectLst/>
                <a:latin typeface="Bahnschrift" pitchFamily="34" charset="0"/>
              </a:rPr>
            </a:br>
            <a:endParaRPr lang="en-IN" sz="2400" dirty="0">
              <a:latin typeface="Bahnschrift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7E4DF6-BF41-F687-406E-5CC03A586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392217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931D5DD-EAFF-A2AD-0CEE-EE1F2210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06" y="1564645"/>
            <a:ext cx="6411137" cy="48579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080" y="6"/>
            <a:ext cx="108102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Correlation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distribution of Dataset of numerical columns  using Heat Map</a:t>
            </a:r>
          </a:p>
          <a:p>
            <a:endParaRPr lang="en-US" sz="4000" dirty="0">
              <a:latin typeface="+mj-lt"/>
            </a:endParaRPr>
          </a:p>
        </p:txBody>
      </p:sp>
      <p:pic>
        <p:nvPicPr>
          <p:cNvPr id="8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850295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8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5"/>
            <a:ext cx="2722880" cy="8940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Scenario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4895255"/>
            <a:ext cx="10459720" cy="955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the person wanted  to join the good college with  good Rating , then these are the colleges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9" y="655009"/>
            <a:ext cx="11029951" cy="4099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850295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2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E94ADC-8B81-BA4F-489E-B4F64F10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64CE94-DA58-6B06-66BD-2FAD7C94F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64707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Bahnschrift" pitchFamily="34" charset="0"/>
              </a:rPr>
              <a:t>Karnataka </a:t>
            </a:r>
            <a:r>
              <a:rPr lang="en-US" dirty="0">
                <a:latin typeface="Bahnschrift" pitchFamily="34" charset="0"/>
              </a:rPr>
              <a:t>state charges high course fees between 3-4 </a:t>
            </a:r>
            <a:r>
              <a:rPr lang="en-US" dirty="0" smtClean="0">
                <a:latin typeface="Bahnschrift" pitchFamily="34" charset="0"/>
              </a:rPr>
              <a:t>lakhs, </a:t>
            </a:r>
            <a:r>
              <a:rPr lang="en-US" dirty="0">
                <a:latin typeface="Bahnschrift" pitchFamily="34" charset="0"/>
              </a:rPr>
              <a:t>while Andhra Pradesh state charges very low course fees between 0-1 lakhs compared to other cities</a:t>
            </a:r>
            <a:r>
              <a:rPr lang="en-US" dirty="0" smtClean="0">
                <a:latin typeface="Bahnschrift" pitchFamily="34" charset="0"/>
              </a:rPr>
              <a:t>.</a:t>
            </a:r>
          </a:p>
          <a:p>
            <a:pPr marL="114300" indent="0">
              <a:buNone/>
            </a:pPr>
            <a:endParaRPr lang="en-US" dirty="0" smtClean="0">
              <a:latin typeface="Bahnschrift" pitchFamily="34" charset="0"/>
            </a:endParaRPr>
          </a:p>
          <a:p>
            <a:r>
              <a:rPr lang="en-US" dirty="0" smtClean="0">
                <a:latin typeface="Bahnschrift" pitchFamily="34" charset="0"/>
              </a:rPr>
              <a:t>In </a:t>
            </a:r>
            <a:r>
              <a:rPr lang="en-US" dirty="0">
                <a:latin typeface="Bahnschrift" pitchFamily="34" charset="0"/>
              </a:rPr>
              <a:t>India, 49.43% of engineering colleges are rated as excellent, 18% are rated as good, and 32% are rated as fair</a:t>
            </a:r>
            <a:r>
              <a:rPr lang="en-US" dirty="0" smtClean="0">
                <a:latin typeface="Bahnschrift" pitchFamily="34" charset="0"/>
              </a:rPr>
              <a:t>.</a:t>
            </a:r>
          </a:p>
          <a:p>
            <a:endParaRPr lang="en-US" dirty="0" smtClean="0">
              <a:latin typeface="Bahnschrift" pitchFamily="34" charset="0"/>
            </a:endParaRPr>
          </a:p>
          <a:p>
            <a:r>
              <a:rPr lang="en-US" dirty="0" smtClean="0">
                <a:latin typeface="Bahnschrift" pitchFamily="34" charset="0"/>
              </a:rPr>
              <a:t>Most </a:t>
            </a:r>
            <a:r>
              <a:rPr lang="en-US" dirty="0">
                <a:latin typeface="Bahnschrift" pitchFamily="34" charset="0"/>
              </a:rPr>
              <a:t>of the colleges in India are rated between 8.2 to 8.3.</a:t>
            </a:r>
            <a:endParaRPr lang="en-IN" dirty="0">
              <a:latin typeface="Bahnschrift" pitchFamily="34" charset="0"/>
            </a:endParaRPr>
          </a:p>
        </p:txBody>
      </p:sp>
      <p:pic>
        <p:nvPicPr>
          <p:cNvPr id="7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63" y="5850295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Contents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>
                <a:latin typeface="Bahnschrift" pitchFamily="34" charset="0"/>
              </a:rPr>
              <a:t>Introduction</a:t>
            </a:r>
          </a:p>
          <a:p>
            <a:r>
              <a:rPr lang="en-IN" dirty="0">
                <a:latin typeface="Bahnschrift" pitchFamily="34" charset="0"/>
              </a:rPr>
              <a:t>Problem statement</a:t>
            </a:r>
          </a:p>
          <a:p>
            <a:r>
              <a:rPr lang="en-IN" dirty="0">
                <a:latin typeface="Bahnschrift" pitchFamily="34" charset="0"/>
              </a:rPr>
              <a:t>Web Scraping</a:t>
            </a:r>
          </a:p>
          <a:p>
            <a:r>
              <a:rPr lang="en-IN" dirty="0">
                <a:latin typeface="Bahnschrift" pitchFamily="34" charset="0"/>
              </a:rPr>
              <a:t>Data Collection</a:t>
            </a:r>
          </a:p>
          <a:p>
            <a:r>
              <a:rPr lang="en-IN" dirty="0">
                <a:latin typeface="Bahnschrift" pitchFamily="34" charset="0"/>
              </a:rPr>
              <a:t>Libraries used</a:t>
            </a:r>
          </a:p>
          <a:p>
            <a:r>
              <a:rPr lang="en-IN" dirty="0">
                <a:latin typeface="Bahnschrift" pitchFamily="34" charset="0"/>
              </a:rPr>
              <a:t>Interface of Web site</a:t>
            </a:r>
          </a:p>
          <a:p>
            <a:r>
              <a:rPr lang="en-IN" dirty="0">
                <a:latin typeface="Bahnschrift" pitchFamily="34" charset="0"/>
              </a:rPr>
              <a:t>Raw Data and Cleaned Data</a:t>
            </a:r>
          </a:p>
          <a:p>
            <a:r>
              <a:rPr lang="en-IN" dirty="0">
                <a:latin typeface="Bahnschrift" pitchFamily="34" charset="0"/>
              </a:rPr>
              <a:t>Data Cleaning</a:t>
            </a:r>
          </a:p>
          <a:p>
            <a:r>
              <a:rPr lang="en-IN" dirty="0">
                <a:latin typeface="Bahnschrift" pitchFamily="34" charset="0"/>
              </a:rPr>
              <a:t>Data Visualization</a:t>
            </a:r>
          </a:p>
          <a:p>
            <a:r>
              <a:rPr lang="en-IN" dirty="0">
                <a:latin typeface="Bahnschrift" pitchFamily="34" charset="0"/>
              </a:rPr>
              <a:t>Scenarios</a:t>
            </a:r>
          </a:p>
          <a:p>
            <a:r>
              <a:rPr lang="en-IN" dirty="0">
                <a:latin typeface="Bahnschrift" pitchFamily="34" charset="0"/>
              </a:rPr>
              <a:t>Conclusion</a:t>
            </a:r>
          </a:p>
          <a:p>
            <a:r>
              <a:rPr lang="en-IN" dirty="0">
                <a:latin typeface="Bahnschrift" pitchFamily="34" charset="0"/>
              </a:rPr>
              <a:t>Challenges</a:t>
            </a:r>
          </a:p>
          <a:p>
            <a:pPr marL="342900">
              <a:buFont typeface="Wingdings" panose="05000000000000000000" pitchFamily="2" charset="2"/>
              <a:buChar char="q"/>
            </a:pPr>
            <a:endParaRPr lang="en-IN" dirty="0">
              <a:latin typeface="Bahnschrift" pitchFamily="34" charset="0"/>
            </a:endParaRPr>
          </a:p>
          <a:p>
            <a:pPr marL="342900">
              <a:buFont typeface="Wingdings" panose="05000000000000000000" pitchFamily="2" charset="2"/>
              <a:buChar char="q"/>
            </a:pPr>
            <a:endParaRPr lang="en-IN" dirty="0">
              <a:latin typeface="Bahnschrift" pitchFamily="34" charset="0"/>
            </a:endParaRPr>
          </a:p>
          <a:p>
            <a:pPr marL="342900">
              <a:buFont typeface="Wingdings" panose="05000000000000000000" pitchFamily="2" charset="2"/>
              <a:buChar char="q"/>
            </a:pPr>
            <a:endParaRPr lang="en-IN" dirty="0">
              <a:latin typeface="Bahnschrift" pitchFamily="34" charset="0"/>
            </a:endParaRPr>
          </a:p>
          <a:p>
            <a:pPr marL="342900">
              <a:buFont typeface="Wingdings" panose="05000000000000000000" pitchFamily="2" charset="2"/>
              <a:buChar char="q"/>
            </a:pPr>
            <a:endParaRPr lang="en-IN" dirty="0">
              <a:latin typeface="Bahnschrift" pitchFamily="34" charset="0"/>
            </a:endParaRPr>
          </a:p>
          <a:p>
            <a:endParaRPr lang="en-US" dirty="0">
              <a:latin typeface="Bahnschrift" pitchFamily="34" charset="0"/>
            </a:endParaRPr>
          </a:p>
        </p:txBody>
      </p:sp>
      <p:pic>
        <p:nvPicPr>
          <p:cNvPr id="6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850295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3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A959207-8D9E-9A8A-0947-CB7AF5052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AU" sz="4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235A00-2203-BB18-CC97-37982A37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Bahnschrift" pitchFamily="34" charset="0"/>
              </a:rPr>
              <a:t>Due to Dynamic Website  While Dates Changed website URL is changed </a:t>
            </a:r>
            <a:endParaRPr lang="en-US" sz="3000" dirty="0" smtClean="0">
              <a:latin typeface="Bahnschrift" pitchFamily="34" charset="0"/>
            </a:endParaRPr>
          </a:p>
          <a:p>
            <a:pPr marL="114300" indent="0">
              <a:buNone/>
            </a:pPr>
            <a:endParaRPr lang="en-US" sz="3000" dirty="0">
              <a:latin typeface="Bahnschrift" pitchFamily="34" charset="0"/>
            </a:endParaRPr>
          </a:p>
          <a:p>
            <a:pPr marL="342900">
              <a:buFont typeface="Arial" pitchFamily="34" charset="0"/>
              <a:buChar char="•"/>
            </a:pPr>
            <a:r>
              <a:rPr lang="en-IN" sz="3000" dirty="0">
                <a:latin typeface="Bahnschrift" pitchFamily="34" charset="0"/>
              </a:rPr>
              <a:t>Losing Data all the time, whenever we restart the kernel</a:t>
            </a:r>
          </a:p>
          <a:p>
            <a:endParaRPr lang="en-IN" sz="3000" dirty="0">
              <a:latin typeface="Bahnschrift" pitchFamily="34" charset="0"/>
            </a:endParaRPr>
          </a:p>
          <a:p>
            <a:pPr marL="342900">
              <a:buFont typeface="Arial" pitchFamily="34" charset="0"/>
              <a:buChar char="•"/>
            </a:pPr>
            <a:r>
              <a:rPr lang="en-IN" sz="3000" dirty="0">
                <a:latin typeface="Bahnschrift" pitchFamily="34" charset="0"/>
              </a:rPr>
              <a:t>We have got challenges that in same page html code was written in two type one is take </a:t>
            </a:r>
            <a:r>
              <a:rPr lang="en-IN" sz="3000" dirty="0" smtClean="0">
                <a:latin typeface="Bahnschrift" pitchFamily="34" charset="0"/>
              </a:rPr>
              <a:t>as odd </a:t>
            </a:r>
            <a:r>
              <a:rPr lang="en-IN" sz="3000" dirty="0">
                <a:latin typeface="Bahnschrift" pitchFamily="34" charset="0"/>
              </a:rPr>
              <a:t>and even ,  due this issue we need to taken odd </a:t>
            </a:r>
            <a:r>
              <a:rPr lang="en-IN" sz="3000" dirty="0" smtClean="0">
                <a:latin typeface="Bahnschrift" pitchFamily="34" charset="0"/>
              </a:rPr>
              <a:t>container  </a:t>
            </a:r>
            <a:r>
              <a:rPr lang="en-IN" sz="3000" dirty="0">
                <a:latin typeface="Bahnschrift" pitchFamily="34" charset="0"/>
              </a:rPr>
              <a:t>and even container, </a:t>
            </a:r>
            <a:r>
              <a:rPr lang="en-IN" sz="3000" dirty="0" smtClean="0">
                <a:latin typeface="Bahnschrift" pitchFamily="34" charset="0"/>
              </a:rPr>
              <a:t>To get complete data from website</a:t>
            </a:r>
          </a:p>
          <a:p>
            <a:pPr marL="0" indent="0">
              <a:buNone/>
            </a:pP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850295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22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7" y="1850771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3" y="2997222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243" y="5907484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Introduction: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Bahnschrift" pitchFamily="34" charset="0"/>
              </a:rPr>
              <a:t>Collegedunia </a:t>
            </a:r>
            <a:r>
              <a:rPr lang="en-IN" dirty="0">
                <a:latin typeface="Bahnschrift" pitchFamily="34" charset="0"/>
              </a:rPr>
              <a:t>is a website where we can find best </a:t>
            </a:r>
            <a:r>
              <a:rPr lang="en-IN" dirty="0" smtClean="0">
                <a:latin typeface="Bahnschrift" pitchFamily="34" charset="0"/>
              </a:rPr>
              <a:t>colleges </a:t>
            </a:r>
            <a:r>
              <a:rPr lang="en-IN" dirty="0">
                <a:latin typeface="Bahnschrift" pitchFamily="34" charset="0"/>
              </a:rPr>
              <a:t>on different cities.</a:t>
            </a:r>
          </a:p>
          <a:p>
            <a:r>
              <a:rPr lang="en-IN" dirty="0" smtClean="0">
                <a:latin typeface="Bahnschrift" pitchFamily="34" charset="0"/>
              </a:rPr>
              <a:t>List </a:t>
            </a:r>
            <a:r>
              <a:rPr lang="en-IN" dirty="0">
                <a:latin typeface="Bahnschrift" pitchFamily="34" charset="0"/>
              </a:rPr>
              <a:t>of top colleges in I</a:t>
            </a:r>
            <a:r>
              <a:rPr lang="en-IN" dirty="0" smtClean="0">
                <a:latin typeface="Bahnschrift" pitchFamily="34" charset="0"/>
              </a:rPr>
              <a:t>ndia </a:t>
            </a:r>
            <a:r>
              <a:rPr lang="en-IN" dirty="0">
                <a:latin typeface="Bahnschrift" pitchFamily="34" charset="0"/>
              </a:rPr>
              <a:t>based on 2023 rankings</a:t>
            </a:r>
            <a:r>
              <a:rPr lang="en-IN" dirty="0" smtClean="0">
                <a:latin typeface="Bahnschrift" pitchFamily="34" charset="0"/>
              </a:rPr>
              <a:t>.</a:t>
            </a:r>
          </a:p>
          <a:p>
            <a:r>
              <a:rPr lang="en-IN" dirty="0" smtClean="0">
                <a:latin typeface="Bahnschrift" pitchFamily="34" charset="0"/>
              </a:rPr>
              <a:t>City=[chennai,Hyderabad,Pune,Coimbatore,Bangalore,MumbaiBhopal,Jaipur,Lucknow,Thiruvananthapuram,Kolkata,Ahmedabad,Nagpur,Bhubaneswar,Indore,Guntur]</a:t>
            </a:r>
            <a:endParaRPr lang="en-IN" dirty="0">
              <a:latin typeface="Bahnschrift" pitchFamily="34" charset="0"/>
            </a:endParaRPr>
          </a:p>
          <a:p>
            <a:endParaRPr lang="en-US" dirty="0"/>
          </a:p>
        </p:txBody>
      </p:sp>
      <p:pic>
        <p:nvPicPr>
          <p:cNvPr id="8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850295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3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6F100E5-1C79-B173-DC8D-D384EA4FBEE8}"/>
              </a:ext>
            </a:extLst>
          </p:cNvPr>
          <p:cNvGrpSpPr/>
          <p:nvPr/>
        </p:nvGrpSpPr>
        <p:grpSpPr>
          <a:xfrm>
            <a:off x="1320801" y="345440"/>
            <a:ext cx="8985763" cy="2844800"/>
            <a:chOff x="-105339" y="-98364"/>
            <a:chExt cx="8985762" cy="1930284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Rectangle: Rounded Corners 4">
              <a:extLst>
                <a:ext uri="{FF2B5EF4-FFF2-40B4-BE49-F238E27FC236}">
                  <a16:creationId xmlns="" xmlns:a16="http://schemas.microsoft.com/office/drawing/2014/main" id="{C3E889AB-D975-146F-67D1-6F2258EA387F}"/>
                </a:ext>
              </a:extLst>
            </p:cNvPr>
            <p:cNvSpPr/>
            <p:nvPr/>
          </p:nvSpPr>
          <p:spPr>
            <a:xfrm>
              <a:off x="459295" y="42199"/>
              <a:ext cx="8421128" cy="1789721"/>
            </a:xfrm>
            <a:prstGeom prst="roundRect">
              <a:avLst/>
            </a:prstGeom>
            <a:solidFill>
              <a:srgbClr val="002060"/>
            </a:solidFill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="" xmlns:a16="http://schemas.microsoft.com/office/drawing/2014/main" id="{5860A655-B870-5C87-9750-70C1E9FA24EC}"/>
                </a:ext>
              </a:extLst>
            </p:cNvPr>
            <p:cNvSpPr txBox="1"/>
            <p:nvPr/>
          </p:nvSpPr>
          <p:spPr>
            <a:xfrm>
              <a:off x="-105339" y="-98364"/>
              <a:ext cx="8544435" cy="193028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794" tIns="0" rIns="247794" bIns="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800" kern="1200" dirty="0">
                <a:latin typeface="Bahnschrift" pitchFamily="34" charset="0"/>
              </a:endParaRPr>
            </a:p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800" b="1" u="sng" kern="1200" dirty="0">
                <a:latin typeface="Bahnschrift" pitchFamily="34" charset="0"/>
              </a:endParaRPr>
            </a:p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b="1" u="sng" kern="1200" dirty="0">
                  <a:latin typeface="+mj-lt"/>
                  <a:cs typeface="Arabic Typesetting" panose="03020402040406030203" pitchFamily="66" charset="-78"/>
                </a:rPr>
                <a:t>Problem Statement</a:t>
              </a:r>
            </a:p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0" i="0" dirty="0" smtClean="0">
                  <a:solidFill>
                    <a:srgbClr val="DBDEE1"/>
                  </a:solidFill>
                  <a:effectLst/>
                  <a:latin typeface="Bahnschrift" pitchFamily="34" charset="0"/>
                </a:rPr>
                <a:t>     Analyze </a:t>
              </a:r>
              <a:r>
                <a:rPr lang="en-US" sz="2800" b="0" i="0" dirty="0">
                  <a:solidFill>
                    <a:srgbClr val="DBDEE1"/>
                  </a:solidFill>
                  <a:effectLst/>
                  <a:latin typeface="Bahnschrift" pitchFamily="34" charset="0"/>
                </a:rPr>
                <a:t>and identify the engineering colleges in different cities with fee structure. Consider factors such as  ratings, </a:t>
              </a:r>
              <a:r>
                <a:rPr lang="en-US" sz="2800" dirty="0">
                  <a:solidFill>
                    <a:srgbClr val="DBDEE1"/>
                  </a:solidFill>
                  <a:latin typeface="Bahnschrift" pitchFamily="34" charset="0"/>
                </a:rPr>
                <a:t>courses and </a:t>
              </a:r>
              <a:r>
                <a:rPr lang="en-US" sz="2800" b="0" i="0" dirty="0">
                  <a:solidFill>
                    <a:srgbClr val="DBDEE1"/>
                  </a:solidFill>
                  <a:effectLst/>
                  <a:latin typeface="Bahnschrift" pitchFamily="34" charset="0"/>
                </a:rPr>
                <a:t>student reviews.</a:t>
              </a:r>
              <a:endParaRPr lang="en-AU" sz="2800" kern="1200" dirty="0">
                <a:latin typeface="Bahnschrift" pitchFamily="34" charset="0"/>
              </a:endParaRPr>
            </a:p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2800" kern="1200" dirty="0">
                <a:latin typeface="Bahnschrift" pitchFamily="34" charset="0"/>
              </a:endParaRPr>
            </a:p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AU" sz="4100" kern="1200" dirty="0">
                <a:latin typeface="Bahnschrift" pitchFamily="34" charset="0"/>
              </a:endParaRPr>
            </a:p>
          </p:txBody>
        </p:sp>
      </p:grp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38F2D50-86EA-4AAF-75DB-DD741BE4847F}"/>
              </a:ext>
            </a:extLst>
          </p:cNvPr>
          <p:cNvGrpSpPr/>
          <p:nvPr/>
        </p:nvGrpSpPr>
        <p:grpSpPr>
          <a:xfrm>
            <a:off x="1855872" y="3304696"/>
            <a:ext cx="8480261" cy="2679031"/>
            <a:chOff x="468271" y="2687280"/>
            <a:chExt cx="8480261" cy="1789721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" name="Rectangle: Rounded Corners 7">
              <a:extLst>
                <a:ext uri="{FF2B5EF4-FFF2-40B4-BE49-F238E27FC236}">
                  <a16:creationId xmlns="" xmlns:a16="http://schemas.microsoft.com/office/drawing/2014/main" id="{74F68992-0CD7-31D2-0C7C-9EC4EDB1D5D1}"/>
                </a:ext>
              </a:extLst>
            </p:cNvPr>
            <p:cNvSpPr/>
            <p:nvPr/>
          </p:nvSpPr>
          <p:spPr>
            <a:xfrm>
              <a:off x="468271" y="2687280"/>
              <a:ext cx="8480261" cy="178972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shade val="50000"/>
                <a:hueOff val="402493"/>
                <a:satOff val="-9802"/>
                <a:lumOff val="4289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="" xmlns:a16="http://schemas.microsoft.com/office/drawing/2014/main" id="{F5A1BFFF-24A0-E22F-3C3D-0CC82C70F675}"/>
                </a:ext>
              </a:extLst>
            </p:cNvPr>
            <p:cNvSpPr txBox="1"/>
            <p:nvPr/>
          </p:nvSpPr>
          <p:spPr>
            <a:xfrm>
              <a:off x="555638" y="2774647"/>
              <a:ext cx="8305527" cy="161498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794" tIns="0" rIns="247794" bIns="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b="1" u="sng" kern="1200" dirty="0">
                  <a:solidFill>
                    <a:schemeClr val="accent1">
                      <a:lumMod val="50000"/>
                    </a:schemeClr>
                  </a:solidFill>
                  <a:latin typeface="+mj-lt"/>
                  <a:cs typeface="Arabic Typesetting" panose="03020402040406030203" pitchFamily="66" charset="-78"/>
                </a:rPr>
                <a:t>Objective</a:t>
              </a:r>
            </a:p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800" kern="1200" dirty="0">
                  <a:solidFill>
                    <a:schemeClr val="accent6">
                      <a:lumMod val="50000"/>
                    </a:schemeClr>
                  </a:solidFill>
                  <a:latin typeface="Bahnschrift" pitchFamily="34" charset="0"/>
                  <a:cs typeface="Arabic Typesetting" panose="03020402040406030203" pitchFamily="66" charset="-78"/>
                </a:rPr>
                <a:t>Fee Analysis based on Cities, Reviews and Ratings</a:t>
              </a:r>
              <a:r>
                <a:rPr lang="en-AU" sz="2000" kern="1200" dirty="0">
                  <a:solidFill>
                    <a:schemeClr val="accent6">
                      <a:lumMod val="50000"/>
                    </a:schemeClr>
                  </a:solidFill>
                  <a:latin typeface="Bahnschrift" pitchFamily="34" charset="0"/>
                  <a:cs typeface="Arabic Typesetting" panose="03020402040406030203" pitchFamily="66" charset="-78"/>
                </a:rPr>
                <a:t>.</a:t>
              </a:r>
              <a:endParaRPr lang="en-AU" sz="2000" kern="1200" dirty="0">
                <a:solidFill>
                  <a:schemeClr val="accent6">
                    <a:lumMod val="50000"/>
                  </a:schemeClr>
                </a:solidFill>
                <a:latin typeface="Bahnschrift" pitchFamily="34" charset="0"/>
              </a:endParaRPr>
            </a:p>
          </p:txBody>
        </p:sp>
      </p:grpSp>
      <p:pic>
        <p:nvPicPr>
          <p:cNvPr id="17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840" y="6039007"/>
            <a:ext cx="2804160" cy="74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 smtClean="0">
                <a:solidFill>
                  <a:srgbClr val="00B050"/>
                </a:solidFill>
              </a:rPr>
              <a:t>           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WEB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SCRAPING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Bahnschrift" pitchFamily="34" charset="0"/>
              </a:rPr>
              <a:t>Web Scraping is a technique to extract a large amount of data from several websites.</a:t>
            </a:r>
          </a:p>
          <a:p>
            <a:endParaRPr lang="en-US" dirty="0" smtClean="0">
              <a:solidFill>
                <a:srgbClr val="333333"/>
              </a:solidFill>
              <a:latin typeface="Bahnschrift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495057"/>
              </a:solidFill>
              <a:latin typeface="Bahnschrift" pitchFamily="34" charset="0"/>
            </a:endParaRPr>
          </a:p>
        </p:txBody>
      </p:sp>
      <p:pic>
        <p:nvPicPr>
          <p:cNvPr id="6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850295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4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62561"/>
            <a:ext cx="5115560" cy="548640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TOOLS(LIBRARIES)USED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87680" y="751840"/>
            <a:ext cx="7011710" cy="6106159"/>
          </a:xfrm>
        </p:spPr>
        <p:txBody>
          <a:bodyPr/>
          <a:lstStyle/>
          <a:p>
            <a:pPr marL="114300" indent="0">
              <a:buNone/>
            </a:pPr>
            <a:r>
              <a:rPr lang="en-IN" sz="2800" dirty="0">
                <a:latin typeface="Bahnschrift" pitchFamily="34" charset="0"/>
              </a:rPr>
              <a:t> </a:t>
            </a:r>
            <a:r>
              <a:rPr lang="en-IN" sz="2800" b="1" dirty="0">
                <a:latin typeface="Bahnschrift" pitchFamily="34" charset="0"/>
              </a:rPr>
              <a:t>Web Scarping Tools</a:t>
            </a:r>
          </a:p>
          <a:p>
            <a:r>
              <a:rPr lang="en-IN" sz="2400" dirty="0">
                <a:latin typeface="Bahnschrift" pitchFamily="34" charset="0"/>
              </a:rPr>
              <a:t>Python</a:t>
            </a:r>
          </a:p>
          <a:p>
            <a:r>
              <a:rPr lang="en-IN" sz="2400" dirty="0">
                <a:latin typeface="Bahnschrift" pitchFamily="34" charset="0"/>
              </a:rPr>
              <a:t>Google Chrome</a:t>
            </a:r>
          </a:p>
          <a:p>
            <a:r>
              <a:rPr lang="en-IN" sz="2400" dirty="0">
                <a:latin typeface="Bahnschrift" pitchFamily="34" charset="0"/>
              </a:rPr>
              <a:t>Web </a:t>
            </a:r>
            <a:r>
              <a:rPr lang="en-IN" sz="2400" dirty="0" smtClean="0">
                <a:latin typeface="Bahnschrift" pitchFamily="34" charset="0"/>
              </a:rPr>
              <a:t>driver</a:t>
            </a:r>
          </a:p>
          <a:p>
            <a:pPr marL="50800" indent="0">
              <a:buNone/>
            </a:pPr>
            <a:r>
              <a:rPr lang="en-IN" sz="2800" b="1" dirty="0">
                <a:latin typeface="Bahnschrift" pitchFamily="34" charset="0"/>
              </a:rPr>
              <a:t>DATA CLEANING AND </a:t>
            </a:r>
            <a:r>
              <a:rPr lang="en-IN" sz="2800" b="1" dirty="0" smtClean="0">
                <a:latin typeface="Bahnschrift" pitchFamily="34" charset="0"/>
              </a:rPr>
              <a:t>MANUPULATING</a:t>
            </a:r>
            <a:endParaRPr lang="en-IN" sz="2400" dirty="0">
              <a:latin typeface="Bahnschrift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" pitchFamily="34" charset="0"/>
              </a:rPr>
              <a:t>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" pitchFamily="34" charset="0"/>
              </a:rPr>
              <a:t>Regular </a:t>
            </a:r>
            <a:r>
              <a:rPr lang="en-IN" sz="2400" dirty="0" smtClean="0">
                <a:latin typeface="Bahnschrift" pitchFamily="34" charset="0"/>
              </a:rPr>
              <a:t>Expression</a:t>
            </a:r>
          </a:p>
          <a:p>
            <a:pPr marL="114300" indent="0">
              <a:buNone/>
            </a:pPr>
            <a:r>
              <a:rPr lang="en-IN" sz="2800" b="1" dirty="0">
                <a:latin typeface="Bahnschrift" pitchFamily="34" charset="0"/>
              </a:rPr>
              <a:t>DATA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" pitchFamily="34" charset="0"/>
              </a:rPr>
              <a:t>Matplotlib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" pitchFamily="34" charset="0"/>
              </a:rPr>
              <a:t>Seaborn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Bahnschrift" pitchFamily="34" charset="0"/>
              </a:rPr>
              <a:t>Plotly</a:t>
            </a:r>
          </a:p>
          <a:p>
            <a:pPr marL="114300" indent="0">
              <a:buNone/>
            </a:pPr>
            <a:endParaRPr lang="en-IN" sz="2400" dirty="0">
              <a:latin typeface="Bahnschrift" pitchFamily="34" charset="0"/>
            </a:endParaRPr>
          </a:p>
          <a:p>
            <a:pPr marL="114300" indent="0">
              <a:buNone/>
            </a:pPr>
            <a:endParaRPr lang="en-IN" dirty="0">
              <a:latin typeface="Bahnschrift" pitchFamily="34" charset="0"/>
            </a:endParaRPr>
          </a:p>
          <a:p>
            <a:endParaRPr lang="en-US" dirty="0">
              <a:latin typeface="Bahnschrift" pitchFamily="34" charset="0"/>
            </a:endParaRPr>
          </a:p>
        </p:txBody>
      </p:sp>
      <p:pic>
        <p:nvPicPr>
          <p:cNvPr id="7" name="Picture 6" descr="Fellow Consulting AG Datenanalyse mit Pandas Was ist Pandas?">
            <a:extLst>
              <a:ext uri="{FF2B5EF4-FFF2-40B4-BE49-F238E27FC236}">
                <a16:creationId xmlns="" xmlns:a16="http://schemas.microsoft.com/office/drawing/2014/main" id="{9FC9ACA9-5B09-482F-FC70-F002F1190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620" y="162560"/>
            <a:ext cx="5951621" cy="349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ntroduction to matrices with Numpy - DEV Community">
            <a:extLst>
              <a:ext uri="{FF2B5EF4-FFF2-40B4-BE49-F238E27FC236}">
                <a16:creationId xmlns="" xmlns:a16="http://schemas.microsoft.com/office/drawing/2014/main" id="{0CD79008-D68E-8976-0F91-4B81F3E8B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45" y="3908144"/>
            <a:ext cx="3406451" cy="14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Matplotlib logo — Matplotlib 3.6.3 documentation">
            <a:extLst>
              <a:ext uri="{FF2B5EF4-FFF2-40B4-BE49-F238E27FC236}">
                <a16:creationId xmlns="" xmlns:a16="http://schemas.microsoft.com/office/drawing/2014/main" id="{193B15F4-39C0-873D-AD89-F4349FC6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911" y="4006033"/>
            <a:ext cx="3087332" cy="61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Discussion of seaborn logo · Issue #2243 · mwaskom/seaborn · GitHub">
            <a:extLst>
              <a:ext uri="{FF2B5EF4-FFF2-40B4-BE49-F238E27FC236}">
                <a16:creationId xmlns="" xmlns:a16="http://schemas.microsoft.com/office/drawing/2014/main" id="{3F9C476E-EEFB-86FA-D2AC-2E02DB27C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45" y="5108190"/>
            <a:ext cx="2360491" cy="163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Releases · plotly/dash">
            <a:extLst>
              <a:ext uri="{FF2B5EF4-FFF2-40B4-BE49-F238E27FC236}">
                <a16:creationId xmlns="" xmlns:a16="http://schemas.microsoft.com/office/drawing/2014/main" id="{4D3B4124-AD2C-C4DC-60E8-3DC3D3194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909" y="4926790"/>
            <a:ext cx="2884139" cy="110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850295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1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60" y="7"/>
            <a:ext cx="10480040" cy="79247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IN" sz="4000" dirty="0" smtClean="0">
                <a:solidFill>
                  <a:schemeClr val="accent1">
                    <a:lumMod val="75000"/>
                  </a:schemeClr>
                </a:solidFill>
              </a:rPr>
              <a:t>COLLECTION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90880" y="650246"/>
            <a:ext cx="10662920" cy="620775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Bahnschrift" pitchFamily="34" charset="0"/>
              </a:rPr>
              <a:t>Collegedunia </a:t>
            </a:r>
            <a:r>
              <a:rPr lang="en-IN" sz="2400" dirty="0">
                <a:latin typeface="Bahnschrift" pitchFamily="34" charset="0"/>
              </a:rPr>
              <a:t>website has the information related to colleges</a:t>
            </a:r>
          </a:p>
          <a:p>
            <a:r>
              <a:rPr lang="en-IN" sz="2400" dirty="0" smtClean="0">
                <a:latin typeface="Bahnschrift" pitchFamily="34" charset="0"/>
                <a:hlinkClick r:id="rId2"/>
              </a:rPr>
              <a:t>https</a:t>
            </a:r>
            <a:r>
              <a:rPr lang="en-IN" sz="2400" dirty="0">
                <a:latin typeface="Bahnschrift" pitchFamily="34" charset="0"/>
                <a:hlinkClick r:id="rId2"/>
              </a:rPr>
              <a:t>://collegedunia.com/engineering-colleges</a:t>
            </a:r>
            <a:endParaRPr lang="en-IN" sz="2400" dirty="0">
              <a:latin typeface="Bahnschrift" pitchFamily="34" charset="0"/>
            </a:endParaRPr>
          </a:p>
          <a:p>
            <a:r>
              <a:rPr lang="en-IN" sz="2400" dirty="0" smtClean="0">
                <a:latin typeface="Bahnschrift" pitchFamily="34" charset="0"/>
              </a:rPr>
              <a:t>We </a:t>
            </a:r>
            <a:r>
              <a:rPr lang="en-IN" sz="2400" dirty="0">
                <a:latin typeface="Bahnschrift" pitchFamily="34" charset="0"/>
              </a:rPr>
              <a:t>used web driver, Requests together the data from the website.</a:t>
            </a:r>
          </a:p>
          <a:p>
            <a:endParaRPr lang="en-US" dirty="0">
              <a:latin typeface="Bahnschrift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8773FAF-F663-2753-B011-E4071CD5A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6160"/>
            <a:ext cx="12192000" cy="45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RAW DATA COLLECTION FROM COLLEGEDUNIA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94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15A6DA-2D44-66F4-A325-5EB23288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83" y="1572130"/>
            <a:ext cx="10832431" cy="4732421"/>
          </a:xfrm>
          <a:prstGeom prst="rect">
            <a:avLst/>
          </a:prstGeom>
        </p:spPr>
      </p:pic>
      <p:pic>
        <p:nvPicPr>
          <p:cNvPr id="7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850295"/>
            <a:ext cx="3474720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"/>
            <a:ext cx="5481320" cy="609599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 DATA CLEANING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650243"/>
            <a:ext cx="8021320" cy="2316479"/>
          </a:xfrm>
        </p:spPr>
        <p:txBody>
          <a:bodyPr>
            <a:noAutofit/>
          </a:bodyPr>
          <a:lstStyle/>
          <a:p>
            <a:r>
              <a:rPr lang="en-IN" sz="2400" dirty="0">
                <a:latin typeface="Bahnschrift" pitchFamily="34" charset="0"/>
              </a:rPr>
              <a:t>Check for Duplicates.</a:t>
            </a:r>
          </a:p>
          <a:p>
            <a:r>
              <a:rPr lang="en-IN" sz="2400" dirty="0" smtClean="0">
                <a:latin typeface="Bahnschrift" pitchFamily="34" charset="0"/>
              </a:rPr>
              <a:t>Drop </a:t>
            </a:r>
            <a:r>
              <a:rPr lang="en-IN" sz="2400" dirty="0">
                <a:latin typeface="Bahnschrift" pitchFamily="34" charset="0"/>
              </a:rPr>
              <a:t>the duplicate column and unnecessary columns.</a:t>
            </a:r>
          </a:p>
          <a:p>
            <a:r>
              <a:rPr lang="en-IN" sz="2400" dirty="0" smtClean="0">
                <a:latin typeface="Bahnschrift" pitchFamily="34" charset="0"/>
              </a:rPr>
              <a:t>Checking </a:t>
            </a:r>
            <a:r>
              <a:rPr lang="en-IN" sz="2400" dirty="0">
                <a:latin typeface="Bahnschrift" pitchFamily="34" charset="0"/>
              </a:rPr>
              <a:t>and removing special characters.</a:t>
            </a:r>
          </a:p>
          <a:p>
            <a:r>
              <a:rPr lang="en-IN" sz="2400" dirty="0" smtClean="0">
                <a:latin typeface="Bahnschrift" pitchFamily="34" charset="0"/>
              </a:rPr>
              <a:t>Identifying </a:t>
            </a:r>
            <a:r>
              <a:rPr lang="en-IN" sz="2400" dirty="0">
                <a:latin typeface="Bahnschrift" pitchFamily="34" charset="0"/>
              </a:rPr>
              <a:t>and imputing missing values</a:t>
            </a:r>
            <a:r>
              <a:rPr lang="en-IN" sz="2400" dirty="0" smtClean="0">
                <a:latin typeface="Bahnschrift" pitchFamily="34" charset="0"/>
              </a:rPr>
              <a:t>.</a:t>
            </a:r>
          </a:p>
          <a:p>
            <a:r>
              <a:rPr lang="en-IN" sz="2400" dirty="0" smtClean="0">
                <a:latin typeface="Bahnschrift" pitchFamily="34" charset="0"/>
              </a:rPr>
              <a:t>Data </a:t>
            </a:r>
            <a:r>
              <a:rPr lang="en-IN" sz="2400" dirty="0">
                <a:latin typeface="Bahnschrift" pitchFamily="34" charset="0"/>
              </a:rPr>
              <a:t>Type conversion.</a:t>
            </a:r>
          </a:p>
          <a:p>
            <a:pPr marL="114300" indent="0" algn="ctr">
              <a:buNone/>
            </a:pPr>
            <a:r>
              <a:rPr lang="en-IN" sz="2400" b="1" dirty="0" smtClean="0">
                <a:latin typeface="+mj-lt"/>
              </a:rPr>
              <a:t>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CLEANED DATA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3A07A64-37D7-85D2-B823-B47912F5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15" y="3515366"/>
            <a:ext cx="10515599" cy="2661605"/>
          </a:xfrm>
          <a:prstGeom prst="rect">
            <a:avLst/>
          </a:prstGeom>
        </p:spPr>
      </p:pic>
      <p:pic>
        <p:nvPicPr>
          <p:cNvPr id="7" name="Picture 2" descr="Best Data Science &amp; Big Data EdTech Company Hyderabad, India">
            <a:extLst>
              <a:ext uri="{FF2B5EF4-FFF2-40B4-BE49-F238E27FC236}">
                <a16:creationId xmlns="" xmlns:a16="http://schemas.microsoft.com/office/drawing/2014/main" id="{8E916EE0-B554-ED4C-C04D-51112B3C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78" y="5927092"/>
            <a:ext cx="3307837" cy="93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4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marL="114300" indent="0">
          <a:buNone/>
          <a:defRPr b="1" dirty="0">
            <a:latin typeface="Bahnschrift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611</Words>
  <Application>Microsoft Office PowerPoint</Application>
  <PresentationFormat>Custom</PresentationFormat>
  <Paragraphs>124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Tw Cen MT</vt:lpstr>
      <vt:lpstr>Libre Baskerville</vt:lpstr>
      <vt:lpstr>Wingdings</vt:lpstr>
      <vt:lpstr>Arial Unicode MS</vt:lpstr>
      <vt:lpstr>Arabic Typesetting</vt:lpstr>
      <vt:lpstr>Bahnschrift</vt:lpstr>
      <vt:lpstr>Helvetica Neue</vt:lpstr>
      <vt:lpstr>Calibri</vt:lpstr>
      <vt:lpstr>Office Theme</vt:lpstr>
      <vt:lpstr>PowerPoint Presentation</vt:lpstr>
      <vt:lpstr> Contents</vt:lpstr>
      <vt:lpstr>Introduction: </vt:lpstr>
      <vt:lpstr>PowerPoint Presentation</vt:lpstr>
      <vt:lpstr>                 WEB SCRAPING</vt:lpstr>
      <vt:lpstr>TOOLS(LIBRARIES)USED</vt:lpstr>
      <vt:lpstr>DATA COLLECTION</vt:lpstr>
      <vt:lpstr>RAW DATA COLLECTION FROM COLLEGEDUNIA</vt:lpstr>
      <vt:lpstr> DATA CLEANING</vt:lpstr>
      <vt:lpstr> DATA VISUALIZATION</vt:lpstr>
      <vt:lpstr>Outliers</vt:lpstr>
      <vt:lpstr>PowerPoint Presentation</vt:lpstr>
      <vt:lpstr>Analysis on  college based on State</vt:lpstr>
      <vt:lpstr>Analysis on  Course_Fee</vt:lpstr>
      <vt:lpstr> Insights:  From the above bar plot Bangalore has high course_fee and Guntur has low course_fee. </vt:lpstr>
      <vt:lpstr>PowerPoint Presentation</vt:lpstr>
      <vt:lpstr>Insights:  high positive co-relation between Course_fee and Reviews, negative co-relation between Reviews and Ratings. </vt:lpstr>
      <vt:lpstr>Scenario: </vt:lpstr>
      <vt:lpstr>CONCLUSION </vt:lpstr>
      <vt:lpstr>Challenges Faced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ADMIN</cp:lastModifiedBy>
  <cp:revision>52</cp:revision>
  <dcterms:created xsi:type="dcterms:W3CDTF">2021-02-16T05:19:01Z</dcterms:created>
  <dcterms:modified xsi:type="dcterms:W3CDTF">2023-10-05T14:09:35Z</dcterms:modified>
</cp:coreProperties>
</file>