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25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0C00B534-6A5C-4923-B57D-73D166760883}" type="datetimeFigureOut">
              <a:rPr lang="en-IN" smtClean="0"/>
              <a:t>27-04-2024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D9945657-02D7-4E44-AC77-6ED85FCBB4F3}" type="slidenum">
              <a:rPr lang="en-IN" smtClean="0"/>
              <a:t>‹#›</a:t>
            </a:fld>
            <a:endParaRPr lang="en-IN"/>
          </a:p>
        </p:txBody>
      </p:sp>
    </p:spTree>
    <p:extLst>
      <p:ext uri="{BB962C8B-B14F-4D97-AF65-F5344CB8AC3E}">
        <p14:creationId xmlns:p14="http://schemas.microsoft.com/office/powerpoint/2010/main" val="1549529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9945657-02D7-4E44-AC77-6ED85FCBB4F3}" type="slidenum">
              <a:rPr lang="en-IN" smtClean="0"/>
              <a:t>8</a:t>
            </a:fld>
            <a:endParaRPr lang="en-IN"/>
          </a:p>
        </p:txBody>
      </p:sp>
    </p:spTree>
    <p:extLst>
      <p:ext uri="{BB962C8B-B14F-4D97-AF65-F5344CB8AC3E}">
        <p14:creationId xmlns:p14="http://schemas.microsoft.com/office/powerpoint/2010/main" val="1317651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81826" cy="570669"/>
          </a:xfrm>
          <a:prstGeom prst="rect">
            <a:avLst/>
          </a:prstGeom>
        </p:spPr>
        <p:txBody>
          <a:bodyPr vert="horz" wrap="square" lIns="0" tIns="16510" rIns="0" bIns="0" rtlCol="0">
            <a:spAutoFit/>
          </a:bodyPr>
          <a:lstStyle/>
          <a:p>
            <a:pPr marL="3213735">
              <a:lnSpc>
                <a:spcPct val="100000"/>
              </a:lnSpc>
              <a:spcBef>
                <a:spcPts val="130"/>
              </a:spcBef>
            </a:pPr>
            <a:r>
              <a:rPr lang="en-US" sz="3600" spc="15" dirty="0" smtClean="0"/>
              <a:t>ASHWANTH R</a:t>
            </a:r>
            <a:endParaRPr sz="3600"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795827"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2475" y="152400"/>
            <a:ext cx="5797868" cy="752129"/>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(Training)</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997070"/>
            <a:ext cx="5281613" cy="5476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795827"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2474" y="152400"/>
            <a:ext cx="8391525" cy="752129"/>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(Prediction)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027210"/>
            <a:ext cx="4572000" cy="5425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824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795827"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2474" y="152400"/>
            <a:ext cx="8601075" cy="752129"/>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(Visualization)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6515100"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740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1308" y="1785601"/>
            <a:ext cx="5898092" cy="2232662"/>
          </a:xfrm>
          <a:prstGeom prst="rect">
            <a:avLst/>
          </a:prstGeom>
        </p:spPr>
        <p:txBody>
          <a:bodyPr vert="horz" wrap="square" lIns="0" tIns="16510" rIns="0" bIns="0" rtlCol="0">
            <a:spAutoFit/>
          </a:bodyPr>
          <a:lstStyle/>
          <a:p>
            <a:pPr marL="12700">
              <a:lnSpc>
                <a:spcPct val="100000"/>
              </a:lnSpc>
              <a:spcBef>
                <a:spcPts val="130"/>
              </a:spcBef>
            </a:pPr>
            <a:r>
              <a:rPr lang="en-US" spc="5" dirty="0" smtClean="0"/>
              <a:t>FACIAL LANDMARK DETECTION USING RESNET18</a:t>
            </a: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981200" y="1447800"/>
            <a:ext cx="7048500" cy="4370427"/>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latin typeface="Trebuchet MS" panose="020B0603020202020204" pitchFamily="34" charset="0"/>
              </a:rPr>
              <a:t>Data </a:t>
            </a:r>
            <a:r>
              <a:rPr lang="en-US" sz="2000" b="1" dirty="0" smtClean="0">
                <a:latin typeface="Trebuchet MS" panose="020B0603020202020204" pitchFamily="34" charset="0"/>
              </a:rPr>
              <a:t>Preparation :</a:t>
            </a:r>
            <a:endParaRPr lang="en-US" sz="2000" b="1" dirty="0">
              <a:latin typeface="Trebuchet MS" panose="020B0603020202020204" pitchFamily="34" charset="0"/>
            </a:endParaRPr>
          </a:p>
          <a:p>
            <a:pPr lvl="1" algn="just"/>
            <a:r>
              <a:rPr lang="en-US" sz="2000" dirty="0">
                <a:latin typeface="Trebuchet MS" panose="020B0603020202020204" pitchFamily="34" charset="0"/>
              </a:rPr>
              <a:t>Collection and preprocessing of facial image data.</a:t>
            </a:r>
          </a:p>
          <a:p>
            <a:pPr marL="342900" indent="-342900" algn="just">
              <a:buFont typeface="Arial" panose="020B0604020202020204" pitchFamily="34" charset="0"/>
              <a:buChar char="•"/>
            </a:pPr>
            <a:r>
              <a:rPr lang="en-US" sz="2000" b="1" dirty="0">
                <a:latin typeface="Trebuchet MS" panose="020B0603020202020204" pitchFamily="34" charset="0"/>
              </a:rPr>
              <a:t>Model </a:t>
            </a:r>
            <a:r>
              <a:rPr lang="en-US" sz="2000" b="1" dirty="0" smtClean="0">
                <a:latin typeface="Trebuchet MS" panose="020B0603020202020204" pitchFamily="34" charset="0"/>
              </a:rPr>
              <a:t>Implementation :</a:t>
            </a:r>
            <a:endParaRPr lang="en-US" sz="2000" b="1" dirty="0">
              <a:latin typeface="Trebuchet MS" panose="020B0603020202020204" pitchFamily="34" charset="0"/>
            </a:endParaRPr>
          </a:p>
          <a:p>
            <a:pPr lvl="1" algn="just"/>
            <a:r>
              <a:rPr lang="en-US" sz="2000" dirty="0">
                <a:latin typeface="Trebuchet MS" panose="020B0603020202020204" pitchFamily="34" charset="0"/>
              </a:rPr>
              <a:t>Introduction to ResNet50 architecture for landmark detection.</a:t>
            </a:r>
          </a:p>
          <a:p>
            <a:pPr marL="342900" indent="-342900" algn="just">
              <a:buFont typeface="Arial" panose="020B0604020202020204" pitchFamily="34" charset="0"/>
              <a:buChar char="•"/>
            </a:pPr>
            <a:r>
              <a:rPr lang="en-US" sz="2000" b="1" dirty="0" smtClean="0">
                <a:latin typeface="Trebuchet MS" panose="020B0603020202020204" pitchFamily="34" charset="0"/>
              </a:rPr>
              <a:t>Training :</a:t>
            </a:r>
            <a:endParaRPr lang="en-US" sz="2000" b="1" dirty="0">
              <a:latin typeface="Trebuchet MS" panose="020B0603020202020204" pitchFamily="34" charset="0"/>
            </a:endParaRPr>
          </a:p>
          <a:p>
            <a:pPr lvl="1" algn="just"/>
            <a:r>
              <a:rPr lang="en-US" sz="2000" dirty="0">
                <a:latin typeface="Trebuchet MS" panose="020B0603020202020204" pitchFamily="34" charset="0"/>
              </a:rPr>
              <a:t>Details of model training process on CIFAR-10 dataset.</a:t>
            </a:r>
          </a:p>
          <a:p>
            <a:pPr marL="342900" indent="-342900" algn="just">
              <a:buFont typeface="Arial" panose="020B0604020202020204" pitchFamily="34" charset="0"/>
              <a:buChar char="•"/>
            </a:pPr>
            <a:r>
              <a:rPr lang="en-US" sz="2000" b="1" dirty="0" smtClean="0">
                <a:latin typeface="Trebuchet MS" panose="020B0603020202020204" pitchFamily="34" charset="0"/>
              </a:rPr>
              <a:t>Evaluation :</a:t>
            </a:r>
            <a:endParaRPr lang="en-US" sz="2000" b="1" dirty="0">
              <a:latin typeface="Trebuchet MS" panose="020B0603020202020204" pitchFamily="34" charset="0"/>
            </a:endParaRPr>
          </a:p>
          <a:p>
            <a:pPr lvl="1" algn="just"/>
            <a:r>
              <a:rPr lang="en-US" sz="2000" dirty="0">
                <a:latin typeface="Trebuchet MS" panose="020B0603020202020204" pitchFamily="34" charset="0"/>
              </a:rPr>
              <a:t>Assessment of model performance using test data.</a:t>
            </a:r>
          </a:p>
          <a:p>
            <a:pPr marL="342900" indent="-342900" algn="just">
              <a:buFont typeface="Arial" panose="020B0604020202020204" pitchFamily="34" charset="0"/>
              <a:buChar char="•"/>
            </a:pPr>
            <a:r>
              <a:rPr lang="en-US" sz="2000" b="1" dirty="0">
                <a:latin typeface="Trebuchet MS" panose="020B0603020202020204" pitchFamily="34" charset="0"/>
              </a:rPr>
              <a:t>Optional </a:t>
            </a:r>
            <a:r>
              <a:rPr lang="en-US" sz="2000" b="1" dirty="0" smtClean="0">
                <a:latin typeface="Trebuchet MS" panose="020B0603020202020204" pitchFamily="34" charset="0"/>
              </a:rPr>
              <a:t>Fine-Tuning :</a:t>
            </a:r>
            <a:endParaRPr lang="en-US" sz="2000" b="1" dirty="0">
              <a:latin typeface="Trebuchet MS" panose="020B0603020202020204" pitchFamily="34" charset="0"/>
            </a:endParaRPr>
          </a:p>
          <a:p>
            <a:pPr lvl="1" algn="just"/>
            <a:r>
              <a:rPr lang="en-US" sz="2000" dirty="0">
                <a:latin typeface="Trebuchet MS" panose="020B0603020202020204" pitchFamily="34" charset="0"/>
              </a:rPr>
              <a:t>Adjustment of </a:t>
            </a:r>
            <a:r>
              <a:rPr lang="en-US" sz="2000" dirty="0" err="1">
                <a:latin typeface="Trebuchet MS" panose="020B0603020202020204" pitchFamily="34" charset="0"/>
              </a:rPr>
              <a:t>hyperparameters</a:t>
            </a:r>
            <a:r>
              <a:rPr lang="en-US" sz="2000" dirty="0">
                <a:latin typeface="Trebuchet MS" panose="020B0603020202020204" pitchFamily="34" charset="0"/>
              </a:rPr>
              <a:t> for optimization.</a:t>
            </a:r>
          </a:p>
          <a:p>
            <a:pPr marL="342900" indent="-342900" algn="just">
              <a:buFont typeface="Arial" panose="020B0604020202020204" pitchFamily="34" charset="0"/>
              <a:buChar char="•"/>
            </a:pPr>
            <a:r>
              <a:rPr lang="en-US" sz="2000" b="1" dirty="0" smtClean="0">
                <a:latin typeface="Trebuchet MS" panose="020B0603020202020204" pitchFamily="34" charset="0"/>
              </a:rPr>
              <a:t>Deployment :</a:t>
            </a:r>
            <a:endParaRPr lang="en-US" sz="2000" b="1" dirty="0">
              <a:latin typeface="Trebuchet MS" panose="020B0603020202020204" pitchFamily="34" charset="0"/>
            </a:endParaRPr>
          </a:p>
          <a:p>
            <a:pPr lvl="1" algn="just"/>
            <a:r>
              <a:rPr lang="en-US" sz="2000" dirty="0">
                <a:latin typeface="Trebuchet MS" panose="020B0603020202020204" pitchFamily="34" charset="0"/>
              </a:rPr>
              <a:t>Strategies for real-world application of trained model.</a:t>
            </a:r>
          </a:p>
          <a:p>
            <a:pPr algn="just"/>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21587"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684742" y="1371600"/>
            <a:ext cx="6706658" cy="4801314"/>
          </a:xfrm>
          <a:prstGeom prst="rect">
            <a:avLst/>
          </a:prstGeom>
          <a:noFill/>
        </p:spPr>
        <p:txBody>
          <a:bodyPr wrap="square" rtlCol="0">
            <a:spAutoFit/>
          </a:bodyPr>
          <a:lstStyle/>
          <a:p>
            <a:pPr algn="just"/>
            <a:r>
              <a:rPr lang="en-US" dirty="0" smtClean="0">
                <a:effectLst/>
                <a:latin typeface="Trebuchet MS" panose="020B0603020202020204" pitchFamily="34" charset="0"/>
              </a:rPr>
              <a:t>Facial landmark detection, a crucial task in computer vision, finds applications in facial recognition, expression analysis, and augmented reality. This study proposes a deep learning-based approach for facial landmark detection, leveraging a Resnet18 architecture tailored for this task. Annotated facial image datasets are utilized for training and validation, with data augmentation techniques enhancing robustness. Experimental results showcase the effectiveness of the approach in accurately localizing facial landmarks across diverse conditions, achieving state-of-the-art performance. The method's potential for real-world applications in facial analysis and biometric systems is demonstrated, contributing to advancements in facial landmark detection with implications for human-computer interaction, healthcare, and security domains.</a:t>
            </a:r>
          </a:p>
          <a:p>
            <a:pPr algn="just"/>
            <a:r>
              <a:rPr lang="en-US" dirty="0">
                <a:latin typeface="Trebuchet MS" panose="020B0603020202020204" pitchFamily="34" charset="0"/>
              </a:rPr>
              <a:t/>
            </a:r>
            <a:br>
              <a:rPr lang="en-US" dirty="0">
                <a:latin typeface="Trebuchet MS" panose="020B0603020202020204" pitchFamily="34" charset="0"/>
              </a:rPr>
            </a:br>
            <a:endParaRPr lang="en-IN"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2390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457200" y="1814816"/>
            <a:ext cx="6477000" cy="3970318"/>
          </a:xfrm>
          <a:prstGeom prst="rect">
            <a:avLst/>
          </a:prstGeom>
          <a:noFill/>
        </p:spPr>
        <p:txBody>
          <a:bodyPr wrap="square" rtlCol="0">
            <a:spAutoFit/>
          </a:bodyPr>
          <a:lstStyle/>
          <a:p>
            <a:pPr algn="just"/>
            <a:r>
              <a:rPr lang="en-US" dirty="0" smtClean="0">
                <a:effectLst/>
                <a:latin typeface="Trebuchet MS" panose="020B0603020202020204" pitchFamily="34" charset="0"/>
              </a:rPr>
              <a:t>This project presents a deep learning-based approach for facial landmark detection, crucial in various computer vision applications like facial recognition and augmented reality. Leveraging a specialized Resnet</a:t>
            </a:r>
            <a:r>
              <a:rPr lang="en-US" dirty="0" smtClean="0">
                <a:latin typeface="Trebuchet MS" panose="020B0603020202020204" pitchFamily="34" charset="0"/>
              </a:rPr>
              <a:t>18 </a:t>
            </a:r>
            <a:r>
              <a:rPr lang="en-US" dirty="0" smtClean="0">
                <a:effectLst/>
                <a:latin typeface="Trebuchet MS" panose="020B0603020202020204" pitchFamily="34" charset="0"/>
              </a:rPr>
              <a:t>architecture, the method accurately localizes facial landmarks using annotated datasets and employs data augmentation techniques for robustness. Experimental results demonstrate state-of-the-art performance across diverse conditions, showcasing its potential for real-world applications in facial analysis and biometric systems, thereby advancing the field of facial landmark detection with implications for human-computer interaction, healthcare, and security domains.</a:t>
            </a:r>
          </a:p>
          <a:p>
            <a:pPr algn="just"/>
            <a:r>
              <a:rPr lang="en-US" dirty="0">
                <a:latin typeface="Trebuchet MS" panose="020B0603020202020204" pitchFamily="34" charset="0"/>
              </a:rPr>
              <a:t/>
            </a:r>
            <a:br>
              <a:rPr lang="en-US" dirty="0">
                <a:latin typeface="Trebuchet MS" panose="020B0603020202020204" pitchFamily="34" charset="0"/>
              </a:rPr>
            </a:br>
            <a:endParaRPr lang="en-IN"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lgn="just"/>
            <a:endParaRPr/>
          </a:p>
        </p:txBody>
      </p:sp>
      <p:sp>
        <p:nvSpPr>
          <p:cNvPr id="3" name="object 3"/>
          <p:cNvSpPr/>
          <p:nvPr/>
        </p:nvSpPr>
        <p:spPr>
          <a:xfrm>
            <a:off x="8229600" y="17240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lgn="just"/>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lgn="just"/>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gn="just">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gn="just">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gn="just">
              <a:lnSpc>
                <a:spcPct val="100000"/>
              </a:lnSpc>
              <a:spcBef>
                <a:spcPts val="55"/>
              </a:spcBef>
            </a:pPr>
            <a:fld id="{81D60167-4931-47E6-BA6A-407CBD079E47}" type="slidenum">
              <a:rPr spc="10" dirty="0"/>
              <a:pPr marL="38100" algn="just">
                <a:lnSpc>
                  <a:spcPct val="100000"/>
                </a:lnSpc>
                <a:spcBef>
                  <a:spcPts val="55"/>
                </a:spcBef>
              </a:pPr>
              <a:t>6</a:t>
            </a:fld>
            <a:endParaRPr spc="10" dirty="0"/>
          </a:p>
        </p:txBody>
      </p:sp>
      <p:sp>
        <p:nvSpPr>
          <p:cNvPr id="9" name="TextBox 8"/>
          <p:cNvSpPr txBox="1"/>
          <p:nvPr/>
        </p:nvSpPr>
        <p:spPr>
          <a:xfrm>
            <a:off x="381000" y="1969978"/>
            <a:ext cx="7620000" cy="4016484"/>
          </a:xfrm>
          <a:prstGeom prst="rect">
            <a:avLst/>
          </a:prstGeom>
          <a:noFill/>
        </p:spPr>
        <p:txBody>
          <a:bodyPr wrap="square" rtlCol="0">
            <a:spAutoFit/>
          </a:bodyPr>
          <a:lstStyle/>
          <a:p>
            <a:pPr marL="285750" indent="-285750" algn="just">
              <a:buFont typeface="Arial" panose="020B0604020202020204" pitchFamily="34" charset="0"/>
              <a:buChar char="•"/>
            </a:pPr>
            <a:r>
              <a:rPr lang="en-US" sz="1700" b="1" dirty="0">
                <a:latin typeface="Trebuchet MS" panose="020B0603020202020204" pitchFamily="34" charset="0"/>
              </a:rPr>
              <a:t>Biometric Systems Developers:</a:t>
            </a:r>
            <a:r>
              <a:rPr lang="en-US" sz="1700" dirty="0">
                <a:latin typeface="Trebuchet MS" panose="020B0603020202020204" pitchFamily="34" charset="0"/>
              </a:rPr>
              <a:t> Companies creating systems for identity verification and authentication.</a:t>
            </a:r>
          </a:p>
          <a:p>
            <a:pPr marL="285750" indent="-285750" algn="just">
              <a:buFont typeface="Arial" panose="020B0604020202020204" pitchFamily="34" charset="0"/>
              <a:buChar char="•"/>
            </a:pPr>
            <a:r>
              <a:rPr lang="en-US" sz="1700" b="1" dirty="0">
                <a:latin typeface="Trebuchet MS" panose="020B0603020202020204" pitchFamily="34" charset="0"/>
              </a:rPr>
              <a:t>Facial Recognition Software Providers:</a:t>
            </a:r>
            <a:r>
              <a:rPr lang="en-US" sz="1700" dirty="0">
                <a:latin typeface="Trebuchet MS" panose="020B0603020202020204" pitchFamily="34" charset="0"/>
              </a:rPr>
              <a:t> Developers of software for security, surveillance, or access control.</a:t>
            </a:r>
          </a:p>
          <a:p>
            <a:pPr marL="285750" indent="-285750" algn="just">
              <a:buFont typeface="Arial" panose="020B0604020202020204" pitchFamily="34" charset="0"/>
              <a:buChar char="•"/>
            </a:pPr>
            <a:r>
              <a:rPr lang="en-US" sz="1700" b="1" dirty="0">
                <a:latin typeface="Trebuchet MS" panose="020B0603020202020204" pitchFamily="34" charset="0"/>
              </a:rPr>
              <a:t>Augmented Reality (AR) Application Developers:</a:t>
            </a:r>
            <a:r>
              <a:rPr lang="en-US" sz="1700" dirty="0">
                <a:latin typeface="Trebuchet MS" panose="020B0603020202020204" pitchFamily="34" charset="0"/>
              </a:rPr>
              <a:t> Creators of AR apps for gaming, entertainment, or virtual experiences.</a:t>
            </a:r>
          </a:p>
          <a:p>
            <a:pPr marL="285750" indent="-285750" algn="just">
              <a:buFont typeface="Arial" panose="020B0604020202020204" pitchFamily="34" charset="0"/>
              <a:buChar char="•"/>
            </a:pPr>
            <a:r>
              <a:rPr lang="en-US" sz="1700" b="1" dirty="0">
                <a:latin typeface="Trebuchet MS" panose="020B0603020202020204" pitchFamily="34" charset="0"/>
              </a:rPr>
              <a:t>Healthcare Professionals:</a:t>
            </a:r>
            <a:r>
              <a:rPr lang="en-US" sz="1700" dirty="0">
                <a:latin typeface="Trebuchet MS" panose="020B0603020202020204" pitchFamily="34" charset="0"/>
              </a:rPr>
              <a:t> Medical professionals using facial landmark detection for imaging analysis and diagnosis.</a:t>
            </a:r>
          </a:p>
          <a:p>
            <a:pPr marL="285750" indent="-285750" algn="just">
              <a:buFont typeface="Arial" panose="020B0604020202020204" pitchFamily="34" charset="0"/>
              <a:buChar char="•"/>
            </a:pPr>
            <a:r>
              <a:rPr lang="en-US" sz="1700" b="1" dirty="0">
                <a:latin typeface="Trebuchet MS" panose="020B0603020202020204" pitchFamily="34" charset="0"/>
              </a:rPr>
              <a:t>Human-Computer Interaction (HCI) Researchers:</a:t>
            </a:r>
            <a:r>
              <a:rPr lang="en-US" sz="1700" dirty="0">
                <a:latin typeface="Trebuchet MS" panose="020B0603020202020204" pitchFamily="34" charset="0"/>
              </a:rPr>
              <a:t> Scientists studying interactions between humans and computers.</a:t>
            </a:r>
          </a:p>
          <a:p>
            <a:pPr marL="285750" indent="-285750" algn="just">
              <a:buFont typeface="Arial" panose="020B0604020202020204" pitchFamily="34" charset="0"/>
              <a:buChar char="•"/>
            </a:pPr>
            <a:r>
              <a:rPr lang="en-US" sz="1700" b="1" dirty="0">
                <a:latin typeface="Trebuchet MS" panose="020B0603020202020204" pitchFamily="34" charset="0"/>
              </a:rPr>
              <a:t>Forensic Analysts:</a:t>
            </a:r>
            <a:r>
              <a:rPr lang="en-US" sz="1700" dirty="0">
                <a:latin typeface="Trebuchet MS" panose="020B0603020202020204" pitchFamily="34" charset="0"/>
              </a:rPr>
              <a:t> Experts in forensic science using facial landmark detection for identification and analysis.</a:t>
            </a:r>
          </a:p>
          <a:p>
            <a:pPr marL="285750" indent="-285750" algn="just">
              <a:buFont typeface="Arial" panose="020B0604020202020204" pitchFamily="34" charset="0"/>
              <a:buChar char="•"/>
            </a:pPr>
            <a:r>
              <a:rPr lang="en-US" sz="1700" b="1" dirty="0">
                <a:latin typeface="Trebuchet MS" panose="020B0603020202020204" pitchFamily="34" charset="0"/>
              </a:rPr>
              <a:t>Retail and Marketing Companies:</a:t>
            </a:r>
            <a:r>
              <a:rPr lang="en-US" sz="1700" dirty="0">
                <a:latin typeface="Trebuchet MS" panose="020B0603020202020204" pitchFamily="34" charset="0"/>
              </a:rPr>
              <a:t> Businesses utilizing facial landmark detection for customer analytics and targeted advertising.</a:t>
            </a:r>
          </a:p>
          <a:p>
            <a:pPr marL="285750" indent="-285750" algn="just">
              <a:buFont typeface="Arial" panose="020B0604020202020204" pitchFamily="34" charset="0"/>
              <a:buChar char="•"/>
            </a:pPr>
            <a:endParaRPr lang="en-IN" sz="17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3999"/>
            <a:ext cx="2695574" cy="3248025"/>
          </a:xfrm>
          <a:prstGeom prst="rect">
            <a:avLst/>
          </a:prstGeom>
        </p:spPr>
      </p:pic>
      <p:sp>
        <p:nvSpPr>
          <p:cNvPr id="3" name="object 3"/>
          <p:cNvSpPr/>
          <p:nvPr/>
        </p:nvSpPr>
        <p:spPr>
          <a:xfrm>
            <a:off x="9927166" y="53403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lgn="just"/>
            <a:endParaRPr/>
          </a:p>
        </p:txBody>
      </p:sp>
      <p:sp>
        <p:nvSpPr>
          <p:cNvPr id="4" name="object 4"/>
          <p:cNvSpPr/>
          <p:nvPr/>
        </p:nvSpPr>
        <p:spPr>
          <a:xfrm>
            <a:off x="9653587" y="1670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lgn="just"/>
            <a:endParaRPr/>
          </a:p>
        </p:txBody>
      </p:sp>
      <p:sp>
        <p:nvSpPr>
          <p:cNvPr id="5" name="object 5"/>
          <p:cNvSpPr/>
          <p:nvPr/>
        </p:nvSpPr>
        <p:spPr>
          <a:xfrm>
            <a:off x="9908116"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lgn="just"/>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gn="just">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gn="just">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gn="just">
              <a:lnSpc>
                <a:spcPct val="100000"/>
              </a:lnSpc>
              <a:spcBef>
                <a:spcPts val="55"/>
              </a:spcBef>
            </a:pPr>
            <a:fld id="{81D60167-4931-47E6-BA6A-407CBD079E47}" type="slidenum">
              <a:rPr spc="10" dirty="0"/>
              <a:pPr marL="38100" algn="just">
                <a:lnSpc>
                  <a:spcPct val="100000"/>
                </a:lnSpc>
                <a:spcBef>
                  <a:spcPts val="55"/>
                </a:spcBef>
              </a:pPr>
              <a:t>7</a:t>
            </a:fld>
            <a:endParaRPr spc="10" dirty="0"/>
          </a:p>
        </p:txBody>
      </p:sp>
      <p:sp>
        <p:nvSpPr>
          <p:cNvPr id="10" name="TextBox 9"/>
          <p:cNvSpPr txBox="1"/>
          <p:nvPr/>
        </p:nvSpPr>
        <p:spPr>
          <a:xfrm>
            <a:off x="2853267" y="1865841"/>
            <a:ext cx="6553200" cy="3693319"/>
          </a:xfrm>
          <a:prstGeom prst="rect">
            <a:avLst/>
          </a:prstGeom>
          <a:noFill/>
        </p:spPr>
        <p:txBody>
          <a:bodyPr wrap="square" rtlCol="0">
            <a:spAutoFit/>
          </a:bodyPr>
          <a:lstStyle/>
          <a:p>
            <a:pPr algn="just"/>
            <a:r>
              <a:rPr lang="en-US" b="1" dirty="0">
                <a:latin typeface="Trebuchet MS" panose="020B0603020202020204" pitchFamily="34" charset="0"/>
              </a:rPr>
              <a:t/>
            </a:r>
            <a:br>
              <a:rPr lang="en-US" b="1" dirty="0">
                <a:latin typeface="Trebuchet MS" panose="020B0603020202020204" pitchFamily="34" charset="0"/>
              </a:rPr>
            </a:br>
            <a:r>
              <a:rPr lang="en-US" b="1" dirty="0">
                <a:latin typeface="Trebuchet MS" panose="020B0603020202020204" pitchFamily="34" charset="0"/>
              </a:rPr>
              <a:t>Solution:</a:t>
            </a:r>
            <a:endParaRPr lang="en-US" dirty="0">
              <a:latin typeface="Trebuchet MS" panose="020B0603020202020204" pitchFamily="34" charset="0"/>
            </a:endParaRPr>
          </a:p>
          <a:p>
            <a:pPr marL="285750" indent="-285750" algn="just">
              <a:buFont typeface="Arial" panose="020B0604020202020204" pitchFamily="34" charset="0"/>
              <a:buChar char="•"/>
            </a:pPr>
            <a:r>
              <a:rPr lang="en-US" dirty="0">
                <a:latin typeface="Trebuchet MS" panose="020B0603020202020204" pitchFamily="34" charset="0"/>
              </a:rPr>
              <a:t>Deep learning-based approach using CNN architecture.</a:t>
            </a:r>
          </a:p>
          <a:p>
            <a:pPr marL="285750" indent="-285750" algn="just">
              <a:buFont typeface="Arial" panose="020B0604020202020204" pitchFamily="34" charset="0"/>
              <a:buChar char="•"/>
            </a:pPr>
            <a:r>
              <a:rPr lang="en-US" dirty="0">
                <a:latin typeface="Trebuchet MS" panose="020B0603020202020204" pitchFamily="34" charset="0"/>
              </a:rPr>
              <a:t>Training with annotated datasets and data augmentation.</a:t>
            </a:r>
          </a:p>
          <a:p>
            <a:pPr marL="285750" indent="-285750" algn="just">
              <a:buFont typeface="Arial" panose="020B0604020202020204" pitchFamily="34" charset="0"/>
              <a:buChar char="•"/>
            </a:pPr>
            <a:r>
              <a:rPr lang="en-US" dirty="0">
                <a:latin typeface="Trebuchet MS" panose="020B0603020202020204" pitchFamily="34" charset="0"/>
              </a:rPr>
              <a:t>Robust detection across diverse facial conditions.</a:t>
            </a:r>
          </a:p>
          <a:p>
            <a:pPr marL="285750" indent="-285750" algn="just">
              <a:buFont typeface="Arial" panose="020B0604020202020204" pitchFamily="34" charset="0"/>
              <a:buChar char="•"/>
            </a:pPr>
            <a:r>
              <a:rPr lang="en-US" dirty="0">
                <a:latin typeface="Trebuchet MS" panose="020B0603020202020204" pitchFamily="34" charset="0"/>
              </a:rPr>
              <a:t>State-of-the-art performance in facial landmark detection</a:t>
            </a:r>
            <a:r>
              <a:rPr lang="en-US" dirty="0" smtClean="0">
                <a:latin typeface="Trebuchet MS" panose="020B0603020202020204" pitchFamily="34" charset="0"/>
              </a:rPr>
              <a:t>.</a:t>
            </a:r>
          </a:p>
          <a:p>
            <a:pPr algn="just"/>
            <a:endParaRPr lang="en-US" dirty="0">
              <a:latin typeface="Trebuchet MS" panose="020B0603020202020204" pitchFamily="34" charset="0"/>
            </a:endParaRPr>
          </a:p>
          <a:p>
            <a:pPr algn="just"/>
            <a:r>
              <a:rPr lang="en-US" b="1" dirty="0">
                <a:latin typeface="Trebuchet MS" panose="020B0603020202020204" pitchFamily="34" charset="0"/>
              </a:rPr>
              <a:t>Value Proposition:</a:t>
            </a:r>
            <a:endParaRPr lang="en-US" dirty="0">
              <a:latin typeface="Trebuchet MS" panose="020B0603020202020204" pitchFamily="34" charset="0"/>
            </a:endParaRPr>
          </a:p>
          <a:p>
            <a:pPr marL="285750" indent="-285750" algn="just">
              <a:buFont typeface="Arial" panose="020B0604020202020204" pitchFamily="34" charset="0"/>
              <a:buChar char="•"/>
            </a:pPr>
            <a:r>
              <a:rPr lang="en-US" dirty="0">
                <a:latin typeface="Trebuchet MS" panose="020B0603020202020204" pitchFamily="34" charset="0"/>
              </a:rPr>
              <a:t>Reliable and accurate detection for various applications.</a:t>
            </a:r>
          </a:p>
          <a:p>
            <a:pPr marL="285750" indent="-285750" algn="just">
              <a:buFont typeface="Arial" panose="020B0604020202020204" pitchFamily="34" charset="0"/>
              <a:buChar char="•"/>
            </a:pPr>
            <a:r>
              <a:rPr lang="en-US" dirty="0">
                <a:latin typeface="Trebuchet MS" panose="020B0603020202020204" pitchFamily="34" charset="0"/>
              </a:rPr>
              <a:t>Versatile usage in facial recognition, AR, healthcare, etc.</a:t>
            </a:r>
          </a:p>
          <a:p>
            <a:pPr marL="285750" indent="-285750" algn="just">
              <a:buFont typeface="Arial" panose="020B0604020202020204" pitchFamily="34" charset="0"/>
              <a:buChar char="•"/>
            </a:pPr>
            <a:r>
              <a:rPr lang="en-US" dirty="0">
                <a:latin typeface="Trebuchet MS" panose="020B0603020202020204" pitchFamily="34" charset="0"/>
              </a:rPr>
              <a:t>Real-world impact in technology advancement.</a:t>
            </a:r>
          </a:p>
          <a:p>
            <a:pPr marL="285750" indent="-285750" algn="just">
              <a:buFont typeface="Arial" panose="020B0604020202020204" pitchFamily="34" charset="0"/>
              <a:buChar char="•"/>
            </a:pPr>
            <a:r>
              <a:rPr lang="en-US" dirty="0">
                <a:latin typeface="Trebuchet MS" panose="020B0603020202020204" pitchFamily="34" charset="0"/>
              </a:rPr>
              <a:t>Efficiency and scalability for deployment.</a:t>
            </a:r>
          </a:p>
          <a:p>
            <a:pPr marL="285750" indent="-285750" algn="just">
              <a:buFont typeface="Arial" panose="020B0604020202020204" pitchFamily="34" charset="0"/>
              <a:buChar char="•"/>
            </a:pPr>
            <a:r>
              <a:rPr lang="en-US" dirty="0">
                <a:latin typeface="Trebuchet MS" panose="020B0603020202020204" pitchFamily="34" charset="0"/>
              </a:rPr>
              <a:t>Contribution to the field's advancement.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526030" y="1857375"/>
            <a:ext cx="6617970" cy="3693319"/>
          </a:xfrm>
          <a:prstGeom prst="rect">
            <a:avLst/>
          </a:prstGeom>
          <a:noFill/>
        </p:spPr>
        <p:txBody>
          <a:bodyPr wrap="square" rtlCol="0">
            <a:spAutoFit/>
          </a:bodyPr>
          <a:lstStyle/>
          <a:p>
            <a:r>
              <a:rPr lang="en-US" dirty="0" smtClean="0">
                <a:effectLst/>
                <a:latin typeface="Trebuchet MS" panose="020B0603020202020204" pitchFamily="34" charset="0"/>
              </a:rPr>
              <a:t>The "wow" factor in your project's solution lies in its ability to combine cutting-edge deep learning techniques with meticulous training and advanced data augmentation methods to achieve unparalleled accuracy and robustness in facial landmark detection. This results in a solution that not only meets but exceeds the expectations of users, offering precise localization of facial landmarks across diverse facial poses, expressions, and lighting conditions. The wow factor is in the project's ability to push the boundaries of what's possible in computer vision, setting a new standard of excellence in facial analysis technology.</a:t>
            </a:r>
          </a:p>
          <a:p>
            <a:r>
              <a:rPr lang="en-US" dirty="0">
                <a:latin typeface="Trebuchet MS" panose="020B0603020202020204" pitchFamily="34" charset="0"/>
              </a:rPr>
              <a:t/>
            </a:r>
            <a:br>
              <a:rPr lang="en-US" dirty="0">
                <a:latin typeface="Trebuchet MS" panose="020B0603020202020204" pitchFamily="34" charset="0"/>
              </a:rPr>
            </a:b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96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52475" y="1493419"/>
            <a:ext cx="6194426" cy="3890809"/>
          </a:xfrm>
          <a:prstGeom prst="rect">
            <a:avLst/>
          </a:prstGeom>
        </p:spPr>
        <p:txBody>
          <a:bodyPr vert="horz" wrap="square" lIns="0" tIns="12700" rIns="0" bIns="0" rtlCol="0">
            <a:spAutoFit/>
          </a:bodyPr>
          <a:lstStyle/>
          <a:p>
            <a:pPr marL="285750" indent="-285750">
              <a:buFont typeface="Arial" panose="020B0604020202020204" pitchFamily="34" charset="0"/>
              <a:buChar char="•"/>
            </a:pPr>
            <a:r>
              <a:rPr lang="en-US" b="1" dirty="0"/>
              <a:t>Data Preparation:</a:t>
            </a:r>
            <a:r>
              <a:rPr lang="en-US" dirty="0"/>
              <a:t> Gather and preprocess annotated facial image datasets.</a:t>
            </a:r>
          </a:p>
          <a:p>
            <a:pPr marL="285750" indent="-285750">
              <a:buFont typeface="Arial" panose="020B0604020202020204" pitchFamily="34" charset="0"/>
              <a:buChar char="•"/>
            </a:pPr>
            <a:r>
              <a:rPr lang="en-US" b="1" dirty="0"/>
              <a:t>Model Selection:</a:t>
            </a:r>
            <a:r>
              <a:rPr lang="en-US" dirty="0"/>
              <a:t> Choose a suitable deep learning architecture, like </a:t>
            </a:r>
            <a:r>
              <a:rPr lang="en-US" dirty="0" smtClean="0"/>
              <a:t>CNN.</a:t>
            </a:r>
            <a:endParaRPr lang="en-US" dirty="0"/>
          </a:p>
          <a:p>
            <a:pPr marL="285750" indent="-285750">
              <a:buFont typeface="Arial" panose="020B0604020202020204" pitchFamily="34" charset="0"/>
              <a:buChar char="•"/>
            </a:pPr>
            <a:r>
              <a:rPr lang="en-US" b="1" dirty="0"/>
              <a:t>Architecture Design:</a:t>
            </a:r>
            <a:r>
              <a:rPr lang="en-US" dirty="0"/>
              <a:t> Design the model for feature extraction and landmark localization.</a:t>
            </a:r>
          </a:p>
          <a:p>
            <a:pPr marL="285750" indent="-285750">
              <a:buFont typeface="Arial" panose="020B0604020202020204" pitchFamily="34" charset="0"/>
              <a:buChar char="•"/>
            </a:pPr>
            <a:r>
              <a:rPr lang="en-US" b="1" dirty="0"/>
              <a:t>Training:</a:t>
            </a:r>
            <a:r>
              <a:rPr lang="en-US" dirty="0"/>
              <a:t> Train the model on prepared datasets, monitoring performance.</a:t>
            </a:r>
          </a:p>
          <a:p>
            <a:pPr marL="285750" indent="-285750">
              <a:buFont typeface="Arial" panose="020B0604020202020204" pitchFamily="34" charset="0"/>
              <a:buChar char="•"/>
            </a:pPr>
            <a:r>
              <a:rPr lang="en-US" b="1" dirty="0"/>
              <a:t>Evaluation:</a:t>
            </a:r>
            <a:r>
              <a:rPr lang="en-US" dirty="0"/>
              <a:t> Assess the model's accuracy on a separate test dataset.</a:t>
            </a:r>
          </a:p>
          <a:p>
            <a:pPr marL="285750" indent="-285750">
              <a:buFont typeface="Arial" panose="020B0604020202020204" pitchFamily="34" charset="0"/>
              <a:buChar char="•"/>
            </a:pPr>
            <a:r>
              <a:rPr lang="en-US" b="1" dirty="0"/>
              <a:t>Fine-tuning:</a:t>
            </a:r>
            <a:r>
              <a:rPr lang="en-US" dirty="0"/>
              <a:t> Optionally adjust </a:t>
            </a:r>
            <a:r>
              <a:rPr lang="en-US" dirty="0" err="1"/>
              <a:t>hyperparameters</a:t>
            </a:r>
            <a:r>
              <a:rPr lang="en-US" dirty="0"/>
              <a:t> for optimization.</a:t>
            </a:r>
          </a:p>
          <a:p>
            <a:pPr marL="285750" indent="-285750">
              <a:buFont typeface="Arial" panose="020B0604020202020204" pitchFamily="34" charset="0"/>
              <a:buChar char="•"/>
            </a:pPr>
            <a:r>
              <a:rPr lang="en-US" b="1" dirty="0"/>
              <a:t>Deployment:</a:t>
            </a:r>
            <a:r>
              <a:rPr lang="en-US" dirty="0"/>
              <a:t> Deploy the trained model for real-world applications</a:t>
            </a:r>
            <a:r>
              <a:rPr lang="en-US" dirty="0" smtClean="0"/>
              <a:t>.</a:t>
            </a: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TotalTime>
  <Words>655</Words>
  <Application>Microsoft Office PowerPoint</Application>
  <PresentationFormat>Custom</PresentationFormat>
  <Paragraphs>82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ASHWANTH R</vt:lpstr>
      <vt:lpstr>FACIAL LANDMARK DETECTION USING RESNET18</vt:lpstr>
      <vt:lpstr>AGENDA</vt:lpstr>
      <vt:lpstr>PROBLEM STATEMENT</vt:lpstr>
      <vt:lpstr>PROJECT OVERVIEW</vt:lpstr>
      <vt:lpstr>WHO ARE THE END USERS?</vt:lpstr>
      <vt:lpstr>YOUR SOLUTION AND ITS VALUE PROPOSITION</vt:lpstr>
      <vt:lpstr>THE WOW IN YOUR SOLUTION</vt:lpstr>
      <vt:lpstr>PowerPoint Presentation</vt:lpstr>
      <vt:lpstr>RESULTS (Training)</vt:lpstr>
      <vt:lpstr>RESULTS (Prediction)</vt:lpstr>
      <vt:lpstr>RESULTS (Visualization)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ASHWANTH R</dc:title>
  <dc:creator>Shreya Rajendran</dc:creator>
  <cp:lastModifiedBy>Shreya Rajendran</cp:lastModifiedBy>
  <cp:revision>6</cp:revision>
  <dcterms:created xsi:type="dcterms:W3CDTF">2024-04-27T04:54:18Z</dcterms:created>
  <dcterms:modified xsi:type="dcterms:W3CDTF">2024-04-27T05:54:03Z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2024-04-27T00:00:00Z</vt:filetime>
  </property>
</Properties>
</file>