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Raju\Desktop\Departmental%20Salary%20Expenditure%20Analysis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[Departmental Salary Expenditure Analysis.xlsx]copy 1!PivotTable6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Employee’s Salary</a:t>
            </a:r>
          </a:p>
        </c:rich>
      </c:tx>
      <c:layout>
        <c:manualLayout>
          <c:xMode val="edge"/>
          <c:yMode val="edge"/>
          <c:x val="0.344889042198459"/>
          <c:y val="0.130637766747506"/>
        </c:manualLayout>
      </c:layout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'[Departmental Salary Expenditure Analysis.xlsx]copy 1'!$B$3</c:f>
              <c:strCache>
                <c:ptCount val="1"/>
                <c:pt idx="0">
                  <c:v>Total</c:v>
                </c:pt>
              </c:strCache>
            </c:strRef>
          </c:tx>
          <c:spPr>
            <a:scene3d>
              <a:camera prst="orthographicFront"/>
              <a:lightRig dir="t" rig="threePt"/>
            </a:scene3d>
            <a:sp3d contourW="9525"/>
          </c:spPr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hueOff val="-167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hueOff val="-1670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hueOff val="-167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hueOff val="-1670000"/>
                    </a:schemeClr>
                  </a:gs>
                  <a:gs pos="10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hueOff val="-1670000"/>
                    </a:schemeClr>
                  </a:gs>
                  <a:gs pos="10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75000"/>
                        <a:hueOff val="-167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hueOff val="-1670000"/>
                    </a:schemeClr>
                  </a:gs>
                  <a:gs pos="10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lumMod val="75000"/>
                        <a:hueOff val="-1670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hueOff val="-167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hueOff val="-1670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'[Departmental Salary Expenditure Analysis.xlsx]copy 1'!$A$4:$A$12</c:f>
              <c:strCache>
                <c:ptCount val="8"/>
                <c:pt idx="0">
                  <c:v>Business Development</c:v>
                </c:pt>
                <c:pt idx="1">
                  <c:v>Engineering</c:v>
                </c:pt>
                <c:pt idx="2">
                  <c:v>Marketing</c:v>
                </c:pt>
                <c:pt idx="3">
                  <c:v>NULL</c:v>
                </c:pt>
                <c:pt idx="4">
                  <c:v>Research and Development</c:v>
                </c:pt>
                <c:pt idx="5">
                  <c:v>Services</c:v>
                </c:pt>
                <c:pt idx="6">
                  <c:v>Support</c:v>
                </c:pt>
                <c:pt idx="7">
                  <c:v>Training</c:v>
                </c:pt>
              </c:strCache>
            </c:strRef>
          </c:cat>
          <c:val>
            <c:numRef>
              <c:f>'[Departmental Salary Expenditure Analysis.xlsx]copy 1'!$B$4:$B$12</c:f>
              <c:numCache>
                <c:formatCode>General</c:formatCode>
                <c:ptCount val="8"/>
                <c:pt idx="0">
                  <c:v>226534.16</c:v>
                </c:pt>
                <c:pt idx="1">
                  <c:v>273371.07</c:v>
                </c:pt>
                <c:pt idx="2">
                  <c:v>66017.18</c:v>
                </c:pt>
                <c:pt idx="3">
                  <c:v>105468.7</c:v>
                </c:pt>
                <c:pt idx="4">
                  <c:v>127027.64</c:v>
                </c:pt>
                <c:pt idx="5">
                  <c:v>198107.01</c:v>
                </c:pt>
                <c:pt idx="6">
                  <c:v>203351.54</c:v>
                </c:pt>
                <c:pt idx="7">
                  <c:v>188032.71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>
        <a:lumMod val="96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99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lt1">
          <a:lumMod val="96000"/>
        </a:schemeClr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>
              <a:hueOff val="-1670000"/>
            </a:schemeClr>
          </a:gs>
          <a:gs pos="100000">
            <a:schemeClr val="phClr"/>
          </a:gs>
        </a:gsLst>
        <a:lin ang="5400000" scaled="0"/>
      </a:gradFill>
      <a:ln>
        <a:gradFill>
          <a:gsLst>
            <a:gs pos="0">
              <a:schemeClr val="phClr">
                <a:lumMod val="75000"/>
                <a:hueOff val="-1670000"/>
              </a:schemeClr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4917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 </a:t>
            </a:r>
            <a:r>
              <a:rPr altLang="en-IN" sz="2400" lang="en-US"/>
              <a:t>K</a:t>
            </a:r>
            <a:r>
              <a:rPr altLang="en-IN" sz="2400" lang="en-US"/>
              <a:t>.</a:t>
            </a:r>
            <a:r>
              <a:rPr altLang="en-IN" sz="2400" lang="en-US"/>
              <a:t>A</a:t>
            </a:r>
            <a:r>
              <a:rPr altLang="en-IN" sz="2400" lang="en-US"/>
              <a:t>S</a:t>
            </a:r>
            <a:r>
              <a:rPr altLang="en-IN" sz="2400" lang="en-US"/>
              <a:t>H</a:t>
            </a:r>
            <a:r>
              <a:rPr altLang="en-IN" sz="2400" lang="en-US"/>
              <a:t>W</a:t>
            </a:r>
            <a:r>
              <a:rPr altLang="en-IN" sz="2400" lang="en-US"/>
              <a:t>A</a:t>
            </a:r>
            <a:r>
              <a:rPr altLang="en-IN" sz="2400" lang="en-US"/>
              <a:t>N</a:t>
            </a:r>
            <a:r>
              <a:rPr altLang="en-IN" sz="2400" lang="en-US"/>
              <a:t>T</a:t>
            </a:r>
            <a:r>
              <a:rPr altLang="en-IN" sz="2400" lang="en-US"/>
              <a:t>H</a:t>
            </a:r>
            <a:r>
              <a:rPr altLang="en-IN" sz="2400" lang="en-US"/>
              <a:t>K</a:t>
            </a:r>
            <a:r>
              <a:rPr altLang="en-IN" sz="2400" lang="en-US"/>
              <a:t>U</a:t>
            </a:r>
            <a:r>
              <a:rPr altLang="en-IN" sz="2400" lang="en-US"/>
              <a:t>M</a:t>
            </a:r>
            <a:r>
              <a:rPr altLang="en-IN" sz="2400" lang="en-US"/>
              <a:t>A</a:t>
            </a:r>
            <a:r>
              <a:rPr altLang="en-IN" sz="2400" lang="en-US"/>
              <a:t>R</a:t>
            </a:r>
            <a:endParaRPr dirty="0" sz="2400" lang="en-US"/>
          </a:p>
          <a:p>
            <a:r>
              <a:rPr dirty="0" sz="2400" lang="en-US"/>
              <a:t>REGISTER NO: 3122010</a:t>
            </a:r>
            <a:r>
              <a:rPr altLang="en-IN" dirty="0" sz="2400" lang="en-US"/>
              <a:t>1</a:t>
            </a:r>
            <a:r>
              <a:rPr altLang="en-IN" dirty="0" sz="2400" lang="en-US"/>
              <a:t>8</a:t>
            </a:r>
            <a:endParaRPr dirty="0" sz="2400" lang="en-US"/>
          </a:p>
          <a:p>
            <a:r>
              <a:rPr dirty="0" sz="2400" lang="en-US"/>
              <a:t>Naan Mudhalvan Id- </a:t>
            </a:r>
            <a:r>
              <a:rPr dirty="0" sz="2400" lang="en-US"/>
              <a:t>B77C42B04D825A597174EC4816361367</a:t>
            </a:r>
            <a:endParaRPr dirty="0" sz="2400" lang="en-US"/>
          </a:p>
          <a:p>
            <a:r>
              <a:rPr dirty="0" sz="2400" lang="en-US"/>
              <a:t>DEPARTMENT: Bachelor Of Commerce (Accounting and Finance)</a:t>
            </a:r>
            <a:endParaRPr dirty="0" sz="2400" lang="en-US"/>
          </a:p>
          <a:p>
            <a:r>
              <a:rPr dirty="0" sz="2400" lang="en-US"/>
              <a:t>COLLEGE: D.R.B.C.C.C Hindu College, Pattabiram, Chennai.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35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 Box 1"/>
          <p:cNvSpPr txBox="1"/>
          <p:nvPr/>
        </p:nvSpPr>
        <p:spPr>
          <a:xfrm>
            <a:off x="1043305" y="1837690"/>
            <a:ext cx="6576695" cy="1257935"/>
          </a:xfrm>
          <a:prstGeom prst="rect"/>
          <a:noFill/>
        </p:spPr>
        <p:txBody>
          <a:bodyPr rtlCol="0" wrap="square">
            <a:noAutofit/>
          </a:bodyPr>
          <a:p>
            <a:pPr indent="-457200" marL="457200">
              <a:buFont typeface="Wingdings" panose="05000000000000000000" charset="0"/>
              <a:buChar char="Ø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Data Collection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Ø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Data Sorting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Ø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Data Filtering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Ø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Inserting Pivot Table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Ø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Pie Chart Representation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Ø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Results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24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4648200" y="1219200"/>
          <a:ext cx="5522595" cy="3432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Text Box 9"/>
          <p:cNvSpPr txBox="1"/>
          <p:nvPr/>
        </p:nvSpPr>
        <p:spPr>
          <a:xfrm>
            <a:off x="412750" y="1473835"/>
            <a:ext cx="4006850" cy="4551045"/>
          </a:xfrm>
          <a:prstGeom prst="rect"/>
          <a:noFill/>
        </p:spPr>
        <p:txBody>
          <a:bodyPr rtlCol="0" wrap="square">
            <a:noAutofit/>
          </a:bodyPr>
          <a:p>
            <a:r>
              <a:rPr b="1" sz="2800" i="1" lang="en-US">
                <a:latin typeface="Calibri Light" panose="020F0302020204030204" charset="0"/>
                <a:cs typeface="Calibri Light" panose="020F0302020204030204" charset="0"/>
              </a:rPr>
              <a:t>The End Results show that the Engineering Department Spent the most on Salaries to Employees.</a:t>
            </a:r>
            <a:endParaRPr b="1" sz="2800" i="1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112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Text Box 2"/>
          <p:cNvSpPr txBox="1"/>
          <p:nvPr/>
        </p:nvSpPr>
        <p:spPr>
          <a:xfrm>
            <a:off x="650240" y="1548765"/>
            <a:ext cx="7731760" cy="2086610"/>
          </a:xfrm>
          <a:prstGeom prst="rect"/>
          <a:noFill/>
        </p:spPr>
        <p:txBody>
          <a:bodyPr rtlCol="0" wrap="square">
            <a:noAutofit/>
          </a:bodyPr>
          <a:p>
            <a:r>
              <a:rPr b="1" sz="3200" lang="en-US">
                <a:latin typeface="Calibri Light" panose="020F0302020204030204" charset="0"/>
                <a:cs typeface="Calibri Light" panose="020F0302020204030204" charset="0"/>
              </a:rPr>
              <a:t>The pie chart visualization provided a clear representation of departmental spending distribution.</a:t>
            </a:r>
            <a:endParaRPr b="1" sz="3200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635" y="508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26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3868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Departmental Salary Expenditure Analysis</a:t>
            </a:r>
            <a:endParaRPr b="1" dirty="0" sz="4400" lang="en-US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35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5618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26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8"/>
          <p:cNvSpPr txBox="1"/>
          <p:nvPr/>
        </p:nvSpPr>
        <p:spPr>
          <a:xfrm>
            <a:off x="611505" y="2164715"/>
            <a:ext cx="7160895" cy="1476000"/>
          </a:xfrm>
          <a:prstGeom prst="rect"/>
          <a:noFill/>
        </p:spPr>
        <p:txBody>
          <a:bodyPr rtlCol="0" wrap="square">
            <a:noAutofit/>
          </a:bodyPr>
          <a:p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Identified which department spends the most on salaries to aid in budget planning.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235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7772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 Box 8"/>
          <p:cNvSpPr txBox="1"/>
          <p:nvPr/>
        </p:nvSpPr>
        <p:spPr>
          <a:xfrm>
            <a:off x="891540" y="2152650"/>
            <a:ext cx="6728460" cy="2073275"/>
          </a:xfrm>
          <a:prstGeom prst="rect"/>
          <a:noFill/>
        </p:spPr>
        <p:txBody>
          <a:bodyPr rtlCol="0" wrap="square">
            <a:noAutofit/>
          </a:bodyPr>
          <a:p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Analyzed departmental salary expenses in Excel using sorting, filtering, and pie charts.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737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 Box 8"/>
          <p:cNvSpPr txBox="1"/>
          <p:nvPr/>
        </p:nvSpPr>
        <p:spPr>
          <a:xfrm>
            <a:off x="723900" y="1852295"/>
            <a:ext cx="4064000" cy="1054735"/>
          </a:xfrm>
          <a:prstGeom prst="rect"/>
          <a:noFill/>
        </p:spPr>
        <p:txBody>
          <a:bodyPr rtlCol="0" wrap="square">
            <a:noAutofit/>
          </a:bodyPr>
          <a:p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The Organisation are the End Users.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340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 Box 7"/>
          <p:cNvSpPr txBox="1"/>
          <p:nvPr/>
        </p:nvSpPr>
        <p:spPr>
          <a:xfrm>
            <a:off x="2994660" y="2059305"/>
            <a:ext cx="7139940" cy="2667635"/>
          </a:xfrm>
          <a:prstGeom prst="rect"/>
          <a:noFill/>
        </p:spPr>
        <p:txBody>
          <a:bodyPr rtlCol="0" wrap="square">
            <a:noAutofit/>
          </a:bodyPr>
          <a:p>
            <a:pPr indent="-457200" marL="457200">
              <a:buFont typeface="Arial" panose="020B0604020202020204" pitchFamily="34" charset="0"/>
              <a:buChar char="•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Sorting Names According to Alphabetic Order.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Filtering Only Permanent Staff.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Used Artihmetic Functions To find monthly and annual CTC.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Inserted Pivot Table.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Inserted Pie Chart for Graphical Representation.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11201"/>
          </a:xfrm>
        </p:spPr>
        <p:txBody>
          <a:bodyPr/>
          <a:p>
            <a:r>
              <a:rPr dirty="0" lang="en-IN"/>
              <a:t>Dataset Description</a:t>
            </a:r>
            <a:endParaRPr dirty="0" lang="en-IN"/>
          </a:p>
        </p:txBody>
      </p:sp>
      <p:sp>
        <p:nvSpPr>
          <p:cNvPr id="1048670" name="Text Box 2"/>
          <p:cNvSpPr txBox="1"/>
          <p:nvPr/>
        </p:nvSpPr>
        <p:spPr>
          <a:xfrm>
            <a:off x="926465" y="1696085"/>
            <a:ext cx="8369935" cy="3197860"/>
          </a:xfrm>
          <a:prstGeom prst="rect"/>
          <a:noFill/>
        </p:spPr>
        <p:txBody>
          <a:bodyPr rtlCol="0" wrap="square">
            <a:noAutofit/>
          </a:bodyPr>
          <a:p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Employee Data Set (Source) - Kaggle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FEATURES - 5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v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Name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v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Department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v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Sum of Salary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v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Monthly CTC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v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Pie Chart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7620000" y="1694815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26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04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 Box 9"/>
          <p:cNvSpPr txBox="1"/>
          <p:nvPr/>
        </p:nvSpPr>
        <p:spPr>
          <a:xfrm>
            <a:off x="739775" y="1828800"/>
            <a:ext cx="6711315" cy="1377315"/>
          </a:xfrm>
          <a:prstGeom prst="rect"/>
          <a:noFill/>
        </p:spPr>
        <p:txBody>
          <a:bodyPr rtlCol="0" wrap="square">
            <a:noAutofit/>
          </a:bodyPr>
          <a:p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Inserted a 3D Pie Chart with Numerical Value.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Raju</cp:lastModifiedBy>
  <dcterms:created xsi:type="dcterms:W3CDTF">2024-03-29T04:07:00Z</dcterms:created>
  <dcterms:modified xsi:type="dcterms:W3CDTF">2024-09-10T09:35:23Z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2024-03-21T22:00:00Z</vt:filetime>
  </property>
  <property fmtid="{D5CDD505-2E9C-101B-9397-08002B2CF9AE}" pid="3" name="LastSaved">
    <vt:filetime>2024-03-29T22:00:00Z</vt:filetime>
  </property>
  <property fmtid="{D5CDD505-2E9C-101B-9397-08002B2CF9AE}" pid="4" name="ICV">
    <vt:lpwstr>323b115d85c445c583ed0d91dea37960</vt:lpwstr>
  </property>
  <property fmtid="{D5CDD505-2E9C-101B-9397-08002B2CF9AE}" pid="5" name="KSOProductBuildVer">
    <vt:lpwstr>1033-12.2.0.17562</vt:lpwstr>
  </property>
</Properties>
</file>