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0D0D9-A540-4BA7-A9D2-49C444FC2D5A}" type="datetimeFigureOut">
              <a:rPr lang="en-US" smtClean="0"/>
              <a:t>08/28/2015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C68DD-17CE-478A-9BBC-F74DBB09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C68DD-17CE-478A-9BBC-F74DBB0918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3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70A6-ED1A-47E0-AE2C-4087E510E6BA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395-448D-4B78-BC88-0E1D1A2FAA47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28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395-448D-4B78-BC88-0E1D1A2FAA47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4934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395-448D-4B78-BC88-0E1D1A2FAA47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05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395-448D-4B78-BC88-0E1D1A2FAA47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3866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395-448D-4B78-BC88-0E1D1A2FAA47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41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52A-BB8D-4C25-AC64-60F74907667E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3563-3BA6-46FE-8C6D-B83721EDC55E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5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6E6-A5F1-4ABE-B043-E72F58BFED95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4F32-B3F6-4B95-81E3-ECC8B137329A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37F0-EE75-4CC8-8CA4-F6D059CDF0B1}" type="datetime1">
              <a:rPr lang="en-US" smtClean="0"/>
              <a:t>08/28/2015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7206-C3AD-472D-8771-C36D1ABD0D9E}" type="datetime1">
              <a:rPr lang="en-US" smtClean="0"/>
              <a:t>08/28/2015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0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71-4AED-415E-BD38-FF2240A06554}" type="datetime1">
              <a:rPr lang="en-US" smtClean="0"/>
              <a:t>08/28/2015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8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66A-41BE-478A-905E-89EF6AF5F11B}" type="datetime1">
              <a:rPr lang="en-US" smtClean="0"/>
              <a:t>08/28/2015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5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A438-4980-48BB-AF83-6B186B48B872}" type="datetime1">
              <a:rPr lang="en-US" smtClean="0"/>
              <a:t>08/28/2015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B2DA-226C-4E81-A31C-B2478FEBE496}" type="datetime1">
              <a:rPr lang="en-US" smtClean="0"/>
              <a:t>08/28/2015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395-448D-4B78-BC88-0E1D1A2FAA47}" type="datetime1">
              <a:rPr lang="en-US" smtClean="0"/>
              <a:t>08/28/2015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- 542                                                                                                             Fall 2014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832DF1-5914-474E-992E-36B9948F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863" y="2327582"/>
            <a:ext cx="8193383" cy="862297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LINK - STATE ROUTING</a:t>
            </a:r>
            <a:br>
              <a:rPr lang="en-US" sz="6000" b="1" dirty="0" smtClean="0"/>
            </a:br>
            <a:r>
              <a:rPr lang="en-US" sz="6000" b="1" dirty="0" smtClean="0"/>
              <a:t> PROTOCOL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2781" y="3548417"/>
            <a:ext cx="4899546" cy="2320119"/>
          </a:xfrm>
        </p:spPr>
        <p:txBody>
          <a:bodyPr>
            <a:noAutofit/>
          </a:bodyPr>
          <a:lstStyle/>
          <a:p>
            <a:pPr algn="ctr"/>
            <a:r>
              <a:rPr lang="en-IN" sz="4000" b="1" u="sng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Presented By:</a:t>
            </a:r>
          </a:p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IN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ASHWATH </a:t>
            </a:r>
          </a:p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SURESH HEGDE</a:t>
            </a:r>
            <a:endParaRPr lang="en-US" sz="4000" b="1" dirty="0" smtClean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1" y="2436385"/>
            <a:ext cx="7648574" cy="1325563"/>
          </a:xfrm>
        </p:spPr>
        <p:txBody>
          <a:bodyPr>
            <a:noAutofit/>
          </a:bodyPr>
          <a:lstStyle/>
          <a:p>
            <a:r>
              <a:rPr lang="en-US" sz="11500" dirty="0" smtClean="0"/>
              <a:t>Thank You! 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5606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58" y="295275"/>
            <a:ext cx="8596668" cy="660400"/>
          </a:xfrm>
        </p:spPr>
        <p:txBody>
          <a:bodyPr/>
          <a:lstStyle/>
          <a:p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8" y="955674"/>
            <a:ext cx="10681230" cy="5630863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1000"/>
              </a:spcBef>
            </a:pPr>
            <a:r>
              <a:rPr lang="en-US" altLang="en-US" sz="3200" dirty="0" smtClean="0"/>
              <a:t>Link – State Routing also </a:t>
            </a:r>
            <a:r>
              <a:rPr lang="en-US" altLang="en-US" sz="3200" dirty="0"/>
              <a:t>known as shortest path first </a:t>
            </a:r>
            <a:r>
              <a:rPr lang="en-US" altLang="en-US" sz="3200" dirty="0" smtClean="0"/>
              <a:t>algorithm.</a:t>
            </a:r>
            <a:endParaRPr lang="en-US" altLang="en-US" sz="3200" dirty="0"/>
          </a:p>
          <a:p>
            <a:pPr algn="just">
              <a:lnSpc>
                <a:spcPct val="150000"/>
              </a:lnSpc>
            </a:pPr>
            <a:r>
              <a:rPr lang="en-US" altLang="en-US" sz="3200" dirty="0" smtClean="0"/>
              <a:t>The shortest path to a destination is not necessarily the path with the least number of hops. </a:t>
            </a:r>
            <a:endParaRPr lang="en-US" altLang="en-US" sz="3200" dirty="0"/>
          </a:p>
          <a:p>
            <a:pPr algn="just">
              <a:lnSpc>
                <a:spcPct val="150000"/>
              </a:lnSpc>
            </a:pPr>
            <a:r>
              <a:rPr lang="en-US" altLang="en-US" sz="3200" dirty="0" smtClean="0"/>
              <a:t>In link state routing, each node has a complete map of the topology.</a:t>
            </a:r>
          </a:p>
          <a:p>
            <a:pPr algn="just">
              <a:lnSpc>
                <a:spcPct val="150000"/>
              </a:lnSpc>
            </a:pPr>
            <a:r>
              <a:rPr lang="en-US" altLang="en-US" sz="3200" dirty="0" smtClean="0"/>
              <a:t>If a node fails, each node can calculate the new route.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13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97" y="238126"/>
            <a:ext cx="8596668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LINK STATE ROUTING PROTOCOL: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7263"/>
            <a:ext cx="10729913" cy="4034265"/>
          </a:xfrm>
        </p:spPr>
        <p:txBody>
          <a:bodyPr>
            <a:noAutofit/>
          </a:bodyPr>
          <a:lstStyle/>
          <a:p>
            <a:pPr marL="806450" lvl="1" indent="-342900" algn="just">
              <a:lnSpc>
                <a:spcPct val="150000"/>
              </a:lnSpc>
            </a:pPr>
            <a:r>
              <a:rPr lang="en-US" altLang="en-US" sz="2600" dirty="0" smtClean="0"/>
              <a:t>The routers learn about the directly connected networks. </a:t>
            </a:r>
          </a:p>
          <a:p>
            <a:pPr marL="806450" lvl="1" indent="-342900" algn="just">
              <a:lnSpc>
                <a:spcPct val="150000"/>
              </a:lnSpc>
            </a:pPr>
            <a:r>
              <a:rPr lang="en-US" altLang="en-US" sz="2600" dirty="0" smtClean="0"/>
              <a:t>Routers exchange hello packets to neighbors – To discover neighbors that use the same link state routing protocol on its link. </a:t>
            </a:r>
          </a:p>
          <a:p>
            <a:pPr marL="806450" lvl="1" indent="-342900" algn="just">
              <a:lnSpc>
                <a:spcPct val="150000"/>
              </a:lnSpc>
            </a:pPr>
            <a:r>
              <a:rPr lang="en-US" altLang="en-US" sz="2600" dirty="0" smtClean="0"/>
              <a:t>Routers then build Link State </a:t>
            </a:r>
            <a:r>
              <a:rPr lang="en-US" altLang="en-US" sz="2600" dirty="0"/>
              <a:t>P</a:t>
            </a:r>
            <a:r>
              <a:rPr lang="en-US" altLang="en-US" sz="2600" dirty="0" smtClean="0"/>
              <a:t>ackets (Link State Packets contains the link id, link state, cost).</a:t>
            </a:r>
          </a:p>
          <a:p>
            <a:pPr marL="806450" lvl="1" indent="-342900" algn="just">
              <a:lnSpc>
                <a:spcPct val="150000"/>
              </a:lnSpc>
            </a:pPr>
            <a:r>
              <a:rPr lang="en-US" altLang="en-US" sz="2600" dirty="0" smtClean="0"/>
              <a:t>Routers then flood LSPs to all neighbors. </a:t>
            </a:r>
          </a:p>
          <a:p>
            <a:pPr marL="806450" lvl="1" indent="-342900" algn="just">
              <a:lnSpc>
                <a:spcPct val="150000"/>
              </a:lnSpc>
            </a:pPr>
            <a:r>
              <a:rPr lang="en-US" altLang="en-US" sz="2600" dirty="0" smtClean="0"/>
              <a:t>Routers calculate the best path to each destination with the help of the LSP database to build the network topology.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30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81" y="606544"/>
            <a:ext cx="9309629" cy="1320800"/>
          </a:xfrm>
        </p:spPr>
        <p:txBody>
          <a:bodyPr/>
          <a:lstStyle/>
          <a:p>
            <a:r>
              <a:rPr lang="en-US" b="1" dirty="0" smtClean="0"/>
              <a:t>LINK STATE ROUTING PROTOCOL: PROCESS</a:t>
            </a:r>
            <a:endParaRPr lang="en-US" b="1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530522" y="3240206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82722" y="2783006"/>
            <a:ext cx="14573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i="0">
                <a:latin typeface="Arial" panose="020B0604020202020204" pitchFamily="34" charset="0"/>
              </a:rPr>
              <a:t>Received</a:t>
            </a:r>
            <a:br>
              <a:rPr lang="en-US" altLang="en-US" i="0">
                <a:latin typeface="Arial" panose="020B0604020202020204" pitchFamily="34" charset="0"/>
              </a:rPr>
            </a:br>
            <a:r>
              <a:rPr lang="en-US" altLang="en-US" i="0">
                <a:latin typeface="Arial" panose="020B0604020202020204" pitchFamily="34" charset="0"/>
              </a:rPr>
              <a:t>LSAs</a:t>
            </a:r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331122" y="2402006"/>
            <a:ext cx="2325688" cy="1639888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 i="0">
                <a:latin typeface="Arial" panose="020B0604020202020204" pitchFamily="34" charset="0"/>
              </a:rPr>
              <a:t>IP Routing </a:t>
            </a:r>
            <a:br>
              <a:rPr lang="en-US" altLang="en-US" i="0">
                <a:latin typeface="Arial" panose="020B0604020202020204" pitchFamily="34" charset="0"/>
              </a:rPr>
            </a:br>
            <a:r>
              <a:rPr lang="en-US" altLang="en-US" i="0">
                <a:latin typeface="Arial" panose="020B0604020202020204" pitchFamily="34" charset="0"/>
              </a:rPr>
              <a:t>Table</a:t>
            </a:r>
            <a:endParaRPr lang="en-US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426122" y="3240206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13447" y="2614803"/>
            <a:ext cx="1473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i="0">
                <a:latin typeface="Arial" panose="020B0604020202020204" pitchFamily="34" charset="0"/>
              </a:rPr>
              <a:t>Dijkstra’s</a:t>
            </a:r>
          </a:p>
          <a:p>
            <a:pPr algn="ctr">
              <a:buFontTx/>
              <a:buNone/>
            </a:pPr>
            <a:r>
              <a:rPr lang="en-US" altLang="en-US" i="0">
                <a:latin typeface="Arial" panose="020B0604020202020204" pitchFamily="34" charset="0"/>
              </a:rPr>
              <a:t>Algorithm</a:t>
            </a:r>
            <a:endParaRPr lang="en-US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92722" y="3697406"/>
            <a:ext cx="1143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3216322" y="3697406"/>
            <a:ext cx="1143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765597" y="2665531"/>
            <a:ext cx="1660525" cy="10731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lang="en-US" altLang="en-US" i="0" dirty="0">
                <a:latin typeface="Arial" panose="020B0604020202020204" pitchFamily="34" charset="0"/>
              </a:rPr>
              <a:t>Link State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Database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4587922" y="3697406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316335" y="4688006"/>
            <a:ext cx="2624137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i="0">
                <a:latin typeface="Arial" panose="020B0604020202020204" pitchFamily="34" charset="0"/>
              </a:rPr>
              <a:t>LSAs are flooded </a:t>
            </a:r>
            <a:br>
              <a:rPr lang="en-US" altLang="en-US" i="0">
                <a:latin typeface="Arial" panose="020B0604020202020204" pitchFamily="34" charset="0"/>
              </a:rPr>
            </a:br>
            <a:r>
              <a:rPr lang="en-US" altLang="en-US" i="0">
                <a:latin typeface="Arial" panose="020B0604020202020204" pitchFamily="34" charset="0"/>
              </a:rPr>
              <a:t>to other interfaces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0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20" y="927220"/>
            <a:ext cx="9652529" cy="13208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LINK STATE ROUTING PROTOCOL: ADVANTAGES 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9395"/>
            <a:ext cx="8823854" cy="4467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Router can independently determine the shortest path to every network.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Smaller routing tables</a:t>
            </a:r>
            <a:r>
              <a:rPr lang="en-US" sz="2800" dirty="0" smtClean="0"/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A periodic/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event driven routing updates. </a:t>
            </a:r>
          </a:p>
          <a:p>
            <a:pPr>
              <a:lnSpc>
                <a:spcPct val="200000"/>
              </a:lnSpc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Faster convergence.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96" y="1038225"/>
            <a:ext cx="10324042" cy="1320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LINK STATE ROUTING PROTOCOL: DISADVANTAGES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96" y="1946277"/>
            <a:ext cx="9623954" cy="46831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Link State Routing Protocol require higher processing power when compared Distance Vector Protocols. 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sz="9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Link State Routing Protocol require more memory. </a:t>
            </a:r>
          </a:p>
          <a:p>
            <a:pPr>
              <a:lnSpc>
                <a:spcPct val="150000"/>
              </a:lnSpc>
            </a:pPr>
            <a:endParaRPr lang="en-US" sz="9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Initial flooding may degrade the performance of the network.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45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DIJKSTRA'S ALGORITHM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549"/>
            <a:ext cx="8596668" cy="4926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SzPct val="85000"/>
            </a:pPr>
            <a:r>
              <a:rPr lang="en-US" altLang="zh-CN" sz="3200" dirty="0" smtClean="0"/>
              <a:t>Single Source Shortest Path.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3200" dirty="0"/>
              <a:t>For a </a:t>
            </a:r>
            <a:r>
              <a:rPr lang="en-US" altLang="zh-CN" sz="3200" dirty="0" smtClean="0"/>
              <a:t>weighted directed/ undirected graph </a:t>
            </a:r>
            <a:r>
              <a:rPr lang="en-US" altLang="zh-CN" sz="3200" dirty="0"/>
              <a:t>G (V, E</a:t>
            </a:r>
            <a:r>
              <a:rPr lang="en-US" altLang="zh-CN" sz="3200" dirty="0" smtClean="0"/>
              <a:t>) -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SzPct val="85000"/>
              <a:buNone/>
            </a:pPr>
            <a:r>
              <a:rPr lang="en-US" altLang="zh-CN" sz="3200" dirty="0" smtClean="0"/>
              <a:t>  V: Set of Vertices, E: Set of Edges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Pct val="85000"/>
            </a:pPr>
            <a:r>
              <a:rPr lang="en-US" altLang="zh-CN" sz="3200" dirty="0" smtClean="0"/>
              <a:t>Let s be the source vertex. </a:t>
            </a:r>
            <a:endParaRPr lang="en-US" altLang="zh-CN" sz="3200" dirty="0"/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dirty="0" smtClean="0"/>
              <a:t>The algorithm will return the shortest path from s to all vertices in V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087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DIJKSTRA'S ALGORITHM: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20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altLang="en-US" sz="2800" dirty="0" err="1">
                <a:latin typeface="+mj-lt"/>
              </a:rPr>
              <a:t>dist</a:t>
            </a:r>
            <a:r>
              <a:rPr lang="en-US" altLang="en-US" sz="2800" dirty="0">
                <a:latin typeface="+mj-lt"/>
              </a:rPr>
              <a:t>[s] </a:t>
            </a:r>
            <a:r>
              <a:rPr lang="en-US" altLang="en-US" sz="2800" dirty="0" smtClean="0">
                <a:latin typeface="+mj-lt"/>
              </a:rPr>
              <a:t>←0         </a:t>
            </a:r>
            <a:r>
              <a:rPr lang="en-US" altLang="en-US" sz="2800" dirty="0">
                <a:latin typeface="+mj-lt"/>
              </a:rPr>
              <a:t>			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for  all v ∈ V–{s}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        do  </a:t>
            </a:r>
            <a:r>
              <a:rPr lang="en-US" altLang="en-US" sz="2800" dirty="0" err="1">
                <a:latin typeface="+mj-lt"/>
              </a:rPr>
              <a:t>dist</a:t>
            </a:r>
            <a:r>
              <a:rPr lang="en-US" altLang="en-US" sz="2800" dirty="0">
                <a:latin typeface="+mj-lt"/>
              </a:rPr>
              <a:t>[v] ←∞ 		</a:t>
            </a:r>
            <a:r>
              <a:rPr lang="en-US" altLang="en-US" sz="2800" dirty="0" smtClean="0">
                <a:latin typeface="+mj-lt"/>
              </a:rPr>
              <a:t/>
            </a:r>
            <a:br>
              <a:rPr lang="en-US" altLang="en-US" sz="2800" dirty="0" smtClean="0">
                <a:latin typeface="+mj-lt"/>
              </a:rPr>
            </a:br>
            <a:r>
              <a:rPr lang="en-US" altLang="en-US" sz="2800" dirty="0" smtClean="0">
                <a:latin typeface="+mj-lt"/>
              </a:rPr>
              <a:t>S</a:t>
            </a:r>
            <a:r>
              <a:rPr lang="en-US" altLang="en-US" sz="2800" dirty="0">
                <a:latin typeface="+mj-lt"/>
              </a:rPr>
              <a:t>←∅ 				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Q←V  				         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while Q ≠∅ 		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do   u ← </a:t>
            </a:r>
            <a:r>
              <a:rPr lang="en-US" altLang="en-US" sz="2800" dirty="0" err="1">
                <a:latin typeface="+mj-lt"/>
              </a:rPr>
              <a:t>mindistance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Q,dist</a:t>
            </a:r>
            <a:r>
              <a:rPr lang="en-US" altLang="en-US" sz="2800" dirty="0">
                <a:latin typeface="+mj-lt"/>
              </a:rPr>
              <a:t>)	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      S←S∪{u} 			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       for all v ∈ neighbors[u]		 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              do  if   </a:t>
            </a:r>
            <a:r>
              <a:rPr lang="en-US" altLang="en-US" sz="2800" dirty="0" err="1">
                <a:latin typeface="+mj-lt"/>
              </a:rPr>
              <a:t>dist</a:t>
            </a:r>
            <a:r>
              <a:rPr lang="en-US" altLang="en-US" sz="2800" dirty="0">
                <a:latin typeface="+mj-lt"/>
              </a:rPr>
              <a:t>[v] &gt; </a:t>
            </a:r>
            <a:r>
              <a:rPr lang="en-US" altLang="en-US" sz="2800" dirty="0" err="1">
                <a:latin typeface="+mj-lt"/>
              </a:rPr>
              <a:t>dist</a:t>
            </a:r>
            <a:r>
              <a:rPr lang="en-US" altLang="en-US" sz="2800" dirty="0">
                <a:latin typeface="+mj-lt"/>
              </a:rPr>
              <a:t>[u] + w(u, v) 		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                         then      d[v] ←d[u] + w(u, v</a:t>
            </a:r>
            <a:r>
              <a:rPr lang="en-US" altLang="en-US" sz="2800" dirty="0" smtClean="0">
                <a:latin typeface="+mj-lt"/>
              </a:rPr>
              <a:t>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z="2800" dirty="0" smtClean="0">
                <a:latin typeface="+mj-lt"/>
              </a:rPr>
              <a:t> return </a:t>
            </a:r>
            <a:r>
              <a:rPr lang="en-US" altLang="en-US" sz="2800" dirty="0" err="1">
                <a:latin typeface="+mj-lt"/>
              </a:rPr>
              <a:t>dist</a:t>
            </a:r>
            <a:endParaRPr lang="en-US" alt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4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3925"/>
            <a:ext cx="8596668" cy="847725"/>
          </a:xfrm>
        </p:spPr>
        <p:txBody>
          <a:bodyPr/>
          <a:lstStyle/>
          <a:p>
            <a:r>
              <a:rPr lang="en-US" altLang="zh-CN" b="1" dirty="0" smtClean="0"/>
              <a:t>DIJKSTRA'S ALGORITHM: APPLICATIONS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65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Mapping (Google Maps) </a:t>
            </a:r>
            <a:endParaRPr lang="en-US" altLang="en-US" sz="3200" dirty="0" smtClean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3200" dirty="0" smtClean="0">
                <a:solidFill>
                  <a:srgbClr val="444444"/>
                </a:solidFill>
                <a:latin typeface="Arial" panose="020B0604020202020204" pitchFamily="34" charset="0"/>
              </a:rPr>
              <a:t>Traffic </a:t>
            </a:r>
            <a:r>
              <a:rPr lang="en-US" alt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Information </a:t>
            </a:r>
            <a:r>
              <a:rPr lang="en-US" altLang="en-US" sz="3200" dirty="0" smtClean="0">
                <a:solidFill>
                  <a:srgbClr val="444444"/>
                </a:solidFill>
                <a:latin typeface="Arial" panose="020B0604020202020204" pitchFamily="34" charset="0"/>
              </a:rPr>
              <a:t>Systems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3200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3200" dirty="0" smtClean="0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Routing Systems</a:t>
            </a:r>
          </a:p>
          <a:p>
            <a:endParaRPr lang="en-US" sz="3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169</TotalTime>
  <Words>323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方正姚体</vt:lpstr>
      <vt:lpstr>华文新魏</vt:lpstr>
      <vt:lpstr>Times New Roman</vt:lpstr>
      <vt:lpstr>Trebuchet MS</vt:lpstr>
      <vt:lpstr>Wingdings 3</vt:lpstr>
      <vt:lpstr>Facet</vt:lpstr>
      <vt:lpstr>LINK - STATE ROUTING  PROTOCOL</vt:lpstr>
      <vt:lpstr>INTRODUCTION:</vt:lpstr>
      <vt:lpstr>LINK STATE ROUTING PROTOCOL: PROCESS</vt:lpstr>
      <vt:lpstr>LINK STATE ROUTING PROTOCOL: PROCESS</vt:lpstr>
      <vt:lpstr>LINK STATE ROUTING PROTOCOL: ADVANTAGES </vt:lpstr>
      <vt:lpstr>LINK STATE ROUTING PROTOCOL: DISADVANTAGES </vt:lpstr>
      <vt:lpstr>DIJKSTRA'S ALGORITHM </vt:lpstr>
      <vt:lpstr>DIJKSTRA'S ALGORITHM:</vt:lpstr>
      <vt:lpstr>DIJKSTRA'S ALGORITHM: APPLICATIONS 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State Routing Protocol</dc:title>
  <dc:creator>Ashwin Kumar S P</dc:creator>
  <cp:lastModifiedBy>Ashwath S H</cp:lastModifiedBy>
  <cp:revision>28</cp:revision>
  <dcterms:created xsi:type="dcterms:W3CDTF">2014-11-23T17:12:33Z</dcterms:created>
  <dcterms:modified xsi:type="dcterms:W3CDTF">2015-08-29T00:13:08Z</dcterms:modified>
</cp:coreProperties>
</file>