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7" r:id="rId1"/>
  </p:sldMasterIdLst>
  <p:sldIdLst>
    <p:sldId id="271" r:id="rId2"/>
    <p:sldId id="257" r:id="rId3"/>
    <p:sldId id="256" r:id="rId4"/>
    <p:sldId id="259" r:id="rId5"/>
    <p:sldId id="260" r:id="rId6"/>
    <p:sldId id="261" r:id="rId7"/>
    <p:sldId id="262" r:id="rId8"/>
    <p:sldId id="263" r:id="rId9"/>
    <p:sldId id="266" r:id="rId10"/>
    <p:sldId id="272" r:id="rId11"/>
    <p:sldId id="264" r:id="rId12"/>
    <p:sldId id="269" r:id="rId13"/>
    <p:sldId id="268"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FF6"/>
    <a:srgbClr val="E6F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90" autoAdjust="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72085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5724D-6E30-490E-AF65-E172330FE3D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403136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391979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197780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827194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00273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88481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62581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98422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57862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687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C5724D-6E30-490E-AF65-E172330FE3D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93886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5724D-6E30-490E-AF65-E172330FE3DE}"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162801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394817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55955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C5724D-6E30-490E-AF65-E172330FE3DE}" type="datetimeFigureOut">
              <a:rPr lang="en-IN" smtClean="0"/>
              <a:t>13-02-2023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335319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5724D-6E30-490E-AF65-E172330FE3DE}"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B4594F-DF60-4A8C-A127-CCFF190ABF11}" type="slidenum">
              <a:rPr lang="en-IN" smtClean="0"/>
              <a:t>‹#›</a:t>
            </a:fld>
            <a:endParaRPr lang="en-IN"/>
          </a:p>
        </p:txBody>
      </p:sp>
    </p:spTree>
    <p:extLst>
      <p:ext uri="{BB962C8B-B14F-4D97-AF65-F5344CB8AC3E}">
        <p14:creationId xmlns:p14="http://schemas.microsoft.com/office/powerpoint/2010/main" val="2087825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1000"/>
            <a:duotone>
              <a:schemeClr val="bg2">
                <a:shade val="69000"/>
                <a:hueMod val="91000"/>
                <a:satMod val="164000"/>
                <a:lumMod val="74000"/>
              </a:schemeClr>
              <a:schemeClr val="bg2">
                <a:hueMod val="124000"/>
                <a:satMod val="140000"/>
                <a:lumMod val="142000"/>
              </a:schemeClr>
            </a:duotone>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C5724D-6E30-490E-AF65-E172330FE3DE}" type="datetimeFigureOut">
              <a:rPr lang="en-IN" smtClean="0"/>
              <a:t>13-02-2023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B4594F-DF60-4A8C-A127-CCFF190ABF11}" type="slidenum">
              <a:rPr lang="en-IN" smtClean="0"/>
              <a:t>‹#›</a:t>
            </a:fld>
            <a:endParaRPr lang="en-IN"/>
          </a:p>
        </p:txBody>
      </p:sp>
    </p:spTree>
    <p:extLst>
      <p:ext uri="{BB962C8B-B14F-4D97-AF65-F5344CB8AC3E}">
        <p14:creationId xmlns:p14="http://schemas.microsoft.com/office/powerpoint/2010/main" val="4130471937"/>
      </p:ext>
    </p:extLst>
  </p:cSld>
  <p:clrMap bg1="dk1" tx1="lt1" bg2="dk2" tx2="lt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 id="2147484749" r:id="rId12"/>
    <p:sldLayoutId id="2147484750" r:id="rId13"/>
    <p:sldLayoutId id="2147484751" r:id="rId14"/>
    <p:sldLayoutId id="2147484752" r:id="rId15"/>
    <p:sldLayoutId id="2147484753" r:id="rId16"/>
    <p:sldLayoutId id="2147484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 Id="rId4"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E28E1-6712-F451-862E-F15A3F2B009A}"/>
              </a:ext>
            </a:extLst>
          </p:cNvPr>
          <p:cNvSpPr>
            <a:spLocks noGrp="1"/>
          </p:cNvSpPr>
          <p:nvPr>
            <p:ph type="subTitle" idx="1"/>
          </p:nvPr>
        </p:nvSpPr>
        <p:spPr>
          <a:xfrm>
            <a:off x="4477816" y="4191158"/>
            <a:ext cx="3741624" cy="1831626"/>
          </a:xfrm>
        </p:spPr>
        <p:txBody>
          <a:bodyPr>
            <a:normAutofit lnSpcReduction="10000"/>
          </a:bodyPr>
          <a:lstStyle/>
          <a:p>
            <a:r>
              <a:rPr lang="en-US" dirty="0" err="1">
                <a:solidFill>
                  <a:schemeClr val="tx1">
                    <a:lumMod val="95000"/>
                  </a:schemeClr>
                </a:solidFill>
              </a:rPr>
              <a:t>Thota</a:t>
            </a:r>
            <a:r>
              <a:rPr lang="en-US" dirty="0">
                <a:solidFill>
                  <a:schemeClr val="tx1">
                    <a:lumMod val="95000"/>
                  </a:schemeClr>
                </a:solidFill>
              </a:rPr>
              <a:t> </a:t>
            </a:r>
            <a:r>
              <a:rPr lang="en-US" dirty="0" err="1">
                <a:solidFill>
                  <a:schemeClr val="tx1">
                    <a:lumMod val="95000"/>
                  </a:schemeClr>
                </a:solidFill>
              </a:rPr>
              <a:t>ashwath</a:t>
            </a:r>
            <a:endParaRPr lang="en-IN" dirty="0">
              <a:solidFill>
                <a:schemeClr val="tx1">
                  <a:lumMod val="95000"/>
                </a:schemeClr>
              </a:solidFill>
            </a:endParaRPr>
          </a:p>
          <a:p>
            <a:r>
              <a:rPr lang="en-IN" dirty="0">
                <a:solidFill>
                  <a:schemeClr val="tx1">
                    <a:lumMod val="95000"/>
                  </a:schemeClr>
                </a:solidFill>
              </a:rPr>
              <a:t>1920113</a:t>
            </a:r>
            <a:r>
              <a:rPr lang="en-US" dirty="0">
                <a:solidFill>
                  <a:schemeClr val="tx1">
                    <a:lumMod val="95000"/>
                  </a:schemeClr>
                </a:solidFill>
              </a:rPr>
              <a:t>75</a:t>
            </a:r>
            <a:endParaRPr lang="en-IN" dirty="0">
              <a:solidFill>
                <a:schemeClr val="tx1">
                  <a:lumMod val="95000"/>
                </a:schemeClr>
              </a:solidFill>
            </a:endParaRPr>
          </a:p>
          <a:p>
            <a:pPr>
              <a:lnSpc>
                <a:spcPct val="160000"/>
              </a:lnSpc>
            </a:pPr>
            <a:r>
              <a:rPr lang="en-IN" dirty="0">
                <a:solidFill>
                  <a:schemeClr val="tx1">
                    <a:lumMod val="95000"/>
                  </a:schemeClr>
                </a:solidFill>
              </a:rPr>
              <a:t>CSA373</a:t>
            </a:r>
            <a:r>
              <a:rPr lang="en-US" dirty="0">
                <a:solidFill>
                  <a:schemeClr val="tx1">
                    <a:lumMod val="95000"/>
                  </a:schemeClr>
                </a:solidFill>
              </a:rPr>
              <a:t>2</a:t>
            </a:r>
            <a:r>
              <a:rPr lang="en-IN" dirty="0">
                <a:solidFill>
                  <a:schemeClr val="tx1">
                    <a:lumMod val="95000"/>
                  </a:schemeClr>
                </a:solidFill>
              </a:rPr>
              <a:t>-SOFTWARE TESTING for </a:t>
            </a:r>
            <a:r>
              <a:rPr lang="en-US" dirty="0">
                <a:solidFill>
                  <a:schemeClr val="tx1">
                    <a:lumMod val="95000"/>
                  </a:schemeClr>
                </a:solidFill>
              </a:rPr>
              <a:t>mobile</a:t>
            </a:r>
            <a:r>
              <a:rPr lang="en-IN" dirty="0">
                <a:solidFill>
                  <a:schemeClr val="tx1">
                    <a:lumMod val="95000"/>
                  </a:schemeClr>
                </a:solidFill>
              </a:rPr>
              <a:t> applications</a:t>
            </a:r>
          </a:p>
        </p:txBody>
      </p:sp>
      <p:sp>
        <p:nvSpPr>
          <p:cNvPr id="4" name="Rectangle 3">
            <a:extLst>
              <a:ext uri="{FF2B5EF4-FFF2-40B4-BE49-F238E27FC236}">
                <a16:creationId xmlns:a16="http://schemas.microsoft.com/office/drawing/2014/main" id="{B6957502-4833-A27D-8364-0D51E3C9F43D}"/>
              </a:ext>
            </a:extLst>
          </p:cNvPr>
          <p:cNvSpPr/>
          <p:nvPr/>
        </p:nvSpPr>
        <p:spPr>
          <a:xfrm>
            <a:off x="1135625" y="990965"/>
            <a:ext cx="9920750" cy="2585323"/>
          </a:xfrm>
          <a:prstGeom prst="rect">
            <a:avLst/>
          </a:prstGeom>
          <a:noFill/>
        </p:spPr>
        <p:txBody>
          <a:bodyPr wrap="square" lIns="91440" tIns="45720" rIns="91440" bIns="45720">
            <a:spAutoFit/>
          </a:bodyPr>
          <a:lstStyle/>
          <a:p>
            <a:pPr algn="ctr"/>
            <a:r>
              <a:rPr lang="en-IN" sz="5400" b="1" spc="50" dirty="0">
                <a:ln w="9525" cmpd="sng">
                  <a:solidFill>
                    <a:schemeClr val="accent1"/>
                  </a:solidFill>
                  <a:prstDash val="solid"/>
                </a:ln>
                <a:solidFill>
                  <a:srgbClr val="70AD47">
                    <a:tint val="1000"/>
                  </a:srgbClr>
                </a:solidFill>
                <a:effectLst>
                  <a:glow rad="38100">
                    <a:schemeClr val="accent1">
                      <a:alpha val="40000"/>
                    </a:schemeClr>
                  </a:glow>
                </a:effectLst>
              </a:rPr>
              <a:t>	TESTING MYNTRA </a:t>
            </a:r>
          </a:p>
          <a:p>
            <a:pPr algn="ctr"/>
            <a:r>
              <a:rPr lang="en-IN" sz="5400" b="1" spc="50" dirty="0">
                <a:ln w="9525" cmpd="sng">
                  <a:solidFill>
                    <a:schemeClr val="accent1"/>
                  </a:solidFill>
                  <a:prstDash val="solid"/>
                </a:ln>
                <a:solidFill>
                  <a:srgbClr val="70AD47">
                    <a:tint val="1000"/>
                  </a:srgbClr>
                </a:solidFill>
                <a:effectLst>
                  <a:glow rad="38100">
                    <a:schemeClr val="accent1">
                      <a:alpha val="40000"/>
                    </a:schemeClr>
                  </a:glow>
                </a:effectLst>
              </a:rPr>
              <a:t>E-COMMERCE APPLICATION USING APPIUM</a:t>
            </a:r>
          </a:p>
        </p:txBody>
      </p:sp>
      <p:pic>
        <p:nvPicPr>
          <p:cNvPr id="1026" name="Picture 2" descr="Myntra - Fashion Shopping App - Apps on Google Play">
            <a:extLst>
              <a:ext uri="{FF2B5EF4-FFF2-40B4-BE49-F238E27FC236}">
                <a16:creationId xmlns:a16="http://schemas.microsoft.com/office/drawing/2014/main" id="{35AA0474-E41A-C541-DCE1-8E5988BFB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3337" y="403540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8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1E0-6467-D290-E815-47E6757F7D53}"/>
              </a:ext>
            </a:extLst>
          </p:cNvPr>
          <p:cNvSpPr>
            <a:spLocks noGrp="1"/>
          </p:cNvSpPr>
          <p:nvPr>
            <p:ph type="title"/>
          </p:nvPr>
        </p:nvSpPr>
        <p:spPr>
          <a:xfrm>
            <a:off x="213361" y="188558"/>
            <a:ext cx="9867954" cy="908722"/>
          </a:xfrm>
        </p:spPr>
        <p:txBody>
          <a:bodyPr/>
          <a:lstStyle/>
          <a:p>
            <a:r>
              <a:rPr lang="en-IN" b="1" dirty="0">
                <a:ln w="22225">
                  <a:solidFill>
                    <a:schemeClr val="accent2"/>
                  </a:solidFill>
                  <a:prstDash val="solid"/>
                </a:ln>
                <a:solidFill>
                  <a:schemeClr val="accent2">
                    <a:lumMod val="40000"/>
                    <a:lumOff val="60000"/>
                  </a:schemeClr>
                </a:solidFill>
              </a:rPr>
              <a:t>INSTALLATION</a:t>
            </a:r>
          </a:p>
        </p:txBody>
      </p:sp>
      <p:sp>
        <p:nvSpPr>
          <p:cNvPr id="3" name="Content Placeholder 2">
            <a:extLst>
              <a:ext uri="{FF2B5EF4-FFF2-40B4-BE49-F238E27FC236}">
                <a16:creationId xmlns:a16="http://schemas.microsoft.com/office/drawing/2014/main" id="{8258CB7C-B76F-2848-9DC3-56338699DD75}"/>
              </a:ext>
            </a:extLst>
          </p:cNvPr>
          <p:cNvSpPr>
            <a:spLocks noGrp="1"/>
          </p:cNvSpPr>
          <p:nvPr>
            <p:ph idx="1"/>
          </p:nvPr>
        </p:nvSpPr>
        <p:spPr>
          <a:xfrm>
            <a:off x="402271" y="1097280"/>
            <a:ext cx="8946541" cy="4195481"/>
          </a:xfrm>
        </p:spPr>
        <p:txBody>
          <a:bodyPr/>
          <a:lstStyle/>
          <a:p>
            <a:pPr marL="342900" indent="-342900">
              <a:buFont typeface="Arial" panose="020B0604020202020204" pitchFamily="34" charset="0"/>
              <a:buChar char="•"/>
            </a:pPr>
            <a:r>
              <a:rPr lang="en-IN" cap="none" dirty="0">
                <a:solidFill>
                  <a:schemeClr val="tx1"/>
                </a:solidFill>
              </a:rPr>
              <a:t>Download android studio</a:t>
            </a:r>
          </a:p>
          <a:p>
            <a:pPr marL="342900" indent="-342900">
              <a:buFont typeface="Arial" panose="020B0604020202020204" pitchFamily="34" charset="0"/>
              <a:buChar char="•"/>
            </a:pPr>
            <a:r>
              <a:rPr lang="en-IN" cap="none" dirty="0">
                <a:solidFill>
                  <a:schemeClr val="tx1"/>
                </a:solidFill>
              </a:rPr>
              <a:t>Install SDK in android studio</a:t>
            </a:r>
          </a:p>
          <a:p>
            <a:pPr marL="342900" indent="-342900">
              <a:buFont typeface="Arial" panose="020B0604020202020204" pitchFamily="34" charset="0"/>
              <a:buChar char="•"/>
            </a:pPr>
            <a:r>
              <a:rPr lang="en-IN" cap="none" dirty="0">
                <a:solidFill>
                  <a:schemeClr val="tx1"/>
                </a:solidFill>
              </a:rPr>
              <a:t>Download emulator in android studio</a:t>
            </a:r>
          </a:p>
          <a:p>
            <a:pPr marL="342900" indent="-342900">
              <a:buFont typeface="Arial" panose="020B0604020202020204" pitchFamily="34" charset="0"/>
              <a:buChar char="•"/>
            </a:pPr>
            <a:r>
              <a:rPr lang="en-IN" cap="none" dirty="0">
                <a:solidFill>
                  <a:schemeClr val="tx1"/>
                </a:solidFill>
              </a:rPr>
              <a:t>Download </a:t>
            </a:r>
            <a:r>
              <a:rPr lang="en-IN" cap="none" dirty="0" err="1">
                <a:solidFill>
                  <a:schemeClr val="tx1"/>
                </a:solidFill>
              </a:rPr>
              <a:t>appium</a:t>
            </a:r>
            <a:r>
              <a:rPr lang="en-IN" cap="none" dirty="0">
                <a:solidFill>
                  <a:schemeClr val="tx1"/>
                </a:solidFill>
              </a:rPr>
              <a:t> inspector</a:t>
            </a:r>
          </a:p>
          <a:p>
            <a:endParaRPr lang="en-IN" dirty="0"/>
          </a:p>
        </p:txBody>
      </p:sp>
    </p:spTree>
    <p:extLst>
      <p:ext uri="{BB962C8B-B14F-4D97-AF65-F5344CB8AC3E}">
        <p14:creationId xmlns:p14="http://schemas.microsoft.com/office/powerpoint/2010/main" val="339915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1F8E-B346-7FDE-09E8-005CEF0D4016}"/>
              </a:ext>
            </a:extLst>
          </p:cNvPr>
          <p:cNvSpPr>
            <a:spLocks noGrp="1"/>
          </p:cNvSpPr>
          <p:nvPr>
            <p:ph type="ctrTitle"/>
          </p:nvPr>
        </p:nvSpPr>
        <p:spPr>
          <a:xfrm>
            <a:off x="215153" y="67234"/>
            <a:ext cx="7107424" cy="999566"/>
          </a:xfrm>
        </p:spPr>
        <p:txBody>
          <a:bodyPr>
            <a:normAutofit/>
          </a:bodyPr>
          <a:lstStyle/>
          <a:p>
            <a:r>
              <a:rPr lang="en-IN" sz="5000" b="1" dirty="0">
                <a:ln w="22225">
                  <a:solidFill>
                    <a:schemeClr val="accent2"/>
                  </a:solidFill>
                  <a:prstDash val="solid"/>
                </a:ln>
                <a:solidFill>
                  <a:schemeClr val="accent2">
                    <a:lumMod val="40000"/>
                    <a:lumOff val="60000"/>
                  </a:schemeClr>
                </a:solidFill>
              </a:rPr>
              <a:t>IMPLEMENTATION</a:t>
            </a:r>
          </a:p>
        </p:txBody>
      </p:sp>
      <p:pic>
        <p:nvPicPr>
          <p:cNvPr id="5" name="Picture 4">
            <a:extLst>
              <a:ext uri="{FF2B5EF4-FFF2-40B4-BE49-F238E27FC236}">
                <a16:creationId xmlns:a16="http://schemas.microsoft.com/office/drawing/2014/main" id="{9BA9DA8E-F1C4-9695-6526-E05776F14CFC}"/>
              </a:ext>
            </a:extLst>
          </p:cNvPr>
          <p:cNvPicPr>
            <a:picLocks noChangeAspect="1"/>
          </p:cNvPicPr>
          <p:nvPr/>
        </p:nvPicPr>
        <p:blipFill rotWithShape="1">
          <a:blip r:embed="rId2">
            <a:extLst>
              <a:ext uri="{28A0092B-C50C-407E-A947-70E740481C1C}">
                <a14:useLocalDpi xmlns:a14="http://schemas.microsoft.com/office/drawing/2010/main" val="0"/>
              </a:ext>
            </a:extLst>
          </a:blip>
          <a:srcRect l="26564" t="17194" r="4471" b="12648"/>
          <a:stretch/>
        </p:blipFill>
        <p:spPr>
          <a:xfrm>
            <a:off x="6795248" y="1593869"/>
            <a:ext cx="4688541" cy="4401669"/>
          </a:xfrm>
          <a:prstGeom prst="rect">
            <a:avLst/>
          </a:prstGeom>
        </p:spPr>
      </p:pic>
      <p:pic>
        <p:nvPicPr>
          <p:cNvPr id="9" name="Picture 8">
            <a:extLst>
              <a:ext uri="{FF2B5EF4-FFF2-40B4-BE49-F238E27FC236}">
                <a16:creationId xmlns:a16="http://schemas.microsoft.com/office/drawing/2014/main" id="{828F3D6B-108B-412B-3E0B-342589BE026F}"/>
              </a:ext>
            </a:extLst>
          </p:cNvPr>
          <p:cNvPicPr>
            <a:picLocks noChangeAspect="1"/>
          </p:cNvPicPr>
          <p:nvPr/>
        </p:nvPicPr>
        <p:blipFill rotWithShape="1">
          <a:blip r:embed="rId3">
            <a:extLst>
              <a:ext uri="{28A0092B-C50C-407E-A947-70E740481C1C}">
                <a14:useLocalDpi xmlns:a14="http://schemas.microsoft.com/office/drawing/2010/main" val="0"/>
              </a:ext>
            </a:extLst>
          </a:blip>
          <a:srcRect l="26692" t="26274" r="8308" b="12942"/>
          <a:stretch/>
        </p:blipFill>
        <p:spPr>
          <a:xfrm>
            <a:off x="708211" y="1593870"/>
            <a:ext cx="4867837" cy="4401668"/>
          </a:xfrm>
          <a:prstGeom prst="rect">
            <a:avLst/>
          </a:prstGeom>
        </p:spPr>
      </p:pic>
    </p:spTree>
    <p:extLst>
      <p:ext uri="{BB962C8B-B14F-4D97-AF65-F5344CB8AC3E}">
        <p14:creationId xmlns:p14="http://schemas.microsoft.com/office/powerpoint/2010/main" val="245849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736461-7873-58BC-56CA-E647329F6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 y="1066799"/>
            <a:ext cx="5531224" cy="4724401"/>
          </a:xfrm>
          <a:prstGeom prst="rect">
            <a:avLst/>
          </a:prstGeom>
        </p:spPr>
      </p:pic>
      <p:pic>
        <p:nvPicPr>
          <p:cNvPr id="7" name="Picture 6">
            <a:extLst>
              <a:ext uri="{FF2B5EF4-FFF2-40B4-BE49-F238E27FC236}">
                <a16:creationId xmlns:a16="http://schemas.microsoft.com/office/drawing/2014/main" id="{C24B6E1C-0F28-9772-0B47-7D737419B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19" y="1066798"/>
            <a:ext cx="5683623" cy="4724401"/>
          </a:xfrm>
          <a:prstGeom prst="rect">
            <a:avLst/>
          </a:prstGeom>
        </p:spPr>
      </p:pic>
    </p:spTree>
    <p:extLst>
      <p:ext uri="{BB962C8B-B14F-4D97-AF65-F5344CB8AC3E}">
        <p14:creationId xmlns:p14="http://schemas.microsoft.com/office/powerpoint/2010/main" val="194011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78736-8457-D1B6-62DB-FFC9B177F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775" y="959223"/>
            <a:ext cx="4939553" cy="4607858"/>
          </a:xfrm>
          <a:prstGeom prst="rect">
            <a:avLst/>
          </a:prstGeom>
        </p:spPr>
      </p:pic>
      <p:pic>
        <p:nvPicPr>
          <p:cNvPr id="7" name="Picture 6">
            <a:extLst>
              <a:ext uri="{FF2B5EF4-FFF2-40B4-BE49-F238E27FC236}">
                <a16:creationId xmlns:a16="http://schemas.microsoft.com/office/drawing/2014/main" id="{D8E8E94D-AFF3-BB71-DBFF-DD8BEC74E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90" y="959223"/>
            <a:ext cx="5047129" cy="4607858"/>
          </a:xfrm>
          <a:prstGeom prst="rect">
            <a:avLst/>
          </a:prstGeom>
        </p:spPr>
      </p:pic>
    </p:spTree>
    <p:extLst>
      <p:ext uri="{BB962C8B-B14F-4D97-AF65-F5344CB8AC3E}">
        <p14:creationId xmlns:p14="http://schemas.microsoft.com/office/powerpoint/2010/main" val="340060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68E0-880F-18CA-8498-AB55F7D6E3B1}"/>
              </a:ext>
            </a:extLst>
          </p:cNvPr>
          <p:cNvSpPr>
            <a:spLocks noGrp="1"/>
          </p:cNvSpPr>
          <p:nvPr>
            <p:ph type="ctrTitle"/>
          </p:nvPr>
        </p:nvSpPr>
        <p:spPr>
          <a:xfrm>
            <a:off x="0" y="0"/>
            <a:ext cx="7393739" cy="698647"/>
          </a:xfrm>
        </p:spPr>
        <p:txBody>
          <a:bodyPr>
            <a:noAutofit/>
          </a:bodyPr>
          <a:lstStyle/>
          <a:p>
            <a:r>
              <a:rPr lang="en-IN" sz="5000" b="1" dirty="0">
                <a:ln w="22225">
                  <a:solidFill>
                    <a:schemeClr val="accent2"/>
                  </a:solidFill>
                  <a:prstDash val="solid"/>
                </a:ln>
                <a:solidFill>
                  <a:schemeClr val="accent2">
                    <a:lumMod val="40000"/>
                    <a:lumOff val="60000"/>
                  </a:schemeClr>
                </a:solidFill>
              </a:rPr>
              <a:t>TESTCASE OUTCOMES</a:t>
            </a:r>
          </a:p>
        </p:txBody>
      </p:sp>
      <p:graphicFrame>
        <p:nvGraphicFramePr>
          <p:cNvPr id="7" name="Table 7">
            <a:extLst>
              <a:ext uri="{FF2B5EF4-FFF2-40B4-BE49-F238E27FC236}">
                <a16:creationId xmlns:a16="http://schemas.microsoft.com/office/drawing/2014/main" id="{59C50F4F-8C80-916A-CFB9-BCA02D3CD0FE}"/>
              </a:ext>
            </a:extLst>
          </p:cNvPr>
          <p:cNvGraphicFramePr>
            <a:graphicFrameLocks noGrp="1"/>
          </p:cNvGraphicFramePr>
          <p:nvPr>
            <p:extLst>
              <p:ext uri="{D42A27DB-BD31-4B8C-83A1-F6EECF244321}">
                <p14:modId xmlns:p14="http://schemas.microsoft.com/office/powerpoint/2010/main" val="1738229487"/>
              </p:ext>
            </p:extLst>
          </p:nvPr>
        </p:nvGraphicFramePr>
        <p:xfrm>
          <a:off x="377072" y="622168"/>
          <a:ext cx="11133056" cy="6182681"/>
        </p:xfrm>
        <a:graphic>
          <a:graphicData uri="http://schemas.openxmlformats.org/drawingml/2006/table">
            <a:tbl>
              <a:tblPr firstRow="1" bandRow="1">
                <a:tableStyleId>{5C22544A-7EE6-4342-B048-85BDC9FD1C3A}</a:tableStyleId>
              </a:tblPr>
              <a:tblGrid>
                <a:gridCol w="8046905">
                  <a:extLst>
                    <a:ext uri="{9D8B030D-6E8A-4147-A177-3AD203B41FA5}">
                      <a16:colId xmlns:a16="http://schemas.microsoft.com/office/drawing/2014/main" val="2305091677"/>
                    </a:ext>
                  </a:extLst>
                </a:gridCol>
                <a:gridCol w="3086151">
                  <a:extLst>
                    <a:ext uri="{9D8B030D-6E8A-4147-A177-3AD203B41FA5}">
                      <a16:colId xmlns:a16="http://schemas.microsoft.com/office/drawing/2014/main" val="3693758276"/>
                    </a:ext>
                  </a:extLst>
                </a:gridCol>
              </a:tblGrid>
              <a:tr h="347839">
                <a:tc>
                  <a:txBody>
                    <a:bodyPr/>
                    <a:lstStyle/>
                    <a:p>
                      <a:r>
                        <a:rPr lang="en-IN" dirty="0"/>
                        <a:t>TESTCASES</a:t>
                      </a:r>
                    </a:p>
                  </a:txBody>
                  <a:tcPr/>
                </a:tc>
                <a:tc>
                  <a:txBody>
                    <a:bodyPr/>
                    <a:lstStyle/>
                    <a:p>
                      <a:r>
                        <a:rPr lang="en-IN" dirty="0"/>
                        <a:t>POSITIVE/NEGATIVE</a:t>
                      </a:r>
                    </a:p>
                  </a:txBody>
                  <a:tcPr/>
                </a:tc>
                <a:extLst>
                  <a:ext uri="{0D108BD9-81ED-4DB2-BD59-A6C34878D82A}">
                    <a16:rowId xmlns:a16="http://schemas.microsoft.com/office/drawing/2014/main" val="4038349367"/>
                  </a:ext>
                </a:extLst>
              </a:tr>
              <a:tr h="608719">
                <a:tc>
                  <a:txBody>
                    <a:bodyPr/>
                    <a:lstStyle/>
                    <a:p>
                      <a:r>
                        <a:rPr lang="en-IN" dirty="0"/>
                        <a:t>Verify if a user will be able to login with valid username and valid password.</a:t>
                      </a:r>
                    </a:p>
                  </a:txBody>
                  <a:tcPr/>
                </a:tc>
                <a:tc>
                  <a:txBody>
                    <a:bodyPr/>
                    <a:lstStyle/>
                    <a:p>
                      <a:r>
                        <a:rPr lang="en-IN" dirty="0"/>
                        <a:t>POSITIVE</a:t>
                      </a:r>
                    </a:p>
                  </a:txBody>
                  <a:tcPr/>
                </a:tc>
                <a:extLst>
                  <a:ext uri="{0D108BD9-81ED-4DB2-BD59-A6C34878D82A}">
                    <a16:rowId xmlns:a16="http://schemas.microsoft.com/office/drawing/2014/main" val="208904806"/>
                  </a:ext>
                </a:extLst>
              </a:tr>
              <a:tr h="608719">
                <a:tc>
                  <a:txBody>
                    <a:bodyPr/>
                    <a:lstStyle/>
                    <a:p>
                      <a:r>
                        <a:rPr lang="en-IN" dirty="0"/>
                        <a:t>Verify if a user cannot login with a valid username and an invalid password.</a:t>
                      </a:r>
                    </a:p>
                  </a:txBody>
                  <a:tcPr/>
                </a:tc>
                <a:tc>
                  <a:txBody>
                    <a:bodyPr/>
                    <a:lstStyle/>
                    <a:p>
                      <a:r>
                        <a:rPr lang="en-IN" dirty="0"/>
                        <a:t>NEGATIVE</a:t>
                      </a:r>
                    </a:p>
                  </a:txBody>
                  <a:tcPr/>
                </a:tc>
                <a:extLst>
                  <a:ext uri="{0D108BD9-81ED-4DB2-BD59-A6C34878D82A}">
                    <a16:rowId xmlns:a16="http://schemas.microsoft.com/office/drawing/2014/main" val="2624900127"/>
                  </a:ext>
                </a:extLst>
              </a:tr>
              <a:tr h="608719">
                <a:tc>
                  <a:txBody>
                    <a:bodyPr/>
                    <a:lstStyle/>
                    <a:p>
                      <a:r>
                        <a:rPr lang="en-US" sz="1800" b="0" i="0" kern="1200" dirty="0">
                          <a:solidFill>
                            <a:schemeClr val="dk1"/>
                          </a:solidFill>
                          <a:effectLst/>
                          <a:latin typeface="+mn-lt"/>
                          <a:ea typeface="+mn-ea"/>
                          <a:cs typeface="+mn-cs"/>
                        </a:rPr>
                        <a:t>Verify that on searching, all the products satisfying the search criteria are visible on the search result page.</a:t>
                      </a:r>
                      <a:endParaRPr lang="en-IN" dirty="0"/>
                    </a:p>
                  </a:txBody>
                  <a:tcPr/>
                </a:tc>
                <a:tc>
                  <a:txBody>
                    <a:bodyPr/>
                    <a:lstStyle/>
                    <a:p>
                      <a:r>
                        <a:rPr lang="en-IN" dirty="0"/>
                        <a:t>POSITIVE</a:t>
                      </a:r>
                    </a:p>
                  </a:txBody>
                  <a:tcPr/>
                </a:tc>
                <a:extLst>
                  <a:ext uri="{0D108BD9-81ED-4DB2-BD59-A6C34878D82A}">
                    <a16:rowId xmlns:a16="http://schemas.microsoft.com/office/drawing/2014/main" val="3760867250"/>
                  </a:ext>
                </a:extLst>
              </a:tr>
              <a:tr h="466414">
                <a:tc>
                  <a:txBody>
                    <a:bodyPr/>
                    <a:lstStyle/>
                    <a:p>
                      <a:r>
                        <a:rPr lang="en-IN" dirty="0"/>
                        <a:t>Verify if User search for product and it </a:t>
                      </a:r>
                      <a:r>
                        <a:rPr lang="en-IN" dirty="0" err="1"/>
                        <a:t>doesnot</a:t>
                      </a:r>
                      <a:r>
                        <a:rPr lang="en-IN" dirty="0"/>
                        <a:t> show the product.</a:t>
                      </a:r>
                    </a:p>
                  </a:txBody>
                  <a:tcPr/>
                </a:tc>
                <a:tc>
                  <a:txBody>
                    <a:bodyPr/>
                    <a:lstStyle/>
                    <a:p>
                      <a:r>
                        <a:rPr lang="en-IN" dirty="0"/>
                        <a:t>NEGATIVE</a:t>
                      </a:r>
                    </a:p>
                  </a:txBody>
                  <a:tcPr/>
                </a:tc>
                <a:extLst>
                  <a:ext uri="{0D108BD9-81ED-4DB2-BD59-A6C34878D82A}">
                    <a16:rowId xmlns:a16="http://schemas.microsoft.com/office/drawing/2014/main" val="2044687710"/>
                  </a:ext>
                </a:extLst>
              </a:tr>
              <a:tr h="608719">
                <a:tc>
                  <a:txBody>
                    <a:bodyPr/>
                    <a:lstStyle/>
                    <a:p>
                      <a:r>
                        <a:rPr lang="en-US" sz="1800" b="0" i="0" kern="1200" dirty="0">
                          <a:solidFill>
                            <a:schemeClr val="dk1"/>
                          </a:solidFill>
                          <a:effectLst/>
                          <a:latin typeface="+mn-lt"/>
                          <a:ea typeface="+mn-ea"/>
                          <a:cs typeface="+mn-cs"/>
                        </a:rPr>
                        <a:t> Verify that filtering and sorting works correctly on the search result page.</a:t>
                      </a:r>
                      <a:endParaRPr lang="en-IN" dirty="0"/>
                    </a:p>
                  </a:txBody>
                  <a:tcPr/>
                </a:tc>
                <a:tc>
                  <a:txBody>
                    <a:bodyPr/>
                    <a:lstStyle/>
                    <a:p>
                      <a:r>
                        <a:rPr lang="en-IN" dirty="0"/>
                        <a:t>POSITIVE</a:t>
                      </a:r>
                    </a:p>
                  </a:txBody>
                  <a:tcPr/>
                </a:tc>
                <a:extLst>
                  <a:ext uri="{0D108BD9-81ED-4DB2-BD59-A6C34878D82A}">
                    <a16:rowId xmlns:a16="http://schemas.microsoft.com/office/drawing/2014/main" val="3833013205"/>
                  </a:ext>
                </a:extLst>
              </a:tr>
              <a:tr h="608719">
                <a:tc>
                  <a:txBody>
                    <a:bodyPr/>
                    <a:lstStyle/>
                    <a:p>
                      <a:r>
                        <a:rPr lang="en-US" sz="1800" b="0" i="0" kern="1200" dirty="0">
                          <a:solidFill>
                            <a:schemeClr val="dk1"/>
                          </a:solidFill>
                          <a:effectLst/>
                          <a:latin typeface="+mn-lt"/>
                          <a:ea typeface="+mn-ea"/>
                          <a:cs typeface="+mn-cs"/>
                        </a:rPr>
                        <a:t>Verify that filtering and sorting  </a:t>
                      </a:r>
                      <a:r>
                        <a:rPr lang="en-US" sz="1800" b="0" i="0" kern="1200" dirty="0" err="1">
                          <a:solidFill>
                            <a:schemeClr val="dk1"/>
                          </a:solidFill>
                          <a:effectLst/>
                          <a:latin typeface="+mn-lt"/>
                          <a:ea typeface="+mn-ea"/>
                          <a:cs typeface="+mn-cs"/>
                        </a:rPr>
                        <a:t>doesnot</a:t>
                      </a:r>
                      <a:r>
                        <a:rPr lang="en-US" sz="1800" b="0" i="0" kern="1200" dirty="0">
                          <a:solidFill>
                            <a:schemeClr val="dk1"/>
                          </a:solidFill>
                          <a:effectLst/>
                          <a:latin typeface="+mn-lt"/>
                          <a:ea typeface="+mn-ea"/>
                          <a:cs typeface="+mn-cs"/>
                        </a:rPr>
                        <a:t> works correctly on the search result page.</a:t>
                      </a:r>
                      <a:endParaRPr lang="en-IN" dirty="0"/>
                    </a:p>
                  </a:txBody>
                  <a:tcPr/>
                </a:tc>
                <a:tc>
                  <a:txBody>
                    <a:bodyPr/>
                    <a:lstStyle/>
                    <a:p>
                      <a:r>
                        <a:rPr lang="en-IN" dirty="0"/>
                        <a:t>NEGATIVE</a:t>
                      </a:r>
                    </a:p>
                  </a:txBody>
                  <a:tcPr/>
                </a:tc>
                <a:extLst>
                  <a:ext uri="{0D108BD9-81ED-4DB2-BD59-A6C34878D82A}">
                    <a16:rowId xmlns:a16="http://schemas.microsoft.com/office/drawing/2014/main" val="193124650"/>
                  </a:ext>
                </a:extLst>
              </a:tr>
              <a:tr h="7556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on the product page, the user can select the desired attribute of the product e.g. size, color, etc.</a:t>
                      </a:r>
                    </a:p>
                  </a:txBody>
                  <a:tcPr/>
                </a:tc>
                <a:tc>
                  <a:txBody>
                    <a:bodyPr/>
                    <a:lstStyle/>
                    <a:p>
                      <a:r>
                        <a:rPr lang="en-IN" dirty="0"/>
                        <a:t>POSITIVE</a:t>
                      </a:r>
                    </a:p>
                  </a:txBody>
                  <a:tcPr/>
                </a:tc>
                <a:extLst>
                  <a:ext uri="{0D108BD9-81ED-4DB2-BD59-A6C34878D82A}">
                    <a16:rowId xmlns:a16="http://schemas.microsoft.com/office/drawing/2014/main" val="3705174801"/>
                  </a:ext>
                </a:extLst>
              </a:tr>
              <a:tr h="6087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the user cannot add to the cart one or more products.</a:t>
                      </a:r>
                    </a:p>
                    <a:p>
                      <a:endParaRPr lang="en-IN" dirty="0"/>
                    </a:p>
                  </a:txBody>
                  <a:tcPr/>
                </a:tc>
                <a:tc>
                  <a:txBody>
                    <a:bodyPr/>
                    <a:lstStyle/>
                    <a:p>
                      <a:r>
                        <a:rPr lang="en-IN" dirty="0"/>
                        <a:t>NEGATIVE</a:t>
                      </a:r>
                    </a:p>
                  </a:txBody>
                  <a:tcPr/>
                </a:tc>
                <a:extLst>
                  <a:ext uri="{0D108BD9-81ED-4DB2-BD59-A6C34878D82A}">
                    <a16:rowId xmlns:a16="http://schemas.microsoft.com/office/drawing/2014/main" val="3854254385"/>
                  </a:ext>
                </a:extLst>
              </a:tr>
              <a:tr h="7543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Verify that the different prepaid methods of payments are working fine.</a:t>
                      </a:r>
                    </a:p>
                  </a:txBody>
                  <a:tcPr/>
                </a:tc>
                <a:tc>
                  <a:txBody>
                    <a:bodyPr/>
                    <a:lstStyle/>
                    <a:p>
                      <a:r>
                        <a:rPr lang="en-IN" dirty="0"/>
                        <a:t>POSITIVE</a:t>
                      </a:r>
                    </a:p>
                  </a:txBody>
                  <a:tcPr/>
                </a:tc>
                <a:extLst>
                  <a:ext uri="{0D108BD9-81ED-4DB2-BD59-A6C34878D82A}">
                    <a16:rowId xmlns:a16="http://schemas.microsoft.com/office/drawing/2014/main" val="2478416516"/>
                  </a:ext>
                </a:extLst>
              </a:tr>
            </a:tbl>
          </a:graphicData>
        </a:graphic>
      </p:graphicFrame>
    </p:spTree>
    <p:extLst>
      <p:ext uri="{BB962C8B-B14F-4D97-AF65-F5344CB8AC3E}">
        <p14:creationId xmlns:p14="http://schemas.microsoft.com/office/powerpoint/2010/main" val="11943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73D6-9429-14C2-7571-5C9C5F2A2ECA}"/>
              </a:ext>
            </a:extLst>
          </p:cNvPr>
          <p:cNvSpPr>
            <a:spLocks noGrp="1"/>
          </p:cNvSpPr>
          <p:nvPr>
            <p:ph type="ctrTitle"/>
          </p:nvPr>
        </p:nvSpPr>
        <p:spPr>
          <a:xfrm>
            <a:off x="245097" y="261593"/>
            <a:ext cx="7186350" cy="605673"/>
          </a:xfrm>
        </p:spPr>
        <p:txBody>
          <a:bodyPr>
            <a:noAutofit/>
          </a:bodyPr>
          <a:lstStyle/>
          <a:p>
            <a:r>
              <a:rPr lang="en-IN" sz="5000" b="1" dirty="0">
                <a:ln w="22225">
                  <a:solidFill>
                    <a:schemeClr val="accent2"/>
                  </a:solidFill>
                  <a:prstDash val="solid"/>
                </a:ln>
                <a:solidFill>
                  <a:schemeClr val="accent2">
                    <a:lumMod val="40000"/>
                    <a:lumOff val="60000"/>
                  </a:schemeClr>
                </a:solidFill>
              </a:rPr>
              <a:t>CONCLUSION</a:t>
            </a:r>
          </a:p>
        </p:txBody>
      </p:sp>
      <p:sp>
        <p:nvSpPr>
          <p:cNvPr id="3" name="Subtitle 2">
            <a:extLst>
              <a:ext uri="{FF2B5EF4-FFF2-40B4-BE49-F238E27FC236}">
                <a16:creationId xmlns:a16="http://schemas.microsoft.com/office/drawing/2014/main" id="{BD2DFD4F-3DB2-954D-5A49-721404DBEF7C}"/>
              </a:ext>
            </a:extLst>
          </p:cNvPr>
          <p:cNvSpPr>
            <a:spLocks noGrp="1"/>
          </p:cNvSpPr>
          <p:nvPr>
            <p:ph type="subTitle" idx="1"/>
          </p:nvPr>
        </p:nvSpPr>
        <p:spPr>
          <a:xfrm>
            <a:off x="245098" y="1102937"/>
            <a:ext cx="9530498" cy="4235777"/>
          </a:xfrm>
        </p:spPr>
        <p:txBody>
          <a:bodyPr>
            <a:normAutofit/>
          </a:bodyPr>
          <a:lstStyle/>
          <a:p>
            <a:pPr marL="342900" indent="-342900">
              <a:lnSpc>
                <a:spcPct val="150000"/>
              </a:lnSpc>
              <a:buFont typeface="Arial" panose="020B0604020202020204" pitchFamily="34" charset="0"/>
              <a:buChar char="•"/>
            </a:pPr>
            <a:r>
              <a:rPr lang="en-IN" cap="none" dirty="0">
                <a:solidFill>
                  <a:schemeClr val="tx1"/>
                </a:solidFill>
              </a:rPr>
              <a:t>The e-commerce application </a:t>
            </a:r>
            <a:r>
              <a:rPr lang="en-IN" cap="none" dirty="0" err="1">
                <a:solidFill>
                  <a:schemeClr val="tx1"/>
                </a:solidFill>
              </a:rPr>
              <a:t>i.e</a:t>
            </a:r>
            <a:r>
              <a:rPr lang="en-IN" cap="none" dirty="0">
                <a:solidFill>
                  <a:schemeClr val="tx1"/>
                </a:solidFill>
              </a:rPr>
              <a:t> Myntra has been developed using android studio.</a:t>
            </a:r>
          </a:p>
          <a:p>
            <a:pPr marL="342900" indent="-342900">
              <a:lnSpc>
                <a:spcPct val="150000"/>
              </a:lnSpc>
              <a:buFont typeface="Arial" panose="020B0604020202020204" pitchFamily="34" charset="0"/>
              <a:buChar char="•"/>
            </a:pPr>
            <a:r>
              <a:rPr lang="en-IN" cap="none" dirty="0">
                <a:solidFill>
                  <a:schemeClr val="tx1"/>
                </a:solidFill>
              </a:rPr>
              <a:t>And the testcases of this application have been tested successfully using Appium server and Appium inspection.</a:t>
            </a:r>
          </a:p>
          <a:p>
            <a:pPr marL="342900" indent="-342900">
              <a:lnSpc>
                <a:spcPct val="150000"/>
              </a:lnSpc>
              <a:buFont typeface="Arial" panose="020B0604020202020204" pitchFamily="34" charset="0"/>
              <a:buChar char="•"/>
            </a:pPr>
            <a:r>
              <a:rPr lang="en-IN" cap="none" dirty="0">
                <a:solidFill>
                  <a:schemeClr val="tx1"/>
                </a:solidFill>
              </a:rPr>
              <a:t>The testing of this website has the positive and negative test outcomes to understand and improve the application functionalities effectively.</a:t>
            </a:r>
          </a:p>
        </p:txBody>
      </p:sp>
    </p:spTree>
    <p:extLst>
      <p:ext uri="{BB962C8B-B14F-4D97-AF65-F5344CB8AC3E}">
        <p14:creationId xmlns:p14="http://schemas.microsoft.com/office/powerpoint/2010/main" val="295090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670C-EDE2-1161-0702-D595EB6BC4DE}"/>
              </a:ext>
            </a:extLst>
          </p:cNvPr>
          <p:cNvSpPr>
            <a:spLocks noGrp="1"/>
          </p:cNvSpPr>
          <p:nvPr>
            <p:ph type="ctrTitle"/>
          </p:nvPr>
        </p:nvSpPr>
        <p:spPr>
          <a:xfrm>
            <a:off x="160774" y="-1768033"/>
            <a:ext cx="8304519" cy="2823110"/>
          </a:xfrm>
        </p:spPr>
        <p:txBody>
          <a:bodyPr/>
          <a:lstStyle/>
          <a:p>
            <a:r>
              <a:rPr lang="en-IN" sz="5000" b="1" dirty="0">
                <a:ln w="22225">
                  <a:solidFill>
                    <a:schemeClr val="accent2"/>
                  </a:solidFill>
                  <a:prstDash val="solid"/>
                </a:ln>
                <a:solidFill>
                  <a:schemeClr val="accent2">
                    <a:lumMod val="40000"/>
                    <a:lumOff val="60000"/>
                  </a:schemeClr>
                </a:solidFill>
              </a:rPr>
              <a:t>OBJECTIVE</a:t>
            </a:r>
          </a:p>
        </p:txBody>
      </p:sp>
      <p:sp>
        <p:nvSpPr>
          <p:cNvPr id="3" name="Subtitle 2">
            <a:extLst>
              <a:ext uri="{FF2B5EF4-FFF2-40B4-BE49-F238E27FC236}">
                <a16:creationId xmlns:a16="http://schemas.microsoft.com/office/drawing/2014/main" id="{001AA697-7DC7-80AE-F7EE-2A7268039A90}"/>
              </a:ext>
            </a:extLst>
          </p:cNvPr>
          <p:cNvSpPr>
            <a:spLocks noGrp="1"/>
          </p:cNvSpPr>
          <p:nvPr>
            <p:ph type="subTitle" idx="1"/>
          </p:nvPr>
        </p:nvSpPr>
        <p:spPr>
          <a:xfrm>
            <a:off x="84840" y="1257095"/>
            <a:ext cx="11902843" cy="3206080"/>
          </a:xfrm>
        </p:spPr>
        <p:txBody>
          <a:bodyPr>
            <a:normAutofit/>
          </a:bodyPr>
          <a:lstStyle/>
          <a:p>
            <a:pPr lvl="1" algn="just">
              <a:lnSpc>
                <a:spcPct val="120000"/>
              </a:lnSpc>
            </a:pPr>
            <a:r>
              <a:rPr lang="en-IN" sz="2000" dirty="0">
                <a:solidFill>
                  <a:schemeClr val="tx1"/>
                </a:solidFill>
                <a:latin typeface="+mj-lt"/>
                <a:cs typeface="Times New Roman" panose="02020603050405020304" pitchFamily="18" charset="0"/>
              </a:rPr>
              <a:t>E-commerce(Myntra) testing helps in evaluating and accessing the features and functionalities so that it works as intended with accurate operational functionality</a:t>
            </a:r>
            <a:r>
              <a:rPr lang="en-IN" sz="2500" dirty="0">
                <a:solidFill>
                  <a:schemeClr val="tx1"/>
                </a:solidFill>
                <a:latin typeface="Times New Roman" panose="02020603050405020304" pitchFamily="18" charset="0"/>
                <a:cs typeface="Times New Roman" panose="02020603050405020304" pitchFamily="18" charset="0"/>
              </a:rPr>
              <a:t>.</a:t>
            </a:r>
          </a:p>
          <a:p>
            <a:pPr lvl="1" algn="just">
              <a:lnSpc>
                <a:spcPct val="120000"/>
              </a:lnSpc>
            </a:pPr>
            <a:endParaRPr lang="en-IN" dirty="0"/>
          </a:p>
        </p:txBody>
      </p:sp>
    </p:spTree>
    <p:extLst>
      <p:ext uri="{BB962C8B-B14F-4D97-AF65-F5344CB8AC3E}">
        <p14:creationId xmlns:p14="http://schemas.microsoft.com/office/powerpoint/2010/main" val="210773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CC0C-CF4C-ABED-E5FA-B5A7F4469C98}"/>
              </a:ext>
            </a:extLst>
          </p:cNvPr>
          <p:cNvSpPr>
            <a:spLocks noGrp="1"/>
          </p:cNvSpPr>
          <p:nvPr>
            <p:ph type="ctrTitle"/>
          </p:nvPr>
        </p:nvSpPr>
        <p:spPr>
          <a:xfrm>
            <a:off x="169682" y="282804"/>
            <a:ext cx="7433199" cy="735291"/>
          </a:xfrm>
        </p:spPr>
        <p:txBody>
          <a:bodyPr>
            <a:noAutofit/>
          </a:bodyPr>
          <a:lstStyle/>
          <a:p>
            <a:r>
              <a:rPr lang="en-IN" sz="5000" b="1" dirty="0">
                <a:ln w="22225">
                  <a:solidFill>
                    <a:schemeClr val="accent2"/>
                  </a:solidFill>
                  <a:prstDash val="solid"/>
                </a:ln>
                <a:solidFill>
                  <a:schemeClr val="accent2">
                    <a:lumMod val="40000"/>
                    <a:lumOff val="60000"/>
                  </a:schemeClr>
                </a:solidFill>
              </a:rPr>
              <a:t>ABSTRACT</a:t>
            </a:r>
          </a:p>
        </p:txBody>
      </p:sp>
      <p:sp>
        <p:nvSpPr>
          <p:cNvPr id="3" name="Subtitle 2">
            <a:extLst>
              <a:ext uri="{FF2B5EF4-FFF2-40B4-BE49-F238E27FC236}">
                <a16:creationId xmlns:a16="http://schemas.microsoft.com/office/drawing/2014/main" id="{A83CFA5D-67F5-93E4-B471-1F6F806FB088}"/>
              </a:ext>
            </a:extLst>
          </p:cNvPr>
          <p:cNvSpPr>
            <a:spLocks noGrp="1"/>
          </p:cNvSpPr>
          <p:nvPr>
            <p:ph type="subTitle" idx="1"/>
          </p:nvPr>
        </p:nvSpPr>
        <p:spPr>
          <a:xfrm>
            <a:off x="277633" y="1134283"/>
            <a:ext cx="10297771" cy="4804604"/>
          </a:xfrm>
        </p:spPr>
        <p:txBody>
          <a:bodyPr>
            <a:noAutofit/>
          </a:bodyPr>
          <a:lstStyle/>
          <a:p>
            <a:pPr marL="457200" indent="-457200">
              <a:lnSpc>
                <a:spcPct val="150000"/>
              </a:lnSpc>
              <a:buFont typeface="Wingdings" panose="05000000000000000000" pitchFamily="2" charset="2"/>
              <a:buChar char="Ø"/>
            </a:pPr>
            <a:r>
              <a:rPr lang="en-US" sz="2000" b="0" i="0" cap="none" dirty="0">
                <a:solidFill>
                  <a:schemeClr val="tx1"/>
                </a:solidFill>
                <a:effectLst/>
                <a:latin typeface="+mj-lt"/>
                <a:cs typeface="Times New Roman" panose="02020603050405020304" pitchFamily="18" charset="0"/>
              </a:rPr>
              <a:t>The purpose of the project is to test the e-commerce website like </a:t>
            </a:r>
            <a:r>
              <a:rPr lang="en-US" sz="2000" b="0" i="0" cap="none" dirty="0" err="1">
                <a:solidFill>
                  <a:schemeClr val="tx1"/>
                </a:solidFill>
                <a:effectLst/>
                <a:latin typeface="+mj-lt"/>
                <a:cs typeface="Times New Roman" panose="02020603050405020304" pitchFamily="18" charset="0"/>
              </a:rPr>
              <a:t>myntra</a:t>
            </a:r>
            <a:r>
              <a:rPr lang="en-US" sz="2000" b="0" i="0" cap="none" dirty="0">
                <a:solidFill>
                  <a:schemeClr val="tx1"/>
                </a:solidFill>
                <a:effectLst/>
                <a:latin typeface="+mj-lt"/>
                <a:cs typeface="Times New Roman" panose="02020603050405020304" pitchFamily="18" charset="0"/>
              </a:rPr>
              <a:t>.</a:t>
            </a:r>
          </a:p>
          <a:p>
            <a:pPr marL="342900" indent="-342900">
              <a:lnSpc>
                <a:spcPct val="150000"/>
              </a:lnSpc>
              <a:buFont typeface="Wingdings" panose="05000000000000000000" pitchFamily="2" charset="2"/>
              <a:buChar char="Ø"/>
            </a:pPr>
            <a:r>
              <a:rPr lang="en-US" sz="2000" b="0" i="0" cap="none" dirty="0">
                <a:solidFill>
                  <a:schemeClr val="tx1"/>
                </a:solidFill>
                <a:effectLst/>
                <a:latin typeface="+mj-lt"/>
                <a:cs typeface="Times New Roman" panose="02020603050405020304" pitchFamily="18" charset="0"/>
              </a:rPr>
              <a:t>The e-commerce business is increasing at a rapid pace especially since covid. So it is very important to test e-commerce websites and applications such as </a:t>
            </a:r>
            <a:r>
              <a:rPr lang="en-US" sz="2000" b="0" i="0" cap="none" dirty="0" err="1">
                <a:solidFill>
                  <a:schemeClr val="tx1"/>
                </a:solidFill>
                <a:effectLst/>
                <a:latin typeface="+mj-lt"/>
                <a:cs typeface="Times New Roman" panose="02020603050405020304" pitchFamily="18" charset="0"/>
              </a:rPr>
              <a:t>myntra</a:t>
            </a:r>
            <a:r>
              <a:rPr lang="en-US" sz="2000" b="0" i="0" cap="none" dirty="0">
                <a:solidFill>
                  <a:schemeClr val="tx1"/>
                </a:solidFill>
                <a:effectLst/>
                <a:latin typeface="+mj-lt"/>
                <a:cs typeface="Times New Roman" panose="02020603050405020304" pitchFamily="18" charset="0"/>
              </a:rPr>
              <a:t>. </a:t>
            </a:r>
          </a:p>
          <a:p>
            <a:pPr marL="342900" indent="-342900">
              <a:lnSpc>
                <a:spcPct val="150000"/>
              </a:lnSpc>
              <a:buFont typeface="Wingdings" panose="05000000000000000000" pitchFamily="2" charset="2"/>
              <a:buChar char="Ø"/>
            </a:pPr>
            <a:r>
              <a:rPr lang="en-US" sz="2000" cap="none" dirty="0">
                <a:solidFill>
                  <a:schemeClr val="tx1"/>
                </a:solidFill>
                <a:latin typeface="+mj-lt"/>
                <a:cs typeface="Times New Roman" panose="02020603050405020304" pitchFamily="18" charset="0"/>
              </a:rPr>
              <a:t>T</a:t>
            </a:r>
            <a:r>
              <a:rPr lang="en-US" sz="2000" b="0" i="0" cap="none" dirty="0">
                <a:solidFill>
                  <a:schemeClr val="tx1"/>
                </a:solidFill>
                <a:effectLst/>
                <a:latin typeface="+mj-lt"/>
                <a:cs typeface="Times New Roman" panose="02020603050405020304" pitchFamily="18" charset="0"/>
              </a:rPr>
              <a:t>he process of testing various website or application elements such as design, specifications, functionalities, pages, and features to check their sanity and ensure they're not harming the performance of the site in any manner possible</a:t>
            </a:r>
            <a:r>
              <a:rPr lang="en-US" sz="2000" b="0" i="0" cap="none" dirty="0">
                <a:solidFill>
                  <a:schemeClr val="tx1"/>
                </a:solidFill>
                <a:effectLst/>
                <a:latin typeface="Times New Roman" panose="02020603050405020304" pitchFamily="18" charset="0"/>
                <a:cs typeface="Times New Roman" panose="02020603050405020304" pitchFamily="18" charset="0"/>
              </a:rPr>
              <a:t>.</a:t>
            </a:r>
            <a:endParaRPr lang="en-IN" sz="20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C094-C325-409C-C432-E5B1566CD2CF}"/>
              </a:ext>
            </a:extLst>
          </p:cNvPr>
          <p:cNvSpPr>
            <a:spLocks noGrp="1"/>
          </p:cNvSpPr>
          <p:nvPr>
            <p:ph type="ctrTitle"/>
          </p:nvPr>
        </p:nvSpPr>
        <p:spPr>
          <a:xfrm>
            <a:off x="386498" y="-141402"/>
            <a:ext cx="9700182" cy="1074656"/>
          </a:xfrm>
        </p:spPr>
        <p:txBody>
          <a:bodyPr/>
          <a:lstStyle/>
          <a:p>
            <a:r>
              <a:rPr lang="en-IN" sz="5000" b="1" dirty="0">
                <a:ln w="22225">
                  <a:solidFill>
                    <a:schemeClr val="accent2"/>
                  </a:solidFill>
                  <a:prstDash val="solid"/>
                </a:ln>
                <a:solidFill>
                  <a:schemeClr val="accent2">
                    <a:lumMod val="40000"/>
                    <a:lumOff val="60000"/>
                  </a:schemeClr>
                </a:solidFill>
              </a:rPr>
              <a:t>PROPOSED SYSTEM</a:t>
            </a:r>
          </a:p>
        </p:txBody>
      </p:sp>
      <p:sp>
        <p:nvSpPr>
          <p:cNvPr id="3" name="Subtitle 2">
            <a:extLst>
              <a:ext uri="{FF2B5EF4-FFF2-40B4-BE49-F238E27FC236}">
                <a16:creationId xmlns:a16="http://schemas.microsoft.com/office/drawing/2014/main" id="{F3D2D5D3-1A60-7B79-E661-4568D6DC107D}"/>
              </a:ext>
            </a:extLst>
          </p:cNvPr>
          <p:cNvSpPr>
            <a:spLocks noGrp="1"/>
          </p:cNvSpPr>
          <p:nvPr>
            <p:ph type="subTitle" idx="1"/>
          </p:nvPr>
        </p:nvSpPr>
        <p:spPr>
          <a:xfrm>
            <a:off x="452718" y="1066800"/>
            <a:ext cx="9954705" cy="5484829"/>
          </a:xfrm>
        </p:spPr>
        <p:txBody>
          <a:bodyPr>
            <a:normAutofit fontScale="25000" lnSpcReduction="20000"/>
          </a:bodyPr>
          <a:lstStyle/>
          <a:p>
            <a:pPr algn="just">
              <a:lnSpc>
                <a:spcPct val="170000"/>
              </a:lnSpc>
            </a:pPr>
            <a:r>
              <a:rPr lang="en-US" sz="6800" cap="none" dirty="0">
                <a:solidFill>
                  <a:schemeClr val="tx1"/>
                </a:solidFill>
                <a:latin typeface="Times New Roman" panose="02020603050405020304" pitchFamily="18" charset="0"/>
                <a:cs typeface="Times New Roman" panose="02020603050405020304" pitchFamily="18" charset="0"/>
              </a:rPr>
              <a:t>&gt;&gt;</a:t>
            </a:r>
            <a:r>
              <a:rPr lang="en-US" sz="6800" cap="none" dirty="0">
                <a:solidFill>
                  <a:schemeClr val="tx1"/>
                </a:solidFill>
                <a:latin typeface="+mj-lt"/>
                <a:cs typeface="Times New Roman" panose="02020603050405020304" pitchFamily="18" charset="0"/>
              </a:rPr>
              <a:t>Automation of an application can be done using e-commerce testing tools such as </a:t>
            </a:r>
            <a:r>
              <a:rPr lang="en-US" sz="6800" cap="none" dirty="0" err="1">
                <a:solidFill>
                  <a:schemeClr val="tx1"/>
                </a:solidFill>
                <a:latin typeface="+mj-lt"/>
                <a:cs typeface="Times New Roman" panose="02020603050405020304" pitchFamily="18" charset="0"/>
              </a:rPr>
              <a:t>appium</a:t>
            </a:r>
            <a:r>
              <a:rPr lang="en-US" sz="6800" cap="none" dirty="0">
                <a:solidFill>
                  <a:schemeClr val="tx1"/>
                </a:solidFill>
                <a:latin typeface="+mj-lt"/>
                <a:cs typeface="Times New Roman" panose="02020603050405020304" pitchFamily="18" charset="0"/>
              </a:rPr>
              <a:t> server and </a:t>
            </a:r>
            <a:r>
              <a:rPr lang="en-US" sz="6800" cap="none" dirty="0" err="1">
                <a:solidFill>
                  <a:schemeClr val="tx1"/>
                </a:solidFill>
                <a:latin typeface="+mj-lt"/>
                <a:cs typeface="Times New Roman" panose="02020603050405020304" pitchFamily="18" charset="0"/>
              </a:rPr>
              <a:t>appium</a:t>
            </a:r>
            <a:r>
              <a:rPr lang="en-US" sz="6800" cap="none" dirty="0">
                <a:solidFill>
                  <a:schemeClr val="tx1"/>
                </a:solidFill>
                <a:latin typeface="+mj-lt"/>
                <a:cs typeface="Times New Roman" panose="02020603050405020304" pitchFamily="18" charset="0"/>
              </a:rPr>
              <a:t> inspector. </a:t>
            </a:r>
          </a:p>
          <a:p>
            <a:pPr algn="just">
              <a:lnSpc>
                <a:spcPct val="120000"/>
              </a:lnSpc>
            </a:pPr>
            <a:r>
              <a:rPr lang="en-US" sz="6800" cap="none" dirty="0">
                <a:solidFill>
                  <a:schemeClr val="tx1"/>
                </a:solidFill>
                <a:latin typeface="+mj-lt"/>
                <a:cs typeface="Times New Roman" panose="02020603050405020304" pitchFamily="18" charset="0"/>
              </a:rPr>
              <a:t>&gt;&gt;Testers can automate almost all functional tests using </a:t>
            </a:r>
            <a:r>
              <a:rPr lang="en-US" sz="6800" cap="none" dirty="0" err="1">
                <a:solidFill>
                  <a:schemeClr val="tx1"/>
                </a:solidFill>
                <a:latin typeface="+mj-lt"/>
                <a:cs typeface="Times New Roman" panose="02020603050405020304" pitchFamily="18" charset="0"/>
              </a:rPr>
              <a:t>appium</a:t>
            </a:r>
            <a:r>
              <a:rPr lang="en-US" sz="6800" cap="none" dirty="0">
                <a:solidFill>
                  <a:schemeClr val="tx1"/>
                </a:solidFill>
                <a:latin typeface="+mj-lt"/>
                <a:cs typeface="Times New Roman" panose="02020603050405020304" pitchFamily="18" charset="0"/>
              </a:rPr>
              <a:t>.</a:t>
            </a:r>
          </a:p>
          <a:p>
            <a:pPr algn="just">
              <a:lnSpc>
                <a:spcPct val="120000"/>
              </a:lnSpc>
            </a:pPr>
            <a:r>
              <a:rPr lang="en-US" sz="6800" cap="none" dirty="0">
                <a:solidFill>
                  <a:schemeClr val="tx1"/>
                </a:solidFill>
                <a:latin typeface="+mj-lt"/>
                <a:cs typeface="Times New Roman" panose="02020603050405020304" pitchFamily="18" charset="0"/>
              </a:rPr>
              <a:t>&gt;&gt;Below are the test cases for the online shopping system(</a:t>
            </a:r>
            <a:r>
              <a:rPr lang="en-US" sz="6800" cap="none" dirty="0" err="1">
                <a:solidFill>
                  <a:schemeClr val="tx1"/>
                </a:solidFill>
                <a:latin typeface="+mj-lt"/>
                <a:cs typeface="Times New Roman" panose="02020603050405020304" pitchFamily="18" charset="0"/>
              </a:rPr>
              <a:t>myntra</a:t>
            </a:r>
            <a:r>
              <a:rPr lang="en-US" sz="6800" cap="none" dirty="0">
                <a:solidFill>
                  <a:schemeClr val="tx1"/>
                </a:solidFill>
                <a:latin typeface="+mj-lt"/>
                <a:cs typeface="Times New Roman" panose="02020603050405020304" pitchFamily="18" charset="0"/>
              </a:rPr>
              <a:t>)</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Login/signup</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Search for product(clothes, jewellery and shoes and cosmetics)</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Sorting</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Filtering</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Product description page</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Wishlist</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Shopping cart</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Checkout</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Payment gateway</a:t>
            </a:r>
          </a:p>
          <a:p>
            <a:pPr marL="857250" indent="-857250" algn="just">
              <a:lnSpc>
                <a:spcPct val="120000"/>
              </a:lnSpc>
              <a:buFont typeface="Wingdings" panose="05000000000000000000" pitchFamily="2" charset="2"/>
              <a:buChar char="§"/>
            </a:pPr>
            <a:r>
              <a:rPr lang="en-IN" sz="6800" cap="none" dirty="0">
                <a:solidFill>
                  <a:schemeClr val="tx1"/>
                </a:solidFill>
                <a:latin typeface="+mj-lt"/>
                <a:cs typeface="Times New Roman" panose="02020603050405020304" pitchFamily="18" charset="0"/>
              </a:rPr>
              <a:t>Order confirmation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54213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5BA7-CF9B-0820-3E90-519C0633C55E}"/>
              </a:ext>
            </a:extLst>
          </p:cNvPr>
          <p:cNvSpPr>
            <a:spLocks noGrp="1"/>
          </p:cNvSpPr>
          <p:nvPr>
            <p:ph type="ctrTitle"/>
          </p:nvPr>
        </p:nvSpPr>
        <p:spPr>
          <a:xfrm>
            <a:off x="141402" y="424206"/>
            <a:ext cx="8008642" cy="467569"/>
          </a:xfrm>
        </p:spPr>
        <p:txBody>
          <a:bodyPr>
            <a:noAutofit/>
          </a:bodyPr>
          <a:lstStyle/>
          <a:p>
            <a:r>
              <a:rPr lang="en-IN" sz="5000" b="1" dirty="0">
                <a:ln w="22225">
                  <a:solidFill>
                    <a:schemeClr val="accent2"/>
                  </a:solidFill>
                  <a:prstDash val="solid"/>
                </a:ln>
                <a:solidFill>
                  <a:schemeClr val="accent2">
                    <a:lumMod val="40000"/>
                    <a:lumOff val="60000"/>
                  </a:schemeClr>
                </a:solidFill>
              </a:rPr>
              <a:t>FLOW CHART</a:t>
            </a:r>
          </a:p>
        </p:txBody>
      </p:sp>
      <p:pic>
        <p:nvPicPr>
          <p:cNvPr id="4" name="Picture 3">
            <a:extLst>
              <a:ext uri="{FF2B5EF4-FFF2-40B4-BE49-F238E27FC236}">
                <a16:creationId xmlns:a16="http://schemas.microsoft.com/office/drawing/2014/main" id="{ED499EE8-E115-1520-B76B-C7240A57F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891775"/>
            <a:ext cx="5791200" cy="5791200"/>
          </a:xfrm>
          <a:prstGeom prst="rect">
            <a:avLst/>
          </a:prstGeom>
        </p:spPr>
      </p:pic>
    </p:spTree>
    <p:extLst>
      <p:ext uri="{BB962C8B-B14F-4D97-AF65-F5344CB8AC3E}">
        <p14:creationId xmlns:p14="http://schemas.microsoft.com/office/powerpoint/2010/main" val="17210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9D11-7258-89CF-9F90-DD0793CF75E4}"/>
              </a:ext>
            </a:extLst>
          </p:cNvPr>
          <p:cNvSpPr>
            <a:spLocks noGrp="1"/>
          </p:cNvSpPr>
          <p:nvPr>
            <p:ph type="ctrTitle"/>
          </p:nvPr>
        </p:nvSpPr>
        <p:spPr>
          <a:xfrm>
            <a:off x="112059" y="0"/>
            <a:ext cx="6972953" cy="927848"/>
          </a:xfrm>
        </p:spPr>
        <p:txBody>
          <a:bodyPr>
            <a:normAutofit/>
          </a:bodyPr>
          <a:lstStyle/>
          <a:p>
            <a:r>
              <a:rPr lang="en-IN" sz="5000" b="1" dirty="0">
                <a:ln w="22225">
                  <a:solidFill>
                    <a:schemeClr val="accent2"/>
                  </a:solidFill>
                  <a:prstDash val="solid"/>
                </a:ln>
                <a:solidFill>
                  <a:schemeClr val="accent2">
                    <a:lumMod val="40000"/>
                    <a:lumOff val="60000"/>
                  </a:schemeClr>
                </a:solidFill>
              </a:rPr>
              <a:t>CONCEPT MAP</a:t>
            </a:r>
          </a:p>
        </p:txBody>
      </p:sp>
      <p:sp>
        <p:nvSpPr>
          <p:cNvPr id="3" name="Subtitle 2">
            <a:extLst>
              <a:ext uri="{FF2B5EF4-FFF2-40B4-BE49-F238E27FC236}">
                <a16:creationId xmlns:a16="http://schemas.microsoft.com/office/drawing/2014/main" id="{AF7E188C-9535-92AD-4848-AD30813ED301}"/>
              </a:ext>
            </a:extLst>
          </p:cNvPr>
          <p:cNvSpPr>
            <a:spLocks noGrp="1"/>
          </p:cNvSpPr>
          <p:nvPr>
            <p:ph type="subTitle" idx="1"/>
          </p:nvPr>
        </p:nvSpPr>
        <p:spPr>
          <a:xfrm>
            <a:off x="1706188" y="1790950"/>
            <a:ext cx="6400800" cy="1947333"/>
          </a:xfrm>
        </p:spPr>
        <p:txBody>
          <a:bodyPr/>
          <a:lstStyle/>
          <a:p>
            <a:endParaRPr lang="en-IN" dirty="0"/>
          </a:p>
        </p:txBody>
      </p:sp>
      <p:pic>
        <p:nvPicPr>
          <p:cNvPr id="5" name="Picture 4">
            <a:extLst>
              <a:ext uri="{FF2B5EF4-FFF2-40B4-BE49-F238E27FC236}">
                <a16:creationId xmlns:a16="http://schemas.microsoft.com/office/drawing/2014/main" id="{C36F06CB-D7B4-DF54-F147-8A924F6A4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4" y="927848"/>
            <a:ext cx="10372165" cy="5749868"/>
          </a:xfrm>
          <a:prstGeom prst="rect">
            <a:avLst/>
          </a:prstGeom>
        </p:spPr>
      </p:pic>
    </p:spTree>
    <p:extLst>
      <p:ext uri="{BB962C8B-B14F-4D97-AF65-F5344CB8AC3E}">
        <p14:creationId xmlns:p14="http://schemas.microsoft.com/office/powerpoint/2010/main" val="194239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09B6-26A1-16FB-D3B7-FE7549FB2EB1}"/>
              </a:ext>
            </a:extLst>
          </p:cNvPr>
          <p:cNvSpPr>
            <a:spLocks noGrp="1"/>
          </p:cNvSpPr>
          <p:nvPr>
            <p:ph type="ctrTitle"/>
          </p:nvPr>
        </p:nvSpPr>
        <p:spPr>
          <a:xfrm>
            <a:off x="228095" y="-20097"/>
            <a:ext cx="8001000" cy="766483"/>
          </a:xfrm>
        </p:spPr>
        <p:txBody>
          <a:bodyPr>
            <a:noAutofit/>
          </a:bodyPr>
          <a:lstStyle/>
          <a:p>
            <a:r>
              <a:rPr lang="en-IN" sz="5000" b="1" dirty="0">
                <a:ln w="22225">
                  <a:solidFill>
                    <a:schemeClr val="accent2"/>
                  </a:solidFill>
                  <a:prstDash val="solid"/>
                </a:ln>
                <a:solidFill>
                  <a:schemeClr val="accent2">
                    <a:lumMod val="40000"/>
                    <a:lumOff val="60000"/>
                  </a:schemeClr>
                </a:solidFill>
              </a:rPr>
              <a:t>TEST CASES</a:t>
            </a:r>
          </a:p>
        </p:txBody>
      </p:sp>
      <p:sp>
        <p:nvSpPr>
          <p:cNvPr id="3" name="Subtitle 2">
            <a:extLst>
              <a:ext uri="{FF2B5EF4-FFF2-40B4-BE49-F238E27FC236}">
                <a16:creationId xmlns:a16="http://schemas.microsoft.com/office/drawing/2014/main" id="{F12B3C9E-2475-412E-516E-3B80DB921AE3}"/>
              </a:ext>
            </a:extLst>
          </p:cNvPr>
          <p:cNvSpPr>
            <a:spLocks noGrp="1"/>
          </p:cNvSpPr>
          <p:nvPr>
            <p:ph type="subTitle" idx="1"/>
          </p:nvPr>
        </p:nvSpPr>
        <p:spPr>
          <a:xfrm>
            <a:off x="331354" y="999564"/>
            <a:ext cx="6400800" cy="4858871"/>
          </a:xfrm>
        </p:spPr>
        <p:txBody>
          <a:bodyPr>
            <a:normAutofit fontScale="85000" lnSpcReduction="20000"/>
          </a:bodyPr>
          <a:lstStyle/>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Login/signup</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Search for </a:t>
            </a:r>
            <a:r>
              <a:rPr lang="en-US" sz="2400" cap="none" dirty="0">
                <a:solidFill>
                  <a:schemeClr val="tx1"/>
                </a:solidFill>
                <a:latin typeface="+mj-lt"/>
                <a:cs typeface="Times New Roman" panose="02020603050405020304" pitchFamily="18" charset="0"/>
              </a:rPr>
              <a:t>product </a:t>
            </a:r>
            <a:r>
              <a:rPr lang="en-IN" sz="2400" cap="none" dirty="0">
                <a:solidFill>
                  <a:schemeClr val="tx1"/>
                </a:solidFill>
                <a:latin typeface="+mj-lt"/>
                <a:cs typeface="Times New Roman" panose="02020603050405020304" pitchFamily="18" charset="0"/>
              </a:rPr>
              <a:t>(</a:t>
            </a:r>
            <a:r>
              <a:rPr lang="en-IN" sz="2400" cap="none" dirty="0" err="1">
                <a:solidFill>
                  <a:schemeClr val="tx1"/>
                </a:solidFill>
                <a:latin typeface="+mj-lt"/>
                <a:cs typeface="Times New Roman" panose="02020603050405020304" pitchFamily="18" charset="0"/>
              </a:rPr>
              <a:t>clothes,jewellery</a:t>
            </a:r>
            <a:r>
              <a:rPr lang="en-IN" sz="2400" cap="none" dirty="0">
                <a:solidFill>
                  <a:schemeClr val="tx1"/>
                </a:solidFill>
                <a:latin typeface="+mj-lt"/>
                <a:cs typeface="Times New Roman" panose="02020603050405020304" pitchFamily="18" charset="0"/>
              </a:rPr>
              <a:t> and shoes and cosmetics)</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Sorting</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Filtering</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Product description page</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Wishlist</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Shopping cart</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Checkout</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Payment gateway</a:t>
            </a:r>
          </a:p>
          <a:p>
            <a:pPr marL="857250" indent="-857250" algn="just">
              <a:lnSpc>
                <a:spcPct val="120000"/>
              </a:lnSpc>
              <a:buFont typeface="Wingdings" panose="05000000000000000000" pitchFamily="2" charset="2"/>
              <a:buChar char="§"/>
            </a:pPr>
            <a:r>
              <a:rPr lang="en-IN" sz="2400" cap="none" dirty="0">
                <a:solidFill>
                  <a:schemeClr val="tx1"/>
                </a:solidFill>
                <a:latin typeface="+mj-lt"/>
                <a:cs typeface="Times New Roman" panose="02020603050405020304" pitchFamily="18" charset="0"/>
              </a:rPr>
              <a:t>Order confirmation</a:t>
            </a:r>
          </a:p>
          <a:p>
            <a:endParaRPr lang="en-IN" dirty="0"/>
          </a:p>
        </p:txBody>
      </p:sp>
    </p:spTree>
    <p:extLst>
      <p:ext uri="{BB962C8B-B14F-4D97-AF65-F5344CB8AC3E}">
        <p14:creationId xmlns:p14="http://schemas.microsoft.com/office/powerpoint/2010/main" val="319517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EFE7-2354-D84B-FAC9-0B06D51140FA}"/>
              </a:ext>
            </a:extLst>
          </p:cNvPr>
          <p:cNvSpPr>
            <a:spLocks noGrp="1"/>
          </p:cNvSpPr>
          <p:nvPr>
            <p:ph type="ctrTitle"/>
          </p:nvPr>
        </p:nvSpPr>
        <p:spPr>
          <a:xfrm>
            <a:off x="94268" y="51795"/>
            <a:ext cx="10067827" cy="909739"/>
          </a:xfrm>
        </p:spPr>
        <p:txBody>
          <a:bodyPr>
            <a:noAutofit/>
          </a:bodyPr>
          <a:lstStyle/>
          <a:p>
            <a:r>
              <a:rPr lang="en-IN" sz="5000" b="1" dirty="0">
                <a:ln w="22225">
                  <a:solidFill>
                    <a:schemeClr val="accent2"/>
                  </a:solidFill>
                  <a:prstDash val="solid"/>
                </a:ln>
                <a:solidFill>
                  <a:schemeClr val="accent2">
                    <a:lumMod val="40000"/>
                    <a:lumOff val="60000"/>
                  </a:schemeClr>
                </a:solidFill>
              </a:rPr>
              <a:t>APP TOOLS AND INSTALLATION</a:t>
            </a:r>
          </a:p>
        </p:txBody>
      </p:sp>
      <p:sp>
        <p:nvSpPr>
          <p:cNvPr id="3" name="Subtitle 2">
            <a:extLst>
              <a:ext uri="{FF2B5EF4-FFF2-40B4-BE49-F238E27FC236}">
                <a16:creationId xmlns:a16="http://schemas.microsoft.com/office/drawing/2014/main" id="{6B6B5C76-F749-FB57-7BE5-3E7C4C5E5271}"/>
              </a:ext>
            </a:extLst>
          </p:cNvPr>
          <p:cNvSpPr>
            <a:spLocks noGrp="1"/>
          </p:cNvSpPr>
          <p:nvPr>
            <p:ph type="subTitle" idx="1"/>
          </p:nvPr>
        </p:nvSpPr>
        <p:spPr>
          <a:xfrm>
            <a:off x="584704" y="1481667"/>
            <a:ext cx="6400800" cy="1947333"/>
          </a:xfrm>
        </p:spPr>
        <p:txBody>
          <a:bodyPr/>
          <a:lstStyle/>
          <a:p>
            <a:pPr marL="342900" indent="-342900">
              <a:buFont typeface="Arial" panose="020B0604020202020204" pitchFamily="34" charset="0"/>
              <a:buChar char="•"/>
            </a:pPr>
            <a:r>
              <a:rPr lang="en-IN" cap="none" dirty="0">
                <a:solidFill>
                  <a:schemeClr val="tx1"/>
                </a:solidFill>
              </a:rPr>
              <a:t>Android studio</a:t>
            </a:r>
          </a:p>
          <a:p>
            <a:pPr marL="342900" indent="-342900">
              <a:buFont typeface="Arial" panose="020B0604020202020204" pitchFamily="34" charset="0"/>
              <a:buChar char="•"/>
            </a:pPr>
            <a:r>
              <a:rPr lang="en-IN" cap="none" dirty="0">
                <a:solidFill>
                  <a:schemeClr val="tx1"/>
                </a:solidFill>
              </a:rPr>
              <a:t>Appium inspector</a:t>
            </a:r>
          </a:p>
          <a:p>
            <a:pPr marL="342900" indent="-342900">
              <a:buFont typeface="Arial" panose="020B0604020202020204" pitchFamily="34" charset="0"/>
              <a:buChar char="•"/>
            </a:pPr>
            <a:r>
              <a:rPr lang="en-IN" cap="none" dirty="0">
                <a:solidFill>
                  <a:schemeClr val="tx1"/>
                </a:solidFill>
              </a:rPr>
              <a:t>Appium server</a:t>
            </a:r>
          </a:p>
        </p:txBody>
      </p:sp>
    </p:spTree>
    <p:extLst>
      <p:ext uri="{BB962C8B-B14F-4D97-AF65-F5344CB8AC3E}">
        <p14:creationId xmlns:p14="http://schemas.microsoft.com/office/powerpoint/2010/main" val="409459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Why is Android Studio still such a gruesome embarrassment? | TechCrunch">
            <a:extLst>
              <a:ext uri="{FF2B5EF4-FFF2-40B4-BE49-F238E27FC236}">
                <a16:creationId xmlns:a16="http://schemas.microsoft.com/office/drawing/2014/main" id="{CCAF3D7B-7F43-91AB-E2DF-75C5E9EC2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5" y="286871"/>
            <a:ext cx="3322466" cy="21784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free Appium-Inspector for macOS">
            <a:extLst>
              <a:ext uri="{FF2B5EF4-FFF2-40B4-BE49-F238E27FC236}">
                <a16:creationId xmlns:a16="http://schemas.microsoft.com/office/drawing/2014/main" id="{B0C8DE68-CA3B-DA49-C116-9CB9201F9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153" y="3845861"/>
            <a:ext cx="3594847" cy="24294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tep-by-Step Guide for Setting Up Appium for Auto iOS Tests">
            <a:extLst>
              <a:ext uri="{FF2B5EF4-FFF2-40B4-BE49-F238E27FC236}">
                <a16:creationId xmlns:a16="http://schemas.microsoft.com/office/drawing/2014/main" id="{08E2D6E5-1BEB-CAB9-CC86-E288227CC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912" y="421850"/>
            <a:ext cx="3322466" cy="187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1139</TotalTime>
  <Words>475</Words>
  <Application>Microsoft Office PowerPoint</Application>
  <PresentationFormat>Widescreen</PresentationFormat>
  <Paragraphs>74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PowerPoint Presentation</vt:lpstr>
      <vt:lpstr>OBJECTIVE</vt:lpstr>
      <vt:lpstr>ABSTRACT</vt:lpstr>
      <vt:lpstr>PROPOSED SYSTEM</vt:lpstr>
      <vt:lpstr>FLOW CHART</vt:lpstr>
      <vt:lpstr>CONCEPT MAP</vt:lpstr>
      <vt:lpstr>TEST CASES</vt:lpstr>
      <vt:lpstr>APP TOOLS AND INSTALLATION</vt:lpstr>
      <vt:lpstr>PowerPoint Presentation</vt:lpstr>
      <vt:lpstr>INSTALLATION</vt:lpstr>
      <vt:lpstr>IMPLEMENTATION</vt:lpstr>
      <vt:lpstr>PowerPoint Presentation</vt:lpstr>
      <vt:lpstr>PowerPoint Presentation</vt:lpstr>
      <vt:lpstr>TESTCASE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192011304.sse@saveetha.com</dc:creator>
  <cp:lastModifiedBy>ashwath thota</cp:lastModifiedBy>
  <cp:revision>16</cp:revision>
  <dcterms:created xsi:type="dcterms:W3CDTF">2023-01-24T08:04:38Z</dcterms:created>
  <dcterms:modified xsi:type="dcterms:W3CDTF">2023-02-13T05:10:11Z</dcterms:modified>
</cp:coreProperties>
</file>