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17"/>
  </p:notesMasterIdLst>
  <p:sldIdLst>
    <p:sldId id="258" r:id="rId2"/>
    <p:sldId id="260" r:id="rId3"/>
    <p:sldId id="261" r:id="rId4"/>
    <p:sldId id="262" r:id="rId5"/>
    <p:sldId id="263" r:id="rId6"/>
    <p:sldId id="272" r:id="rId7"/>
    <p:sldId id="264" r:id="rId8"/>
    <p:sldId id="273" r:id="rId9"/>
    <p:sldId id="265" r:id="rId10"/>
    <p:sldId id="27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6699"/>
    <a:srgbClr val="E99DEB"/>
    <a:srgbClr val="7C485C"/>
    <a:srgbClr val="C7D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inodhini-411\employee%20performanc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analysis.xlsx]employee performance analysis!PivotTable1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analysis'!$B$3:$B$4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analysis'!$B$5:$B$15</c:f>
              <c:numCache>
                <c:formatCode>General</c:formatCode>
                <c:ptCount val="10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10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analysis'!$C$3:$C$4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analysis'!$C$5:$C$15</c:f>
              <c:numCache>
                <c:formatCode>General</c:formatCode>
                <c:ptCount val="10"/>
                <c:pt idx="0">
                  <c:v>84</c:v>
                </c:pt>
                <c:pt idx="1">
                  <c:v>91</c:v>
                </c:pt>
                <c:pt idx="2">
                  <c:v>80</c:v>
                </c:pt>
                <c:pt idx="3">
                  <c:v>86</c:v>
                </c:pt>
                <c:pt idx="4">
                  <c:v>83</c:v>
                </c:pt>
                <c:pt idx="5">
                  <c:v>82</c:v>
                </c:pt>
                <c:pt idx="6">
                  <c:v>82</c:v>
                </c:pt>
                <c:pt idx="7">
                  <c:v>79</c:v>
                </c:pt>
                <c:pt idx="8">
                  <c:v>79</c:v>
                </c:pt>
                <c:pt idx="9">
                  <c:v>77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analysis'!$D$3:$D$4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analysis'!$D$5:$D$15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analysis'!$E$3:$E$4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analysis'!$E$5:$E$15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080576"/>
        <c:axId val="276082536"/>
      </c:barChart>
      <c:catAx>
        <c:axId val="2760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082536"/>
        <c:crosses val="autoZero"/>
        <c:auto val="1"/>
        <c:lblAlgn val="ctr"/>
        <c:lblOffset val="100"/>
        <c:noMultiLvlLbl val="0"/>
      </c:catAx>
      <c:valAx>
        <c:axId val="276082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08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C9EEA-0B45-4E0F-949A-A5E0A2F7D7F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57EAF-6800-4A2D-A1D7-E23ED012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5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9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2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5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73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7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7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82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6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2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6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1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361" y="2795299"/>
            <a:ext cx="95561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STUDENT </a:t>
            </a:r>
            <a:r>
              <a:rPr lang="en-US" sz="2800" dirty="0" smtClean="0"/>
              <a:t>NAME : </a:t>
            </a:r>
            <a:r>
              <a:rPr lang="en-US" sz="2800" dirty="0" smtClean="0"/>
              <a:t>ASUWATHI 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REGISTER </a:t>
            </a:r>
            <a:r>
              <a:rPr lang="en-US" sz="2800" dirty="0" smtClean="0"/>
              <a:t>NO : </a:t>
            </a:r>
            <a:r>
              <a:rPr lang="en-US" sz="2800" dirty="0" smtClean="0"/>
              <a:t>312216369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DEPARTMENT : B.COM (COMPUTER APPLICATION)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COLLEGE : SHRI SHANKARLAL SUNDARBAI SHASUN JAIN COLLEGE FOR WOMEN.</a:t>
            </a:r>
          </a:p>
        </p:txBody>
      </p:sp>
      <p:sp>
        <p:nvSpPr>
          <p:cNvPr id="8" name="Pie 7"/>
          <p:cNvSpPr/>
          <p:nvPr/>
        </p:nvSpPr>
        <p:spPr>
          <a:xfrm>
            <a:off x="1313812" y="1880899"/>
            <a:ext cx="914400" cy="914400"/>
          </a:xfrm>
          <a:prstGeom prst="pi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2092984" y="1603550"/>
            <a:ext cx="450760" cy="437882"/>
          </a:xfrm>
          <a:prstGeom prst="pi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Pie 15"/>
          <p:cNvSpPr/>
          <p:nvPr/>
        </p:nvSpPr>
        <p:spPr>
          <a:xfrm rot="19933088">
            <a:off x="9375820" y="2955701"/>
            <a:ext cx="914400" cy="914400"/>
          </a:xfrm>
          <a:prstGeom prst="pi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71012" y="708336"/>
            <a:ext cx="8463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50" dirty="0">
                <a:ln w="9525" cmpd="sng">
                  <a:solidFill>
                    <a:srgbClr val="00B05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endParaRPr lang="en-IN" sz="4000" b="1" spc="50" dirty="0">
              <a:ln w="9525" cmpd="sng">
                <a:solidFill>
                  <a:srgbClr val="00B05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71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97" y="489397"/>
            <a:ext cx="1056571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Advanced Analysis Tools:</a:t>
            </a:r>
            <a:endParaRPr lang="en-US" dirty="0"/>
          </a:p>
          <a:p>
            <a:pPr lvl="1"/>
            <a:r>
              <a:rPr lang="en-US" b="1" dirty="0"/>
              <a:t>PivotTables and Charts:</a:t>
            </a:r>
            <a:r>
              <a:rPr lang="en-US" dirty="0"/>
              <a:t> Interactive PivotTables and charts for dynamic analysis </a:t>
            </a:r>
          </a:p>
          <a:p>
            <a:pPr lvl="1"/>
            <a:r>
              <a:rPr lang="en-US" dirty="0"/>
              <a:t>of performance trends, salary distributions, and turnover rates.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Trend Analysis:</a:t>
            </a:r>
            <a:r>
              <a:rPr lang="en-US" dirty="0"/>
              <a:t> Time-series analysis to identify trends and patterns over different periods.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Forecasting</a:t>
            </a:r>
            <a:r>
              <a:rPr lang="en-US" b="1" dirty="0"/>
              <a:t>:</a:t>
            </a:r>
            <a:r>
              <a:rPr lang="en-US" dirty="0"/>
              <a:t> Utilization of Excel’s forecasting functions to project future </a:t>
            </a:r>
            <a:endParaRPr lang="en-US" dirty="0" smtClean="0"/>
          </a:p>
          <a:p>
            <a:pPr lvl="1"/>
            <a:r>
              <a:rPr lang="en-US" dirty="0" smtClean="0"/>
              <a:t>workforce </a:t>
            </a:r>
            <a:r>
              <a:rPr lang="en-US" dirty="0"/>
              <a:t>needs based on historical data.</a:t>
            </a:r>
          </a:p>
          <a:p>
            <a:endParaRPr lang="en-US" b="1" dirty="0"/>
          </a:p>
          <a:p>
            <a:r>
              <a:rPr lang="en-US" b="1" dirty="0"/>
              <a:t>Performance and Salary Insights:</a:t>
            </a:r>
            <a:endParaRPr lang="en-US" dirty="0"/>
          </a:p>
          <a:p>
            <a:pPr lvl="1"/>
            <a:r>
              <a:rPr lang="en-US" b="1" dirty="0"/>
              <a:t>Performance Dashboards:</a:t>
            </a:r>
            <a:r>
              <a:rPr lang="en-US" dirty="0"/>
              <a:t> Visual dashboards summarizing key performance </a:t>
            </a:r>
          </a:p>
          <a:p>
            <a:pPr lvl="1"/>
            <a:r>
              <a:rPr lang="en-US" dirty="0"/>
              <a:t>indicators and employee performance metrics.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Compensation </a:t>
            </a:r>
            <a:r>
              <a:rPr lang="en-US" b="1" dirty="0"/>
              <a:t>Analysis:</a:t>
            </a:r>
            <a:r>
              <a:rPr lang="en-US" dirty="0"/>
              <a:t> Detailed analysis of salary structures, </a:t>
            </a:r>
          </a:p>
          <a:p>
            <a:pPr lvl="1"/>
            <a:r>
              <a:rPr lang="en-US" dirty="0"/>
              <a:t>compensation equity, and alignment with industry standards.</a:t>
            </a:r>
          </a:p>
          <a:p>
            <a:endParaRPr lang="en-US" b="1" dirty="0" smtClean="0"/>
          </a:p>
          <a:p>
            <a:r>
              <a:rPr lang="en-US" b="1" dirty="0" smtClean="0"/>
              <a:t>Reporting </a:t>
            </a:r>
            <a:r>
              <a:rPr lang="en-US" b="1" dirty="0"/>
              <a:t>and Recommendations:</a:t>
            </a:r>
            <a:endParaRPr lang="en-US" dirty="0"/>
          </a:p>
          <a:p>
            <a:pPr lvl="1"/>
            <a:r>
              <a:rPr lang="en-US" b="1" dirty="0"/>
              <a:t>Custom Reports:</a:t>
            </a:r>
            <a:r>
              <a:rPr lang="en-US" dirty="0"/>
              <a:t> Tailored reports and visualizations that highlight key findings and insights.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Actionable </a:t>
            </a:r>
            <a:r>
              <a:rPr lang="en-US" b="1" dirty="0"/>
              <a:t>Recommendations:</a:t>
            </a:r>
            <a:r>
              <a:rPr lang="en-US" dirty="0"/>
              <a:t> Data-driven suggestions for improving HR practices,</a:t>
            </a:r>
          </a:p>
          <a:p>
            <a:pPr lvl="1"/>
            <a:r>
              <a:rPr lang="en-US" dirty="0"/>
              <a:t>adjusting salary structures, and planning for future workforce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53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0848" y="385224"/>
            <a:ext cx="56028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4705" y="1777285"/>
            <a:ext cx="9642383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1. Dataset </a:t>
            </a:r>
            <a:r>
              <a:rPr lang="en-US" sz="2000" b="1" dirty="0"/>
              <a:t>Overview:</a:t>
            </a:r>
            <a:r>
              <a:rPr lang="en-US" sz="2000" dirty="0"/>
              <a:t> The dataset contains comprehensive information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about </a:t>
            </a:r>
            <a:r>
              <a:rPr lang="en-US" sz="2000" dirty="0"/>
              <a:t>employees within an organization. This data is essential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analyzing various aspects such as employee performance, salary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distribution</a:t>
            </a:r>
            <a:r>
              <a:rPr lang="en-US" sz="2000" dirty="0"/>
              <a:t>, tenure, and departmental structure. The dataset is structured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2000" dirty="0"/>
              <a:t>facilitate detailed analysis and reporting.</a:t>
            </a:r>
          </a:p>
          <a:p>
            <a:pPr>
              <a:lnSpc>
                <a:spcPct val="150000"/>
              </a:lnSpc>
            </a:pP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2</a:t>
            </a:r>
            <a:r>
              <a:rPr lang="en-US" sz="2000" b="1" dirty="0"/>
              <a:t>. Data Structure:</a:t>
            </a:r>
            <a:r>
              <a:rPr lang="en-US" sz="2000" dirty="0"/>
              <a:t> The dataset is organized into several key tables or sheets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within </a:t>
            </a:r>
            <a:r>
              <a:rPr lang="en-US" sz="2000" dirty="0"/>
              <a:t>an Excel workbook. Each table contains relevant attributes (columns)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related </a:t>
            </a:r>
            <a:r>
              <a:rPr lang="en-US" sz="2000" dirty="0"/>
              <a:t>to employees.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50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4397" y="307952"/>
            <a:ext cx="87751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THE "WOW" IN OUR SOLUTION</a:t>
            </a:r>
            <a:endParaRPr lang="en-I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4928" y="1326525"/>
            <a:ext cx="930094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Integrated Data Ecosystem: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Unified </a:t>
            </a:r>
            <a:r>
              <a:rPr lang="en-US" b="1" dirty="0"/>
              <a:t>Workbook:</a:t>
            </a:r>
            <a:r>
              <a:rPr lang="en-US" dirty="0"/>
              <a:t> Our solution transforms disparate data </a:t>
            </a:r>
            <a:endParaRPr lang="en-US" dirty="0" smtClean="0"/>
          </a:p>
          <a:p>
            <a:r>
              <a:rPr lang="en-US" dirty="0" smtClean="0"/>
              <a:t>sources </a:t>
            </a:r>
            <a:r>
              <a:rPr lang="en-US" dirty="0"/>
              <a:t>into a single, cohesive Excel workbook, seamlessly </a:t>
            </a:r>
            <a:endParaRPr lang="en-US" dirty="0" smtClean="0"/>
          </a:p>
          <a:p>
            <a:r>
              <a:rPr lang="en-US" dirty="0" smtClean="0"/>
              <a:t>integrating </a:t>
            </a:r>
            <a:r>
              <a:rPr lang="en-US" dirty="0"/>
              <a:t>employee details, performance metrics, compensation, </a:t>
            </a:r>
            <a:endParaRPr lang="en-US" dirty="0" smtClean="0"/>
          </a:p>
          <a:p>
            <a:r>
              <a:rPr lang="en-US" dirty="0" smtClean="0"/>
              <a:t>attendance</a:t>
            </a:r>
            <a:r>
              <a:rPr lang="en-US" dirty="0"/>
              <a:t>, and training data. This holistic view allows for a more </a:t>
            </a:r>
            <a:endParaRPr lang="en-US" dirty="0" smtClean="0"/>
          </a:p>
          <a:p>
            <a:r>
              <a:rPr lang="en-US" dirty="0" smtClean="0"/>
              <a:t>comprehensive </a:t>
            </a:r>
            <a:r>
              <a:rPr lang="en-US" dirty="0"/>
              <a:t>analysis and eliminates the need for multiple disconnected files.</a:t>
            </a:r>
          </a:p>
          <a:p>
            <a:endParaRPr lang="en-US" b="1" dirty="0" smtClean="0"/>
          </a:p>
          <a:p>
            <a:r>
              <a:rPr lang="en-US" b="1" dirty="0" smtClean="0"/>
              <a:t>2</a:t>
            </a:r>
            <a:r>
              <a:rPr lang="en-US" b="1" dirty="0"/>
              <a:t>. Advanced Analytical Features: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Dynamic </a:t>
            </a:r>
            <a:r>
              <a:rPr lang="en-US" b="1" dirty="0"/>
              <a:t>Dashboards:</a:t>
            </a:r>
            <a:r>
              <a:rPr lang="en-US" dirty="0"/>
              <a:t> Interactive dashboards and visualizations in </a:t>
            </a:r>
            <a:endParaRPr lang="en-US" dirty="0" smtClean="0"/>
          </a:p>
          <a:p>
            <a:r>
              <a:rPr lang="en-US" dirty="0" smtClean="0"/>
              <a:t>Excel </a:t>
            </a:r>
            <a:r>
              <a:rPr lang="en-US" dirty="0"/>
              <a:t>provide real-time insights into key metrics such as performance trends, </a:t>
            </a:r>
            <a:endParaRPr lang="en-US" dirty="0" smtClean="0"/>
          </a:p>
          <a:p>
            <a:r>
              <a:rPr lang="en-US" dirty="0" smtClean="0"/>
              <a:t>salary </a:t>
            </a:r>
            <a:r>
              <a:rPr lang="en-US" dirty="0"/>
              <a:t>distributions, and turnover rates. These dashboards are designed to be </a:t>
            </a:r>
            <a:endParaRPr lang="en-US" dirty="0" smtClean="0"/>
          </a:p>
          <a:p>
            <a:r>
              <a:rPr lang="en-US" dirty="0" smtClean="0"/>
              <a:t>intuitive </a:t>
            </a:r>
            <a:r>
              <a:rPr lang="en-US" dirty="0"/>
              <a:t>and user-friendly, making complex data easily digestible at a glance.</a:t>
            </a:r>
          </a:p>
          <a:p>
            <a:endParaRPr lang="en-US" b="1" dirty="0" smtClean="0"/>
          </a:p>
          <a:p>
            <a:r>
              <a:rPr lang="en-US" b="1" dirty="0" smtClean="0"/>
              <a:t>Predictive </a:t>
            </a:r>
            <a:r>
              <a:rPr lang="en-US" b="1" dirty="0"/>
              <a:t>Analytics:</a:t>
            </a:r>
            <a:r>
              <a:rPr lang="en-US" dirty="0"/>
              <a:t> Leveraging Excel’s forecasting tools, our solution includes </a:t>
            </a:r>
            <a:endParaRPr lang="en-US" dirty="0" smtClean="0"/>
          </a:p>
          <a:p>
            <a:r>
              <a:rPr lang="en-US" dirty="0" smtClean="0"/>
              <a:t>predictive </a:t>
            </a:r>
            <a:r>
              <a:rPr lang="en-US" dirty="0"/>
              <a:t>models to anticipate future workforce needs, performance outcomes,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compensation trends. This forward-looking approach enables proactive </a:t>
            </a:r>
            <a:endParaRPr lang="en-US" dirty="0" smtClean="0"/>
          </a:p>
          <a:p>
            <a:r>
              <a:rPr lang="en-US" dirty="0" smtClean="0"/>
              <a:t>decision-making </a:t>
            </a:r>
            <a:r>
              <a:rPr lang="en-US" dirty="0"/>
              <a:t>and strategic planning.</a:t>
            </a:r>
          </a:p>
          <a:p>
            <a:endParaRPr lang="en-IN" dirty="0"/>
          </a:p>
        </p:txBody>
      </p:sp>
      <p:pic>
        <p:nvPicPr>
          <p:cNvPr id="7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3324" y="1280753"/>
            <a:ext cx="2493000" cy="28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9598" y="114768"/>
            <a:ext cx="34432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Sitka Banner" panose="02000505000000020004" pitchFamily="2" charset="0"/>
                <a:cs typeface="Trebuchet MS"/>
              </a:rPr>
              <a:t>M</a:t>
            </a:r>
            <a:r>
              <a:rPr lang="en-IN" sz="4800" b="1" dirty="0">
                <a:latin typeface="Sitka Banner" panose="02000505000000020004" pitchFamily="2" charset="0"/>
                <a:cs typeface="Trebuchet MS"/>
              </a:rPr>
              <a:t>O</a:t>
            </a:r>
            <a:r>
              <a:rPr lang="en-IN" sz="4800" b="1" spc="-15" dirty="0">
                <a:latin typeface="Sitka Banner" panose="02000505000000020004" pitchFamily="2" charset="0"/>
                <a:cs typeface="Trebuchet MS"/>
              </a:rPr>
              <a:t>D</a:t>
            </a:r>
            <a:r>
              <a:rPr lang="en-IN" sz="4800" b="1" spc="-35" dirty="0">
                <a:latin typeface="Sitka Banner" panose="02000505000000020004" pitchFamily="2" charset="0"/>
                <a:cs typeface="Trebuchet MS"/>
              </a:rPr>
              <a:t>E</a:t>
            </a:r>
            <a:r>
              <a:rPr lang="en-IN" sz="4800" b="1" spc="-30" dirty="0">
                <a:latin typeface="Sitka Banner" panose="02000505000000020004" pitchFamily="2" charset="0"/>
                <a:cs typeface="Trebuchet MS"/>
              </a:rPr>
              <a:t>LL</a:t>
            </a:r>
            <a:r>
              <a:rPr lang="en-IN" sz="4800" b="1" spc="-5" dirty="0">
                <a:latin typeface="Sitka Banner" panose="02000505000000020004" pitchFamily="2" charset="0"/>
                <a:cs typeface="Trebuchet MS"/>
              </a:rPr>
              <a:t>I</a:t>
            </a:r>
            <a:r>
              <a:rPr lang="en-IN" sz="4800" b="1" spc="30" dirty="0">
                <a:latin typeface="Sitka Banner" panose="02000505000000020004" pitchFamily="2" charset="0"/>
                <a:cs typeface="Trebuchet MS"/>
              </a:rPr>
              <a:t>N</a:t>
            </a:r>
            <a:r>
              <a:rPr lang="en-IN" sz="4800" b="1" spc="5" dirty="0">
                <a:latin typeface="Sitka Banner" panose="02000505000000020004" pitchFamily="2" charset="0"/>
                <a:cs typeface="Trebuchet MS"/>
              </a:rPr>
              <a:t>G</a:t>
            </a:r>
            <a:endParaRPr lang="en-IN" sz="4800" dirty="0">
              <a:latin typeface="Sitka Banner" panose="02000505000000020004" pitchFamily="2" charset="0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0766" y="1177585"/>
            <a:ext cx="922400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Descriptive Models</a:t>
            </a:r>
            <a:r>
              <a:rPr lang="en-US" sz="2000" dirty="0"/>
              <a:t>: Use pivot tables and charts to summarize data </a:t>
            </a:r>
            <a:endParaRPr lang="en-US" sz="2000" dirty="0" smtClean="0"/>
          </a:p>
          <a:p>
            <a:r>
              <a:rPr lang="en-US" sz="2000" dirty="0" smtClean="0"/>
              <a:t>like </a:t>
            </a:r>
            <a:r>
              <a:rPr lang="en-US" sz="2000" dirty="0"/>
              <a:t>headcount, turnover, and salary distribution.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2. Regression </a:t>
            </a:r>
            <a:r>
              <a:rPr lang="en-US" sz="2000" b="1" dirty="0"/>
              <a:t>Models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/>
              <a:t>Linear Regression</a:t>
            </a:r>
            <a:r>
              <a:rPr lang="en-US" sz="2000" dirty="0"/>
              <a:t>: Predict salary or performance using </a:t>
            </a:r>
            <a:endParaRPr lang="en-US" sz="2000" dirty="0" smtClean="0"/>
          </a:p>
          <a:p>
            <a:pPr lvl="1"/>
            <a:r>
              <a:rPr lang="en-US" sz="2000" dirty="0" smtClean="0"/>
              <a:t>factors </a:t>
            </a:r>
            <a:r>
              <a:rPr lang="en-US" sz="2000" dirty="0"/>
              <a:t>like tenure and age.</a:t>
            </a:r>
          </a:p>
          <a:p>
            <a:pPr lvl="1"/>
            <a:r>
              <a:rPr lang="en-US" sz="2000" b="1" dirty="0" smtClean="0"/>
              <a:t>Logistic </a:t>
            </a:r>
            <a:r>
              <a:rPr lang="en-US" sz="2000" b="1" dirty="0"/>
              <a:t>Regression</a:t>
            </a:r>
            <a:r>
              <a:rPr lang="en-US" sz="2000" dirty="0"/>
              <a:t>: Predict attrition (whether an employee </a:t>
            </a:r>
            <a:endParaRPr lang="en-US" sz="2000" dirty="0" smtClean="0"/>
          </a:p>
          <a:p>
            <a:pPr lvl="1"/>
            <a:r>
              <a:rPr lang="en-US" sz="2000" dirty="0" smtClean="0"/>
              <a:t>will </a:t>
            </a:r>
            <a:r>
              <a:rPr lang="en-US" sz="2000" dirty="0"/>
              <a:t>leave) based on variables like job satisfaction and tenure.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3. Time </a:t>
            </a:r>
            <a:r>
              <a:rPr lang="en-US" sz="2000" b="1" dirty="0"/>
              <a:t>Series Models</a:t>
            </a:r>
            <a:r>
              <a:rPr lang="en-US" sz="2000" dirty="0"/>
              <a:t>: Forecast headcount or attrition trends using </a:t>
            </a:r>
            <a:endParaRPr lang="en-US" sz="2000" dirty="0" smtClean="0"/>
          </a:p>
          <a:p>
            <a:r>
              <a:rPr lang="en-US" sz="2000" dirty="0" smtClean="0"/>
              <a:t>historical </a:t>
            </a:r>
            <a:r>
              <a:rPr lang="en-US" sz="2000" dirty="0"/>
              <a:t>data with Excel’s </a:t>
            </a:r>
            <a:r>
              <a:rPr lang="en-US" sz="2000" b="1" dirty="0"/>
              <a:t>Forecast Sheet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r>
              <a:rPr lang="en-US" sz="2000" b="1" dirty="0" smtClean="0"/>
              <a:t>4. Classification </a:t>
            </a:r>
            <a:r>
              <a:rPr lang="en-US" sz="2000" b="1" dirty="0"/>
              <a:t>Models</a:t>
            </a:r>
            <a:r>
              <a:rPr lang="en-US" sz="2000" dirty="0"/>
              <a:t>: Use tools like </a:t>
            </a:r>
            <a:r>
              <a:rPr lang="en-US" sz="2000" b="1" dirty="0"/>
              <a:t>Solver</a:t>
            </a:r>
            <a:r>
              <a:rPr lang="en-US" sz="2000" dirty="0"/>
              <a:t> or </a:t>
            </a:r>
            <a:r>
              <a:rPr lang="en-US" sz="2000" b="1" dirty="0"/>
              <a:t>XLSTAT</a:t>
            </a:r>
            <a:r>
              <a:rPr lang="en-US" sz="2000" dirty="0"/>
              <a:t> for decision </a:t>
            </a:r>
            <a:endParaRPr lang="en-US" sz="2000" dirty="0" smtClean="0"/>
          </a:p>
          <a:p>
            <a:r>
              <a:rPr lang="en-US" sz="2000" dirty="0" smtClean="0"/>
              <a:t>trees </a:t>
            </a:r>
            <a:r>
              <a:rPr lang="en-US" sz="2000" dirty="0"/>
              <a:t>or clustering to categorize employees (e.g., "likely to leave" or </a:t>
            </a:r>
            <a:endParaRPr lang="en-US" sz="2000" dirty="0" smtClean="0"/>
          </a:p>
          <a:p>
            <a:r>
              <a:rPr lang="en-US" sz="2000" dirty="0" smtClean="0"/>
              <a:t>"</a:t>
            </a:r>
            <a:r>
              <a:rPr lang="en-US" sz="2000" dirty="0"/>
              <a:t>high performer").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r>
              <a:rPr lang="en-US" sz="2000" b="1" smtClean="0"/>
              <a:t>5. Correlation </a:t>
            </a:r>
            <a:r>
              <a:rPr lang="en-US" sz="2000" b="1" dirty="0"/>
              <a:t>Analysis</a:t>
            </a:r>
            <a:r>
              <a:rPr lang="en-US" sz="2000" dirty="0"/>
              <a:t>: Use Excel’s </a:t>
            </a:r>
            <a:r>
              <a:rPr lang="en-US" sz="2000" b="1" dirty="0"/>
              <a:t>CORREL</a:t>
            </a:r>
            <a:r>
              <a:rPr lang="en-US" sz="2000" dirty="0"/>
              <a:t> function to find relationships </a:t>
            </a:r>
            <a:endParaRPr lang="en-US" sz="2000" dirty="0" smtClean="0"/>
          </a:p>
          <a:p>
            <a:r>
              <a:rPr lang="en-US" sz="2000" dirty="0" smtClean="0"/>
              <a:t>between </a:t>
            </a:r>
            <a:r>
              <a:rPr lang="en-US" sz="2000" dirty="0"/>
              <a:t>variables like salary, tenure, and performance.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558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7448" y="295072"/>
            <a:ext cx="26488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R</a:t>
            </a:r>
            <a:r>
              <a:rPr lang="en-IN" sz="4800" spc="-40" dirty="0">
                <a:latin typeface="Algerian" panose="04020705040A02060702" pitchFamily="82" charset="0"/>
              </a:rPr>
              <a:t>E</a:t>
            </a:r>
            <a:r>
              <a:rPr lang="en-IN" sz="4800" spc="15" dirty="0">
                <a:latin typeface="Algerian" panose="04020705040A02060702" pitchFamily="82" charset="0"/>
              </a:rPr>
              <a:t>S</a:t>
            </a:r>
            <a:r>
              <a:rPr lang="en-IN" sz="4800" spc="-30" dirty="0"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latin typeface="Algerian" panose="04020705040A02060702" pitchFamily="82" charset="0"/>
              </a:rPr>
              <a:t>L</a:t>
            </a:r>
            <a:r>
              <a:rPr lang="en-IN" sz="4800" dirty="0">
                <a:latin typeface="Algerian" panose="04020705040A02060702" pitchFamily="82" charset="0"/>
              </a:rPr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206505"/>
              </p:ext>
            </p:extLst>
          </p:nvPr>
        </p:nvGraphicFramePr>
        <p:xfrm>
          <a:off x="1927274" y="1505243"/>
          <a:ext cx="7821635" cy="4853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961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7483" y="493010"/>
            <a:ext cx="3235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Stencil" panose="040409050D0802020404" pitchFamily="82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3385" y="1461739"/>
            <a:ext cx="9445214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Excel is a versatile and accessible tool for employee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analysis, allowing HR professionals to gain valuable insights into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workforce trends. By using pivot tables, charts, regression models,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forecasting tools, you can analyze key factors like employee turnover,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performance, and salary distribution. Excel's features enable efficient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decision-making, helping organizations to optimize workforce management,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future trends, and address issues such as retention and compensation.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Properly analyzing employee data through Excel can lead to data-driven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strategies that enhance employee satisfaction and overall organizational success.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693" y="1652789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70" y="142001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sz="6700" dirty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askerville Old Face" panose="02020602080505020303" pitchFamily="18" charset="0"/>
              </a:rPr>
              <a:t>PROJECT TITLE</a:t>
            </a:r>
            <a:r>
              <a:rPr lang="en-IN" dirty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IN" dirty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dirty="0">
              <a:ln w="0"/>
              <a:solidFill>
                <a:schemeClr val="tx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8946" y="3218576"/>
            <a:ext cx="798737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mployee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</a:p>
        </p:txBody>
      </p:sp>
      <p:sp>
        <p:nvSpPr>
          <p:cNvPr id="8" name="Lightning Bolt 7"/>
          <p:cNvSpPr/>
          <p:nvPr/>
        </p:nvSpPr>
        <p:spPr>
          <a:xfrm rot="448476">
            <a:off x="1094704" y="4665126"/>
            <a:ext cx="1416676" cy="914400"/>
          </a:xfrm>
          <a:prstGeom prst="lightningBolt">
            <a:avLst/>
          </a:prstGeom>
          <a:solidFill>
            <a:srgbClr val="E99DEB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ightning Bolt 8"/>
          <p:cNvSpPr/>
          <p:nvPr/>
        </p:nvSpPr>
        <p:spPr>
          <a:xfrm>
            <a:off x="2564837" y="5159820"/>
            <a:ext cx="633006" cy="652925"/>
          </a:xfrm>
          <a:prstGeom prst="lightningBol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6901" y="762845"/>
            <a:ext cx="26629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1340" y="1840083"/>
            <a:ext cx="6096000" cy="44579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8742875" y="5532551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/>
          <p:cNvSpPr/>
          <p:nvPr/>
        </p:nvSpPr>
        <p:spPr>
          <a:xfrm>
            <a:off x="8608721" y="1981200"/>
            <a:ext cx="725509" cy="82639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/>
          <p:cNvSpPr/>
          <p:nvPr/>
        </p:nvSpPr>
        <p:spPr>
          <a:xfrm>
            <a:off x="563943" y="417103"/>
            <a:ext cx="978794" cy="875764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/>
          <p:cNvSpPr/>
          <p:nvPr/>
        </p:nvSpPr>
        <p:spPr>
          <a:xfrm>
            <a:off x="1072901" y="762845"/>
            <a:ext cx="289775" cy="286935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/>
          <p:cNvSpPr/>
          <p:nvPr/>
        </p:nvSpPr>
        <p:spPr>
          <a:xfrm>
            <a:off x="8881323" y="2394397"/>
            <a:ext cx="180304" cy="216795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8940616" y="5761151"/>
            <a:ext cx="128790" cy="13368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962" y="3075905"/>
            <a:ext cx="1733550" cy="3009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09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561" y="528035"/>
            <a:ext cx="6723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PROBLEM STATMENT</a:t>
            </a:r>
            <a:endParaRPr lang="en-IN" sz="4800" dirty="0">
              <a:solidFill>
                <a:schemeClr val="accent1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4705" y="2015636"/>
            <a:ext cx="99437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Context:</a:t>
            </a:r>
            <a:r>
              <a:rPr lang="en-US" sz="2400" dirty="0"/>
              <a:t> Our organization maintains a comprehensive </a:t>
            </a:r>
            <a:endParaRPr lang="en-US" sz="2400" dirty="0" smtClean="0"/>
          </a:p>
          <a:p>
            <a:r>
              <a:rPr lang="en-US" sz="2400" dirty="0" smtClean="0"/>
              <a:t>dataset </a:t>
            </a:r>
            <a:r>
              <a:rPr lang="en-US" sz="2400" dirty="0"/>
              <a:t>of employee information in </a:t>
            </a:r>
            <a:r>
              <a:rPr lang="en-US" sz="2400" dirty="0" err="1" smtClean="0"/>
              <a:t>Excel,which</a:t>
            </a:r>
            <a:r>
              <a:rPr lang="en-US" sz="2400" dirty="0" smtClean="0"/>
              <a:t> </a:t>
            </a:r>
            <a:r>
              <a:rPr lang="en-US" sz="2400" dirty="0"/>
              <a:t>includes </a:t>
            </a:r>
            <a:endParaRPr lang="en-US" sz="2400" dirty="0" smtClean="0"/>
          </a:p>
          <a:p>
            <a:r>
              <a:rPr lang="en-US" sz="2400" dirty="0" smtClean="0"/>
              <a:t>details </a:t>
            </a:r>
            <a:r>
              <a:rPr lang="en-US" sz="2400" dirty="0"/>
              <a:t>such as employee ID, name, department, job title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hire </a:t>
            </a:r>
            <a:r>
              <a:rPr lang="en-US" sz="2400" dirty="0"/>
              <a:t>date, salary, </a:t>
            </a:r>
            <a:r>
              <a:rPr lang="en-US" sz="2400" dirty="0" err="1" smtClean="0"/>
              <a:t>andperformance</a:t>
            </a:r>
            <a:r>
              <a:rPr lang="en-US" sz="2400" dirty="0" smtClean="0"/>
              <a:t> </a:t>
            </a:r>
            <a:r>
              <a:rPr lang="en-US" sz="2400" dirty="0"/>
              <a:t>ratings. Despite </a:t>
            </a:r>
            <a:r>
              <a:rPr lang="en-US" sz="2400" dirty="0" smtClean="0"/>
              <a:t>having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robust dataset, we face challenges in utilizing this information </a:t>
            </a:r>
            <a:endParaRPr lang="en-US" sz="2400" dirty="0" smtClean="0"/>
          </a:p>
          <a:p>
            <a:r>
              <a:rPr lang="en-US" sz="2400" dirty="0" smtClean="0"/>
              <a:t>effectively </a:t>
            </a:r>
            <a:r>
              <a:rPr lang="en-US" sz="2400" dirty="0"/>
              <a:t>to make data-driven decisions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Objective:</a:t>
            </a:r>
            <a:r>
              <a:rPr lang="en-US" sz="2400" dirty="0"/>
              <a:t> To enhance workforce management and </a:t>
            </a:r>
            <a:r>
              <a:rPr lang="en-US" sz="2400" dirty="0" smtClean="0"/>
              <a:t>strategic</a:t>
            </a:r>
          </a:p>
          <a:p>
            <a:r>
              <a:rPr lang="en-US" sz="2400" dirty="0" smtClean="0"/>
              <a:t>planning </a:t>
            </a:r>
            <a:r>
              <a:rPr lang="en-US" sz="2400" dirty="0"/>
              <a:t>by </a:t>
            </a:r>
            <a:r>
              <a:rPr lang="en-US" sz="2400" dirty="0" err="1" smtClean="0"/>
              <a:t>analyzingemployee</a:t>
            </a:r>
            <a:r>
              <a:rPr lang="en-US" sz="2400" dirty="0" smtClean="0"/>
              <a:t> </a:t>
            </a:r>
            <a:r>
              <a:rPr lang="en-US" sz="2400" dirty="0"/>
              <a:t>data to identify trends, patterns,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insights that can help optimize human resource practices.</a:t>
            </a:r>
          </a:p>
          <a:p>
            <a:endParaRPr lang="en-IN" sz="2400" dirty="0"/>
          </a:p>
        </p:txBody>
      </p:sp>
      <p:grpSp>
        <p:nvGrpSpPr>
          <p:cNvPr id="4" name="object 2"/>
          <p:cNvGrpSpPr/>
          <p:nvPr/>
        </p:nvGrpSpPr>
        <p:grpSpPr>
          <a:xfrm>
            <a:off x="9556124" y="1371911"/>
            <a:ext cx="2493000" cy="2861927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738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6231" y="643943"/>
            <a:ext cx="5870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PROJECT OVERVIEW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74" y="1724050"/>
            <a:ext cx="1020664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Project Title:</a:t>
            </a:r>
            <a:r>
              <a:rPr lang="en-US" sz="2000" dirty="0"/>
              <a:t> Optimizing Workforce Management </a:t>
            </a:r>
            <a:r>
              <a:rPr lang="en-US" sz="2000" dirty="0" smtClean="0"/>
              <a:t>through</a:t>
            </a:r>
          </a:p>
          <a:p>
            <a:r>
              <a:rPr lang="en-US" sz="2000" dirty="0" smtClean="0"/>
              <a:t>Comprehensive </a:t>
            </a:r>
            <a:r>
              <a:rPr lang="en-US" sz="2000" dirty="0"/>
              <a:t>Employee Data Analysis in </a:t>
            </a:r>
            <a:r>
              <a:rPr lang="en-US" sz="2000" dirty="0" smtClean="0"/>
              <a:t>Excel</a:t>
            </a:r>
          </a:p>
          <a:p>
            <a:endParaRPr lang="en-US" sz="2000" dirty="0"/>
          </a:p>
          <a:p>
            <a:r>
              <a:rPr lang="en-US" sz="2000" b="1" dirty="0"/>
              <a:t>Objective:</a:t>
            </a:r>
            <a:r>
              <a:rPr lang="en-US" sz="2000" dirty="0"/>
              <a:t> To leverage employee data for generating </a:t>
            </a:r>
            <a:r>
              <a:rPr lang="en-US" sz="2000" dirty="0" smtClean="0"/>
              <a:t>actionable</a:t>
            </a:r>
          </a:p>
          <a:p>
            <a:r>
              <a:rPr lang="en-US" sz="2000" dirty="0" smtClean="0"/>
              <a:t>insights </a:t>
            </a:r>
            <a:r>
              <a:rPr lang="en-US" sz="2000" dirty="0"/>
              <a:t>that will improve workforce management, </a:t>
            </a:r>
            <a:r>
              <a:rPr lang="en-US" sz="2000" dirty="0" smtClean="0"/>
              <a:t>including</a:t>
            </a:r>
          </a:p>
          <a:p>
            <a:r>
              <a:rPr lang="en-US" sz="2000" dirty="0" smtClean="0"/>
              <a:t>performance </a:t>
            </a:r>
            <a:r>
              <a:rPr lang="en-US" sz="2000" dirty="0"/>
              <a:t>evaluation, salary analysis, and strategic workforce planning.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Scope</a:t>
            </a:r>
            <a:r>
              <a:rPr lang="en-US" sz="2000" b="1" dirty="0"/>
              <a:t>: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Data </a:t>
            </a:r>
            <a:r>
              <a:rPr lang="en-US" sz="2000" b="1" dirty="0"/>
              <a:t>Collection and Consolidation:</a:t>
            </a:r>
            <a:endParaRPr lang="en-US" sz="2000" dirty="0"/>
          </a:p>
          <a:p>
            <a:pPr lvl="1"/>
            <a:r>
              <a:rPr lang="en-US" sz="2000" dirty="0"/>
              <a:t>Gather employee data from various sources (e.g., HR systems, spreadsheets).</a:t>
            </a:r>
          </a:p>
          <a:p>
            <a:pPr lvl="1"/>
            <a:r>
              <a:rPr lang="en-US" sz="2000" dirty="0"/>
              <a:t>Consolidate data into a single Excel workbook with a structured format.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Data </a:t>
            </a:r>
            <a:r>
              <a:rPr lang="en-US" sz="2000" b="1" dirty="0"/>
              <a:t>Cleaning and Validation</a:t>
            </a:r>
            <a:r>
              <a:rPr lang="en-US" sz="2000" b="1" dirty="0" smtClean="0"/>
              <a:t>:</a:t>
            </a:r>
          </a:p>
          <a:p>
            <a:pPr lvl="1"/>
            <a:r>
              <a:rPr lang="en-US" sz="2000" dirty="0" smtClean="0"/>
              <a:t>Identify </a:t>
            </a:r>
            <a:r>
              <a:rPr lang="en-US" sz="2000" dirty="0"/>
              <a:t>and correct inconsistencies, missing values, and errors in the dataset.</a:t>
            </a:r>
          </a:p>
          <a:p>
            <a:pPr lvl="1"/>
            <a:r>
              <a:rPr lang="en-US" sz="2000" dirty="0"/>
              <a:t>Standardize data entries for accuracy and reliability.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8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936" y="1266423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0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99" y="414328"/>
            <a:ext cx="10203434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Trend Analysis:</a:t>
            </a:r>
            <a:endParaRPr lang="en-US" sz="2000" dirty="0"/>
          </a:p>
          <a:p>
            <a:pPr lvl="1"/>
            <a:r>
              <a:rPr lang="en-US" sz="2000" dirty="0"/>
              <a:t>Analyze historical data to identify trends in employee performance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 smtClean="0"/>
              <a:t>salary </a:t>
            </a:r>
            <a:r>
              <a:rPr lang="en-US" sz="2000" dirty="0"/>
              <a:t>changes, and turnover rates.</a:t>
            </a:r>
          </a:p>
          <a:p>
            <a:pPr lvl="1"/>
            <a:r>
              <a:rPr lang="en-US" sz="2000" dirty="0"/>
              <a:t>Use PivotTables, charts, and statistical functions to visualize </a:t>
            </a:r>
            <a:endParaRPr lang="en-US" sz="2000" dirty="0" smtClean="0"/>
          </a:p>
          <a:p>
            <a:pPr lvl="1"/>
            <a:r>
              <a:rPr lang="en-US" sz="2000" dirty="0" smtClean="0"/>
              <a:t>and </a:t>
            </a:r>
            <a:r>
              <a:rPr lang="en-US" sz="2000" dirty="0"/>
              <a:t>interpret trends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Performance and Salary Evaluation:</a:t>
            </a:r>
            <a:endParaRPr lang="en-US" sz="2000" dirty="0"/>
          </a:p>
          <a:p>
            <a:pPr lvl="1"/>
            <a:r>
              <a:rPr lang="en-US" sz="2000" dirty="0"/>
              <a:t>Evaluate employee performance based on available metrics and ratings.</a:t>
            </a:r>
          </a:p>
          <a:p>
            <a:pPr lvl="1"/>
            <a:r>
              <a:rPr lang="en-US" sz="2000" dirty="0"/>
              <a:t>Analyze salary distributions across departments and roles to </a:t>
            </a:r>
            <a:endParaRPr lang="en-US" sz="2000" dirty="0" smtClean="0"/>
          </a:p>
          <a:p>
            <a:pPr lvl="1"/>
            <a:r>
              <a:rPr lang="en-US" sz="2000" dirty="0" smtClean="0"/>
              <a:t>ensure </a:t>
            </a:r>
            <a:r>
              <a:rPr lang="en-US" sz="2000" dirty="0"/>
              <a:t>equity and competitiveness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Workforce Planning:</a:t>
            </a:r>
            <a:endParaRPr lang="en-US" sz="2000" dirty="0"/>
          </a:p>
          <a:p>
            <a:pPr lvl="1"/>
            <a:r>
              <a:rPr lang="en-US" sz="2000" dirty="0"/>
              <a:t>Forecast future workforce needs based on historical trends </a:t>
            </a:r>
            <a:endParaRPr lang="en-US" sz="2000" dirty="0" smtClean="0"/>
          </a:p>
          <a:p>
            <a:pPr lvl="1"/>
            <a:r>
              <a:rPr lang="en-US" sz="2000" dirty="0" smtClean="0"/>
              <a:t>and </a:t>
            </a:r>
            <a:r>
              <a:rPr lang="en-US" sz="2000" dirty="0"/>
              <a:t>growth projections.</a:t>
            </a:r>
          </a:p>
          <a:p>
            <a:pPr lvl="1"/>
            <a:r>
              <a:rPr lang="en-US" sz="2000" dirty="0"/>
              <a:t>Identify gaps or surpluses in staffing levels and recommend adjustments.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Reporting </a:t>
            </a:r>
            <a:r>
              <a:rPr lang="en-US" sz="2000" b="1" dirty="0"/>
              <a:t>and Recommendations:</a:t>
            </a:r>
            <a:endParaRPr lang="en-US" sz="2000" dirty="0"/>
          </a:p>
          <a:p>
            <a:pPr lvl="1"/>
            <a:r>
              <a:rPr lang="en-US" sz="2000" dirty="0"/>
              <a:t>Generate comprehensive reports and visualizations summarizing key findings.</a:t>
            </a:r>
          </a:p>
          <a:p>
            <a:pPr lvl="1"/>
            <a:r>
              <a:rPr lang="en-US" sz="2000" dirty="0"/>
              <a:t>Provide data-driven recommendations for improving </a:t>
            </a:r>
            <a:r>
              <a:rPr lang="en-US" sz="2000" dirty="0" smtClean="0"/>
              <a:t>HR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practices and strategic planning.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653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4600" y="423861"/>
            <a:ext cx="7982634" cy="7694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spc="2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W</a:t>
            </a:r>
            <a:r>
              <a:rPr lang="en-US" sz="440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</a:t>
            </a:r>
            <a:r>
              <a:rPr lang="en-US" sz="4400" spc="2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</a:t>
            </a:r>
            <a:r>
              <a:rPr lang="en-US" sz="4400" spc="-23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400" spc="-1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AR</a:t>
            </a:r>
            <a:r>
              <a:rPr lang="en-US" sz="4400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</a:t>
            </a:r>
            <a:r>
              <a:rPr lang="en-US" sz="4400" spc="-3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400" spc="-1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</a:t>
            </a:r>
            <a:r>
              <a:rPr lang="en-US" sz="4400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</a:t>
            </a:r>
            <a:r>
              <a:rPr lang="en-US" sz="4400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</a:t>
            </a:r>
            <a:r>
              <a:rPr lang="en-US" sz="4400" spc="-3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40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</a:t>
            </a:r>
            <a:r>
              <a:rPr lang="en-US" sz="4400" spc="3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</a:t>
            </a:r>
            <a:r>
              <a:rPr lang="en-US" sz="4400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</a:t>
            </a:r>
            <a:r>
              <a:rPr lang="en-US" sz="4400" spc="-4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</a:t>
            </a:r>
            <a:r>
              <a:rPr lang="en-US" sz="4400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en-US" sz="4400" spc="-2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</a:t>
            </a:r>
            <a:r>
              <a:rPr lang="en-US" sz="4400" spc="-1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</a:t>
            </a:r>
            <a:r>
              <a:rPr lang="en-US" sz="4400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S?</a:t>
            </a:r>
            <a:endParaRPr lang="en-IN" sz="44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9037" y="1425121"/>
            <a:ext cx="975299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end users of the employee data analysis project are </a:t>
            </a:r>
            <a:r>
              <a:rPr lang="en-US" dirty="0" smtClean="0"/>
              <a:t>typically</a:t>
            </a:r>
          </a:p>
          <a:p>
            <a:r>
              <a:rPr lang="en-US" dirty="0" smtClean="0"/>
              <a:t>individuals </a:t>
            </a:r>
            <a:r>
              <a:rPr lang="en-US" dirty="0"/>
              <a:t>or groups within an organization who will use the insights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reports generated from the data analysis to make informed </a:t>
            </a:r>
            <a:endParaRPr lang="en-US" dirty="0" smtClean="0"/>
          </a:p>
          <a:p>
            <a:r>
              <a:rPr lang="en-US" dirty="0" smtClean="0"/>
              <a:t>decisions </a:t>
            </a:r>
            <a:r>
              <a:rPr lang="en-US" dirty="0"/>
              <a:t>and strategic plans. Here’s a breakdown of potential end users:</a:t>
            </a:r>
          </a:p>
          <a:p>
            <a:endParaRPr lang="en-US" b="1" dirty="0" smtClean="0"/>
          </a:p>
          <a:p>
            <a:r>
              <a:rPr lang="en-US" b="1" dirty="0" smtClean="0"/>
              <a:t>Human </a:t>
            </a:r>
            <a:r>
              <a:rPr lang="en-US" b="1" dirty="0"/>
              <a:t>Resources (HR) Department:</a:t>
            </a:r>
            <a:endParaRPr lang="en-US" dirty="0"/>
          </a:p>
          <a:p>
            <a:pPr lvl="1"/>
            <a:r>
              <a:rPr lang="en-US" b="1" dirty="0"/>
              <a:t>HR Managers:</a:t>
            </a:r>
            <a:r>
              <a:rPr lang="en-US" dirty="0"/>
              <a:t> Use analysis for performance evaluations, salary adjustments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strategic workforce planning.</a:t>
            </a:r>
          </a:p>
          <a:p>
            <a:pPr lvl="1"/>
            <a:r>
              <a:rPr lang="en-US" b="1" dirty="0"/>
              <a:t>Recruitment Specialists:</a:t>
            </a:r>
            <a:r>
              <a:rPr lang="en-US" dirty="0"/>
              <a:t> Utilize insights for planning future hiring needs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recruitment strategies.</a:t>
            </a:r>
          </a:p>
          <a:p>
            <a:pPr lvl="1"/>
            <a:r>
              <a:rPr lang="en-US" b="1" dirty="0"/>
              <a:t>Employee Relations Specialists:</a:t>
            </a:r>
            <a:r>
              <a:rPr lang="en-US" dirty="0"/>
              <a:t> Leverage data to address employee concerns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manage retention, and improve overall employee satisfaction.</a:t>
            </a:r>
          </a:p>
          <a:p>
            <a:endParaRPr lang="en-US" b="1" dirty="0" smtClean="0"/>
          </a:p>
          <a:p>
            <a:r>
              <a:rPr lang="en-US" b="1" dirty="0" smtClean="0"/>
              <a:t>Finance Department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b="1" dirty="0"/>
              <a:t>Financial Analysts:</a:t>
            </a:r>
            <a:r>
              <a:rPr lang="en-US" dirty="0"/>
              <a:t> Use salary and compensation data for budgeting, forecasting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financial planning.</a:t>
            </a:r>
          </a:p>
          <a:p>
            <a:pPr lvl="1"/>
            <a:r>
              <a:rPr lang="en-US" b="1" dirty="0"/>
              <a:t>Compensation and Benefits Analysts:</a:t>
            </a:r>
            <a:r>
              <a:rPr lang="en-US" dirty="0"/>
              <a:t> Analyze salary distributions and </a:t>
            </a:r>
            <a:endParaRPr lang="en-US" dirty="0" smtClean="0"/>
          </a:p>
          <a:p>
            <a:pPr lvl="1"/>
            <a:r>
              <a:rPr lang="en-US" dirty="0" smtClean="0"/>
              <a:t>compensation </a:t>
            </a:r>
            <a:r>
              <a:rPr lang="en-US" dirty="0"/>
              <a:t>structures to ensure internal equity and market competitiveness.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IN" dirty="0"/>
          </a:p>
        </p:txBody>
      </p:sp>
      <p:pic>
        <p:nvPicPr>
          <p:cNvPr id="4" name="object 2"/>
          <p:cNvPicPr/>
          <p:nvPr/>
        </p:nvPicPr>
        <p:blipFill rotWithShape="1">
          <a:blip r:embed="rId2" cstate="print"/>
          <a:srcRect l="13451" r="26301"/>
          <a:stretch/>
        </p:blipFill>
        <p:spPr>
          <a:xfrm>
            <a:off x="296213" y="2880434"/>
            <a:ext cx="1287888" cy="35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3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6" y="1097106"/>
            <a:ext cx="1151469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/>
              <a:t>Chief Financial Officer (CFO):</a:t>
            </a:r>
            <a:r>
              <a:rPr lang="en-US" dirty="0"/>
              <a:t> Uses financial and workforce data to guide overall</a:t>
            </a:r>
          </a:p>
          <a:p>
            <a:pPr lvl="1"/>
            <a:r>
              <a:rPr lang="en-US" dirty="0"/>
              <a:t> business strategy and investment decisions.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Chief Human Resources Officer (CHRO):</a:t>
            </a:r>
            <a:r>
              <a:rPr lang="en-US" dirty="0"/>
              <a:t> Oversees HR strategy and policies based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data-driven insights.</a:t>
            </a:r>
          </a:p>
          <a:p>
            <a:pPr lvl="1"/>
            <a:endParaRPr lang="en-US" dirty="0"/>
          </a:p>
          <a:p>
            <a:r>
              <a:rPr lang="en-US" b="1" dirty="0"/>
              <a:t>Department Heads and Managers:</a:t>
            </a:r>
            <a:endParaRPr lang="en-US" dirty="0"/>
          </a:p>
          <a:p>
            <a:pPr lvl="1"/>
            <a:r>
              <a:rPr lang="en-US" b="1" dirty="0"/>
              <a:t>Department Managers:</a:t>
            </a:r>
            <a:r>
              <a:rPr lang="en-US" dirty="0"/>
              <a:t> Use performance and employee data to manage their teams effectively,</a:t>
            </a:r>
          </a:p>
          <a:p>
            <a:pPr lvl="1"/>
            <a:r>
              <a:rPr lang="en-US" dirty="0"/>
              <a:t> make staffing decisions, and plan for departmental needs.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Project Managers:</a:t>
            </a:r>
            <a:r>
              <a:rPr lang="en-US" dirty="0"/>
              <a:t> Leverage workforce data for project planning, resource allocation</a:t>
            </a:r>
          </a:p>
          <a:p>
            <a:pPr lvl="1"/>
            <a:r>
              <a:rPr lang="en-US" dirty="0"/>
              <a:t>, and team performance evaluations.</a:t>
            </a:r>
          </a:p>
          <a:p>
            <a:pPr lvl="1"/>
            <a:endParaRPr lang="en-US" dirty="0"/>
          </a:p>
          <a:p>
            <a:r>
              <a:rPr lang="en-US" b="1" dirty="0"/>
              <a:t>Board of Directors:</a:t>
            </a:r>
            <a:endParaRPr lang="en-US" dirty="0"/>
          </a:p>
          <a:p>
            <a:pPr lvl="1"/>
            <a:r>
              <a:rPr lang="en-US" b="1" dirty="0"/>
              <a:t>Board Members:</a:t>
            </a:r>
            <a:r>
              <a:rPr lang="en-US" dirty="0"/>
              <a:t> Review high-level summaries and reports to make informed decisions</a:t>
            </a:r>
          </a:p>
          <a:p>
            <a:pPr lvl="1"/>
            <a:r>
              <a:rPr lang="en-US" dirty="0"/>
              <a:t>on organizational strategy and governance.</a:t>
            </a:r>
          </a:p>
          <a:p>
            <a:endParaRPr lang="en-US" b="1" dirty="0" smtClean="0"/>
          </a:p>
          <a:p>
            <a:r>
              <a:rPr lang="en-US" b="1" dirty="0" smtClean="0"/>
              <a:t>Employees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b="1" dirty="0"/>
              <a:t>Staff Members:</a:t>
            </a:r>
            <a:r>
              <a:rPr lang="en-US" dirty="0"/>
              <a:t> While not direct users of the analytical reports, they benefit indirectly from</a:t>
            </a:r>
          </a:p>
          <a:p>
            <a:pPr lvl="1"/>
            <a:r>
              <a:rPr lang="en-US" dirty="0"/>
              <a:t> improved HR practices, fair compensation, and better workforce management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9396" y="128789"/>
            <a:ext cx="10062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Senior Management and Executives:</a:t>
            </a:r>
            <a:endParaRPr lang="en-US" dirty="0"/>
          </a:p>
          <a:p>
            <a:pPr lvl="1"/>
            <a:r>
              <a:rPr lang="en-US" b="1" dirty="0"/>
              <a:t>Chief Executive Officer (CEO):</a:t>
            </a:r>
            <a:r>
              <a:rPr lang="en-US" dirty="0"/>
              <a:t> Utilizes high-level insights for strategic decision-making</a:t>
            </a:r>
          </a:p>
          <a:p>
            <a:pPr lvl="1"/>
            <a:r>
              <a:rPr lang="en-US" dirty="0"/>
              <a:t> and organizational planning.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30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9376" y="204173"/>
            <a:ext cx="9555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spc="25" dirty="0">
                <a:solidFill>
                  <a:srgbClr val="FF33CC"/>
                </a:solidFill>
                <a:latin typeface="Bahnschrift SemiBold" panose="020B0502040204020203" pitchFamily="34" charset="0"/>
              </a:rPr>
              <a:t>U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R</a:t>
            </a:r>
            <a:r>
              <a:rPr lang="en-US" sz="3600" spc="5" dirty="0">
                <a:solidFill>
                  <a:srgbClr val="FF33CC"/>
                </a:solidFill>
                <a:latin typeface="Bahnschrift SemiBold" panose="020B0502040204020203" pitchFamily="34" charset="0"/>
              </a:rPr>
              <a:t> </a:t>
            </a:r>
            <a:r>
              <a:rPr lang="en-US" sz="3600" spc="25" dirty="0">
                <a:solidFill>
                  <a:srgbClr val="FF33CC"/>
                </a:solidFill>
                <a:latin typeface="Bahnschrift SemiBold" panose="020B0502040204020203" pitchFamily="34" charset="0"/>
              </a:rPr>
              <a:t>S</a:t>
            </a:r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spc="25" dirty="0">
                <a:solidFill>
                  <a:srgbClr val="FF33CC"/>
                </a:solidFill>
                <a:latin typeface="Bahnschrift SemiBold" panose="020B0502040204020203" pitchFamily="34" charset="0"/>
              </a:rPr>
              <a:t>LU</a:t>
            </a:r>
            <a:r>
              <a:rPr lang="en-US" sz="3600" spc="-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T</a:t>
            </a:r>
            <a:r>
              <a:rPr lang="en-US" sz="3600" spc="-30" dirty="0">
                <a:solidFill>
                  <a:srgbClr val="FF33CC"/>
                </a:solidFill>
                <a:latin typeface="Bahnschrift SemiBold" panose="020B0502040204020203" pitchFamily="34" charset="0"/>
              </a:rPr>
              <a:t>I</a:t>
            </a:r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N</a:t>
            </a:r>
            <a:r>
              <a:rPr lang="en-US" sz="3600" spc="-345" dirty="0">
                <a:solidFill>
                  <a:srgbClr val="FF33CC"/>
                </a:solidFill>
                <a:latin typeface="Bahnschrift SemiBold" panose="020B0502040204020203" pitchFamily="34" charset="0"/>
              </a:rPr>
              <a:t> </a:t>
            </a:r>
            <a:r>
              <a:rPr lang="en-US" sz="3600" spc="-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A</a:t>
            </a:r>
            <a:r>
              <a:rPr lang="en-US" sz="3600" spc="-5" dirty="0">
                <a:solidFill>
                  <a:srgbClr val="FF33CC"/>
                </a:solidFill>
                <a:latin typeface="Bahnschrift SemiBold" panose="020B0502040204020203" pitchFamily="34" charset="0"/>
              </a:rPr>
              <a:t>N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D</a:t>
            </a:r>
            <a:r>
              <a:rPr lang="en-US" sz="3600" spc="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 </a:t>
            </a:r>
            <a:r>
              <a:rPr lang="en-US" sz="3600" spc="-30" dirty="0">
                <a:solidFill>
                  <a:srgbClr val="FF33CC"/>
                </a:solidFill>
                <a:latin typeface="Bahnschrift SemiBold" panose="020B0502040204020203" pitchFamily="34" charset="0"/>
              </a:rPr>
              <a:t>I</a:t>
            </a:r>
            <a:r>
              <a:rPr lang="en-US" sz="3600" spc="-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T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S</a:t>
            </a:r>
            <a:r>
              <a:rPr lang="en-US" sz="3600" spc="60" dirty="0">
                <a:solidFill>
                  <a:srgbClr val="FF33CC"/>
                </a:solidFill>
                <a:latin typeface="Bahnschrift SemiBold" panose="020B0502040204020203" pitchFamily="34" charset="0"/>
              </a:rPr>
              <a:t> </a:t>
            </a:r>
            <a:r>
              <a:rPr lang="en-US" sz="3600" spc="-295" dirty="0">
                <a:solidFill>
                  <a:srgbClr val="FF33CC"/>
                </a:solidFill>
                <a:latin typeface="Bahnschrift SemiBold" panose="020B0502040204020203" pitchFamily="34" charset="0"/>
              </a:rPr>
              <a:t>V</a:t>
            </a:r>
            <a:r>
              <a:rPr lang="en-US" sz="3600" spc="-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A</a:t>
            </a:r>
            <a:r>
              <a:rPr lang="en-US" sz="3600" spc="25" dirty="0">
                <a:solidFill>
                  <a:srgbClr val="FF33CC"/>
                </a:solidFill>
                <a:latin typeface="Bahnschrift SemiBold" panose="020B0502040204020203" pitchFamily="34" charset="0"/>
              </a:rPr>
              <a:t>LU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E</a:t>
            </a:r>
            <a:r>
              <a:rPr lang="en-US" sz="3600" spc="-65" dirty="0">
                <a:solidFill>
                  <a:srgbClr val="FF33CC"/>
                </a:solidFill>
                <a:latin typeface="Bahnschrift SemiBold" panose="020B0502040204020203" pitchFamily="34" charset="0"/>
              </a:rPr>
              <a:t> </a:t>
            </a:r>
            <a:r>
              <a:rPr lang="en-US" sz="3600" spc="-15" dirty="0">
                <a:solidFill>
                  <a:srgbClr val="FF33CC"/>
                </a:solidFill>
                <a:latin typeface="Bahnschrift SemiBold" panose="020B0502040204020203" pitchFamily="34" charset="0"/>
              </a:rPr>
              <a:t>P</a:t>
            </a:r>
            <a:r>
              <a:rPr lang="en-US" sz="3600" spc="-30" dirty="0">
                <a:solidFill>
                  <a:srgbClr val="FF33CC"/>
                </a:solidFill>
                <a:latin typeface="Bahnschrift SemiBold" panose="020B0502040204020203" pitchFamily="34" charset="0"/>
              </a:rPr>
              <a:t>R</a:t>
            </a:r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spc="-15" dirty="0">
                <a:solidFill>
                  <a:srgbClr val="FF33CC"/>
                </a:solidFill>
                <a:latin typeface="Bahnschrift SemiBold" panose="020B0502040204020203" pitchFamily="34" charset="0"/>
              </a:rPr>
              <a:t>P</a:t>
            </a:r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spc="25" dirty="0">
                <a:solidFill>
                  <a:srgbClr val="FF33CC"/>
                </a:solidFill>
                <a:latin typeface="Bahnschrift SemiBold" panose="020B0502040204020203" pitchFamily="34" charset="0"/>
              </a:rPr>
              <a:t>S</a:t>
            </a:r>
            <a:r>
              <a:rPr lang="en-US" sz="3600" spc="-30" dirty="0">
                <a:solidFill>
                  <a:srgbClr val="FF33CC"/>
                </a:solidFill>
                <a:latin typeface="Bahnschrift SemiBold" panose="020B0502040204020203" pitchFamily="34" charset="0"/>
              </a:rPr>
              <a:t>I</a:t>
            </a:r>
            <a:r>
              <a:rPr lang="en-US" sz="3600" spc="-35" dirty="0">
                <a:solidFill>
                  <a:srgbClr val="FF33CC"/>
                </a:solidFill>
                <a:latin typeface="Bahnschrift SemiBold" panose="020B0502040204020203" pitchFamily="34" charset="0"/>
              </a:rPr>
              <a:t>T</a:t>
            </a:r>
            <a:r>
              <a:rPr lang="en-US" sz="3600" spc="-30" dirty="0">
                <a:solidFill>
                  <a:srgbClr val="FF33CC"/>
                </a:solidFill>
                <a:latin typeface="Bahnschrift SemiBold" panose="020B0502040204020203" pitchFamily="34" charset="0"/>
              </a:rPr>
              <a:t>I</a:t>
            </a:r>
            <a:r>
              <a:rPr lang="en-US" sz="3600" spc="10" dirty="0">
                <a:solidFill>
                  <a:srgbClr val="FF33CC"/>
                </a:solidFill>
                <a:latin typeface="Bahnschrift SemiBold" panose="020B0502040204020203" pitchFamily="34" charset="0"/>
              </a:rPr>
              <a:t>O</a:t>
            </a:r>
            <a:r>
              <a:rPr lang="en-US" sz="3600" dirty="0">
                <a:solidFill>
                  <a:srgbClr val="FF33CC"/>
                </a:solidFill>
                <a:latin typeface="Bahnschrift SemiBold" panose="020B0502040204020203" pitchFamily="34" charset="0"/>
              </a:rPr>
              <a:t>N</a:t>
            </a:r>
            <a:endParaRPr lang="en-IN" sz="3600" dirty="0">
              <a:solidFill>
                <a:srgbClr val="FF33CC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8960" y="992171"/>
            <a:ext cx="943559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Solution: Comprehensive Employee Data Analysis System in </a:t>
            </a:r>
            <a:r>
              <a:rPr lang="en-US" sz="1600" b="1" dirty="0" smtClean="0"/>
              <a:t>Excel</a:t>
            </a:r>
          </a:p>
          <a:p>
            <a:endParaRPr lang="en-US" sz="1600" dirty="0"/>
          </a:p>
          <a:p>
            <a:r>
              <a:rPr lang="en-US" sz="1600" b="1" dirty="0"/>
              <a:t>Overview:</a:t>
            </a:r>
            <a:r>
              <a:rPr lang="en-US" sz="1600" dirty="0"/>
              <a:t> We propose a comprehensive employee data </a:t>
            </a:r>
            <a:r>
              <a:rPr lang="en-US" sz="1600" dirty="0" smtClean="0"/>
              <a:t>analysis</a:t>
            </a:r>
          </a:p>
          <a:p>
            <a:r>
              <a:rPr lang="en-US" sz="1600" dirty="0" smtClean="0"/>
              <a:t>system </a:t>
            </a:r>
            <a:r>
              <a:rPr lang="en-US" sz="1600" dirty="0"/>
              <a:t>using Microsoft Excel, designed to clean, consolidate, </a:t>
            </a:r>
            <a:r>
              <a:rPr lang="en-US" sz="1600" dirty="0" smtClean="0"/>
              <a:t>and</a:t>
            </a:r>
          </a:p>
          <a:p>
            <a:r>
              <a:rPr lang="en-US" sz="1600" dirty="0" smtClean="0"/>
              <a:t>analyze </a:t>
            </a:r>
            <a:r>
              <a:rPr lang="en-US" sz="1600" dirty="0"/>
              <a:t>employee data to support strategic HR and financial decisions. </a:t>
            </a:r>
            <a:endParaRPr lang="en-US" sz="1600" dirty="0" smtClean="0"/>
          </a:p>
          <a:p>
            <a:r>
              <a:rPr lang="en-US" sz="1600" dirty="0" smtClean="0"/>
              <a:t>This </a:t>
            </a:r>
            <a:r>
              <a:rPr lang="en-US" sz="1600" dirty="0"/>
              <a:t>solution integrates advanced Excel functionalities to deliver </a:t>
            </a:r>
            <a:r>
              <a:rPr lang="en-US" sz="1600" dirty="0" smtClean="0"/>
              <a:t>actionable</a:t>
            </a:r>
          </a:p>
          <a:p>
            <a:r>
              <a:rPr lang="en-US" sz="1600" dirty="0" smtClean="0"/>
              <a:t>insights </a:t>
            </a:r>
            <a:r>
              <a:rPr lang="en-US" sz="1600" dirty="0"/>
              <a:t>into workforce management, performance, and compensation.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Key </a:t>
            </a:r>
            <a:r>
              <a:rPr lang="en-US" sz="1600" b="1" dirty="0"/>
              <a:t>Components of the Solution</a:t>
            </a:r>
            <a:r>
              <a:rPr lang="en-US" sz="1600" b="1" dirty="0" smtClean="0"/>
              <a:t>:</a:t>
            </a:r>
          </a:p>
          <a:p>
            <a:endParaRPr lang="en-US" sz="1600" dirty="0"/>
          </a:p>
          <a:p>
            <a:r>
              <a:rPr lang="en-US" sz="1600" b="1" dirty="0"/>
              <a:t>Data Consolidation:</a:t>
            </a:r>
            <a:endParaRPr lang="en-US" sz="1600" dirty="0"/>
          </a:p>
          <a:p>
            <a:pPr lvl="1"/>
            <a:r>
              <a:rPr lang="en-US" sz="1600" b="1" dirty="0"/>
              <a:t>Centralized Workbook:</a:t>
            </a:r>
            <a:r>
              <a:rPr lang="en-US" sz="1600" dirty="0"/>
              <a:t> A unified Excel workbook that </a:t>
            </a:r>
            <a:r>
              <a:rPr lang="en-US" sz="1600" dirty="0" smtClean="0"/>
              <a:t>consolidates</a:t>
            </a:r>
          </a:p>
          <a:p>
            <a:pPr lvl="1"/>
            <a:r>
              <a:rPr lang="en-US" sz="1600" dirty="0" smtClean="0"/>
              <a:t>data </a:t>
            </a:r>
            <a:r>
              <a:rPr lang="en-US" sz="1600" dirty="0"/>
              <a:t>from various sources, including HR systems, spreadsheets, and other databases.</a:t>
            </a:r>
          </a:p>
          <a:p>
            <a:pPr lvl="1"/>
            <a:endParaRPr lang="en-US" sz="1600" b="1" dirty="0" smtClean="0"/>
          </a:p>
          <a:p>
            <a:pPr lvl="1"/>
            <a:r>
              <a:rPr lang="en-US" sz="1600" b="1" dirty="0" smtClean="0"/>
              <a:t>Structured </a:t>
            </a:r>
            <a:r>
              <a:rPr lang="en-US" sz="1600" b="1" dirty="0"/>
              <a:t>Data Layout:</a:t>
            </a:r>
            <a:r>
              <a:rPr lang="en-US" sz="1600" dirty="0"/>
              <a:t> Organized data tables and sheets for easy access </a:t>
            </a:r>
            <a:endParaRPr lang="en-US" sz="1600" dirty="0" smtClean="0"/>
          </a:p>
          <a:p>
            <a:pPr lvl="1"/>
            <a:r>
              <a:rPr lang="en-US" sz="1600" dirty="0" smtClean="0"/>
              <a:t>and </a:t>
            </a:r>
            <a:r>
              <a:rPr lang="en-US" sz="1600" dirty="0"/>
              <a:t>analysis, including employee demographics, performance metrics, </a:t>
            </a:r>
            <a:endParaRPr lang="en-US" sz="1600" dirty="0" smtClean="0"/>
          </a:p>
          <a:p>
            <a:pPr lvl="1"/>
            <a:r>
              <a:rPr lang="en-US" sz="1600" dirty="0" smtClean="0"/>
              <a:t>salary </a:t>
            </a:r>
            <a:r>
              <a:rPr lang="en-US" sz="1600" dirty="0"/>
              <a:t>information, and more.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Data </a:t>
            </a:r>
            <a:r>
              <a:rPr lang="en-US" sz="1600" b="1" dirty="0"/>
              <a:t>Cleaning and Validation</a:t>
            </a:r>
            <a:r>
              <a:rPr lang="en-US" sz="1600" b="1" dirty="0" smtClean="0"/>
              <a:t>:</a:t>
            </a:r>
            <a:endParaRPr lang="en-US" sz="1600" dirty="0"/>
          </a:p>
          <a:p>
            <a:pPr lvl="1"/>
            <a:r>
              <a:rPr lang="en-US" sz="1600" b="1" dirty="0"/>
              <a:t>Error Detection:</a:t>
            </a:r>
            <a:r>
              <a:rPr lang="en-US" sz="1600" dirty="0"/>
              <a:t> Use of Excel functions and conditional formatting to identify </a:t>
            </a:r>
            <a:endParaRPr lang="en-US" sz="1600" dirty="0" smtClean="0"/>
          </a:p>
          <a:p>
            <a:pPr lvl="1"/>
            <a:r>
              <a:rPr lang="en-US" sz="1600" dirty="0" smtClean="0"/>
              <a:t>and </a:t>
            </a:r>
            <a:r>
              <a:rPr lang="en-US" sz="1600" dirty="0"/>
              <a:t>correct inconsistencies, missing values, and errors</a:t>
            </a:r>
            <a:r>
              <a:rPr lang="en-US" sz="1600" dirty="0" smtClean="0"/>
              <a:t>.</a:t>
            </a:r>
            <a:endParaRPr lang="en-US" sz="1600" dirty="0"/>
          </a:p>
          <a:p>
            <a:pPr lvl="1"/>
            <a:endParaRPr lang="en-US" sz="1600" b="1" dirty="0" smtClean="0"/>
          </a:p>
          <a:p>
            <a:pPr lvl="1"/>
            <a:r>
              <a:rPr lang="en-US" sz="1600" b="1" dirty="0" smtClean="0"/>
              <a:t>Standardization</a:t>
            </a:r>
            <a:r>
              <a:rPr lang="en-US" sz="1600" b="1" dirty="0"/>
              <a:t>:</a:t>
            </a:r>
            <a:r>
              <a:rPr lang="en-US" sz="1600" dirty="0"/>
              <a:t> Standardized formats for data entries to ensure accuracy and reliability.</a:t>
            </a:r>
          </a:p>
          <a:p>
            <a:endParaRPr lang="en-US" sz="1600" b="1" dirty="0" smtClean="0"/>
          </a:p>
          <a:p>
            <a:endParaRPr lang="en-IN" sz="1600" dirty="0"/>
          </a:p>
        </p:txBody>
      </p:sp>
      <p:pic>
        <p:nvPicPr>
          <p:cNvPr id="4" name="object 6"/>
          <p:cNvPicPr/>
          <p:nvPr/>
        </p:nvPicPr>
        <p:blipFill rotWithShape="1">
          <a:blip r:embed="rId2" cstate="print"/>
          <a:srcRect l="3364" r="2666"/>
          <a:stretch/>
        </p:blipFill>
        <p:spPr>
          <a:xfrm>
            <a:off x="9903854" y="2743698"/>
            <a:ext cx="2043448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19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</TotalTime>
  <Words>1443</Words>
  <Application>Microsoft Office PowerPoint</Application>
  <PresentationFormat>Widescreen</PresentationFormat>
  <Paragraphs>215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Algerian</vt:lpstr>
      <vt:lpstr>Arial</vt:lpstr>
      <vt:lpstr>Bahnschrift</vt:lpstr>
      <vt:lpstr>Bahnschrift SemiBold</vt:lpstr>
      <vt:lpstr>Baskerville Old Face</vt:lpstr>
      <vt:lpstr>Calibri</vt:lpstr>
      <vt:lpstr>Century Gothic</vt:lpstr>
      <vt:lpstr>Comic Sans MS</vt:lpstr>
      <vt:lpstr>Sitka Banner</vt:lpstr>
      <vt:lpstr>Stencil</vt:lpstr>
      <vt:lpstr>Times New Roman</vt:lpstr>
      <vt:lpstr>Trebuchet MS</vt:lpstr>
      <vt:lpstr>Wingdings</vt:lpstr>
      <vt:lpstr>Wingdings 3</vt:lpstr>
      <vt:lpstr>Ion</vt:lpstr>
      <vt:lpstr>PowerPoint Presentation</vt:lpstr>
      <vt:lpstr>PROJECT TITLE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2024-09-01T08:52:54Z</dcterms:created>
  <dcterms:modified xsi:type="dcterms:W3CDTF">2024-11-14T11:50:05Z</dcterms:modified>
</cp:coreProperties>
</file>