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969" r:id="rId1"/>
  </p:sldMasterIdLst>
  <p:notesMasterIdLst>
    <p:notesMasterId r:id="rId30"/>
  </p:notesMasterIdLst>
  <p:sldIdLst>
    <p:sldId id="407" r:id="rId2"/>
    <p:sldId id="408" r:id="rId3"/>
    <p:sldId id="409" r:id="rId4"/>
    <p:sldId id="257" r:id="rId5"/>
    <p:sldId id="264" r:id="rId6"/>
    <p:sldId id="317" r:id="rId7"/>
    <p:sldId id="322" r:id="rId8"/>
    <p:sldId id="403" r:id="rId9"/>
    <p:sldId id="316" r:id="rId10"/>
    <p:sldId id="261" r:id="rId11"/>
    <p:sldId id="270" r:id="rId12"/>
    <p:sldId id="271" r:id="rId13"/>
    <p:sldId id="272" r:id="rId14"/>
    <p:sldId id="275" r:id="rId15"/>
    <p:sldId id="276" r:id="rId16"/>
    <p:sldId id="279" r:id="rId17"/>
    <p:sldId id="280" r:id="rId18"/>
    <p:sldId id="281" r:id="rId19"/>
    <p:sldId id="324" r:id="rId20"/>
    <p:sldId id="406" r:id="rId21"/>
    <p:sldId id="405" r:id="rId22"/>
    <p:sldId id="326" r:id="rId23"/>
    <p:sldId id="286" r:id="rId24"/>
    <p:sldId id="318" r:id="rId25"/>
    <p:sldId id="333" r:id="rId26"/>
    <p:sldId id="285" r:id="rId27"/>
    <p:sldId id="289" r:id="rId28"/>
    <p:sldId id="31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5C93"/>
    <a:srgbClr val="0F2D83"/>
    <a:srgbClr val="3564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660" autoAdjust="0"/>
    <p:restoredTop sz="94660"/>
  </p:normalViewPr>
  <p:slideViewPr>
    <p:cSldViewPr snapToGrid="0">
      <p:cViewPr varScale="1">
        <p:scale>
          <a:sx n="88" d="100"/>
          <a:sy n="88" d="100"/>
        </p:scale>
        <p:origin x="91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89897E-2133-4F10-A16C-A5CD575D30A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F5DB63BB-DBA9-4175-BD3C-D55E08700F5C}">
      <dgm:prSet/>
      <dgm:spPr/>
      <dgm:t>
        <a:bodyPr/>
        <a:lstStyle/>
        <a:p>
          <a:pPr>
            <a:lnSpc>
              <a:spcPct val="100000"/>
            </a:lnSpc>
          </a:pPr>
          <a:r>
            <a:rPr lang="en-IN" b="0" dirty="0"/>
            <a:t>🟢 Mobile Application Development </a:t>
          </a:r>
          <a:r>
            <a:rPr lang="en-IN" dirty="0"/>
            <a:t>: Expand </a:t>
          </a:r>
          <a:r>
            <a:rPr lang="en-IN" dirty="0" err="1"/>
            <a:t>Styleshop</a:t>
          </a:r>
          <a:r>
            <a:rPr lang="en-IN" dirty="0"/>
            <a:t> to portable devices like smartphones and tablets for seamless music streaming on the go.</a:t>
          </a:r>
          <a:endParaRPr lang="en-US" dirty="0"/>
        </a:p>
      </dgm:t>
    </dgm:pt>
    <dgm:pt modelId="{8E9551EB-D0B1-4885-9F9D-214F3AA6CE08}" type="parTrans" cxnId="{EEC6E696-2C82-4973-9DB7-40E02D7C99DE}">
      <dgm:prSet/>
      <dgm:spPr/>
      <dgm:t>
        <a:bodyPr/>
        <a:lstStyle/>
        <a:p>
          <a:endParaRPr lang="en-US"/>
        </a:p>
      </dgm:t>
    </dgm:pt>
    <dgm:pt modelId="{5B0E88B3-899B-4A56-A1B2-65D9BF1FA256}" type="sibTrans" cxnId="{EEC6E696-2C82-4973-9DB7-40E02D7C99DE}">
      <dgm:prSet/>
      <dgm:spPr/>
      <dgm:t>
        <a:bodyPr/>
        <a:lstStyle/>
        <a:p>
          <a:endParaRPr lang="en-US"/>
        </a:p>
      </dgm:t>
    </dgm:pt>
    <dgm:pt modelId="{6EC57A8D-7F0B-4D40-81B3-5BBA21ABA8EA}">
      <dgm:prSet/>
      <dgm:spPr/>
      <dgm:t>
        <a:bodyPr/>
        <a:lstStyle/>
        <a:p>
          <a:pPr>
            <a:lnSpc>
              <a:spcPct val="100000"/>
            </a:lnSpc>
          </a:pPr>
          <a:r>
            <a:rPr lang="en-IN" dirty="0"/>
            <a:t>🟢</a:t>
          </a:r>
          <a:r>
            <a:rPr lang="en-US" dirty="0"/>
            <a:t>Social Media Integration : Social commerce will expand as platforms like Instagram offer more integrated shopping features, allowing users to buy products directly through social media.</a:t>
          </a:r>
        </a:p>
      </dgm:t>
    </dgm:pt>
    <dgm:pt modelId="{AEB89BCE-72BB-4735-9893-C6857051E334}" type="parTrans" cxnId="{44605C74-EC8C-49D4-B8CC-0EDADB84FFA8}">
      <dgm:prSet/>
      <dgm:spPr/>
      <dgm:t>
        <a:bodyPr/>
        <a:lstStyle/>
        <a:p>
          <a:endParaRPr lang="en-US"/>
        </a:p>
      </dgm:t>
    </dgm:pt>
    <dgm:pt modelId="{A24F95C1-94F2-4E00-AE94-05C80B8FF885}" type="sibTrans" cxnId="{44605C74-EC8C-49D4-B8CC-0EDADB84FFA8}">
      <dgm:prSet/>
      <dgm:spPr/>
      <dgm:t>
        <a:bodyPr/>
        <a:lstStyle/>
        <a:p>
          <a:endParaRPr lang="en-US"/>
        </a:p>
      </dgm:t>
    </dgm:pt>
    <dgm:pt modelId="{3144F1B0-EEB5-40CA-95A7-21286372C08C}">
      <dgm:prSet/>
      <dgm:spPr/>
      <dgm:t>
        <a:bodyPr/>
        <a:lstStyle/>
        <a:p>
          <a:pPr>
            <a:lnSpc>
              <a:spcPct val="100000"/>
            </a:lnSpc>
          </a:pPr>
          <a:r>
            <a:rPr lang="en-IN" dirty="0"/>
            <a:t>🟢</a:t>
          </a:r>
          <a:r>
            <a:rPr lang="en-US" dirty="0"/>
            <a:t>AI and Personalization: As AI technology advances, online shopping experiences will become more personalized. AI can predict what products customers might like based on their browsing and purchasing history, making the shopping process smoother and more engaging</a:t>
          </a:r>
        </a:p>
      </dgm:t>
    </dgm:pt>
    <dgm:pt modelId="{02F04A2E-450A-4A87-B3D4-6C21BCB0D87E}" type="parTrans" cxnId="{6D001549-363A-42A6-B6CD-C023AC483D1D}">
      <dgm:prSet/>
      <dgm:spPr/>
      <dgm:t>
        <a:bodyPr/>
        <a:lstStyle/>
        <a:p>
          <a:endParaRPr lang="en-IN"/>
        </a:p>
      </dgm:t>
    </dgm:pt>
    <dgm:pt modelId="{03A98FC1-9E63-4FD5-84B6-C0963A52CFB4}" type="sibTrans" cxnId="{6D001549-363A-42A6-B6CD-C023AC483D1D}">
      <dgm:prSet/>
      <dgm:spPr/>
      <dgm:t>
        <a:bodyPr/>
        <a:lstStyle/>
        <a:p>
          <a:endParaRPr lang="en-IN"/>
        </a:p>
      </dgm:t>
    </dgm:pt>
    <dgm:pt modelId="{C00B68E0-46EB-4A0C-8052-C21896E8416E}">
      <dgm:prSet/>
      <dgm:spPr/>
      <dgm:t>
        <a:bodyPr/>
        <a:lstStyle/>
        <a:p>
          <a:pPr>
            <a:lnSpc>
              <a:spcPct val="100000"/>
            </a:lnSpc>
          </a:pPr>
          <a:r>
            <a:rPr lang="en-IN" dirty="0"/>
            <a:t>🟢</a:t>
          </a:r>
          <a:r>
            <a:rPr lang="en-US" dirty="0"/>
            <a:t>Voice Shopping: As smart speakers and virtual assistants (like Alexa, Siri, and Google Assistant) improve, voice-based shopping will become more popular. This will streamline the process for customers who prefer hands-free shopping.</a:t>
          </a:r>
        </a:p>
      </dgm:t>
    </dgm:pt>
    <dgm:pt modelId="{DE5A1356-6DBF-4420-BCB2-797ECDF482B6}" type="parTrans" cxnId="{11E0A470-9992-472B-8F1B-BEFCDD3ADBFD}">
      <dgm:prSet/>
      <dgm:spPr/>
      <dgm:t>
        <a:bodyPr/>
        <a:lstStyle/>
        <a:p>
          <a:endParaRPr lang="en-IN"/>
        </a:p>
      </dgm:t>
    </dgm:pt>
    <dgm:pt modelId="{1D8DBC47-E28B-47D1-B533-E0D4B944BEB1}" type="sibTrans" cxnId="{11E0A470-9992-472B-8F1B-BEFCDD3ADBFD}">
      <dgm:prSet/>
      <dgm:spPr/>
      <dgm:t>
        <a:bodyPr/>
        <a:lstStyle/>
        <a:p>
          <a:endParaRPr lang="en-IN"/>
        </a:p>
      </dgm:t>
    </dgm:pt>
    <dgm:pt modelId="{3C727733-CBA0-4D6B-B412-E4F76D1712A7}">
      <dgm:prSet/>
      <dgm:spPr/>
      <dgm:t>
        <a:bodyPr/>
        <a:lstStyle/>
        <a:p>
          <a:pPr>
            <a:lnSpc>
              <a:spcPct val="100000"/>
            </a:lnSpc>
          </a:pPr>
          <a:r>
            <a:rPr lang="en-IN" dirty="0"/>
            <a:t>🟢</a:t>
          </a:r>
          <a:r>
            <a:rPr lang="en-US" dirty="0"/>
            <a:t>Enhanced Security and Privacy:
Stricter data privacy regulations and advanced security measures will be essential to build consumer trust.</a:t>
          </a:r>
        </a:p>
      </dgm:t>
    </dgm:pt>
    <dgm:pt modelId="{B39CE3C3-DB67-44C6-A52C-E1626BCA003F}" type="parTrans" cxnId="{35AD71E7-CC19-4490-B846-170EC4FD1C25}">
      <dgm:prSet/>
      <dgm:spPr/>
      <dgm:t>
        <a:bodyPr/>
        <a:lstStyle/>
        <a:p>
          <a:endParaRPr lang="en-IN"/>
        </a:p>
      </dgm:t>
    </dgm:pt>
    <dgm:pt modelId="{8590138C-7BED-4F09-9135-C147C409E530}" type="sibTrans" cxnId="{35AD71E7-CC19-4490-B846-170EC4FD1C25}">
      <dgm:prSet/>
      <dgm:spPr/>
      <dgm:t>
        <a:bodyPr/>
        <a:lstStyle/>
        <a:p>
          <a:endParaRPr lang="en-IN"/>
        </a:p>
      </dgm:t>
    </dgm:pt>
    <dgm:pt modelId="{06D66794-03C6-47BC-A4E5-D63A97C9CC88}" type="pres">
      <dgm:prSet presAssocID="{4D89897E-2133-4F10-A16C-A5CD575D30A3}" presName="diagram" presStyleCnt="0">
        <dgm:presLayoutVars>
          <dgm:dir/>
          <dgm:resizeHandles val="exact"/>
        </dgm:presLayoutVars>
      </dgm:prSet>
      <dgm:spPr/>
      <dgm:t>
        <a:bodyPr/>
        <a:lstStyle/>
        <a:p>
          <a:endParaRPr lang="en-IN"/>
        </a:p>
      </dgm:t>
    </dgm:pt>
    <dgm:pt modelId="{9AC70051-589D-406B-B21A-C1EA89CE67B6}" type="pres">
      <dgm:prSet presAssocID="{F5DB63BB-DBA9-4175-BD3C-D55E08700F5C}" presName="node" presStyleLbl="node1" presStyleIdx="0" presStyleCnt="5">
        <dgm:presLayoutVars>
          <dgm:bulletEnabled val="1"/>
        </dgm:presLayoutVars>
      </dgm:prSet>
      <dgm:spPr/>
      <dgm:t>
        <a:bodyPr/>
        <a:lstStyle/>
        <a:p>
          <a:endParaRPr lang="en-IN"/>
        </a:p>
      </dgm:t>
    </dgm:pt>
    <dgm:pt modelId="{3554A513-D706-49EE-915E-00AFD6DFD084}" type="pres">
      <dgm:prSet presAssocID="{5B0E88B3-899B-4A56-A1B2-65D9BF1FA256}" presName="sibTrans" presStyleCnt="0"/>
      <dgm:spPr/>
    </dgm:pt>
    <dgm:pt modelId="{4BE12F2C-3088-40DC-A8E5-3D01680F5FB2}" type="pres">
      <dgm:prSet presAssocID="{6EC57A8D-7F0B-4D40-81B3-5BBA21ABA8EA}" presName="node" presStyleLbl="node1" presStyleIdx="1" presStyleCnt="5">
        <dgm:presLayoutVars>
          <dgm:bulletEnabled val="1"/>
        </dgm:presLayoutVars>
      </dgm:prSet>
      <dgm:spPr/>
      <dgm:t>
        <a:bodyPr/>
        <a:lstStyle/>
        <a:p>
          <a:endParaRPr lang="en-IN"/>
        </a:p>
      </dgm:t>
    </dgm:pt>
    <dgm:pt modelId="{53CE45B0-8521-4653-A1E7-E842ADFC30FD}" type="pres">
      <dgm:prSet presAssocID="{A24F95C1-94F2-4E00-AE94-05C80B8FF885}" presName="sibTrans" presStyleCnt="0"/>
      <dgm:spPr/>
    </dgm:pt>
    <dgm:pt modelId="{19C4B443-D6B0-42DD-937E-35D5512DF2A7}" type="pres">
      <dgm:prSet presAssocID="{3144F1B0-EEB5-40CA-95A7-21286372C08C}" presName="node" presStyleLbl="node1" presStyleIdx="2" presStyleCnt="5">
        <dgm:presLayoutVars>
          <dgm:bulletEnabled val="1"/>
        </dgm:presLayoutVars>
      </dgm:prSet>
      <dgm:spPr/>
      <dgm:t>
        <a:bodyPr/>
        <a:lstStyle/>
        <a:p>
          <a:endParaRPr lang="en-IN"/>
        </a:p>
      </dgm:t>
    </dgm:pt>
    <dgm:pt modelId="{620CD55B-5A49-4997-A632-2FF4CF2B17D6}" type="pres">
      <dgm:prSet presAssocID="{03A98FC1-9E63-4FD5-84B6-C0963A52CFB4}" presName="sibTrans" presStyleCnt="0"/>
      <dgm:spPr/>
    </dgm:pt>
    <dgm:pt modelId="{BF17B620-4A8D-4712-80CA-0ABB12D9A7E0}" type="pres">
      <dgm:prSet presAssocID="{C00B68E0-46EB-4A0C-8052-C21896E8416E}" presName="node" presStyleLbl="node1" presStyleIdx="3" presStyleCnt="5">
        <dgm:presLayoutVars>
          <dgm:bulletEnabled val="1"/>
        </dgm:presLayoutVars>
      </dgm:prSet>
      <dgm:spPr/>
      <dgm:t>
        <a:bodyPr/>
        <a:lstStyle/>
        <a:p>
          <a:endParaRPr lang="en-IN"/>
        </a:p>
      </dgm:t>
    </dgm:pt>
    <dgm:pt modelId="{F75B7C4C-03A2-4FA6-BBBF-32BC742EB635}" type="pres">
      <dgm:prSet presAssocID="{1D8DBC47-E28B-47D1-B533-E0D4B944BEB1}" presName="sibTrans" presStyleCnt="0"/>
      <dgm:spPr/>
    </dgm:pt>
    <dgm:pt modelId="{36F8A15A-F00B-4824-8784-6FF196DEE9A4}" type="pres">
      <dgm:prSet presAssocID="{3C727733-CBA0-4D6B-B412-E4F76D1712A7}" presName="node" presStyleLbl="node1" presStyleIdx="4" presStyleCnt="5">
        <dgm:presLayoutVars>
          <dgm:bulletEnabled val="1"/>
        </dgm:presLayoutVars>
      </dgm:prSet>
      <dgm:spPr/>
      <dgm:t>
        <a:bodyPr/>
        <a:lstStyle/>
        <a:p>
          <a:endParaRPr lang="en-IN"/>
        </a:p>
      </dgm:t>
    </dgm:pt>
  </dgm:ptLst>
  <dgm:cxnLst>
    <dgm:cxn modelId="{F40291DA-0074-4976-8900-42FB63A201DA}" type="presOf" srcId="{4D89897E-2133-4F10-A16C-A5CD575D30A3}" destId="{06D66794-03C6-47BC-A4E5-D63A97C9CC88}" srcOrd="0" destOrd="0" presId="urn:microsoft.com/office/officeart/2005/8/layout/default"/>
    <dgm:cxn modelId="{CBB38DD2-4AF2-411E-8942-5DA0EF82659E}" type="presOf" srcId="{6EC57A8D-7F0B-4D40-81B3-5BBA21ABA8EA}" destId="{4BE12F2C-3088-40DC-A8E5-3D01680F5FB2}" srcOrd="0" destOrd="0" presId="urn:microsoft.com/office/officeart/2005/8/layout/default"/>
    <dgm:cxn modelId="{C316A6B4-2B6E-4F3A-8199-D25C44ED9FF3}" type="presOf" srcId="{3144F1B0-EEB5-40CA-95A7-21286372C08C}" destId="{19C4B443-D6B0-42DD-937E-35D5512DF2A7}" srcOrd="0" destOrd="0" presId="urn:microsoft.com/office/officeart/2005/8/layout/default"/>
    <dgm:cxn modelId="{A1ADE6A4-B2C7-4425-A0CF-D3F882E08B54}" type="presOf" srcId="{3C727733-CBA0-4D6B-B412-E4F76D1712A7}" destId="{36F8A15A-F00B-4824-8784-6FF196DEE9A4}" srcOrd="0" destOrd="0" presId="urn:microsoft.com/office/officeart/2005/8/layout/default"/>
    <dgm:cxn modelId="{35AD71E7-CC19-4490-B846-170EC4FD1C25}" srcId="{4D89897E-2133-4F10-A16C-A5CD575D30A3}" destId="{3C727733-CBA0-4D6B-B412-E4F76D1712A7}" srcOrd="4" destOrd="0" parTransId="{B39CE3C3-DB67-44C6-A52C-E1626BCA003F}" sibTransId="{8590138C-7BED-4F09-9135-C147C409E530}"/>
    <dgm:cxn modelId="{6D001549-363A-42A6-B6CD-C023AC483D1D}" srcId="{4D89897E-2133-4F10-A16C-A5CD575D30A3}" destId="{3144F1B0-EEB5-40CA-95A7-21286372C08C}" srcOrd="2" destOrd="0" parTransId="{02F04A2E-450A-4A87-B3D4-6C21BCB0D87E}" sibTransId="{03A98FC1-9E63-4FD5-84B6-C0963A52CFB4}"/>
    <dgm:cxn modelId="{FED8AAF3-0692-44FB-94F8-DA1FC277CA37}" type="presOf" srcId="{C00B68E0-46EB-4A0C-8052-C21896E8416E}" destId="{BF17B620-4A8D-4712-80CA-0ABB12D9A7E0}" srcOrd="0" destOrd="0" presId="urn:microsoft.com/office/officeart/2005/8/layout/default"/>
    <dgm:cxn modelId="{11E0A470-9992-472B-8F1B-BEFCDD3ADBFD}" srcId="{4D89897E-2133-4F10-A16C-A5CD575D30A3}" destId="{C00B68E0-46EB-4A0C-8052-C21896E8416E}" srcOrd="3" destOrd="0" parTransId="{DE5A1356-6DBF-4420-BCB2-797ECDF482B6}" sibTransId="{1D8DBC47-E28B-47D1-B533-E0D4B944BEB1}"/>
    <dgm:cxn modelId="{44605C74-EC8C-49D4-B8CC-0EDADB84FFA8}" srcId="{4D89897E-2133-4F10-A16C-A5CD575D30A3}" destId="{6EC57A8D-7F0B-4D40-81B3-5BBA21ABA8EA}" srcOrd="1" destOrd="0" parTransId="{AEB89BCE-72BB-4735-9893-C6857051E334}" sibTransId="{A24F95C1-94F2-4E00-AE94-05C80B8FF885}"/>
    <dgm:cxn modelId="{590A59EF-F271-4271-B63D-D27AEC9277C0}" type="presOf" srcId="{F5DB63BB-DBA9-4175-BD3C-D55E08700F5C}" destId="{9AC70051-589D-406B-B21A-C1EA89CE67B6}" srcOrd="0" destOrd="0" presId="urn:microsoft.com/office/officeart/2005/8/layout/default"/>
    <dgm:cxn modelId="{EEC6E696-2C82-4973-9DB7-40E02D7C99DE}" srcId="{4D89897E-2133-4F10-A16C-A5CD575D30A3}" destId="{F5DB63BB-DBA9-4175-BD3C-D55E08700F5C}" srcOrd="0" destOrd="0" parTransId="{8E9551EB-D0B1-4885-9F9D-214F3AA6CE08}" sibTransId="{5B0E88B3-899B-4A56-A1B2-65D9BF1FA256}"/>
    <dgm:cxn modelId="{4A0500A5-8551-431C-BDE8-A4C5E40E8A3E}" type="presParOf" srcId="{06D66794-03C6-47BC-A4E5-D63A97C9CC88}" destId="{9AC70051-589D-406B-B21A-C1EA89CE67B6}" srcOrd="0" destOrd="0" presId="urn:microsoft.com/office/officeart/2005/8/layout/default"/>
    <dgm:cxn modelId="{05CF8BFA-7C1C-4F32-B1CC-D19753F172BE}" type="presParOf" srcId="{06D66794-03C6-47BC-A4E5-D63A97C9CC88}" destId="{3554A513-D706-49EE-915E-00AFD6DFD084}" srcOrd="1" destOrd="0" presId="urn:microsoft.com/office/officeart/2005/8/layout/default"/>
    <dgm:cxn modelId="{2EC3693C-E74D-4FA9-9C61-DCE665E231BF}" type="presParOf" srcId="{06D66794-03C6-47BC-A4E5-D63A97C9CC88}" destId="{4BE12F2C-3088-40DC-A8E5-3D01680F5FB2}" srcOrd="2" destOrd="0" presId="urn:microsoft.com/office/officeart/2005/8/layout/default"/>
    <dgm:cxn modelId="{29D1AAFB-3DDD-4B25-9432-42006F0D9397}" type="presParOf" srcId="{06D66794-03C6-47BC-A4E5-D63A97C9CC88}" destId="{53CE45B0-8521-4653-A1E7-E842ADFC30FD}" srcOrd="3" destOrd="0" presId="urn:microsoft.com/office/officeart/2005/8/layout/default"/>
    <dgm:cxn modelId="{932EA04B-D1D1-497E-8641-6C68A5C6428E}" type="presParOf" srcId="{06D66794-03C6-47BC-A4E5-D63A97C9CC88}" destId="{19C4B443-D6B0-42DD-937E-35D5512DF2A7}" srcOrd="4" destOrd="0" presId="urn:microsoft.com/office/officeart/2005/8/layout/default"/>
    <dgm:cxn modelId="{63D03AAA-21F3-4777-B9EE-931A8B019E5C}" type="presParOf" srcId="{06D66794-03C6-47BC-A4E5-D63A97C9CC88}" destId="{620CD55B-5A49-4997-A632-2FF4CF2B17D6}" srcOrd="5" destOrd="0" presId="urn:microsoft.com/office/officeart/2005/8/layout/default"/>
    <dgm:cxn modelId="{23F04C33-4A2A-4E2E-BD38-0FB4E9EEC8F2}" type="presParOf" srcId="{06D66794-03C6-47BC-A4E5-D63A97C9CC88}" destId="{BF17B620-4A8D-4712-80CA-0ABB12D9A7E0}" srcOrd="6" destOrd="0" presId="urn:microsoft.com/office/officeart/2005/8/layout/default"/>
    <dgm:cxn modelId="{884B2D0B-EB5A-41D2-B408-AD5059BD02D0}" type="presParOf" srcId="{06D66794-03C6-47BC-A4E5-D63A97C9CC88}" destId="{F75B7C4C-03A2-4FA6-BBBF-32BC742EB635}" srcOrd="7" destOrd="0" presId="urn:microsoft.com/office/officeart/2005/8/layout/default"/>
    <dgm:cxn modelId="{195A0EC0-5F47-42F5-AEBD-3DCEA10B5B4B}" type="presParOf" srcId="{06D66794-03C6-47BC-A4E5-D63A97C9CC88}" destId="{36F8A15A-F00B-4824-8784-6FF196DEE9A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70051-589D-406B-B21A-C1EA89CE67B6}">
      <dsp:nvSpPr>
        <dsp:cNvPr id="0" name=""/>
        <dsp:cNvSpPr/>
      </dsp:nvSpPr>
      <dsp:spPr>
        <a:xfrm>
          <a:off x="307345" y="1546"/>
          <a:ext cx="3222855" cy="193371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100000"/>
            </a:lnSpc>
            <a:spcBef>
              <a:spcPct val="0"/>
            </a:spcBef>
            <a:spcAft>
              <a:spcPct val="35000"/>
            </a:spcAft>
          </a:pPr>
          <a:r>
            <a:rPr lang="en-IN" sz="1400" b="0" kern="1200" dirty="0"/>
            <a:t>🟢 Mobile Application Development </a:t>
          </a:r>
          <a:r>
            <a:rPr lang="en-IN" sz="1400" kern="1200" dirty="0"/>
            <a:t>: Expand </a:t>
          </a:r>
          <a:r>
            <a:rPr lang="en-IN" sz="1400" kern="1200" dirty="0" err="1"/>
            <a:t>Styleshop</a:t>
          </a:r>
          <a:r>
            <a:rPr lang="en-IN" sz="1400" kern="1200" dirty="0"/>
            <a:t> to portable devices like smartphones and tablets for seamless music streaming on the go.</a:t>
          </a:r>
          <a:endParaRPr lang="en-US" sz="1400" kern="1200" dirty="0"/>
        </a:p>
      </dsp:txBody>
      <dsp:txXfrm>
        <a:off x="307345" y="1546"/>
        <a:ext cx="3222855" cy="1933713"/>
      </dsp:txXfrm>
    </dsp:sp>
    <dsp:sp modelId="{4BE12F2C-3088-40DC-A8E5-3D01680F5FB2}">
      <dsp:nvSpPr>
        <dsp:cNvPr id="0" name=""/>
        <dsp:cNvSpPr/>
      </dsp:nvSpPr>
      <dsp:spPr>
        <a:xfrm>
          <a:off x="3852486" y="1546"/>
          <a:ext cx="3222855" cy="1933713"/>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100000"/>
            </a:lnSpc>
            <a:spcBef>
              <a:spcPct val="0"/>
            </a:spcBef>
            <a:spcAft>
              <a:spcPct val="35000"/>
            </a:spcAft>
          </a:pPr>
          <a:r>
            <a:rPr lang="en-IN" sz="1400" kern="1200" dirty="0"/>
            <a:t>🟢</a:t>
          </a:r>
          <a:r>
            <a:rPr lang="en-US" sz="1400" kern="1200" dirty="0"/>
            <a:t>Social Media Integration : Social commerce will expand as platforms like Instagram offer more integrated shopping features, allowing users to buy products directly through social media.</a:t>
          </a:r>
        </a:p>
      </dsp:txBody>
      <dsp:txXfrm>
        <a:off x="3852486" y="1546"/>
        <a:ext cx="3222855" cy="1933713"/>
      </dsp:txXfrm>
    </dsp:sp>
    <dsp:sp modelId="{19C4B443-D6B0-42DD-937E-35D5512DF2A7}">
      <dsp:nvSpPr>
        <dsp:cNvPr id="0" name=""/>
        <dsp:cNvSpPr/>
      </dsp:nvSpPr>
      <dsp:spPr>
        <a:xfrm>
          <a:off x="7397627" y="1546"/>
          <a:ext cx="3222855" cy="1933713"/>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100000"/>
            </a:lnSpc>
            <a:spcBef>
              <a:spcPct val="0"/>
            </a:spcBef>
            <a:spcAft>
              <a:spcPct val="35000"/>
            </a:spcAft>
          </a:pPr>
          <a:r>
            <a:rPr lang="en-IN" sz="1400" kern="1200" dirty="0"/>
            <a:t>🟢</a:t>
          </a:r>
          <a:r>
            <a:rPr lang="en-US" sz="1400" kern="1200" dirty="0"/>
            <a:t>AI and Personalization: As AI technology advances, online shopping experiences will become more personalized. AI can predict what products customers might like based on their browsing and purchasing history, making the shopping process smoother and more engaging</a:t>
          </a:r>
        </a:p>
      </dsp:txBody>
      <dsp:txXfrm>
        <a:off x="7397627" y="1546"/>
        <a:ext cx="3222855" cy="1933713"/>
      </dsp:txXfrm>
    </dsp:sp>
    <dsp:sp modelId="{BF17B620-4A8D-4712-80CA-0ABB12D9A7E0}">
      <dsp:nvSpPr>
        <dsp:cNvPr id="0" name=""/>
        <dsp:cNvSpPr/>
      </dsp:nvSpPr>
      <dsp:spPr>
        <a:xfrm>
          <a:off x="2079915" y="2257545"/>
          <a:ext cx="3222855" cy="1933713"/>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100000"/>
            </a:lnSpc>
            <a:spcBef>
              <a:spcPct val="0"/>
            </a:spcBef>
            <a:spcAft>
              <a:spcPct val="35000"/>
            </a:spcAft>
          </a:pPr>
          <a:r>
            <a:rPr lang="en-IN" sz="1400" kern="1200" dirty="0"/>
            <a:t>🟢</a:t>
          </a:r>
          <a:r>
            <a:rPr lang="en-US" sz="1400" kern="1200" dirty="0"/>
            <a:t>Voice Shopping: As smart speakers and virtual assistants (like Alexa, Siri, and Google Assistant) improve, voice-based shopping will become more popular. This will streamline the process for customers who prefer hands-free shopping.</a:t>
          </a:r>
        </a:p>
      </dsp:txBody>
      <dsp:txXfrm>
        <a:off x="2079915" y="2257545"/>
        <a:ext cx="3222855" cy="1933713"/>
      </dsp:txXfrm>
    </dsp:sp>
    <dsp:sp modelId="{36F8A15A-F00B-4824-8784-6FF196DEE9A4}">
      <dsp:nvSpPr>
        <dsp:cNvPr id="0" name=""/>
        <dsp:cNvSpPr/>
      </dsp:nvSpPr>
      <dsp:spPr>
        <a:xfrm>
          <a:off x="5625057" y="2257545"/>
          <a:ext cx="3222855" cy="1933713"/>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100000"/>
            </a:lnSpc>
            <a:spcBef>
              <a:spcPct val="0"/>
            </a:spcBef>
            <a:spcAft>
              <a:spcPct val="35000"/>
            </a:spcAft>
          </a:pPr>
          <a:r>
            <a:rPr lang="en-IN" sz="1400" kern="1200" dirty="0"/>
            <a:t>🟢</a:t>
          </a:r>
          <a:r>
            <a:rPr lang="en-US" sz="1400" kern="1200" dirty="0"/>
            <a:t>Enhanced Security and Privacy:
Stricter data privacy regulations and advanced security measures will be essential to build consumer trust.</a:t>
          </a:r>
        </a:p>
      </dsp:txBody>
      <dsp:txXfrm>
        <a:off x="5625057" y="2257545"/>
        <a:ext cx="3222855" cy="193371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72A29-D8DB-43AF-9961-716629EC85C0}"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F06BA8-4702-4CE2-80FA-6D95CCBD6959}" type="slidenum">
              <a:rPr lang="en-IN" smtClean="0"/>
              <a:t>‹#›</a:t>
            </a:fld>
            <a:endParaRPr lang="en-IN"/>
          </a:p>
        </p:txBody>
      </p:sp>
    </p:spTree>
    <p:extLst>
      <p:ext uri="{BB962C8B-B14F-4D97-AF65-F5344CB8AC3E}">
        <p14:creationId xmlns:p14="http://schemas.microsoft.com/office/powerpoint/2010/main" val="2609599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3C131-A462-46FA-B643-00725F0C4909}" type="datetime1">
              <a:rPr lang="en-US" smtClean="0"/>
              <a:t>2/25/2025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79365287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64F96-D2B8-425F-AFFC-936F9E1B8994}" type="datetime1">
              <a:rPr lang="en-US" smtClean="0"/>
              <a:t>2/25/2025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532541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800C6C-15CE-4762-8120-56D7B5A63C51}" type="datetime1">
              <a:rPr lang="en-US" smtClean="0"/>
              <a:t>2/25/2025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75911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87DDF5-14B5-4AF3-98D1-ACCBF0205563}" type="datetime1">
              <a:rPr lang="en-US" smtClean="0"/>
              <a:t>2/25/2025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314148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E740BB-40AD-4116-88D0-0651DBC92656}" type="datetime1">
              <a:rPr lang="en-US" smtClean="0"/>
              <a:t>2/25/2025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522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F2FEE4-EB4A-4BEE-AC7F-ABD8006908C7}" type="datetime1">
              <a:rPr lang="en-US" smtClean="0"/>
              <a:t>2/25/2025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917565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20EFD3-4753-4236-95B2-38E4D3DE4520}" type="datetime1">
              <a:rPr lang="en-US" smtClean="0"/>
              <a:t>2/25/2025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094804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DD0FB-251D-4D06-A7F7-F2691C1DEA94}" type="datetime1">
              <a:rPr lang="en-US" smtClean="0"/>
              <a:t>2/25/2025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082675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E5FB8F-F793-4055-9091-1EC627343D10}" type="datetime1">
              <a:rPr lang="en-US" smtClean="0"/>
              <a:t>2/25/2025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899375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CB186E-4C64-4733-A181-E13D8E4C31F9}" type="datetime1">
              <a:rPr lang="en-US" smtClean="0"/>
              <a:t>2/25/2025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44979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D33711-91CA-4E9E-A9C1-69D0F2DC368C}" type="datetime1">
              <a:rPr lang="en-US" smtClean="0"/>
              <a:t>2/25/2025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520933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724D67-0718-4242-AD94-95D7A40D544E}" type="datetime1">
              <a:rPr lang="en-US" smtClean="0"/>
              <a:t>2/25/2025</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928641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B9321D-5969-41FF-A057-0760AB46D32F}" type="datetime1">
              <a:rPr lang="en-US" smtClean="0"/>
              <a:t>2/25/2025</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492678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2D0176-9FD6-41EB-A5E5-ABEB41111BB5}" type="datetime1">
              <a:rPr lang="en-US" smtClean="0"/>
              <a:t>2/25/2025</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708338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A9BD73-65A3-4FF1-992D-FDCD5FCB51EC}" type="datetime1">
              <a:rPr lang="en-US" smtClean="0"/>
              <a:t>2/25/2025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200237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2163AD-4660-4F71-BFCD-A033B8EFF990}" type="datetime1">
              <a:rPr lang="en-US" smtClean="0"/>
              <a:t>2/25/2025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430148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B4B1877-91A3-4A3F-84EA-F76EF7D89083}" type="datetime1">
              <a:rPr lang="en-US" smtClean="0"/>
              <a:t>2/25/2025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C057153-B650-4DEB-B370-79DDCFDCE934}" type="slidenum">
              <a:rPr lang="en-US" smtClean="0"/>
              <a:t>‹#›</a:t>
            </a:fld>
            <a:endParaRPr lang="en-US" dirty="0"/>
          </a:p>
        </p:txBody>
      </p:sp>
    </p:spTree>
    <p:extLst>
      <p:ext uri="{BB962C8B-B14F-4D97-AF65-F5344CB8AC3E}">
        <p14:creationId xmlns:p14="http://schemas.microsoft.com/office/powerpoint/2010/main" val="1951609350"/>
      </p:ext>
    </p:extLst>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 id="2147483983" r:id="rId14"/>
    <p:sldLayoutId id="2147483984" r:id="rId15"/>
    <p:sldLayoutId id="2147483985" r:id="rId16"/>
  </p:sldLayoutIdLst>
  <p:hf sldNum="0"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CC957E4-EF80-8ED5-6E9D-8ADB7088C8B6}"/>
              </a:ext>
            </a:extLst>
          </p:cNvPr>
          <p:cNvSpPr>
            <a:spLocks noGrp="1"/>
          </p:cNvSpPr>
          <p:nvPr>
            <p:ph type="dt" sz="half" idx="10"/>
          </p:nvPr>
        </p:nvSpPr>
        <p:spPr/>
        <p:txBody>
          <a:bodyPr/>
          <a:lstStyle/>
          <a:p>
            <a:fld id="{D0242708-38E0-4957-A039-A52BFD8DD7CD}" type="datetime1">
              <a:rPr lang="en-US" smtClean="0"/>
              <a:t>2/25/2025</a:t>
            </a:fld>
            <a:endParaRPr lang="en-US" dirty="0"/>
          </a:p>
        </p:txBody>
      </p:sp>
      <p:sp>
        <p:nvSpPr>
          <p:cNvPr id="5" name="TextBox 4">
            <a:extLst>
              <a:ext uri="{FF2B5EF4-FFF2-40B4-BE49-F238E27FC236}">
                <a16:creationId xmlns:a16="http://schemas.microsoft.com/office/drawing/2014/main" xmlns="" id="{8740830A-3F11-FC1B-03C8-134EC5A4A050}"/>
              </a:ext>
            </a:extLst>
          </p:cNvPr>
          <p:cNvSpPr txBox="1"/>
          <p:nvPr/>
        </p:nvSpPr>
        <p:spPr>
          <a:xfrm>
            <a:off x="2097903" y="5513169"/>
            <a:ext cx="7998278" cy="1077218"/>
          </a:xfrm>
          <a:prstGeom prst="rect">
            <a:avLst/>
          </a:prstGeom>
          <a:noFill/>
        </p:spPr>
        <p:txBody>
          <a:bodyPr wrap="square" lIns="91440" tIns="45720" rIns="91440" bIns="45720" rtlCol="0" anchor="t">
            <a:spAutoFit/>
          </a:bodyPr>
          <a:lstStyle/>
          <a:p>
            <a:pPr algn="ctr"/>
            <a:r>
              <a:rPr lang="en-US" sz="2200" b="1" dirty="0">
                <a:latin typeface="Times New Roman"/>
                <a:ea typeface="Cambria"/>
                <a:cs typeface="Times New Roman"/>
              </a:rPr>
              <a:t>ST.MARY’S COLLEGE ,SHIRVA-57411</a:t>
            </a:r>
          </a:p>
          <a:p>
            <a:pPr algn="ctr"/>
            <a:r>
              <a:rPr lang="en-US" sz="2200" b="1" dirty="0">
                <a:latin typeface="Times New Roman"/>
                <a:ea typeface="Cambria"/>
                <a:cs typeface="Times New Roman"/>
              </a:rPr>
              <a:t>  2024-2025</a:t>
            </a:r>
          </a:p>
          <a:p>
            <a:pPr algn="ctr"/>
            <a:r>
              <a:rPr lang="en-IN" sz="2000" dirty="0"/>
              <a:t>Department of Computer Science</a:t>
            </a:r>
          </a:p>
        </p:txBody>
      </p:sp>
      <p:sp>
        <p:nvSpPr>
          <p:cNvPr id="6" name="TextBox 5">
            <a:extLst>
              <a:ext uri="{FF2B5EF4-FFF2-40B4-BE49-F238E27FC236}">
                <a16:creationId xmlns:a16="http://schemas.microsoft.com/office/drawing/2014/main" xmlns="" id="{FA5BE364-9684-1A65-DE66-AF84DC74CF7C}"/>
              </a:ext>
            </a:extLst>
          </p:cNvPr>
          <p:cNvSpPr txBox="1"/>
          <p:nvPr/>
        </p:nvSpPr>
        <p:spPr>
          <a:xfrm>
            <a:off x="3744771" y="1923076"/>
            <a:ext cx="4383256" cy="861774"/>
          </a:xfrm>
          <a:prstGeom prst="rect">
            <a:avLst/>
          </a:prstGeom>
          <a:noFill/>
        </p:spPr>
        <p:txBody>
          <a:bodyPr wrap="square" lIns="91440" tIns="45720" rIns="91440" bIns="45720" rtlCol="0" anchor="t">
            <a:spAutoFit/>
          </a:bodyPr>
          <a:lstStyle/>
          <a:p>
            <a:pPr algn="ctr"/>
            <a:r>
              <a:rPr lang="en-US" sz="2500" dirty="0"/>
              <a:t>PROJECT Report On </a:t>
            </a:r>
          </a:p>
          <a:p>
            <a:pPr algn="ctr"/>
            <a:r>
              <a:rPr lang="en-US" sz="2500" b="1" dirty="0">
                <a:solidFill>
                  <a:schemeClr val="accent6"/>
                </a:solidFill>
              </a:rPr>
              <a:t>STYLESHOP</a:t>
            </a:r>
          </a:p>
        </p:txBody>
      </p:sp>
      <p:sp>
        <p:nvSpPr>
          <p:cNvPr id="7" name="TextBox 6">
            <a:extLst>
              <a:ext uri="{FF2B5EF4-FFF2-40B4-BE49-F238E27FC236}">
                <a16:creationId xmlns:a16="http://schemas.microsoft.com/office/drawing/2014/main" xmlns="" id="{4707D152-87B3-9B7E-5002-F8D7E7E23FBA}"/>
              </a:ext>
            </a:extLst>
          </p:cNvPr>
          <p:cNvSpPr txBox="1"/>
          <p:nvPr/>
        </p:nvSpPr>
        <p:spPr>
          <a:xfrm>
            <a:off x="3782286" y="2786337"/>
            <a:ext cx="4308227" cy="1200329"/>
          </a:xfrm>
          <a:prstGeom prst="rect">
            <a:avLst/>
          </a:prstGeom>
          <a:noFill/>
        </p:spPr>
        <p:txBody>
          <a:bodyPr wrap="square" lIns="91440" tIns="45720" rIns="91440" bIns="45720" rtlCol="0" anchor="t">
            <a:spAutoFit/>
          </a:bodyPr>
          <a:lstStyle/>
          <a:p>
            <a:pPr algn="ctr"/>
            <a:r>
              <a:rPr lang="en-US" b="1" dirty="0">
                <a:solidFill>
                  <a:schemeClr val="tx2"/>
                </a:solidFill>
              </a:rPr>
              <a:t>	UNDER THE GUIDANCE OF</a:t>
            </a:r>
          </a:p>
          <a:p>
            <a:pPr algn="ctr"/>
            <a:r>
              <a:rPr lang="en-US" b="1" dirty="0">
                <a:solidFill>
                  <a:schemeClr val="tx2"/>
                </a:solidFill>
                <a:latin typeface="Bookman Old Style"/>
              </a:rPr>
              <a:t>	 Mrs. Rashmi Acharya</a:t>
            </a:r>
          </a:p>
          <a:p>
            <a:pPr algn="ctr"/>
            <a:r>
              <a:rPr lang="en-US" dirty="0">
                <a:solidFill>
                  <a:schemeClr val="tx2"/>
                </a:solidFill>
                <a:latin typeface="Book Antiqua"/>
              </a:rPr>
              <a:t> of Computer Science</a:t>
            </a:r>
            <a:endParaRPr lang="en-US">
              <a:solidFill>
                <a:schemeClr val="tx2"/>
              </a:solidFill>
            </a:endParaRPr>
          </a:p>
          <a:p>
            <a:pPr algn="ctr"/>
            <a:r>
              <a:rPr lang="en-US" dirty="0">
                <a:solidFill>
                  <a:schemeClr val="tx2"/>
                </a:solidFill>
                <a:latin typeface="Book Antiqua"/>
              </a:rPr>
              <a:t>	St Mary’s College , Shirva</a:t>
            </a:r>
          </a:p>
        </p:txBody>
      </p:sp>
      <p:pic>
        <p:nvPicPr>
          <p:cNvPr id="8" name="Picture 7" descr="Mng-univ-horde-power1.png">
            <a:extLst>
              <a:ext uri="{FF2B5EF4-FFF2-40B4-BE49-F238E27FC236}">
                <a16:creationId xmlns:a16="http://schemas.microsoft.com/office/drawing/2014/main" xmlns="" id="{1F12794E-B8A1-4C8A-BBD9-D9DA2183F6DC}"/>
              </a:ext>
            </a:extLst>
          </p:cNvPr>
          <p:cNvPicPr>
            <a:picLocks noChangeAspect="1"/>
          </p:cNvPicPr>
          <p:nvPr/>
        </p:nvPicPr>
        <p:blipFill>
          <a:blip r:embed="rId2"/>
          <a:stretch>
            <a:fillRect/>
          </a:stretch>
        </p:blipFill>
        <p:spPr>
          <a:xfrm>
            <a:off x="9491175" y="1471516"/>
            <a:ext cx="2315785" cy="2479388"/>
          </a:xfrm>
          <a:prstGeom prst="rect">
            <a:avLst/>
          </a:prstGeom>
        </p:spPr>
      </p:pic>
      <p:sp>
        <p:nvSpPr>
          <p:cNvPr id="9" name="TextBox 8">
            <a:extLst>
              <a:ext uri="{FF2B5EF4-FFF2-40B4-BE49-F238E27FC236}">
                <a16:creationId xmlns:a16="http://schemas.microsoft.com/office/drawing/2014/main" xmlns="" id="{F2F8F95C-B139-00BB-13F5-4EFE9AB66603}"/>
              </a:ext>
            </a:extLst>
          </p:cNvPr>
          <p:cNvSpPr txBox="1"/>
          <p:nvPr/>
        </p:nvSpPr>
        <p:spPr>
          <a:xfrm>
            <a:off x="1362864" y="4135450"/>
            <a:ext cx="9476709" cy="923330"/>
          </a:xfrm>
          <a:prstGeom prst="rect">
            <a:avLst/>
          </a:prstGeom>
          <a:noFill/>
        </p:spPr>
        <p:txBody>
          <a:bodyPr wrap="square" lIns="91440" tIns="45720" rIns="91440" bIns="45720" rtlCol="0" anchor="t">
            <a:spAutoFit/>
          </a:bodyPr>
          <a:lstStyle/>
          <a:p>
            <a:pPr algn="ctr"/>
            <a:r>
              <a:rPr lang="en-US" dirty="0"/>
              <a:t>Team Members</a:t>
            </a:r>
          </a:p>
          <a:p>
            <a:pPr algn="ctr"/>
            <a:r>
              <a:rPr lang="en-US" dirty="0" err="1"/>
              <a:t>Ashwath</a:t>
            </a:r>
            <a:r>
              <a:rPr lang="en-US" dirty="0"/>
              <a:t> Prabu (U05CS22S0006)            Nishanth </a:t>
            </a:r>
            <a:r>
              <a:rPr lang="en-US" dirty="0" err="1"/>
              <a:t>Tharanath</a:t>
            </a:r>
            <a:r>
              <a:rPr lang="en-US" dirty="0"/>
              <a:t> Shettigar (U05CS22S0020)</a:t>
            </a:r>
          </a:p>
          <a:p>
            <a:pPr algn="ctr"/>
            <a:r>
              <a:rPr lang="en-US" dirty="0"/>
              <a:t>Avish (U05CS22S0007)                                                 Varun Acharya (U05CS22SOO39)</a:t>
            </a:r>
          </a:p>
        </p:txBody>
      </p:sp>
      <p:pic>
        <p:nvPicPr>
          <p:cNvPr id="10" name="Picture 9">
            <a:extLst>
              <a:ext uri="{FF2B5EF4-FFF2-40B4-BE49-F238E27FC236}">
                <a16:creationId xmlns:a16="http://schemas.microsoft.com/office/drawing/2014/main" xmlns="" id="{C8C911EA-F39B-DAA0-D209-2F483B1A07F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040" y="1493905"/>
            <a:ext cx="2315785" cy="2437924"/>
          </a:xfrm>
          <a:prstGeom prst="rect">
            <a:avLst/>
          </a:prstGeom>
          <a:noFill/>
          <a:ln>
            <a:noFill/>
          </a:ln>
        </p:spPr>
      </p:pic>
      <p:sp>
        <p:nvSpPr>
          <p:cNvPr id="11" name="TextBox 10">
            <a:extLst>
              <a:ext uri="{FF2B5EF4-FFF2-40B4-BE49-F238E27FC236}">
                <a16:creationId xmlns:a16="http://schemas.microsoft.com/office/drawing/2014/main" xmlns="" id="{CC0B861D-D96A-7641-AE42-6E7DAA6037D3}"/>
              </a:ext>
            </a:extLst>
          </p:cNvPr>
          <p:cNvSpPr txBox="1"/>
          <p:nvPr/>
        </p:nvSpPr>
        <p:spPr>
          <a:xfrm>
            <a:off x="2571010" y="651183"/>
            <a:ext cx="6638329" cy="1631216"/>
          </a:xfrm>
          <a:prstGeom prst="rect">
            <a:avLst/>
          </a:prstGeom>
          <a:noFill/>
        </p:spPr>
        <p:txBody>
          <a:bodyPr wrap="square" lIns="91440" tIns="45720" rIns="91440" bIns="45720" rtlCol="0" anchor="t">
            <a:spAutoFit/>
          </a:bodyPr>
          <a:lstStyle/>
          <a:p>
            <a:pPr algn="ctr"/>
            <a:r>
              <a:rPr lang="en-US" sz="2500" b="1" dirty="0"/>
              <a:t>BACHELOR OF COMPUTER APPLICATIONS</a:t>
            </a:r>
          </a:p>
          <a:p>
            <a:pPr algn="ctr"/>
            <a:r>
              <a:rPr lang="en-US" sz="2500" b="1" dirty="0"/>
              <a:t>MANGALORE UNIVERSITY</a:t>
            </a:r>
          </a:p>
          <a:p>
            <a:pPr algn="ctr"/>
            <a:endParaRPr lang="en-IN" sz="2500" b="1" dirty="0"/>
          </a:p>
        </p:txBody>
      </p:sp>
    </p:spTree>
    <p:extLst>
      <p:ext uri="{BB962C8B-B14F-4D97-AF65-F5344CB8AC3E}">
        <p14:creationId xmlns:p14="http://schemas.microsoft.com/office/powerpoint/2010/main" val="716884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F389C4-7986-C951-0826-7DA7E954E732}"/>
              </a:ext>
            </a:extLst>
          </p:cNvPr>
          <p:cNvSpPr>
            <a:spLocks noGrp="1"/>
          </p:cNvSpPr>
          <p:nvPr>
            <p:ph type="title"/>
          </p:nvPr>
        </p:nvSpPr>
        <p:spPr>
          <a:xfrm>
            <a:off x="1371597" y="348865"/>
            <a:ext cx="10044023" cy="877729"/>
          </a:xfrm>
        </p:spPr>
        <p:txBody>
          <a:bodyPr anchor="ctr">
            <a:normAutofit/>
          </a:bodyPr>
          <a:lstStyle/>
          <a:p>
            <a:r>
              <a:rPr lang="en-US" sz="3100" b="1" dirty="0"/>
              <a:t>Hardware and Software Requirement Specification</a:t>
            </a:r>
            <a:endParaRPr lang="en-IN" sz="3100" b="1" dirty="0"/>
          </a:p>
        </p:txBody>
      </p:sp>
      <p:graphicFrame>
        <p:nvGraphicFramePr>
          <p:cNvPr id="10" name="Content Placeholder 3">
            <a:extLst>
              <a:ext uri="{FF2B5EF4-FFF2-40B4-BE49-F238E27FC236}">
                <a16:creationId xmlns:a16="http://schemas.microsoft.com/office/drawing/2014/main" xmlns="" id="{4F32E862-6156-97B9-EC99-2D0BC208CE08}"/>
              </a:ext>
            </a:extLst>
          </p:cNvPr>
          <p:cNvGraphicFramePr>
            <a:graphicFrameLocks noGrp="1"/>
          </p:cNvGraphicFramePr>
          <p:nvPr>
            <p:ph idx="1"/>
            <p:extLst>
              <p:ext uri="{D42A27DB-BD31-4B8C-83A1-F6EECF244321}">
                <p14:modId xmlns:p14="http://schemas.microsoft.com/office/powerpoint/2010/main" val="1504215943"/>
              </p:ext>
            </p:extLst>
          </p:nvPr>
        </p:nvGraphicFramePr>
        <p:xfrm>
          <a:off x="870857" y="4777619"/>
          <a:ext cx="10462518" cy="1703128"/>
        </p:xfrm>
        <a:graphic>
          <a:graphicData uri="http://schemas.openxmlformats.org/drawingml/2006/table">
            <a:tbl>
              <a:tblPr firstRow="1" bandRow="1">
                <a:tableStyleId>{8799B23B-EC83-4686-B30A-512413B5E67A}</a:tableStyleId>
              </a:tblPr>
              <a:tblGrid>
                <a:gridCol w="5153643">
                  <a:extLst>
                    <a:ext uri="{9D8B030D-6E8A-4147-A177-3AD203B41FA5}">
                      <a16:colId xmlns:a16="http://schemas.microsoft.com/office/drawing/2014/main" xmlns="" val="3162764757"/>
                    </a:ext>
                  </a:extLst>
                </a:gridCol>
                <a:gridCol w="5308875">
                  <a:extLst>
                    <a:ext uri="{9D8B030D-6E8A-4147-A177-3AD203B41FA5}">
                      <a16:colId xmlns:a16="http://schemas.microsoft.com/office/drawing/2014/main" xmlns="" val="3693344905"/>
                    </a:ext>
                  </a:extLst>
                </a:gridCol>
              </a:tblGrid>
              <a:tr h="211128">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                                                        Software requirements</a:t>
                      </a:r>
                      <a:endParaRPr lang="en-IN" sz="1600" dirty="0">
                        <a:solidFill>
                          <a:schemeClr val="tx1"/>
                        </a:solidFill>
                      </a:endParaRPr>
                    </a:p>
                  </a:txBody>
                  <a:tcPr marL="167640" marR="167640" marT="83820" marB="83820"/>
                </a:tc>
                <a:tc hMerge="1">
                  <a:txBody>
                    <a:bodyPr/>
                    <a:lstStyle/>
                    <a:p>
                      <a:endParaRPr lang="en-IN"/>
                    </a:p>
                  </a:txBody>
                  <a:tcPr/>
                </a:tc>
                <a:extLst>
                  <a:ext uri="{0D108BD9-81ED-4DB2-BD59-A6C34878D82A}">
                    <a16:rowId xmlns:a16="http://schemas.microsoft.com/office/drawing/2014/main" xmlns="" val="2124414488"/>
                  </a:ext>
                </a:extLst>
              </a:tr>
              <a:tr h="211128">
                <a:tc gridSpan="2">
                  <a:txBody>
                    <a:bodyPr/>
                    <a:lstStyle/>
                    <a:p>
                      <a:pPr marL="0" lvl="0" indent="0" algn="l" defTabSz="457200">
                        <a:lnSpc>
                          <a:spcPct val="100000"/>
                        </a:lnSpc>
                        <a:spcBef>
                          <a:spcPts val="0"/>
                        </a:spcBef>
                        <a:spcAft>
                          <a:spcPts val="0"/>
                        </a:spcAft>
                        <a:buNone/>
                        <a:tabLst/>
                        <a:defRPr/>
                      </a:pPr>
                      <a:endParaRPr lang="en-US" sz="1600" dirty="0">
                        <a:solidFill>
                          <a:schemeClr val="tx1"/>
                        </a:solidFill>
                      </a:endParaRPr>
                    </a:p>
                  </a:txBody>
                  <a:tcPr marL="167640" marR="167640" marT="83819" marB="83819"/>
                </a:tc>
                <a:tc hMerge="1">
                  <a:txBody>
                    <a:bodyPr/>
                    <a:lstStyle/>
                    <a:p>
                      <a:endParaRPr lang="en-US"/>
                    </a:p>
                  </a:txBody>
                  <a:tcPr/>
                </a:tc>
                <a:extLst>
                  <a:ext uri="{0D108BD9-81ED-4DB2-BD59-A6C34878D82A}">
                    <a16:rowId xmlns:a16="http://schemas.microsoft.com/office/drawing/2014/main" xmlns="" val="3158421539"/>
                  </a:ext>
                </a:extLst>
              </a:tr>
              <a:tr h="46869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Front end</a:t>
                      </a:r>
                      <a:endParaRPr lang="en-IN" sz="1600">
                        <a:solidFill>
                          <a:schemeClr val="tx1"/>
                        </a:solidFill>
                      </a:endParaRPr>
                    </a:p>
                  </a:txBody>
                  <a:tcPr marL="167640" marR="167640" marT="83820" marB="83820"/>
                </a:tc>
                <a:tc>
                  <a:txBody>
                    <a:bodyPr/>
                    <a:lstStyle/>
                    <a:p>
                      <a:pPr marL="0" marR="0" lvl="0" indent="0" algn="l" rtl="0" eaLnBrk="1" fontAlgn="auto" latinLnBrk="0" hangingPunct="1">
                        <a:lnSpc>
                          <a:spcPct val="100000"/>
                        </a:lnSpc>
                        <a:spcBef>
                          <a:spcPts val="0"/>
                        </a:spcBef>
                        <a:spcAft>
                          <a:spcPts val="0"/>
                        </a:spcAft>
                        <a:buClrTx/>
                        <a:buSzTx/>
                        <a:buFontTx/>
                        <a:buNone/>
                      </a:pPr>
                      <a:r>
                        <a:rPr lang="en-US" sz="1600" dirty="0" err="1"/>
                        <a:t>ReactJs</a:t>
                      </a:r>
                      <a:endParaRPr lang="en-US" sz="1600" dirty="0"/>
                    </a:p>
                  </a:txBody>
                  <a:tcPr marL="167640" marR="167640" marT="83820" marB="83820"/>
                </a:tc>
                <a:extLst>
                  <a:ext uri="{0D108BD9-81ED-4DB2-BD59-A6C34878D82A}">
                    <a16:rowId xmlns:a16="http://schemas.microsoft.com/office/drawing/2014/main" xmlns="" val="2816779683"/>
                  </a:ext>
                </a:extLst>
              </a:tr>
              <a:tr h="21112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Back end</a:t>
                      </a:r>
                      <a:endParaRPr lang="en-IN" sz="1600"/>
                    </a:p>
                  </a:txBody>
                  <a:tcPr marL="167640" marR="167640" marT="83820" marB="83820"/>
                </a:tc>
                <a:tc>
                  <a:txBody>
                    <a:bodyPr/>
                    <a:lstStyle/>
                    <a:p>
                      <a:pPr marL="0" marR="0" lvl="0" indent="0" algn="l" rtl="0" eaLnBrk="1" fontAlgn="auto" latinLnBrk="0" hangingPunct="1">
                        <a:lnSpc>
                          <a:spcPct val="100000"/>
                        </a:lnSpc>
                        <a:spcBef>
                          <a:spcPts val="0"/>
                        </a:spcBef>
                        <a:spcAft>
                          <a:spcPts val="0"/>
                        </a:spcAft>
                        <a:buClrTx/>
                        <a:buSzTx/>
                        <a:buFontTx/>
                        <a:buNone/>
                      </a:pPr>
                      <a:r>
                        <a:rPr lang="en-US" sz="1600" dirty="0" err="1"/>
                        <a:t>NodeJs</a:t>
                      </a:r>
                      <a:r>
                        <a:rPr lang="en-US" sz="1600" dirty="0"/>
                        <a:t>, Express, </a:t>
                      </a:r>
                      <a:r>
                        <a:rPr lang="en-US" sz="1600" dirty="0" err="1" smtClean="0"/>
                        <a:t>MongoDB</a:t>
                      </a:r>
                      <a:endParaRPr lang="en-US" sz="1600" dirty="0"/>
                    </a:p>
                  </a:txBody>
                  <a:tcPr marL="167640" marR="167640" marT="83820" marB="83820"/>
                </a:tc>
                <a:extLst>
                  <a:ext uri="{0D108BD9-81ED-4DB2-BD59-A6C34878D82A}">
                    <a16:rowId xmlns:a16="http://schemas.microsoft.com/office/drawing/2014/main" xmlns="" val="2260561406"/>
                  </a:ext>
                </a:extLst>
              </a:tr>
            </a:tbl>
          </a:graphicData>
        </a:graphic>
      </p:graphicFrame>
      <p:graphicFrame>
        <p:nvGraphicFramePr>
          <p:cNvPr id="11" name="Table 10">
            <a:extLst>
              <a:ext uri="{FF2B5EF4-FFF2-40B4-BE49-F238E27FC236}">
                <a16:creationId xmlns:a16="http://schemas.microsoft.com/office/drawing/2014/main" xmlns="" id="{582DEBDB-6B08-421E-64A8-5FEF3C450AF8}"/>
              </a:ext>
            </a:extLst>
          </p:cNvPr>
          <p:cNvGraphicFramePr>
            <a:graphicFrameLocks noGrp="1"/>
          </p:cNvGraphicFramePr>
          <p:nvPr>
            <p:extLst>
              <p:ext uri="{D42A27DB-BD31-4B8C-83A1-F6EECF244321}">
                <p14:modId xmlns:p14="http://schemas.microsoft.com/office/powerpoint/2010/main" val="2445330009"/>
              </p:ext>
            </p:extLst>
          </p:nvPr>
        </p:nvGraphicFramePr>
        <p:xfrm>
          <a:off x="933450" y="1715497"/>
          <a:ext cx="10318145" cy="2732405"/>
        </p:xfrm>
        <a:graphic>
          <a:graphicData uri="http://schemas.openxmlformats.org/drawingml/2006/table">
            <a:tbl>
              <a:tblPr bandRow="1">
                <a:tableStyleId>{5C22544A-7EE6-4342-B048-85BDC9FD1C3A}</a:tableStyleId>
              </a:tblPr>
              <a:tblGrid>
                <a:gridCol w="5155595">
                  <a:extLst>
                    <a:ext uri="{9D8B030D-6E8A-4147-A177-3AD203B41FA5}">
                      <a16:colId xmlns:a16="http://schemas.microsoft.com/office/drawing/2014/main" xmlns="" val="2401316063"/>
                    </a:ext>
                  </a:extLst>
                </a:gridCol>
                <a:gridCol w="5162550">
                  <a:extLst>
                    <a:ext uri="{9D8B030D-6E8A-4147-A177-3AD203B41FA5}">
                      <a16:colId xmlns:a16="http://schemas.microsoft.com/office/drawing/2014/main" xmlns="" val="1568022184"/>
                    </a:ext>
                  </a:extLst>
                </a:gridCol>
              </a:tblGrid>
              <a:tr h="504825">
                <a:tc gridSpan="2">
                  <a:txBody>
                    <a:bodyPr/>
                    <a:lstStyle/>
                    <a:p>
                      <a:pPr algn="ctr" fontAlgn="base">
                        <a:lnSpc>
                          <a:spcPts val="2175"/>
                        </a:lnSpc>
                      </a:pPr>
                      <a:r>
                        <a:rPr lang="en-US" sz="1800" b="1" i="0" dirty="0">
                          <a:solidFill>
                            <a:srgbClr val="000000"/>
                          </a:solidFill>
                          <a:effectLst/>
                          <a:latin typeface="Neue Haas Grotesk Text Pro"/>
                        </a:rPr>
                        <a:t>Hardware requirements</a:t>
                      </a:r>
                      <a:endParaRPr lang="en-US" b="1" i="0" dirty="0">
                        <a:solidFill>
                          <a:srgbClr val="000000"/>
                        </a:solidFill>
                        <a:effectLst/>
                        <a:latin typeface="Neue Haas Grotesk Text Pro"/>
                      </a:endParaRPr>
                    </a:p>
                  </a:txBody>
                  <a:tcPr>
                    <a:lnL w="9525" cap="flat" cmpd="sng" algn="ctr">
                      <a:solidFill>
                        <a:srgbClr val="E15C3D"/>
                      </a:solidFill>
                      <a:prstDash val="solid"/>
                      <a:round/>
                      <a:headEnd type="none" w="med" len="med"/>
                      <a:tailEnd type="none" w="med" len="med"/>
                    </a:lnL>
                    <a:lnR w="9525" cap="flat" cmpd="sng" algn="ctr">
                      <a:solidFill>
                        <a:srgbClr val="E15C3D"/>
                      </a:solidFill>
                      <a:prstDash val="solid"/>
                      <a:round/>
                      <a:headEnd type="none" w="med" len="med"/>
                      <a:tailEnd type="none" w="med" len="med"/>
                    </a:lnR>
                    <a:lnT w="9525" cap="flat" cmpd="sng" algn="ctr">
                      <a:solidFill>
                        <a:srgbClr val="E15C3D"/>
                      </a:solidFill>
                      <a:prstDash val="solid"/>
                      <a:round/>
                      <a:headEnd type="none" w="med" len="med"/>
                      <a:tailEnd type="none" w="med" len="med"/>
                    </a:lnT>
                    <a:lnB w="9525" cap="flat" cmpd="sng" algn="ctr">
                      <a:solidFill>
                        <a:srgbClr val="E15C3D"/>
                      </a:solidFill>
                      <a:prstDash val="solid"/>
                      <a:round/>
                      <a:headEnd type="none" w="med" len="med"/>
                      <a:tailEnd type="none" w="med" len="med"/>
                    </a:lnB>
                    <a:solidFill>
                      <a:srgbClr val="F9EAE8"/>
                    </a:solidFill>
                  </a:tcPr>
                </a:tc>
                <a:tc hMerge="1">
                  <a:txBody>
                    <a:bodyPr/>
                    <a:lstStyle/>
                    <a:p>
                      <a:endParaRPr lang="en-US"/>
                    </a:p>
                  </a:txBody>
                  <a:tcPr/>
                </a:tc>
                <a:extLst>
                  <a:ext uri="{0D108BD9-81ED-4DB2-BD59-A6C34878D82A}">
                    <a16:rowId xmlns:a16="http://schemas.microsoft.com/office/drawing/2014/main" xmlns="" val="3669283376"/>
                  </a:ext>
                </a:extLst>
              </a:tr>
              <a:tr h="371475">
                <a:tc>
                  <a:txBody>
                    <a:bodyPr/>
                    <a:lstStyle/>
                    <a:p>
                      <a:pPr algn="l" fontAlgn="base">
                        <a:lnSpc>
                          <a:spcPts val="2175"/>
                        </a:lnSpc>
                      </a:pPr>
                      <a:r>
                        <a:rPr lang="en-US" sz="1800" b="0" i="0" dirty="0">
                          <a:solidFill>
                            <a:srgbClr val="000000"/>
                          </a:solidFill>
                          <a:effectLst/>
                          <a:latin typeface="Neue Haas Grotesk Text Pro"/>
                        </a:rPr>
                        <a:t>Processor</a:t>
                      </a:r>
                      <a:endParaRPr lang="en-US" b="0" i="0" dirty="0">
                        <a:solidFill>
                          <a:srgbClr val="000000"/>
                        </a:solidFill>
                        <a:effectLst/>
                        <a:latin typeface="Neue Haas Grotesk Text Pro"/>
                      </a:endParaRPr>
                    </a:p>
                  </a:txBody>
                  <a:tcPr>
                    <a:lnL w="9525" cap="flat" cmpd="sng" algn="ctr">
                      <a:solidFill>
                        <a:srgbClr val="E15C3D"/>
                      </a:solidFill>
                      <a:prstDash val="solid"/>
                      <a:round/>
                      <a:headEnd type="none" w="med" len="med"/>
                      <a:tailEnd type="none" w="med" len="med"/>
                    </a:lnL>
                    <a:lnR w="9525" cap="flat" cmpd="sng" algn="ctr">
                      <a:solidFill>
                        <a:srgbClr val="E15C3D"/>
                      </a:solidFill>
                      <a:prstDash val="solid"/>
                      <a:round/>
                      <a:headEnd type="none" w="med" len="med"/>
                      <a:tailEnd type="none" w="med" len="med"/>
                    </a:lnR>
                    <a:lnT w="9525" cap="flat" cmpd="sng" algn="ctr">
                      <a:solidFill>
                        <a:srgbClr val="E15C3D"/>
                      </a:solidFill>
                      <a:prstDash val="solid"/>
                      <a:round/>
                      <a:headEnd type="none" w="med" len="med"/>
                      <a:tailEnd type="none" w="med" len="med"/>
                    </a:lnT>
                    <a:lnB w="9525" cap="flat" cmpd="sng" algn="ctr">
                      <a:solidFill>
                        <a:srgbClr val="E15C3D"/>
                      </a:solidFill>
                      <a:prstDash val="solid"/>
                      <a:round/>
                      <a:headEnd type="none" w="med" len="med"/>
                      <a:tailEnd type="none" w="med" len="med"/>
                    </a:lnB>
                    <a:solidFill>
                      <a:srgbClr val="F4D2CE"/>
                    </a:solidFill>
                  </a:tcPr>
                </a:tc>
                <a:tc>
                  <a:txBody>
                    <a:bodyPr/>
                    <a:lstStyle/>
                    <a:p>
                      <a:pPr algn="l" fontAlgn="base">
                        <a:lnSpc>
                          <a:spcPts val="2175"/>
                        </a:lnSpc>
                      </a:pPr>
                      <a:r>
                        <a:rPr lang="en-IN" sz="1800" b="0" i="0" dirty="0">
                          <a:solidFill>
                            <a:srgbClr val="000000"/>
                          </a:solidFill>
                          <a:effectLst/>
                          <a:latin typeface="Neue Haas Grotesk Text Pro"/>
                        </a:rPr>
                        <a:t>Pentium- II or higher</a:t>
                      </a:r>
                      <a:endParaRPr lang="en-IN" b="0" i="0" dirty="0">
                        <a:solidFill>
                          <a:srgbClr val="000000"/>
                        </a:solidFill>
                        <a:effectLst/>
                        <a:latin typeface="Neue Haas Grotesk Text Pro"/>
                      </a:endParaRPr>
                    </a:p>
                  </a:txBody>
                  <a:tcPr>
                    <a:lnL w="9525" cap="flat" cmpd="sng" algn="ctr">
                      <a:solidFill>
                        <a:srgbClr val="E15C3D"/>
                      </a:solidFill>
                      <a:prstDash val="solid"/>
                      <a:round/>
                      <a:headEnd type="none" w="med" len="med"/>
                      <a:tailEnd type="none" w="med" len="med"/>
                    </a:lnL>
                    <a:lnR w="9525" cap="flat" cmpd="sng" algn="ctr">
                      <a:solidFill>
                        <a:srgbClr val="E15C3D"/>
                      </a:solidFill>
                      <a:prstDash val="solid"/>
                      <a:round/>
                      <a:headEnd type="none" w="med" len="med"/>
                      <a:tailEnd type="none" w="med" len="med"/>
                    </a:lnR>
                    <a:lnT w="9525" cap="flat" cmpd="sng" algn="ctr">
                      <a:solidFill>
                        <a:srgbClr val="E15C3D"/>
                      </a:solidFill>
                      <a:prstDash val="solid"/>
                      <a:round/>
                      <a:headEnd type="none" w="med" len="med"/>
                      <a:tailEnd type="none" w="med" len="med"/>
                    </a:lnT>
                    <a:lnB w="9525" cap="flat" cmpd="sng" algn="ctr">
                      <a:solidFill>
                        <a:srgbClr val="E15C3D"/>
                      </a:solidFill>
                      <a:prstDash val="solid"/>
                      <a:round/>
                      <a:headEnd type="none" w="med" len="med"/>
                      <a:tailEnd type="none" w="med" len="med"/>
                    </a:lnB>
                    <a:solidFill>
                      <a:srgbClr val="F4D2CE"/>
                    </a:solidFill>
                  </a:tcPr>
                </a:tc>
                <a:extLst>
                  <a:ext uri="{0D108BD9-81ED-4DB2-BD59-A6C34878D82A}">
                    <a16:rowId xmlns:a16="http://schemas.microsoft.com/office/drawing/2014/main" xmlns="" val="2632321230"/>
                  </a:ext>
                </a:extLst>
              </a:tr>
              <a:tr h="342900">
                <a:tc>
                  <a:txBody>
                    <a:bodyPr/>
                    <a:lstStyle/>
                    <a:p>
                      <a:pPr algn="l" fontAlgn="base">
                        <a:lnSpc>
                          <a:spcPts val="2175"/>
                        </a:lnSpc>
                      </a:pPr>
                      <a:r>
                        <a:rPr lang="en-US" sz="1800" b="0" i="0" dirty="0">
                          <a:solidFill>
                            <a:srgbClr val="000000"/>
                          </a:solidFill>
                          <a:effectLst/>
                          <a:latin typeface="Neue Haas Grotesk Text Pro"/>
                        </a:rPr>
                        <a:t>RAM</a:t>
                      </a:r>
                      <a:endParaRPr lang="en-US" b="0" i="0" dirty="0">
                        <a:solidFill>
                          <a:srgbClr val="000000"/>
                        </a:solidFill>
                        <a:effectLst/>
                        <a:latin typeface="Neue Haas Grotesk Text Pro"/>
                      </a:endParaRPr>
                    </a:p>
                  </a:txBody>
                  <a:tcPr>
                    <a:lnL w="9525" cap="flat" cmpd="sng" algn="ctr">
                      <a:solidFill>
                        <a:srgbClr val="E15C3D"/>
                      </a:solidFill>
                      <a:prstDash val="solid"/>
                      <a:round/>
                      <a:headEnd type="none" w="med" len="med"/>
                      <a:tailEnd type="none" w="med" len="med"/>
                    </a:lnL>
                    <a:lnR w="9525" cap="flat" cmpd="sng" algn="ctr">
                      <a:solidFill>
                        <a:srgbClr val="E15C3D"/>
                      </a:solidFill>
                      <a:prstDash val="solid"/>
                      <a:round/>
                      <a:headEnd type="none" w="med" len="med"/>
                      <a:tailEnd type="none" w="med" len="med"/>
                    </a:lnR>
                    <a:lnT w="9525" cap="flat" cmpd="sng" algn="ctr">
                      <a:solidFill>
                        <a:srgbClr val="E15C3D"/>
                      </a:solidFill>
                      <a:prstDash val="solid"/>
                      <a:round/>
                      <a:headEnd type="none" w="med" len="med"/>
                      <a:tailEnd type="none" w="med" len="med"/>
                    </a:lnT>
                    <a:lnB w="9525" cap="flat" cmpd="sng" algn="ctr">
                      <a:solidFill>
                        <a:srgbClr val="E15C3D"/>
                      </a:solidFill>
                      <a:prstDash val="solid"/>
                      <a:round/>
                      <a:headEnd type="none" w="med" len="med"/>
                      <a:tailEnd type="none" w="med" len="med"/>
                    </a:lnB>
                    <a:solidFill>
                      <a:srgbClr val="F9EAE8"/>
                    </a:solidFill>
                  </a:tcPr>
                </a:tc>
                <a:tc>
                  <a:txBody>
                    <a:bodyPr/>
                    <a:lstStyle/>
                    <a:p>
                      <a:pPr algn="l" fontAlgn="base">
                        <a:lnSpc>
                          <a:spcPts val="2175"/>
                        </a:lnSpc>
                      </a:pPr>
                      <a:r>
                        <a:rPr lang="en-US" sz="1800" b="0" i="0" dirty="0">
                          <a:solidFill>
                            <a:srgbClr val="000000"/>
                          </a:solidFill>
                          <a:effectLst/>
                          <a:latin typeface="Neue Haas Grotesk Text Pro"/>
                        </a:rPr>
                        <a:t>Minimum 2 GB</a:t>
                      </a:r>
                      <a:endParaRPr lang="en-US" b="0" i="0" dirty="0">
                        <a:solidFill>
                          <a:srgbClr val="000000"/>
                        </a:solidFill>
                        <a:effectLst/>
                        <a:latin typeface="Neue Haas Grotesk Text Pro"/>
                      </a:endParaRPr>
                    </a:p>
                  </a:txBody>
                  <a:tcPr>
                    <a:lnL w="9525" cap="flat" cmpd="sng" algn="ctr">
                      <a:solidFill>
                        <a:srgbClr val="E15C3D"/>
                      </a:solidFill>
                      <a:prstDash val="solid"/>
                      <a:round/>
                      <a:headEnd type="none" w="med" len="med"/>
                      <a:tailEnd type="none" w="med" len="med"/>
                    </a:lnL>
                    <a:lnR w="9525" cap="flat" cmpd="sng" algn="ctr">
                      <a:solidFill>
                        <a:srgbClr val="E15C3D"/>
                      </a:solidFill>
                      <a:prstDash val="solid"/>
                      <a:round/>
                      <a:headEnd type="none" w="med" len="med"/>
                      <a:tailEnd type="none" w="med" len="med"/>
                    </a:lnR>
                    <a:lnT w="9525" cap="flat" cmpd="sng" algn="ctr">
                      <a:solidFill>
                        <a:srgbClr val="E15C3D"/>
                      </a:solidFill>
                      <a:prstDash val="solid"/>
                      <a:round/>
                      <a:headEnd type="none" w="med" len="med"/>
                      <a:tailEnd type="none" w="med" len="med"/>
                    </a:lnT>
                    <a:lnB w="9525" cap="flat" cmpd="sng" algn="ctr">
                      <a:solidFill>
                        <a:srgbClr val="E15C3D"/>
                      </a:solidFill>
                      <a:prstDash val="solid"/>
                      <a:round/>
                      <a:headEnd type="none" w="med" len="med"/>
                      <a:tailEnd type="none" w="med" len="med"/>
                    </a:lnB>
                    <a:solidFill>
                      <a:srgbClr val="F9EAE8"/>
                    </a:solidFill>
                  </a:tcPr>
                </a:tc>
                <a:extLst>
                  <a:ext uri="{0D108BD9-81ED-4DB2-BD59-A6C34878D82A}">
                    <a16:rowId xmlns:a16="http://schemas.microsoft.com/office/drawing/2014/main" xmlns="" val="3429312652"/>
                  </a:ext>
                </a:extLst>
              </a:tr>
              <a:tr h="342900">
                <a:tc>
                  <a:txBody>
                    <a:bodyPr/>
                    <a:lstStyle/>
                    <a:p>
                      <a:pPr algn="l" fontAlgn="base">
                        <a:lnSpc>
                          <a:spcPts val="2175"/>
                        </a:lnSpc>
                      </a:pPr>
                      <a:r>
                        <a:rPr lang="en-US" sz="1800" b="0" i="0" dirty="0">
                          <a:solidFill>
                            <a:srgbClr val="000000"/>
                          </a:solidFill>
                          <a:effectLst/>
                          <a:latin typeface="Neue Haas Grotesk Text Pro"/>
                        </a:rPr>
                        <a:t>Hard disk space</a:t>
                      </a:r>
                      <a:endParaRPr lang="en-US" b="0" i="0" dirty="0">
                        <a:solidFill>
                          <a:srgbClr val="000000"/>
                        </a:solidFill>
                        <a:effectLst/>
                        <a:latin typeface="Neue Haas Grotesk Text Pro"/>
                      </a:endParaRPr>
                    </a:p>
                  </a:txBody>
                  <a:tcPr>
                    <a:lnL w="9525" cap="flat" cmpd="sng" algn="ctr">
                      <a:solidFill>
                        <a:srgbClr val="E15C3D"/>
                      </a:solidFill>
                      <a:prstDash val="solid"/>
                      <a:round/>
                      <a:headEnd type="none" w="med" len="med"/>
                      <a:tailEnd type="none" w="med" len="med"/>
                    </a:lnL>
                    <a:lnR w="9525" cap="flat" cmpd="sng" algn="ctr">
                      <a:solidFill>
                        <a:srgbClr val="E15C3D"/>
                      </a:solidFill>
                      <a:prstDash val="solid"/>
                      <a:round/>
                      <a:headEnd type="none" w="med" len="med"/>
                      <a:tailEnd type="none" w="med" len="med"/>
                    </a:lnR>
                    <a:lnT w="9525" cap="flat" cmpd="sng" algn="ctr">
                      <a:solidFill>
                        <a:srgbClr val="E15C3D"/>
                      </a:solidFill>
                      <a:prstDash val="solid"/>
                      <a:round/>
                      <a:headEnd type="none" w="med" len="med"/>
                      <a:tailEnd type="none" w="med" len="med"/>
                    </a:lnT>
                    <a:lnB w="9525" cap="flat" cmpd="sng" algn="ctr">
                      <a:solidFill>
                        <a:srgbClr val="E15C3D"/>
                      </a:solidFill>
                      <a:prstDash val="solid"/>
                      <a:round/>
                      <a:headEnd type="none" w="med" len="med"/>
                      <a:tailEnd type="none" w="med" len="med"/>
                    </a:lnB>
                    <a:solidFill>
                      <a:srgbClr val="F4D2CE"/>
                    </a:solidFill>
                  </a:tcPr>
                </a:tc>
                <a:tc>
                  <a:txBody>
                    <a:bodyPr/>
                    <a:lstStyle/>
                    <a:p>
                      <a:pPr algn="l" fontAlgn="base">
                        <a:lnSpc>
                          <a:spcPts val="2175"/>
                        </a:lnSpc>
                      </a:pPr>
                      <a:r>
                        <a:rPr lang="en-US" sz="1800" b="0" i="0" dirty="0">
                          <a:solidFill>
                            <a:srgbClr val="000000"/>
                          </a:solidFill>
                          <a:effectLst/>
                          <a:latin typeface="Neue Haas Grotesk Text Pro"/>
                        </a:rPr>
                        <a:t>Minimum 40 GB</a:t>
                      </a:r>
                      <a:endParaRPr lang="en-US" b="0" i="0" dirty="0">
                        <a:solidFill>
                          <a:srgbClr val="000000"/>
                        </a:solidFill>
                        <a:effectLst/>
                        <a:latin typeface="Neue Haas Grotesk Text Pro"/>
                      </a:endParaRPr>
                    </a:p>
                  </a:txBody>
                  <a:tcPr>
                    <a:lnL w="9525" cap="flat" cmpd="sng" algn="ctr">
                      <a:solidFill>
                        <a:srgbClr val="E15C3D"/>
                      </a:solidFill>
                      <a:prstDash val="solid"/>
                      <a:round/>
                      <a:headEnd type="none" w="med" len="med"/>
                      <a:tailEnd type="none" w="med" len="med"/>
                    </a:lnL>
                    <a:lnR w="9525" cap="flat" cmpd="sng" algn="ctr">
                      <a:solidFill>
                        <a:srgbClr val="E15C3D"/>
                      </a:solidFill>
                      <a:prstDash val="solid"/>
                      <a:round/>
                      <a:headEnd type="none" w="med" len="med"/>
                      <a:tailEnd type="none" w="med" len="med"/>
                    </a:lnR>
                    <a:lnT w="9525" cap="flat" cmpd="sng" algn="ctr">
                      <a:solidFill>
                        <a:srgbClr val="E15C3D"/>
                      </a:solidFill>
                      <a:prstDash val="solid"/>
                      <a:round/>
                      <a:headEnd type="none" w="med" len="med"/>
                      <a:tailEnd type="none" w="med" len="med"/>
                    </a:lnT>
                    <a:lnB w="9525" cap="flat" cmpd="sng" algn="ctr">
                      <a:solidFill>
                        <a:srgbClr val="E15C3D"/>
                      </a:solidFill>
                      <a:prstDash val="solid"/>
                      <a:round/>
                      <a:headEnd type="none" w="med" len="med"/>
                      <a:tailEnd type="none" w="med" len="med"/>
                    </a:lnB>
                    <a:solidFill>
                      <a:srgbClr val="F4D2CE"/>
                    </a:solidFill>
                  </a:tcPr>
                </a:tc>
                <a:extLst>
                  <a:ext uri="{0D108BD9-81ED-4DB2-BD59-A6C34878D82A}">
                    <a16:rowId xmlns:a16="http://schemas.microsoft.com/office/drawing/2014/main" xmlns="" val="236152226"/>
                  </a:ext>
                </a:extLst>
              </a:tr>
              <a:tr h="371475">
                <a:tc>
                  <a:txBody>
                    <a:bodyPr/>
                    <a:lstStyle/>
                    <a:p>
                      <a:pPr algn="l" fontAlgn="base">
                        <a:lnSpc>
                          <a:spcPts val="2175"/>
                        </a:lnSpc>
                      </a:pPr>
                      <a:r>
                        <a:rPr lang="en-US" sz="1800" b="0" i="0" dirty="0">
                          <a:solidFill>
                            <a:srgbClr val="000000"/>
                          </a:solidFill>
                          <a:effectLst/>
                          <a:latin typeface="Neue Haas Grotesk Text Pro"/>
                        </a:rPr>
                        <a:t>Input Devices</a:t>
                      </a:r>
                      <a:endParaRPr lang="en-US" b="0" i="0" dirty="0">
                        <a:solidFill>
                          <a:srgbClr val="000000"/>
                        </a:solidFill>
                        <a:effectLst/>
                        <a:latin typeface="Neue Haas Grotesk Text Pro"/>
                      </a:endParaRPr>
                    </a:p>
                  </a:txBody>
                  <a:tcPr>
                    <a:lnL w="9525" cap="flat" cmpd="sng" algn="ctr">
                      <a:solidFill>
                        <a:srgbClr val="E15C3D"/>
                      </a:solidFill>
                      <a:prstDash val="solid"/>
                      <a:round/>
                      <a:headEnd type="none" w="med" len="med"/>
                      <a:tailEnd type="none" w="med" len="med"/>
                    </a:lnL>
                    <a:lnR w="9525" cap="flat" cmpd="sng" algn="ctr">
                      <a:solidFill>
                        <a:srgbClr val="E15C3D"/>
                      </a:solidFill>
                      <a:prstDash val="solid"/>
                      <a:round/>
                      <a:headEnd type="none" w="med" len="med"/>
                      <a:tailEnd type="none" w="med" len="med"/>
                    </a:lnR>
                    <a:lnT w="9525" cap="flat" cmpd="sng" algn="ctr">
                      <a:solidFill>
                        <a:srgbClr val="E15C3D"/>
                      </a:solidFill>
                      <a:prstDash val="solid"/>
                      <a:round/>
                      <a:headEnd type="none" w="med" len="med"/>
                      <a:tailEnd type="none" w="med" len="med"/>
                    </a:lnT>
                    <a:lnB w="9525" cap="flat" cmpd="sng" algn="ctr">
                      <a:solidFill>
                        <a:srgbClr val="E15C3D"/>
                      </a:solidFill>
                      <a:prstDash val="solid"/>
                      <a:round/>
                      <a:headEnd type="none" w="med" len="med"/>
                      <a:tailEnd type="none" w="med" len="med"/>
                    </a:lnB>
                    <a:solidFill>
                      <a:srgbClr val="F9EAE8"/>
                    </a:solidFill>
                  </a:tcPr>
                </a:tc>
                <a:tc>
                  <a:txBody>
                    <a:bodyPr/>
                    <a:lstStyle/>
                    <a:p>
                      <a:pPr algn="l" fontAlgn="base">
                        <a:lnSpc>
                          <a:spcPts val="2175"/>
                        </a:lnSpc>
                      </a:pPr>
                      <a:r>
                        <a:rPr lang="en-IN" sz="1800" b="0" i="0" dirty="0">
                          <a:solidFill>
                            <a:srgbClr val="000000"/>
                          </a:solidFill>
                          <a:effectLst/>
                          <a:latin typeface="Neue Haas Grotesk Text Pro"/>
                        </a:rPr>
                        <a:t>Mouse, Keyboard, etc</a:t>
                      </a:r>
                      <a:endParaRPr lang="en-IN" b="0" i="0" dirty="0">
                        <a:solidFill>
                          <a:srgbClr val="000000"/>
                        </a:solidFill>
                        <a:effectLst/>
                        <a:latin typeface="Neue Haas Grotesk Text Pro"/>
                      </a:endParaRPr>
                    </a:p>
                  </a:txBody>
                  <a:tcPr>
                    <a:lnL w="9525" cap="flat" cmpd="sng" algn="ctr">
                      <a:solidFill>
                        <a:srgbClr val="E15C3D"/>
                      </a:solidFill>
                      <a:prstDash val="solid"/>
                      <a:round/>
                      <a:headEnd type="none" w="med" len="med"/>
                      <a:tailEnd type="none" w="med" len="med"/>
                    </a:lnL>
                    <a:lnR w="9525" cap="flat" cmpd="sng" algn="ctr">
                      <a:solidFill>
                        <a:srgbClr val="E15C3D"/>
                      </a:solidFill>
                      <a:prstDash val="solid"/>
                      <a:round/>
                      <a:headEnd type="none" w="med" len="med"/>
                      <a:tailEnd type="none" w="med" len="med"/>
                    </a:lnR>
                    <a:lnT w="9525" cap="flat" cmpd="sng" algn="ctr">
                      <a:solidFill>
                        <a:srgbClr val="E15C3D"/>
                      </a:solidFill>
                      <a:prstDash val="solid"/>
                      <a:round/>
                      <a:headEnd type="none" w="med" len="med"/>
                      <a:tailEnd type="none" w="med" len="med"/>
                    </a:lnT>
                    <a:lnB w="9525" cap="flat" cmpd="sng" algn="ctr">
                      <a:solidFill>
                        <a:srgbClr val="E15C3D"/>
                      </a:solidFill>
                      <a:prstDash val="solid"/>
                      <a:round/>
                      <a:headEnd type="none" w="med" len="med"/>
                      <a:tailEnd type="none" w="med" len="med"/>
                    </a:lnB>
                    <a:solidFill>
                      <a:srgbClr val="F9EAE8"/>
                    </a:solidFill>
                  </a:tcPr>
                </a:tc>
                <a:extLst>
                  <a:ext uri="{0D108BD9-81ED-4DB2-BD59-A6C34878D82A}">
                    <a16:rowId xmlns:a16="http://schemas.microsoft.com/office/drawing/2014/main" xmlns="" val="1577475375"/>
                  </a:ext>
                </a:extLst>
              </a:tr>
              <a:tr h="371475">
                <a:tc>
                  <a:txBody>
                    <a:bodyPr/>
                    <a:lstStyle/>
                    <a:p>
                      <a:pPr algn="l" fontAlgn="base">
                        <a:lnSpc>
                          <a:spcPts val="2175"/>
                        </a:lnSpc>
                      </a:pPr>
                      <a:r>
                        <a:rPr lang="en-US" sz="1800" b="0" i="0" dirty="0">
                          <a:solidFill>
                            <a:srgbClr val="000000"/>
                          </a:solidFill>
                          <a:effectLst/>
                          <a:latin typeface="Neue Haas Grotesk Text Pro"/>
                        </a:rPr>
                        <a:t>Output Devices</a:t>
                      </a:r>
                      <a:endParaRPr lang="en-US" b="0" i="0" dirty="0">
                        <a:solidFill>
                          <a:srgbClr val="000000"/>
                        </a:solidFill>
                        <a:effectLst/>
                        <a:latin typeface="Neue Haas Grotesk Text Pro"/>
                      </a:endParaRPr>
                    </a:p>
                  </a:txBody>
                  <a:tcPr>
                    <a:lnL w="9525" cap="flat" cmpd="sng" algn="ctr">
                      <a:solidFill>
                        <a:srgbClr val="E15C3D"/>
                      </a:solidFill>
                      <a:prstDash val="solid"/>
                      <a:round/>
                      <a:headEnd type="none" w="med" len="med"/>
                      <a:tailEnd type="none" w="med" len="med"/>
                    </a:lnL>
                    <a:lnR w="9525" cap="flat" cmpd="sng" algn="ctr">
                      <a:solidFill>
                        <a:srgbClr val="E15C3D"/>
                      </a:solidFill>
                      <a:prstDash val="solid"/>
                      <a:round/>
                      <a:headEnd type="none" w="med" len="med"/>
                      <a:tailEnd type="none" w="med" len="med"/>
                    </a:lnR>
                    <a:lnT w="9525" cap="flat" cmpd="sng" algn="ctr">
                      <a:solidFill>
                        <a:srgbClr val="E15C3D"/>
                      </a:solidFill>
                      <a:prstDash val="solid"/>
                      <a:round/>
                      <a:headEnd type="none" w="med" len="med"/>
                      <a:tailEnd type="none" w="med" len="med"/>
                    </a:lnT>
                    <a:lnB w="9525" cap="flat" cmpd="sng" algn="ctr">
                      <a:solidFill>
                        <a:srgbClr val="E15C3D"/>
                      </a:solidFill>
                      <a:prstDash val="solid"/>
                      <a:round/>
                      <a:headEnd type="none" w="med" len="med"/>
                      <a:tailEnd type="none" w="med" len="med"/>
                    </a:lnB>
                    <a:solidFill>
                      <a:srgbClr val="F4D2CE"/>
                    </a:solidFill>
                  </a:tcPr>
                </a:tc>
                <a:tc>
                  <a:txBody>
                    <a:bodyPr/>
                    <a:lstStyle/>
                    <a:p>
                      <a:pPr algn="l" fontAlgn="base">
                        <a:lnSpc>
                          <a:spcPts val="2175"/>
                        </a:lnSpc>
                      </a:pPr>
                      <a:r>
                        <a:rPr lang="en-IN" sz="1800" b="0" i="0" dirty="0">
                          <a:solidFill>
                            <a:srgbClr val="000000"/>
                          </a:solidFill>
                          <a:effectLst/>
                          <a:latin typeface="Neue Haas Grotesk Text Pro"/>
                        </a:rPr>
                        <a:t>Monitor etc</a:t>
                      </a:r>
                      <a:endParaRPr lang="en-IN" b="0" i="0" dirty="0">
                        <a:solidFill>
                          <a:srgbClr val="000000"/>
                        </a:solidFill>
                        <a:effectLst/>
                        <a:latin typeface="Neue Haas Grotesk Text Pro"/>
                      </a:endParaRPr>
                    </a:p>
                  </a:txBody>
                  <a:tcPr>
                    <a:lnL w="9525" cap="flat" cmpd="sng" algn="ctr">
                      <a:solidFill>
                        <a:srgbClr val="E15C3D"/>
                      </a:solidFill>
                      <a:prstDash val="solid"/>
                      <a:round/>
                      <a:headEnd type="none" w="med" len="med"/>
                      <a:tailEnd type="none" w="med" len="med"/>
                    </a:lnL>
                    <a:lnR w="9525" cap="flat" cmpd="sng" algn="ctr">
                      <a:solidFill>
                        <a:srgbClr val="E15C3D"/>
                      </a:solidFill>
                      <a:prstDash val="solid"/>
                      <a:round/>
                      <a:headEnd type="none" w="med" len="med"/>
                      <a:tailEnd type="none" w="med" len="med"/>
                    </a:lnR>
                    <a:lnT w="9525" cap="flat" cmpd="sng" algn="ctr">
                      <a:solidFill>
                        <a:srgbClr val="E15C3D"/>
                      </a:solidFill>
                      <a:prstDash val="solid"/>
                      <a:round/>
                      <a:headEnd type="none" w="med" len="med"/>
                      <a:tailEnd type="none" w="med" len="med"/>
                    </a:lnT>
                    <a:lnB w="9525" cap="flat" cmpd="sng" algn="ctr">
                      <a:solidFill>
                        <a:srgbClr val="E15C3D"/>
                      </a:solidFill>
                      <a:prstDash val="solid"/>
                      <a:round/>
                      <a:headEnd type="none" w="med" len="med"/>
                      <a:tailEnd type="none" w="med" len="med"/>
                    </a:lnB>
                    <a:solidFill>
                      <a:srgbClr val="F4D2CE"/>
                    </a:solidFill>
                  </a:tcPr>
                </a:tc>
                <a:extLst>
                  <a:ext uri="{0D108BD9-81ED-4DB2-BD59-A6C34878D82A}">
                    <a16:rowId xmlns:a16="http://schemas.microsoft.com/office/drawing/2014/main" xmlns="" val="3939833452"/>
                  </a:ext>
                </a:extLst>
              </a:tr>
              <a:tr h="371475">
                <a:tc>
                  <a:txBody>
                    <a:bodyPr/>
                    <a:lstStyle/>
                    <a:p>
                      <a:pPr algn="l" fontAlgn="base">
                        <a:lnSpc>
                          <a:spcPts val="2175"/>
                        </a:lnSpc>
                      </a:pPr>
                      <a:r>
                        <a:rPr lang="en-US" sz="1800" b="0" i="0" dirty="0">
                          <a:solidFill>
                            <a:srgbClr val="000000"/>
                          </a:solidFill>
                          <a:effectLst/>
                          <a:latin typeface="Neue Haas Grotesk Text Pro"/>
                        </a:rPr>
                        <a:t>Operating System</a:t>
                      </a:r>
                      <a:endParaRPr lang="en-US" b="0" i="0" dirty="0">
                        <a:solidFill>
                          <a:srgbClr val="000000"/>
                        </a:solidFill>
                        <a:effectLst/>
                        <a:latin typeface="Neue Haas Grotesk Text Pro"/>
                      </a:endParaRPr>
                    </a:p>
                  </a:txBody>
                  <a:tcPr>
                    <a:lnL w="9525" cap="flat" cmpd="sng" algn="ctr">
                      <a:solidFill>
                        <a:srgbClr val="E15C3D"/>
                      </a:solidFill>
                      <a:prstDash val="solid"/>
                      <a:round/>
                      <a:headEnd type="none" w="med" len="med"/>
                      <a:tailEnd type="none" w="med" len="med"/>
                    </a:lnL>
                    <a:lnR w="9525" cap="flat" cmpd="sng" algn="ctr">
                      <a:solidFill>
                        <a:srgbClr val="E15C3D"/>
                      </a:solidFill>
                      <a:prstDash val="solid"/>
                      <a:round/>
                      <a:headEnd type="none" w="med" len="med"/>
                      <a:tailEnd type="none" w="med" len="med"/>
                    </a:lnR>
                    <a:lnT w="9525" cap="flat" cmpd="sng" algn="ctr">
                      <a:solidFill>
                        <a:srgbClr val="E15C3D"/>
                      </a:solidFill>
                      <a:prstDash val="solid"/>
                      <a:round/>
                      <a:headEnd type="none" w="med" len="med"/>
                      <a:tailEnd type="none" w="med" len="med"/>
                    </a:lnT>
                    <a:lnB w="9525" cap="flat" cmpd="sng" algn="ctr">
                      <a:solidFill>
                        <a:srgbClr val="E15C3D"/>
                      </a:solidFill>
                      <a:prstDash val="solid"/>
                      <a:round/>
                      <a:headEnd type="none" w="med" len="med"/>
                      <a:tailEnd type="none" w="med" len="med"/>
                    </a:lnB>
                    <a:solidFill>
                      <a:srgbClr val="F9EAE8"/>
                    </a:solidFill>
                  </a:tcPr>
                </a:tc>
                <a:tc>
                  <a:txBody>
                    <a:bodyPr/>
                    <a:lstStyle/>
                    <a:p>
                      <a:pPr algn="l" fontAlgn="base">
                        <a:lnSpc>
                          <a:spcPts val="2175"/>
                        </a:lnSpc>
                      </a:pPr>
                      <a:r>
                        <a:rPr lang="en-US" sz="1800" b="0" i="0" dirty="0">
                          <a:solidFill>
                            <a:srgbClr val="000000"/>
                          </a:solidFill>
                          <a:effectLst/>
                          <a:latin typeface="Neue Haas Grotesk Text Pro"/>
                        </a:rPr>
                        <a:t> Windows 11</a:t>
                      </a:r>
                      <a:endParaRPr lang="en-US" b="0" i="0" dirty="0">
                        <a:solidFill>
                          <a:srgbClr val="000000"/>
                        </a:solidFill>
                        <a:effectLst/>
                        <a:latin typeface="Neue Haas Grotesk Text Pro"/>
                      </a:endParaRPr>
                    </a:p>
                  </a:txBody>
                  <a:tcPr>
                    <a:lnL w="9525" cap="flat" cmpd="sng" algn="ctr">
                      <a:solidFill>
                        <a:srgbClr val="E15C3D"/>
                      </a:solidFill>
                      <a:prstDash val="solid"/>
                      <a:round/>
                      <a:headEnd type="none" w="med" len="med"/>
                      <a:tailEnd type="none" w="med" len="med"/>
                    </a:lnL>
                    <a:lnR w="9525" cap="flat" cmpd="sng" algn="ctr">
                      <a:solidFill>
                        <a:srgbClr val="E15C3D"/>
                      </a:solidFill>
                      <a:prstDash val="solid"/>
                      <a:round/>
                      <a:headEnd type="none" w="med" len="med"/>
                      <a:tailEnd type="none" w="med" len="med"/>
                    </a:lnR>
                    <a:lnT w="9525" cap="flat" cmpd="sng" algn="ctr">
                      <a:solidFill>
                        <a:srgbClr val="E15C3D"/>
                      </a:solidFill>
                      <a:prstDash val="solid"/>
                      <a:round/>
                      <a:headEnd type="none" w="med" len="med"/>
                      <a:tailEnd type="none" w="med" len="med"/>
                    </a:lnT>
                    <a:lnB w="9525" cap="flat" cmpd="sng" algn="ctr">
                      <a:solidFill>
                        <a:srgbClr val="E15C3D"/>
                      </a:solidFill>
                      <a:prstDash val="solid"/>
                      <a:round/>
                      <a:headEnd type="none" w="med" len="med"/>
                      <a:tailEnd type="none" w="med" len="med"/>
                    </a:lnB>
                    <a:solidFill>
                      <a:srgbClr val="F9EAE8"/>
                    </a:solidFill>
                  </a:tcPr>
                </a:tc>
                <a:extLst>
                  <a:ext uri="{0D108BD9-81ED-4DB2-BD59-A6C34878D82A}">
                    <a16:rowId xmlns:a16="http://schemas.microsoft.com/office/drawing/2014/main" xmlns="" val="1489357693"/>
                  </a:ext>
                </a:extLst>
              </a:tr>
            </a:tbl>
          </a:graphicData>
        </a:graphic>
      </p:graphicFrame>
      <p:sp>
        <p:nvSpPr>
          <p:cNvPr id="3" name="Date Placeholder 2">
            <a:extLst>
              <a:ext uri="{FF2B5EF4-FFF2-40B4-BE49-F238E27FC236}">
                <a16:creationId xmlns:a16="http://schemas.microsoft.com/office/drawing/2014/main" xmlns="" id="{31597070-2284-4CDB-E107-C55171352935}"/>
              </a:ext>
            </a:extLst>
          </p:cNvPr>
          <p:cNvSpPr>
            <a:spLocks noGrp="1"/>
          </p:cNvSpPr>
          <p:nvPr>
            <p:ph type="dt" sz="half" idx="10"/>
          </p:nvPr>
        </p:nvSpPr>
        <p:spPr/>
        <p:txBody>
          <a:bodyPr/>
          <a:lstStyle/>
          <a:p>
            <a:fld id="{EE3CA5DD-0DB4-48C7-B9A1-9B7E508E5281}" type="datetime1">
              <a:rPr lang="en-US" smtClean="0"/>
              <a:t>2/25/2025</a:t>
            </a:fld>
            <a:endParaRPr lang="en-US" dirty="0"/>
          </a:p>
        </p:txBody>
      </p:sp>
    </p:spTree>
    <p:extLst>
      <p:ext uri="{BB962C8B-B14F-4D97-AF65-F5344CB8AC3E}">
        <p14:creationId xmlns:p14="http://schemas.microsoft.com/office/powerpoint/2010/main" val="1313789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7B958F-0B26-688A-0395-F2AEEC37691F}"/>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dirty="0">
                <a:latin typeface="+mj-lt"/>
                <a:ea typeface="+mj-ea"/>
                <a:cs typeface="+mj-cs"/>
              </a:rPr>
              <a:t>LIMITATIONS</a:t>
            </a:r>
          </a:p>
        </p:txBody>
      </p:sp>
      <p:sp>
        <p:nvSpPr>
          <p:cNvPr id="3" name="Content Placeholder 2">
            <a:extLst>
              <a:ext uri="{FF2B5EF4-FFF2-40B4-BE49-F238E27FC236}">
                <a16:creationId xmlns:a16="http://schemas.microsoft.com/office/drawing/2014/main" xmlns="" id="{ECFFBD84-3F63-78BE-5DEF-2D5F0D0ACD1C}"/>
              </a:ext>
            </a:extLst>
          </p:cNvPr>
          <p:cNvSpPr>
            <a:spLocks noGrp="1"/>
          </p:cNvSpPr>
          <p:nvPr>
            <p:ph idx="4294967295"/>
          </p:nvPr>
        </p:nvSpPr>
        <p:spPr>
          <a:xfrm>
            <a:off x="157163" y="819150"/>
            <a:ext cx="12034837" cy="6996113"/>
          </a:xfrm>
        </p:spPr>
        <p:txBody>
          <a:bodyPr vert="horz" lIns="91440" tIns="45720" rIns="91440" bIns="45720" rtlCol="0" anchor="ctr">
            <a:normAutofit/>
          </a:bodyPr>
          <a:lstStyle/>
          <a:p>
            <a:pPr marL="342900" lvl="0">
              <a:lnSpc>
                <a:spcPct val="90000"/>
              </a:lnSpc>
              <a:spcAft>
                <a:spcPts val="1000"/>
              </a:spcAft>
              <a:tabLst>
                <a:tab pos="457200" algn="l"/>
              </a:tabLst>
            </a:pPr>
            <a:r>
              <a:rPr lang="en-US" sz="1600" b="1" dirty="0"/>
              <a:t>Lack of Physical Inspection:</a:t>
            </a:r>
          </a:p>
          <a:p>
            <a:pPr marL="114300" lvl="0" indent="0">
              <a:lnSpc>
                <a:spcPct val="90000"/>
              </a:lnSpc>
              <a:spcAft>
                <a:spcPts val="1000"/>
              </a:spcAft>
              <a:buNone/>
              <a:tabLst>
                <a:tab pos="457200" algn="l"/>
              </a:tabLst>
            </a:pPr>
            <a:r>
              <a:rPr lang="en-US" sz="1600" dirty="0"/>
              <a:t> You can’t touch, try on, or test products before purchasing, which can lead to dissatisfaction if the item doesn't meet expectations.</a:t>
            </a:r>
          </a:p>
          <a:p>
            <a:pPr marL="342900">
              <a:lnSpc>
                <a:spcPct val="90000"/>
              </a:lnSpc>
              <a:spcAft>
                <a:spcPts val="1000"/>
              </a:spcAft>
              <a:tabLst>
                <a:tab pos="457200" algn="l"/>
              </a:tabLst>
            </a:pPr>
            <a:r>
              <a:rPr lang="en-US" sz="1600" b="1" dirty="0"/>
              <a:t>Internet Dependency: </a:t>
            </a:r>
          </a:p>
          <a:p>
            <a:pPr marL="114300" indent="0">
              <a:lnSpc>
                <a:spcPct val="90000"/>
              </a:lnSpc>
              <a:spcAft>
                <a:spcPts val="1000"/>
              </a:spcAft>
              <a:buNone/>
              <a:tabLst>
                <a:tab pos="457200" algn="l"/>
              </a:tabLst>
            </a:pPr>
            <a:r>
              <a:rPr lang="en-US" sz="1600" dirty="0"/>
              <a:t>Requires a stable internet connection for shopping, with no offline mode available yet.</a:t>
            </a:r>
          </a:p>
          <a:p>
            <a:pPr marL="342900" lvl="0">
              <a:lnSpc>
                <a:spcPct val="90000"/>
              </a:lnSpc>
              <a:spcAft>
                <a:spcPts val="1000"/>
              </a:spcAft>
              <a:tabLst>
                <a:tab pos="457200" algn="l"/>
              </a:tabLst>
            </a:pPr>
            <a:r>
              <a:rPr lang="en-US" sz="1600" b="1" dirty="0"/>
              <a:t>Shipping Delays: </a:t>
            </a:r>
          </a:p>
          <a:p>
            <a:pPr marL="114300" lvl="0" indent="0">
              <a:lnSpc>
                <a:spcPct val="90000"/>
              </a:lnSpc>
              <a:spcAft>
                <a:spcPts val="1000"/>
              </a:spcAft>
              <a:buNone/>
              <a:tabLst>
                <a:tab pos="457200" algn="l"/>
              </a:tabLst>
            </a:pPr>
            <a:r>
              <a:rPr lang="en-US" sz="1600" dirty="0"/>
              <a:t>Delivery times can be inconsistent, especially during busy periods or if there are logistical issues.</a:t>
            </a:r>
          </a:p>
          <a:p>
            <a:pPr marL="342900" lvl="0">
              <a:lnSpc>
                <a:spcPct val="90000"/>
              </a:lnSpc>
              <a:spcAft>
                <a:spcPts val="1000"/>
              </a:spcAft>
              <a:tabLst>
                <a:tab pos="457200" algn="l"/>
              </a:tabLst>
            </a:pPr>
            <a:r>
              <a:rPr lang="en-US" sz="1600" b="1" dirty="0"/>
              <a:t>Security Concerns: </a:t>
            </a:r>
          </a:p>
          <a:p>
            <a:pPr marL="114300" lvl="0" indent="0">
              <a:lnSpc>
                <a:spcPct val="90000"/>
              </a:lnSpc>
              <a:spcAft>
                <a:spcPts val="1000"/>
              </a:spcAft>
              <a:buNone/>
              <a:tabLst>
                <a:tab pos="457200" algn="l"/>
              </a:tabLst>
            </a:pPr>
            <a:r>
              <a:rPr lang="en-US" sz="1600" dirty="0"/>
              <a:t>There’s always a risk of fraud or data breaches when sharing personal and payment information o</a:t>
            </a:r>
            <a:r>
              <a:rPr lang="en-US" sz="1300" dirty="0"/>
              <a:t>nline.</a:t>
            </a:r>
          </a:p>
        </p:txBody>
      </p:sp>
      <p:sp>
        <p:nvSpPr>
          <p:cNvPr id="4" name="Date Placeholder 3">
            <a:extLst>
              <a:ext uri="{FF2B5EF4-FFF2-40B4-BE49-F238E27FC236}">
                <a16:creationId xmlns:a16="http://schemas.microsoft.com/office/drawing/2014/main" xmlns="" id="{0D8CFAA2-E0C8-6BA4-94EF-EA635515FBCA}"/>
              </a:ext>
            </a:extLst>
          </p:cNvPr>
          <p:cNvSpPr>
            <a:spLocks noGrp="1"/>
          </p:cNvSpPr>
          <p:nvPr>
            <p:ph type="dt" sz="half" idx="10"/>
          </p:nvPr>
        </p:nvSpPr>
        <p:spPr/>
        <p:txBody>
          <a:bodyPr/>
          <a:lstStyle/>
          <a:p>
            <a:fld id="{5C6C316B-088B-42BF-B3F5-0BF54FB413AE}" type="datetime1">
              <a:rPr lang="en-US" smtClean="0"/>
              <a:t>2/25/2025</a:t>
            </a:fld>
            <a:endParaRPr lang="en-US" dirty="0"/>
          </a:p>
        </p:txBody>
      </p:sp>
    </p:spTree>
    <p:extLst>
      <p:ext uri="{BB962C8B-B14F-4D97-AF65-F5344CB8AC3E}">
        <p14:creationId xmlns:p14="http://schemas.microsoft.com/office/powerpoint/2010/main" val="3281685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F3E481-7B1E-3F3F-F6AE-E07F0F19FDAD}"/>
              </a:ext>
            </a:extLst>
          </p:cNvPr>
          <p:cNvSpPr>
            <a:spLocks noGrp="1"/>
          </p:cNvSpPr>
          <p:nvPr>
            <p:ph type="title" idx="4294967295"/>
          </p:nvPr>
        </p:nvSpPr>
        <p:spPr>
          <a:xfrm>
            <a:off x="2138363" y="735013"/>
            <a:ext cx="10053637" cy="2928937"/>
          </a:xfrm>
        </p:spPr>
        <p:txBody>
          <a:bodyPr vert="horz" lIns="91440" tIns="45720" rIns="91440" bIns="45720" rtlCol="0" anchor="b">
            <a:normAutofit/>
          </a:bodyPr>
          <a:lstStyle/>
          <a:p>
            <a:r>
              <a:rPr lang="en-US" sz="4800" b="1" kern="1200" dirty="0">
                <a:latin typeface="+mj-lt"/>
                <a:ea typeface="+mj-ea"/>
                <a:cs typeface="+mj-cs"/>
              </a:rPr>
              <a:t>LITERATURE SURVEY</a:t>
            </a:r>
          </a:p>
        </p:txBody>
      </p:sp>
      <p:sp>
        <p:nvSpPr>
          <p:cNvPr id="3" name="Date Placeholder 2">
            <a:extLst>
              <a:ext uri="{FF2B5EF4-FFF2-40B4-BE49-F238E27FC236}">
                <a16:creationId xmlns:a16="http://schemas.microsoft.com/office/drawing/2014/main" xmlns="" id="{C4ABB17A-41DF-5445-2A4F-DF7DD6C9511C}"/>
              </a:ext>
            </a:extLst>
          </p:cNvPr>
          <p:cNvSpPr>
            <a:spLocks noGrp="1"/>
          </p:cNvSpPr>
          <p:nvPr>
            <p:ph type="dt" sz="half" idx="10"/>
          </p:nvPr>
        </p:nvSpPr>
        <p:spPr/>
        <p:txBody>
          <a:bodyPr/>
          <a:lstStyle/>
          <a:p>
            <a:fld id="{FFDD74B7-DBCF-45DD-8F6A-300B40177A52}" type="datetime1">
              <a:rPr lang="en-US" smtClean="0"/>
              <a:t>2/25/2025</a:t>
            </a:fld>
            <a:endParaRPr lang="en-US" dirty="0"/>
          </a:p>
        </p:txBody>
      </p:sp>
    </p:spTree>
    <p:extLst>
      <p:ext uri="{BB962C8B-B14F-4D97-AF65-F5344CB8AC3E}">
        <p14:creationId xmlns:p14="http://schemas.microsoft.com/office/powerpoint/2010/main" val="3483529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C346FE-C8DE-F36E-8772-12C1AB1BA85E}"/>
              </a:ext>
            </a:extLst>
          </p:cNvPr>
          <p:cNvSpPr>
            <a:spLocks noGrp="1"/>
          </p:cNvSpPr>
          <p:nvPr>
            <p:ph type="title"/>
          </p:nvPr>
        </p:nvSpPr>
        <p:spPr>
          <a:xfrm>
            <a:off x="947694" y="2444621"/>
            <a:ext cx="3512339" cy="2117560"/>
          </a:xfrm>
        </p:spPr>
        <p:txBody>
          <a:bodyPr anchor="b">
            <a:normAutofit/>
          </a:bodyPr>
          <a:lstStyle/>
          <a:p>
            <a:pPr algn="r"/>
            <a:r>
              <a:rPr lang="en-US" sz="4000" dirty="0"/>
              <a:t>React  JS    </a:t>
            </a:r>
            <a:r>
              <a:rPr lang="en-US" sz="4000" dirty="0">
                <a:solidFill>
                  <a:srgbClr val="FFFFFF"/>
                </a:solidFill>
              </a:rPr>
              <a:t/>
            </a:r>
            <a:br>
              <a:rPr lang="en-US" sz="4000" dirty="0">
                <a:solidFill>
                  <a:srgbClr val="FFFFFF"/>
                </a:solidFill>
              </a:rPr>
            </a:br>
            <a:r>
              <a:rPr lang="en-US" sz="4000" dirty="0">
                <a:solidFill>
                  <a:srgbClr val="FFFFFF"/>
                </a:solidFill>
              </a:rPr>
              <a:t/>
            </a:r>
            <a:br>
              <a:rPr lang="en-US" sz="4000" dirty="0">
                <a:solidFill>
                  <a:srgbClr val="FFFFFF"/>
                </a:solidFill>
              </a:rPr>
            </a:br>
            <a:endParaRPr lang="en-US" sz="4000" b="1" dirty="0">
              <a:solidFill>
                <a:srgbClr val="FFFFFF"/>
              </a:solidFill>
            </a:endParaRPr>
          </a:p>
        </p:txBody>
      </p:sp>
      <p:sp>
        <p:nvSpPr>
          <p:cNvPr id="3" name="Content Placeholder 2">
            <a:extLst>
              <a:ext uri="{FF2B5EF4-FFF2-40B4-BE49-F238E27FC236}">
                <a16:creationId xmlns:a16="http://schemas.microsoft.com/office/drawing/2014/main" xmlns="" id="{0CC48C7C-C3A1-C6BB-7811-16910B62CD4E}"/>
              </a:ext>
            </a:extLst>
          </p:cNvPr>
          <p:cNvSpPr>
            <a:spLocks noGrp="1"/>
          </p:cNvSpPr>
          <p:nvPr>
            <p:ph idx="1"/>
          </p:nvPr>
        </p:nvSpPr>
        <p:spPr>
          <a:xfrm>
            <a:off x="5571825" y="8433"/>
            <a:ext cx="6616256" cy="7215189"/>
          </a:xfrm>
        </p:spPr>
        <p:txBody>
          <a:bodyPr vert="horz" lIns="91440" tIns="45720" rIns="91440" bIns="45720" rtlCol="0" anchor="ctr">
            <a:normAutofit/>
          </a:bodyPr>
          <a:lstStyle/>
          <a:p>
            <a:pPr marL="0" indent="0">
              <a:buNone/>
            </a:pPr>
            <a:r>
              <a:rPr lang="en-US" sz="1600" b="1" dirty="0">
                <a:ea typeface="+mn-lt"/>
                <a:cs typeface="+mn-lt"/>
              </a:rPr>
              <a:t>React.js </a:t>
            </a:r>
            <a:r>
              <a:rPr lang="en-US" sz="1600" dirty="0">
                <a:ea typeface="+mn-lt"/>
                <a:cs typeface="+mn-lt"/>
              </a:rPr>
              <a:t>was developed by Facebook (Meta) in 2013 and has since become one of the most popular front-end libraries. Unlike traditional JavaScript frameworks (like Angular or Vue), React focuses on a component-based architecture and a virtual DOM, making UI updates more efficient</a:t>
            </a:r>
            <a:r>
              <a:rPr lang="en-IN" sz="1600" dirty="0">
                <a:ea typeface="+mn-lt"/>
                <a:cs typeface="+mn-lt"/>
              </a:rPr>
              <a:t>    </a:t>
            </a:r>
            <a:endParaRPr lang="en-IN" sz="1600" dirty="0"/>
          </a:p>
          <a:p>
            <a:pPr marL="285750" lvl="0" indent="-285750">
              <a:buFont typeface="Wingdings" pitchFamily="2" charset="2"/>
              <a:buChar char="§"/>
            </a:pPr>
            <a:r>
              <a:rPr lang="en-IN" sz="1600" b="1" dirty="0">
                <a:latin typeface="Arial"/>
                <a:cs typeface="Arial"/>
              </a:rPr>
              <a:t>Component-Based Architecture</a:t>
            </a:r>
            <a:r>
              <a:rPr lang="en-IN" sz="1600" dirty="0">
                <a:latin typeface="Arial"/>
                <a:cs typeface="Arial"/>
              </a:rPr>
              <a:t>: UI is broken into reusable components.</a:t>
            </a:r>
          </a:p>
          <a:p>
            <a:pPr marL="285750" lvl="0" indent="-285750">
              <a:buFont typeface="Wingdings" pitchFamily="2" charset="2"/>
              <a:buChar char="§"/>
            </a:pPr>
            <a:r>
              <a:rPr lang="en-IN" sz="1600" b="1" dirty="0">
                <a:latin typeface="Arial"/>
                <a:cs typeface="Arial"/>
              </a:rPr>
              <a:t>Virtual DOM</a:t>
            </a:r>
            <a:r>
              <a:rPr lang="en-IN" sz="1600" dirty="0">
                <a:latin typeface="Arial"/>
                <a:cs typeface="Arial"/>
              </a:rPr>
              <a:t>: Optimizes rendering for better performance.</a:t>
            </a:r>
          </a:p>
          <a:p>
            <a:pPr marL="285750" lvl="0" indent="-285750">
              <a:buFont typeface="Wingdings" pitchFamily="2" charset="2"/>
              <a:buChar char="§"/>
            </a:pPr>
            <a:r>
              <a:rPr lang="en-IN" sz="1600" b="1" dirty="0">
                <a:latin typeface="Arial"/>
                <a:cs typeface="Arial"/>
              </a:rPr>
              <a:t>JSX (JavaScript XML)</a:t>
            </a:r>
            <a:r>
              <a:rPr lang="en-IN" sz="1600" dirty="0">
                <a:latin typeface="Arial"/>
                <a:cs typeface="Arial"/>
              </a:rPr>
              <a:t>:</a:t>
            </a:r>
            <a:r>
              <a:rPr lang="en-IN" sz="1600" b="1" dirty="0">
                <a:latin typeface="Arial"/>
                <a:cs typeface="Arial"/>
              </a:rPr>
              <a:t> </a:t>
            </a:r>
            <a:r>
              <a:rPr lang="en-IN" sz="1600" dirty="0">
                <a:latin typeface="Arial"/>
                <a:cs typeface="Arial"/>
              </a:rPr>
              <a:t>A syntax extension for writing HTML-like code within JavaScript.</a:t>
            </a:r>
          </a:p>
          <a:p>
            <a:pPr marL="285750" lvl="0" indent="-285750">
              <a:buFont typeface="Wingdings" pitchFamily="2" charset="2"/>
              <a:buChar char="§"/>
            </a:pPr>
            <a:r>
              <a:rPr lang="en-IN" sz="1600" b="1" dirty="0">
                <a:latin typeface="Arial"/>
                <a:cs typeface="Arial"/>
              </a:rPr>
              <a:t>State Management</a:t>
            </a:r>
            <a:r>
              <a:rPr lang="en-IN" sz="1600" dirty="0">
                <a:latin typeface="Arial"/>
                <a:cs typeface="Arial"/>
              </a:rPr>
              <a:t>: Uses </a:t>
            </a:r>
            <a:r>
              <a:rPr lang="en-IN" sz="1600" dirty="0" err="1">
                <a:latin typeface="Arial"/>
                <a:cs typeface="Arial"/>
              </a:rPr>
              <a:t>useState</a:t>
            </a:r>
            <a:r>
              <a:rPr lang="en-IN" sz="1600" dirty="0">
                <a:latin typeface="Arial"/>
                <a:cs typeface="Arial"/>
              </a:rPr>
              <a:t>, </a:t>
            </a:r>
            <a:r>
              <a:rPr lang="en-IN" sz="1600" dirty="0" err="1">
                <a:latin typeface="Arial"/>
                <a:cs typeface="Arial"/>
              </a:rPr>
              <a:t>useReducer</a:t>
            </a:r>
            <a:r>
              <a:rPr lang="en-IN" sz="1600" dirty="0">
                <a:latin typeface="Arial"/>
                <a:cs typeface="Arial"/>
              </a:rPr>
              <a:t>, and external libraries like Redux or </a:t>
            </a:r>
            <a:r>
              <a:rPr lang="en-IN" sz="1600" dirty="0" err="1">
                <a:latin typeface="Arial"/>
                <a:cs typeface="Arial"/>
              </a:rPr>
              <a:t>Zustand</a:t>
            </a:r>
            <a:r>
              <a:rPr lang="en-IN" sz="1600" dirty="0">
                <a:latin typeface="Arial"/>
                <a:cs typeface="Arial"/>
              </a:rPr>
              <a:t>.</a:t>
            </a:r>
          </a:p>
          <a:p>
            <a:pPr marL="285750" lvl="0" indent="-285750">
              <a:buFont typeface="Wingdings" pitchFamily="2" charset="2"/>
              <a:buChar char="§"/>
            </a:pPr>
            <a:endParaRPr lang="en-IN" sz="1600" dirty="0">
              <a:latin typeface="Arial"/>
              <a:cs typeface="Arial"/>
            </a:endParaRPr>
          </a:p>
          <a:p>
            <a:pPr marL="285750" lvl="0" indent="-285750">
              <a:buFont typeface="Wingdings" pitchFamily="2" charset="2"/>
              <a:buChar char="§"/>
            </a:pPr>
            <a:endParaRPr lang="en-IN" sz="1600" dirty="0">
              <a:latin typeface="Arial"/>
              <a:cs typeface="Arial"/>
            </a:endParaRPr>
          </a:p>
        </p:txBody>
      </p:sp>
      <p:sp>
        <p:nvSpPr>
          <p:cNvPr id="4" name="Date Placeholder 3">
            <a:extLst>
              <a:ext uri="{FF2B5EF4-FFF2-40B4-BE49-F238E27FC236}">
                <a16:creationId xmlns:a16="http://schemas.microsoft.com/office/drawing/2014/main" xmlns="" id="{A4212751-E87C-D719-5A17-3745930E8746}"/>
              </a:ext>
            </a:extLst>
          </p:cNvPr>
          <p:cNvSpPr>
            <a:spLocks noGrp="1"/>
          </p:cNvSpPr>
          <p:nvPr>
            <p:ph type="dt" sz="half" idx="10"/>
          </p:nvPr>
        </p:nvSpPr>
        <p:spPr/>
        <p:txBody>
          <a:bodyPr/>
          <a:lstStyle/>
          <a:p>
            <a:fld id="{62627CF5-5794-4695-BA37-CE0FE834082B}" type="datetime1">
              <a:rPr lang="en-US" smtClean="0"/>
              <a:t>2/25/2025</a:t>
            </a:fld>
            <a:endParaRPr lang="en-US" dirty="0"/>
          </a:p>
        </p:txBody>
      </p:sp>
    </p:spTree>
    <p:extLst>
      <p:ext uri="{BB962C8B-B14F-4D97-AF65-F5344CB8AC3E}">
        <p14:creationId xmlns:p14="http://schemas.microsoft.com/office/powerpoint/2010/main" val="305121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2AE369-CD4E-34DC-9C60-8F463660FA6F}"/>
              </a:ext>
            </a:extLst>
          </p:cNvPr>
          <p:cNvSpPr>
            <a:spLocks noGrp="1"/>
          </p:cNvSpPr>
          <p:nvPr>
            <p:ph type="title"/>
          </p:nvPr>
        </p:nvSpPr>
        <p:spPr>
          <a:xfrm>
            <a:off x="826396" y="586855"/>
            <a:ext cx="4230100" cy="3387497"/>
          </a:xfrm>
        </p:spPr>
        <p:txBody>
          <a:bodyPr anchor="b">
            <a:normAutofit/>
          </a:bodyPr>
          <a:lstStyle/>
          <a:p>
            <a:pPr algn="r"/>
            <a:r>
              <a:rPr lang="en-US" sz="4000" dirty="0"/>
              <a:t>Node &amp; Express</a:t>
            </a:r>
          </a:p>
        </p:txBody>
      </p:sp>
      <p:sp>
        <p:nvSpPr>
          <p:cNvPr id="3" name="Content Placeholder 2">
            <a:extLst>
              <a:ext uri="{FF2B5EF4-FFF2-40B4-BE49-F238E27FC236}">
                <a16:creationId xmlns:a16="http://schemas.microsoft.com/office/drawing/2014/main" xmlns="" id="{C80F26D4-1AE0-C5D0-E99B-B11E50DFC560}"/>
              </a:ext>
            </a:extLst>
          </p:cNvPr>
          <p:cNvSpPr>
            <a:spLocks noGrp="1"/>
          </p:cNvSpPr>
          <p:nvPr>
            <p:ph idx="1"/>
          </p:nvPr>
        </p:nvSpPr>
        <p:spPr>
          <a:xfrm>
            <a:off x="5583920" y="1363100"/>
            <a:ext cx="6664637" cy="6646713"/>
          </a:xfrm>
        </p:spPr>
        <p:txBody>
          <a:bodyPr vert="horz" lIns="91440" tIns="45720" rIns="91440" bIns="45720" rtlCol="0" anchor="ctr">
            <a:noAutofit/>
          </a:bodyPr>
          <a:lstStyle/>
          <a:p>
            <a:pPr marL="342900" indent="-342900">
              <a:buAutoNum type="arabicPeriod"/>
            </a:pPr>
            <a:r>
              <a:rPr lang="en-IN" sz="1600" b="1" dirty="0"/>
              <a:t>Node.js</a:t>
            </a:r>
            <a:endParaRPr lang="en-IN" sz="16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1600" dirty="0">
                <a:ea typeface="+mn-lt"/>
                <a:cs typeface="+mn-lt"/>
              </a:rPr>
              <a:t> Node.js is an open-source, cross-platform runtime environment that allows you to execute JavaScript code on the server-side. Unlike traditional JavaScript running in the browser, Node.js enables JavaScript to be used for backend development, making it possible to build fast and scalable web servers.</a:t>
            </a:r>
            <a:endParaRPr lang="en-IN" sz="1600"/>
          </a:p>
          <a:p>
            <a:pPr marL="0" indent="0">
              <a:buNone/>
            </a:pPr>
            <a:r>
              <a:rPr lang="en-IN" sz="1600" dirty="0">
                <a:ea typeface="+mn-lt"/>
                <a:cs typeface="+mn-lt"/>
              </a:rPr>
              <a:t>     </a:t>
            </a:r>
            <a:r>
              <a:rPr lang="en-IN" sz="1600" b="1" dirty="0">
                <a:ea typeface="+mn-lt"/>
                <a:cs typeface="+mn-lt"/>
              </a:rPr>
              <a:t>Non-blocking I/O</a:t>
            </a:r>
            <a:r>
              <a:rPr lang="en-IN" sz="1600" dirty="0">
                <a:ea typeface="+mn-lt"/>
                <a:cs typeface="+mn-lt"/>
              </a:rPr>
              <a:t>: Node.js is designed to handle asynchronous operations, such as reading from files or handling database queries, without blocking the rest of the application.</a:t>
            </a:r>
          </a:p>
          <a:p>
            <a:pPr marL="0" indent="0">
              <a:buNone/>
            </a:pPr>
            <a:r>
              <a:rPr lang="en-IN" sz="1600" b="1" dirty="0">
                <a:ea typeface="+mn-lt"/>
                <a:cs typeface="+mn-lt"/>
              </a:rPr>
              <a:t>   Single-threaded Event Loop</a:t>
            </a:r>
            <a:r>
              <a:rPr lang="en-IN" sz="1600" dirty="0">
                <a:ea typeface="+mn-lt"/>
                <a:cs typeface="+mn-lt"/>
              </a:rPr>
              <a:t>: Node.js uses a single thread to handle multiple requests using an event-driven, non-blocking I/O model, which helps in handling concurrent connections efficiently.</a:t>
            </a:r>
            <a:endParaRPr lang="en-IN" sz="1600"/>
          </a:p>
          <a:p>
            <a:pPr marL="0" indent="0">
              <a:buNone/>
            </a:pPr>
            <a:r>
              <a:rPr lang="en-IN" sz="1600" b="1" dirty="0">
                <a:ea typeface="+mn-lt"/>
                <a:cs typeface="+mn-lt"/>
              </a:rPr>
              <a:t>2. Express.js</a:t>
            </a:r>
            <a:endParaRPr lang="en-IN" sz="1600" dirty="0">
              <a:ea typeface="Calibri" panose="020F0502020204030204" pitchFamily="34" charset="0"/>
              <a:cs typeface="Calibri" panose="020F0502020204030204" pitchFamily="34" charset="0"/>
            </a:endParaRPr>
          </a:p>
          <a:p>
            <a:pPr marL="0" indent="0">
              <a:buNone/>
            </a:pPr>
            <a:r>
              <a:rPr lang="en-IN" sz="1600" dirty="0">
                <a:ea typeface="+mn-lt"/>
                <a:cs typeface="+mn-lt"/>
              </a:rPr>
              <a:t> is a lightweight, flexible framework built on top of Node.js that simplifies the process of building web applications and APIs. It provides a robust set of features for creating server-side applications, such as routing, middleware support, and request handling.</a:t>
            </a:r>
            <a:endParaRPr lang="en-IN" sz="1600">
              <a:latin typeface="Neue Haas Grotesk Text Pro"/>
              <a:ea typeface="Calibri" panose="020F0502020204030204" pitchFamily="34" charset="0"/>
              <a:cs typeface="Calibri" panose="020F0502020204030204" pitchFamily="34" charset="0"/>
            </a:endParaRPr>
          </a:p>
          <a:p>
            <a:pPr>
              <a:buFont typeface="Arial"/>
              <a:buChar char="•"/>
            </a:pPr>
            <a:r>
              <a:rPr lang="en-IN" sz="1600" b="1" dirty="0">
                <a:ea typeface="+mn-lt"/>
                <a:cs typeface="+mn-lt"/>
              </a:rPr>
              <a:t>Simplified Routing</a:t>
            </a:r>
            <a:r>
              <a:rPr lang="en-IN" sz="1600" dirty="0">
                <a:ea typeface="+mn-lt"/>
                <a:cs typeface="+mn-lt"/>
              </a:rPr>
              <a:t>: Express allows developers to define routes easily using HTTP methods (GET, POST, PUT, DELETE) and URL paths.</a:t>
            </a:r>
            <a:endParaRPr lang="en-IN" sz="1600" dirty="0"/>
          </a:p>
          <a:p>
            <a:pPr marL="0" indent="0">
              <a:buNone/>
            </a:pPr>
            <a:endParaRPr lang="en-IN" sz="1600" dirty="0"/>
          </a:p>
          <a:p>
            <a:pPr marL="0" indent="0">
              <a:buNone/>
            </a:pPr>
            <a:endParaRPr lang="en-IN" sz="1600" dirty="0">
              <a:latin typeface="Neue Haas Grotesk Text Pro"/>
              <a:ea typeface="Calibri" panose="020F0502020204030204" pitchFamily="34" charset="0"/>
              <a:cs typeface="Calibri" panose="020F0502020204030204" pitchFamily="34" charset="0"/>
            </a:endParaRPr>
          </a:p>
          <a:p>
            <a:pPr marL="0" indent="0">
              <a:buNone/>
            </a:pPr>
            <a:endParaRPr lang="en-IN" sz="1600" dirty="0">
              <a:latin typeface="Neue Haas Grotesk Text Pro"/>
              <a:ea typeface="Calibri" panose="020F0502020204030204" pitchFamily="34" charset="0"/>
              <a:cs typeface="Calibri" panose="020F0502020204030204" pitchFamily="34" charset="0"/>
            </a:endParaRPr>
          </a:p>
          <a:p>
            <a:pPr marL="0" indent="0">
              <a:buNone/>
            </a:pPr>
            <a:endParaRPr lang="en-IN" sz="1600" dirty="0">
              <a:latin typeface="Neue Haas Grotesk Text Pro"/>
              <a:ea typeface="Calibri" panose="020F0502020204030204" pitchFamily="34" charset="0"/>
              <a:cs typeface="Calibri" panose="020F0502020204030204" pitchFamily="34" charset="0"/>
            </a:endParaRPr>
          </a:p>
          <a:p>
            <a:pPr>
              <a:buAutoNum type="arabicPeriod"/>
            </a:pPr>
            <a:endParaRPr lang="en-IN" sz="1600" dirty="0">
              <a:latin typeface="Neue Haas Grotesk Text Pro"/>
              <a:ea typeface="Calibri" panose="020F0502020204030204" pitchFamily="34" charset="0"/>
              <a:cs typeface="Calibri" panose="020F0502020204030204" pitchFamily="34" charset="0"/>
            </a:endParaRPr>
          </a:p>
          <a:p>
            <a:pPr>
              <a:buAutoNum type="arabicPeriod"/>
            </a:pP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4490FA0C-C3E5-9477-4115-5AD2727B915F}"/>
              </a:ext>
            </a:extLst>
          </p:cNvPr>
          <p:cNvSpPr>
            <a:spLocks noGrp="1"/>
          </p:cNvSpPr>
          <p:nvPr>
            <p:ph type="dt" sz="half" idx="10"/>
          </p:nvPr>
        </p:nvSpPr>
        <p:spPr/>
        <p:txBody>
          <a:bodyPr/>
          <a:lstStyle/>
          <a:p>
            <a:fld id="{163539F4-D510-4099-A7C0-7381E03BFADE}" type="datetime1">
              <a:rPr lang="en-US" smtClean="0"/>
              <a:t>2/25/2025</a:t>
            </a:fld>
            <a:endParaRPr lang="en-US" dirty="0"/>
          </a:p>
        </p:txBody>
      </p:sp>
    </p:spTree>
    <p:extLst>
      <p:ext uri="{BB962C8B-B14F-4D97-AF65-F5344CB8AC3E}">
        <p14:creationId xmlns:p14="http://schemas.microsoft.com/office/powerpoint/2010/main" val="775054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03F675-4CA6-8CD5-FA08-DC029C030FBF}"/>
              </a:ext>
            </a:extLst>
          </p:cNvPr>
          <p:cNvSpPr>
            <a:spLocks noGrp="1"/>
          </p:cNvSpPr>
          <p:nvPr>
            <p:ph type="title"/>
          </p:nvPr>
        </p:nvSpPr>
        <p:spPr>
          <a:xfrm>
            <a:off x="826396" y="586855"/>
            <a:ext cx="3269743" cy="3387497"/>
          </a:xfrm>
        </p:spPr>
        <p:txBody>
          <a:bodyPr anchor="b">
            <a:normAutofit/>
          </a:bodyPr>
          <a:lstStyle/>
          <a:p>
            <a:pPr algn="r"/>
            <a:r>
              <a:rPr lang="en-IN" sz="4000" dirty="0">
                <a:latin typeface="Calibri Light (Headings)"/>
                <a:ea typeface="Calibri"/>
              </a:rPr>
              <a:t>MongoDB</a:t>
            </a:r>
          </a:p>
        </p:txBody>
      </p:sp>
      <p:sp>
        <p:nvSpPr>
          <p:cNvPr id="3" name="Content Placeholder 2">
            <a:extLst>
              <a:ext uri="{FF2B5EF4-FFF2-40B4-BE49-F238E27FC236}">
                <a16:creationId xmlns:a16="http://schemas.microsoft.com/office/drawing/2014/main" xmlns="" id="{B7B51D80-FCCD-E363-D271-FFFA41BF7B03}"/>
              </a:ext>
            </a:extLst>
          </p:cNvPr>
          <p:cNvSpPr>
            <a:spLocks noGrp="1"/>
          </p:cNvSpPr>
          <p:nvPr>
            <p:ph idx="1"/>
          </p:nvPr>
        </p:nvSpPr>
        <p:spPr>
          <a:xfrm>
            <a:off x="5390397" y="468052"/>
            <a:ext cx="6628352" cy="6392713"/>
          </a:xfrm>
        </p:spPr>
        <p:txBody>
          <a:bodyPr vert="horz" lIns="91440" tIns="45720" rIns="91440" bIns="45720" rtlCol="0" anchor="ctr">
            <a:normAutofit/>
          </a:bodyPr>
          <a:lstStyle/>
          <a:p>
            <a:pPr>
              <a:buFont typeface="Arial" panose="05050102010706020507" pitchFamily="18" charset="2"/>
              <a:buChar char="•"/>
            </a:pPr>
            <a:r>
              <a:rPr lang="en-IN" b="1" kern="100" dirty="0">
                <a:ea typeface="+mn-lt"/>
                <a:cs typeface="+mn-lt"/>
              </a:rPr>
              <a:t>MongoDB</a:t>
            </a:r>
            <a:r>
              <a:rPr lang="en-IN" sz="1600" kern="100" dirty="0">
                <a:ea typeface="+mn-lt"/>
                <a:cs typeface="+mn-lt"/>
              </a:rPr>
              <a:t> is a popular, open-source, NoSQL database that uses a document-oriented data model. It is designed to handle large amounts of unstructured data and provides high performance, flexibility, and scalability for modern web applications.</a:t>
            </a:r>
            <a:endParaRPr lang="en-IN" sz="1600" kern="100" dirty="0">
              <a:latin typeface="Calibri"/>
              <a:ea typeface="Calibri"/>
              <a:cs typeface="Calibri"/>
            </a:endParaRPr>
          </a:p>
          <a:p>
            <a:pPr>
              <a:buFont typeface="Arial" panose="05050102010706020507" pitchFamily="18" charset="2"/>
              <a:buChar char="•"/>
            </a:pPr>
            <a:r>
              <a:rPr lang="en-IN" sz="1600" b="1" kern="100" dirty="0">
                <a:ea typeface="+mn-lt"/>
                <a:cs typeface="+mn-lt"/>
              </a:rPr>
              <a:t>Document-Oriented</a:t>
            </a:r>
            <a:r>
              <a:rPr lang="en-IN" sz="1600" kern="100" dirty="0">
                <a:ea typeface="+mn-lt"/>
                <a:cs typeface="+mn-lt"/>
              </a:rPr>
              <a:t>: Stores data as flexible, JSON-like documents (BSON) which can contain nested data structures.</a:t>
            </a:r>
            <a:endParaRPr lang="en-IN" sz="1600" kern="100" dirty="0">
              <a:latin typeface="Neue Haas Grotesk Text Pro"/>
              <a:ea typeface="Calibri"/>
              <a:cs typeface="Calibri"/>
            </a:endParaRPr>
          </a:p>
          <a:p>
            <a:pPr>
              <a:buFont typeface="Arial" panose="05050102010706020507" pitchFamily="18" charset="2"/>
              <a:buChar char="•"/>
            </a:pPr>
            <a:r>
              <a:rPr lang="en-IN" sz="1600" b="1" kern="100" dirty="0">
                <a:ea typeface="+mn-lt"/>
                <a:cs typeface="+mn-lt"/>
              </a:rPr>
              <a:t>Scalability</a:t>
            </a:r>
            <a:r>
              <a:rPr lang="en-IN" sz="1600" kern="100" dirty="0">
                <a:ea typeface="+mn-lt"/>
                <a:cs typeface="+mn-lt"/>
              </a:rPr>
              <a:t>: Supports horizontal scaling (sharding) across multiple servers to handle large data volumes and high traffic.</a:t>
            </a:r>
            <a:endParaRPr lang="en-IN" sz="1600" dirty="0"/>
          </a:p>
          <a:p>
            <a:pPr>
              <a:buFont typeface="Arial" panose="05050102010706020507" pitchFamily="18" charset="2"/>
              <a:buChar char="•"/>
            </a:pPr>
            <a:r>
              <a:rPr lang="en-IN" sz="1600" b="1" kern="100" dirty="0">
                <a:ea typeface="+mn-lt"/>
                <a:cs typeface="+mn-lt"/>
              </a:rPr>
              <a:t>Schema Flexibility</a:t>
            </a:r>
            <a:r>
              <a:rPr lang="en-IN" sz="1600" kern="100" dirty="0">
                <a:ea typeface="+mn-lt"/>
                <a:cs typeface="+mn-lt"/>
              </a:rPr>
              <a:t>: No fixed schema; allows documents within the same collection to have different fields and structures.</a:t>
            </a:r>
            <a:endParaRPr lang="en-IN" sz="1600" dirty="0"/>
          </a:p>
          <a:p>
            <a:pPr>
              <a:buFont typeface="Arial" panose="05050102010706020507" pitchFamily="18" charset="2"/>
              <a:buChar char="•"/>
            </a:pPr>
            <a:r>
              <a:rPr lang="en-IN" sz="1600" b="1" kern="100" dirty="0">
                <a:ea typeface="+mn-lt"/>
                <a:cs typeface="+mn-lt"/>
              </a:rPr>
              <a:t>High Availability</a:t>
            </a:r>
            <a:r>
              <a:rPr lang="en-IN" sz="1600" kern="100" dirty="0">
                <a:ea typeface="+mn-lt"/>
                <a:cs typeface="+mn-lt"/>
              </a:rPr>
              <a:t>: Data replication across multiple servers ensures system availability and failover in case of server failure.</a:t>
            </a:r>
            <a:endParaRPr lang="en-IN" sz="1600"/>
          </a:p>
          <a:p>
            <a:pPr>
              <a:buFont typeface="Arial" panose="05050102010706020507" pitchFamily="18" charset="2"/>
              <a:buChar char="•"/>
            </a:pPr>
            <a:r>
              <a:rPr lang="en-IN" sz="1600" b="1" kern="100" dirty="0">
                <a:ea typeface="+mn-lt"/>
                <a:cs typeface="+mn-lt"/>
              </a:rPr>
              <a:t>Indexing</a:t>
            </a:r>
            <a:r>
              <a:rPr lang="en-IN" sz="1600" kern="100" dirty="0">
                <a:ea typeface="+mn-lt"/>
                <a:cs typeface="+mn-lt"/>
              </a:rPr>
              <a:t>: Supports various types of indexes to optimize query performance and speed up data retrieval.</a:t>
            </a:r>
            <a:endParaRPr lang="en-IN" sz="1600"/>
          </a:p>
          <a:p>
            <a:pPr>
              <a:buFont typeface="Arial" panose="05050102010706020507" pitchFamily="18" charset="2"/>
              <a:buChar char="•"/>
            </a:pPr>
            <a:r>
              <a:rPr lang="en-IN" sz="1600" b="1" kern="100" dirty="0">
                <a:ea typeface="+mn-lt"/>
                <a:cs typeface="+mn-lt"/>
              </a:rPr>
              <a:t>Aggregation Framework</a:t>
            </a:r>
            <a:r>
              <a:rPr lang="en-IN" sz="1600" kern="100" dirty="0">
                <a:ea typeface="+mn-lt"/>
                <a:cs typeface="+mn-lt"/>
              </a:rPr>
              <a:t>: Provides a powerful framework for performing data transformations, grouping, and computations.</a:t>
            </a:r>
            <a:endParaRPr lang="en-IN" sz="1600"/>
          </a:p>
          <a:p>
            <a:pPr lvl="0">
              <a:buFont typeface="Arial" panose="05050102010706020507" pitchFamily="18" charset="2"/>
              <a:buChar char="•"/>
            </a:pPr>
            <a:endParaRPr lang="en-IN" sz="1600" kern="100" dirty="0">
              <a:latin typeface="Neue Haas Grotesk Text Pro"/>
              <a:ea typeface="Calibri"/>
              <a:cs typeface="Calibri"/>
            </a:endParaRPr>
          </a:p>
          <a:p>
            <a:pPr marL="342900" indent="-342900">
              <a:buFont typeface="Symbol" panose="05050102010706020507" pitchFamily="18" charset="2"/>
              <a:buChar char=""/>
            </a:pPr>
            <a:endParaRPr lang="en-IN" sz="1600" kern="100" dirty="0">
              <a:latin typeface="Calibri"/>
              <a:ea typeface="Calibri"/>
              <a:cs typeface="Calibri"/>
            </a:endParaRPr>
          </a:p>
        </p:txBody>
      </p:sp>
      <p:sp>
        <p:nvSpPr>
          <p:cNvPr id="4" name="Date Placeholder 3">
            <a:extLst>
              <a:ext uri="{FF2B5EF4-FFF2-40B4-BE49-F238E27FC236}">
                <a16:creationId xmlns:a16="http://schemas.microsoft.com/office/drawing/2014/main" xmlns="" id="{462AF1EC-F163-B65B-1A5B-B1D4849273AE}"/>
              </a:ext>
            </a:extLst>
          </p:cNvPr>
          <p:cNvSpPr>
            <a:spLocks noGrp="1"/>
          </p:cNvSpPr>
          <p:nvPr>
            <p:ph type="dt" sz="half" idx="10"/>
          </p:nvPr>
        </p:nvSpPr>
        <p:spPr/>
        <p:txBody>
          <a:bodyPr/>
          <a:lstStyle/>
          <a:p>
            <a:fld id="{5FCEEACA-0D09-4AEB-9CEA-E97D0D680BAD}" type="datetime1">
              <a:rPr lang="en-US" smtClean="0"/>
              <a:t>2/25/2025</a:t>
            </a:fld>
            <a:endParaRPr lang="en-US" dirty="0"/>
          </a:p>
        </p:txBody>
      </p:sp>
    </p:spTree>
    <p:extLst>
      <p:ext uri="{BB962C8B-B14F-4D97-AF65-F5344CB8AC3E}">
        <p14:creationId xmlns:p14="http://schemas.microsoft.com/office/powerpoint/2010/main" val="2566163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2B7D92-9BEA-9F59-CD5C-ED14F42FE355}"/>
              </a:ext>
            </a:extLst>
          </p:cNvPr>
          <p:cNvSpPr>
            <a:spLocks noGrp="1"/>
          </p:cNvSpPr>
          <p:nvPr>
            <p:ph type="title" idx="4294967295"/>
          </p:nvPr>
        </p:nvSpPr>
        <p:spPr>
          <a:xfrm>
            <a:off x="1382584" y="1854687"/>
            <a:ext cx="10053637" cy="2928937"/>
          </a:xfrm>
        </p:spPr>
        <p:txBody>
          <a:bodyPr vert="horz" lIns="91440" tIns="45720" rIns="91440" bIns="45720" rtlCol="0" anchor="b">
            <a:normAutofit/>
          </a:bodyPr>
          <a:lstStyle/>
          <a:p>
            <a:r>
              <a:rPr lang="en-US" sz="4800" b="1" kern="1200" dirty="0">
                <a:effectLst/>
                <a:latin typeface="+mj-lt"/>
                <a:ea typeface="+mj-ea"/>
                <a:cs typeface="+mj-cs"/>
              </a:rPr>
              <a:t>SOFTWARE REQUIREMENT SPECIFICATION</a:t>
            </a:r>
            <a:r>
              <a:rPr lang="en-US" sz="4800" kern="1200" dirty="0">
                <a:solidFill>
                  <a:srgbClr val="FFFFFF"/>
                </a:solidFill>
                <a:effectLst/>
                <a:latin typeface="+mj-lt"/>
                <a:ea typeface="+mj-ea"/>
                <a:cs typeface="+mj-cs"/>
              </a:rPr>
              <a:t/>
            </a:r>
            <a:br>
              <a:rPr lang="en-US" sz="4800" kern="1200" dirty="0">
                <a:solidFill>
                  <a:srgbClr val="FFFFFF"/>
                </a:solidFill>
                <a:effectLst/>
                <a:latin typeface="+mj-lt"/>
                <a:ea typeface="+mj-ea"/>
                <a:cs typeface="+mj-cs"/>
              </a:rPr>
            </a:br>
            <a:endParaRPr lang="en-US" sz="4800" kern="1200" dirty="0">
              <a:solidFill>
                <a:srgbClr val="FFFFFF"/>
              </a:solidFill>
              <a:latin typeface="+mj-lt"/>
              <a:ea typeface="+mj-ea"/>
              <a:cs typeface="+mj-cs"/>
            </a:endParaRPr>
          </a:p>
        </p:txBody>
      </p:sp>
      <p:sp>
        <p:nvSpPr>
          <p:cNvPr id="3" name="Date Placeholder 2">
            <a:extLst>
              <a:ext uri="{FF2B5EF4-FFF2-40B4-BE49-F238E27FC236}">
                <a16:creationId xmlns:a16="http://schemas.microsoft.com/office/drawing/2014/main" xmlns="" id="{32C004F4-FE40-0EA2-AA6E-A10CEDA1AED4}"/>
              </a:ext>
            </a:extLst>
          </p:cNvPr>
          <p:cNvSpPr>
            <a:spLocks noGrp="1"/>
          </p:cNvSpPr>
          <p:nvPr>
            <p:ph type="dt" sz="half" idx="10"/>
          </p:nvPr>
        </p:nvSpPr>
        <p:spPr/>
        <p:txBody>
          <a:bodyPr/>
          <a:lstStyle/>
          <a:p>
            <a:fld id="{8E3C48B3-C71D-4B7C-A0A6-16E63E397F5C}" type="datetime1">
              <a:rPr lang="en-US" smtClean="0"/>
              <a:t>2/25/2025</a:t>
            </a:fld>
            <a:endParaRPr lang="en-US" dirty="0"/>
          </a:p>
        </p:txBody>
      </p:sp>
    </p:spTree>
    <p:extLst>
      <p:ext uri="{BB962C8B-B14F-4D97-AF65-F5344CB8AC3E}">
        <p14:creationId xmlns:p14="http://schemas.microsoft.com/office/powerpoint/2010/main" val="1259288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002CA9-F3F5-0F73-B7FD-19DFC9A2461D}"/>
              </a:ext>
            </a:extLst>
          </p:cNvPr>
          <p:cNvSpPr>
            <a:spLocks noGrp="1"/>
          </p:cNvSpPr>
          <p:nvPr>
            <p:ph type="title"/>
          </p:nvPr>
        </p:nvSpPr>
        <p:spPr>
          <a:xfrm>
            <a:off x="466722" y="586855"/>
            <a:ext cx="3201366" cy="3387497"/>
          </a:xfrm>
        </p:spPr>
        <p:txBody>
          <a:bodyPr anchor="b">
            <a:normAutofit/>
          </a:bodyPr>
          <a:lstStyle/>
          <a:p>
            <a:pPr algn="r"/>
            <a:r>
              <a:rPr lang="en-IN" sz="4000" b="1" dirty="0">
                <a:effectLst/>
                <a:latin typeface="Calibri" panose="020F0502020204030204" pitchFamily="34" charset="0"/>
                <a:ea typeface="Calibri" panose="020F0502020204030204" pitchFamily="34" charset="0"/>
              </a:rPr>
              <a:t>Introduction</a:t>
            </a:r>
            <a:endParaRPr lang="en-IN" sz="4000" dirty="0"/>
          </a:p>
        </p:txBody>
      </p:sp>
      <p:sp>
        <p:nvSpPr>
          <p:cNvPr id="32" name="Content Placeholder 2">
            <a:extLst>
              <a:ext uri="{FF2B5EF4-FFF2-40B4-BE49-F238E27FC236}">
                <a16:creationId xmlns:a16="http://schemas.microsoft.com/office/drawing/2014/main" xmlns="" id="{7F8D90C1-4C5C-6478-E321-F339D38E33D7}"/>
              </a:ext>
            </a:extLst>
          </p:cNvPr>
          <p:cNvSpPr>
            <a:spLocks noGrp="1"/>
          </p:cNvSpPr>
          <p:nvPr>
            <p:ph idx="1"/>
          </p:nvPr>
        </p:nvSpPr>
        <p:spPr>
          <a:xfrm>
            <a:off x="4810259" y="649480"/>
            <a:ext cx="6555347" cy="5546047"/>
          </a:xfrm>
        </p:spPr>
        <p:txBody>
          <a:bodyPr anchor="ctr">
            <a:normAutofit/>
          </a:bodyPr>
          <a:lstStyle/>
          <a:p>
            <a:r>
              <a:rPr lang="en-IN">
                <a:ea typeface="+mn-lt"/>
                <a:cs typeface="+mn-lt"/>
              </a:rPr>
              <a:t>A </a:t>
            </a:r>
            <a:r>
              <a:rPr lang="en-IN" b="1">
                <a:ea typeface="+mn-lt"/>
                <a:cs typeface="+mn-lt"/>
              </a:rPr>
              <a:t>Software Requirements Specification (SRS)</a:t>
            </a:r>
            <a:r>
              <a:rPr lang="en-IN">
                <a:ea typeface="+mn-lt"/>
                <a:cs typeface="+mn-lt"/>
              </a:rPr>
              <a:t> document is a detailed description of the software's intended functionalities and features, outlining </a:t>
            </a:r>
            <a:r>
              <a:rPr lang="en-IN" b="1">
                <a:ea typeface="+mn-lt"/>
                <a:cs typeface="+mn-lt"/>
              </a:rPr>
              <a:t>what</a:t>
            </a:r>
            <a:r>
              <a:rPr lang="en-IN">
                <a:ea typeface="+mn-lt"/>
                <a:cs typeface="+mn-lt"/>
              </a:rPr>
              <a:t> the software is supposed to accomplish without delving into the specific methods or technologies that will be used to achieve it.</a:t>
            </a:r>
            <a:endParaRPr lang="en-IN">
              <a:cs typeface="Arial"/>
            </a:endParaRPr>
          </a:p>
          <a:p>
            <a:r>
              <a:rPr lang="en-IN">
                <a:ea typeface="+mn-lt"/>
                <a:cs typeface="+mn-lt"/>
              </a:rPr>
              <a:t>It focuses on defining the external behavior and expectations of the system, providing a clear understanding of its goals and requirements.</a:t>
            </a:r>
            <a:endParaRPr lang="en-IN"/>
          </a:p>
          <a:p>
            <a:endParaRPr lang="en-IN">
              <a:cs typeface="Arial"/>
            </a:endParaRPr>
          </a:p>
        </p:txBody>
      </p:sp>
      <p:sp>
        <p:nvSpPr>
          <p:cNvPr id="3" name="Date Placeholder 2">
            <a:extLst>
              <a:ext uri="{FF2B5EF4-FFF2-40B4-BE49-F238E27FC236}">
                <a16:creationId xmlns:a16="http://schemas.microsoft.com/office/drawing/2014/main" xmlns="" id="{218B4B7B-B590-6CD4-0F32-DE812DF94E46}"/>
              </a:ext>
            </a:extLst>
          </p:cNvPr>
          <p:cNvSpPr>
            <a:spLocks noGrp="1"/>
          </p:cNvSpPr>
          <p:nvPr>
            <p:ph type="dt" sz="half" idx="10"/>
          </p:nvPr>
        </p:nvSpPr>
        <p:spPr/>
        <p:txBody>
          <a:bodyPr/>
          <a:lstStyle/>
          <a:p>
            <a:fld id="{33841503-B327-4737-8904-5ACE95012E19}" type="datetime1">
              <a:rPr lang="en-US" smtClean="0"/>
              <a:t>2/25/2025</a:t>
            </a:fld>
            <a:endParaRPr lang="en-US" dirty="0"/>
          </a:p>
        </p:txBody>
      </p:sp>
    </p:spTree>
    <p:extLst>
      <p:ext uri="{BB962C8B-B14F-4D97-AF65-F5344CB8AC3E}">
        <p14:creationId xmlns:p14="http://schemas.microsoft.com/office/powerpoint/2010/main" val="2438339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1B0411-8A9F-3923-77D3-85C24A620C1E}"/>
              </a:ext>
            </a:extLst>
          </p:cNvPr>
          <p:cNvSpPr>
            <a:spLocks noGrp="1"/>
          </p:cNvSpPr>
          <p:nvPr>
            <p:ph type="title"/>
          </p:nvPr>
        </p:nvSpPr>
        <p:spPr>
          <a:xfrm>
            <a:off x="129745" y="1123920"/>
            <a:ext cx="3115265" cy="2396359"/>
          </a:xfrm>
        </p:spPr>
        <p:txBody>
          <a:bodyPr anchor="b">
            <a:normAutofit/>
          </a:bodyPr>
          <a:lstStyle/>
          <a:p>
            <a:pPr algn="r"/>
            <a:r>
              <a:rPr lang="en-IN" sz="4000" b="1" dirty="0">
                <a:effectLst/>
                <a:latin typeface="Calibri" panose="020F0502020204030204" pitchFamily="34" charset="0"/>
                <a:ea typeface="Calibri" panose="020F0502020204030204" pitchFamily="34" charset="0"/>
              </a:rPr>
              <a:t>Purpose</a:t>
            </a:r>
            <a:endParaRPr lang="en-IN" sz="4000" dirty="0"/>
          </a:p>
        </p:txBody>
      </p:sp>
      <p:sp>
        <p:nvSpPr>
          <p:cNvPr id="7" name="Content Placeholder 6">
            <a:extLst>
              <a:ext uri="{FF2B5EF4-FFF2-40B4-BE49-F238E27FC236}">
                <a16:creationId xmlns:a16="http://schemas.microsoft.com/office/drawing/2014/main" xmlns="" id="{EDE731AF-2B4E-1E74-5365-9C135C514BF6}"/>
              </a:ext>
            </a:extLst>
          </p:cNvPr>
          <p:cNvSpPr>
            <a:spLocks noGrp="1"/>
          </p:cNvSpPr>
          <p:nvPr>
            <p:ph idx="1"/>
          </p:nvPr>
        </p:nvSpPr>
        <p:spPr>
          <a:xfrm>
            <a:off x="3974841" y="1847461"/>
            <a:ext cx="7095442" cy="3965511"/>
          </a:xfrm>
        </p:spPr>
        <p:txBody>
          <a:bodyPr/>
          <a:lstStyle/>
          <a:p>
            <a:pPr lvl="0"/>
            <a:r>
              <a:rPr lang="en-IN" dirty="0"/>
              <a:t>   The </a:t>
            </a:r>
            <a:r>
              <a:rPr lang="en-IN" b="1" dirty="0"/>
              <a:t>purpose of this SRS</a:t>
            </a:r>
            <a:r>
              <a:rPr lang="en-IN" dirty="0"/>
              <a:t> is to define the requirements for the web-based software application clearly.</a:t>
            </a:r>
            <a:endParaRPr lang="en-US" dirty="0"/>
          </a:p>
          <a:p>
            <a:pPr lvl="0"/>
            <a:r>
              <a:rPr lang="en-IN" dirty="0"/>
              <a:t>It serves as a communication tool, bridging the gap between developers and end users.</a:t>
            </a:r>
            <a:endParaRPr lang="en-US" dirty="0"/>
          </a:p>
          <a:p>
            <a:pPr lvl="0"/>
            <a:r>
              <a:rPr lang="en-IN" dirty="0"/>
              <a:t>Additionally, the SRS helps users better understand their own needs and expectations from the software.</a:t>
            </a:r>
            <a:endParaRPr lang="en-US" dirty="0"/>
          </a:p>
          <a:p>
            <a:pPr lvl="0"/>
            <a:r>
              <a:rPr lang="en-IN" dirty="0"/>
              <a:t>The ultimate goal is to create a high-quality, stable, and well-defined Software Requirements Specification.                                                   </a:t>
            </a:r>
          </a:p>
        </p:txBody>
      </p:sp>
      <p:sp>
        <p:nvSpPr>
          <p:cNvPr id="3" name="Date Placeholder 2">
            <a:extLst>
              <a:ext uri="{FF2B5EF4-FFF2-40B4-BE49-F238E27FC236}">
                <a16:creationId xmlns:a16="http://schemas.microsoft.com/office/drawing/2014/main" xmlns="" id="{B1E66AF5-84A2-B63D-C704-36A8CA75C83D}"/>
              </a:ext>
            </a:extLst>
          </p:cNvPr>
          <p:cNvSpPr>
            <a:spLocks noGrp="1"/>
          </p:cNvSpPr>
          <p:nvPr>
            <p:ph type="dt" sz="half" idx="10"/>
          </p:nvPr>
        </p:nvSpPr>
        <p:spPr/>
        <p:txBody>
          <a:bodyPr/>
          <a:lstStyle/>
          <a:p>
            <a:fld id="{99812EA2-C3B8-4317-944A-C8BFE73CE689}" type="datetime1">
              <a:rPr lang="en-US" smtClean="0"/>
              <a:t>2/25/2025</a:t>
            </a:fld>
            <a:endParaRPr lang="en-US" dirty="0"/>
          </a:p>
        </p:txBody>
      </p:sp>
    </p:spTree>
    <p:extLst>
      <p:ext uri="{BB962C8B-B14F-4D97-AF65-F5344CB8AC3E}">
        <p14:creationId xmlns:p14="http://schemas.microsoft.com/office/powerpoint/2010/main" val="2752762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5E15EB-3EE7-FEB6-4331-3FBEAA912971}"/>
              </a:ext>
            </a:extLst>
          </p:cNvPr>
          <p:cNvSpPr>
            <a:spLocks noGrp="1"/>
          </p:cNvSpPr>
          <p:nvPr>
            <p:ph type="title"/>
          </p:nvPr>
        </p:nvSpPr>
        <p:spPr>
          <a:xfrm>
            <a:off x="466722" y="586855"/>
            <a:ext cx="3201366" cy="3387497"/>
          </a:xfrm>
        </p:spPr>
        <p:txBody>
          <a:bodyPr anchor="b">
            <a:normAutofit/>
          </a:bodyPr>
          <a:lstStyle/>
          <a:p>
            <a:pPr algn="r"/>
            <a:r>
              <a:rPr lang="en-US" sz="4000" b="1" dirty="0"/>
              <a:t>SCOPE</a:t>
            </a:r>
            <a:endParaRPr lang="en-IN" sz="4000" b="1" dirty="0"/>
          </a:p>
        </p:txBody>
      </p:sp>
      <p:sp>
        <p:nvSpPr>
          <p:cNvPr id="3" name="Content Placeholder 2">
            <a:extLst>
              <a:ext uri="{FF2B5EF4-FFF2-40B4-BE49-F238E27FC236}">
                <a16:creationId xmlns:a16="http://schemas.microsoft.com/office/drawing/2014/main" xmlns="" id="{C00D9D7F-CF5E-D805-6074-F6889BB2ABCF}"/>
              </a:ext>
            </a:extLst>
          </p:cNvPr>
          <p:cNvSpPr>
            <a:spLocks noGrp="1"/>
          </p:cNvSpPr>
          <p:nvPr>
            <p:ph idx="1"/>
          </p:nvPr>
        </p:nvSpPr>
        <p:spPr>
          <a:xfrm>
            <a:off x="4810259" y="649480"/>
            <a:ext cx="6555347" cy="5546047"/>
          </a:xfrm>
        </p:spPr>
        <p:txBody>
          <a:bodyPr vert="horz" lIns="91440" tIns="45720" rIns="91440" bIns="45720" rtlCol="0" anchor="ctr">
            <a:normAutofit/>
          </a:bodyPr>
          <a:lstStyle/>
          <a:p>
            <a:pPr>
              <a:buFont typeface="Arial" pitchFamily="2" charset="2"/>
              <a:buChar char="•"/>
            </a:pPr>
            <a:r>
              <a:rPr lang="en-IN" dirty="0">
                <a:ea typeface="+mn-lt"/>
                <a:cs typeface="+mn-lt"/>
              </a:rPr>
              <a:t>This document offers a thorough description of the functionality of </a:t>
            </a:r>
            <a:r>
              <a:rPr lang="en-IN" b="1" dirty="0" err="1">
                <a:ea typeface="+mn-lt"/>
                <a:cs typeface="+mn-lt"/>
              </a:rPr>
              <a:t>Styleshop</a:t>
            </a:r>
            <a:r>
              <a:rPr lang="en-IN" dirty="0">
                <a:ea typeface="+mn-lt"/>
                <a:cs typeface="+mn-lt"/>
              </a:rPr>
              <a:t>.</a:t>
            </a:r>
            <a:endParaRPr lang="en-IN" dirty="0">
              <a:latin typeface="Arial"/>
              <a:cs typeface="Arial"/>
            </a:endParaRPr>
          </a:p>
          <a:p>
            <a:pPr>
              <a:buFont typeface="Arial" pitchFamily="2" charset="2"/>
              <a:buChar char="•"/>
            </a:pPr>
            <a:r>
              <a:rPr lang="en-IN" dirty="0">
                <a:ea typeface="+mn-lt"/>
                <a:cs typeface="+mn-lt"/>
              </a:rPr>
              <a:t>It details the system's requirements, including its interfaces and interactions.</a:t>
            </a:r>
            <a:endParaRPr lang="en-IN" dirty="0"/>
          </a:p>
          <a:p>
            <a:pPr>
              <a:buFont typeface="Arial" pitchFamily="2" charset="2"/>
              <a:buChar char="•"/>
            </a:pPr>
            <a:r>
              <a:rPr lang="en-IN" dirty="0">
                <a:ea typeface="+mn-lt"/>
                <a:cs typeface="+mn-lt"/>
              </a:rPr>
              <a:t>Any modifications to the requirements in the future will follow a formal change approval procedure.</a:t>
            </a:r>
            <a:endParaRPr lang="en-IN" dirty="0"/>
          </a:p>
          <a:p>
            <a:pPr>
              <a:buFont typeface="Arial" pitchFamily="2" charset="2"/>
              <a:buChar char="•"/>
            </a:pPr>
            <a:r>
              <a:rPr lang="en-IN" dirty="0">
                <a:ea typeface="+mn-lt"/>
                <a:cs typeface="+mn-lt"/>
              </a:rPr>
              <a:t>The document is intended for developers and will serve as the basis for validating the final system upon delivery. This SRS comprehensively defines the requirements for .</a:t>
            </a:r>
            <a:endParaRPr lang="en-IN" dirty="0"/>
          </a:p>
          <a:p>
            <a:pPr>
              <a:buFont typeface="Wingdings" pitchFamily="2" charset="2"/>
              <a:buChar char="§"/>
            </a:pPr>
            <a:endParaRPr lang="en-IN" dirty="0">
              <a:latin typeface="Arial"/>
              <a:cs typeface="Arial"/>
            </a:endParaRPr>
          </a:p>
        </p:txBody>
      </p:sp>
      <p:sp>
        <p:nvSpPr>
          <p:cNvPr id="4" name="Date Placeholder 3">
            <a:extLst>
              <a:ext uri="{FF2B5EF4-FFF2-40B4-BE49-F238E27FC236}">
                <a16:creationId xmlns:a16="http://schemas.microsoft.com/office/drawing/2014/main" xmlns="" id="{57029DF1-208F-715E-94F2-9DA393BC716F}"/>
              </a:ext>
            </a:extLst>
          </p:cNvPr>
          <p:cNvSpPr>
            <a:spLocks noGrp="1"/>
          </p:cNvSpPr>
          <p:nvPr>
            <p:ph type="dt" sz="half" idx="10"/>
          </p:nvPr>
        </p:nvSpPr>
        <p:spPr/>
        <p:txBody>
          <a:bodyPr/>
          <a:lstStyle/>
          <a:p>
            <a:fld id="{A16B3E2D-E41E-4103-BFDD-115A35D7AC51}" type="datetime1">
              <a:rPr lang="en-US" smtClean="0"/>
              <a:t>2/25/2025</a:t>
            </a:fld>
            <a:endParaRPr lang="en-US" dirty="0"/>
          </a:p>
        </p:txBody>
      </p:sp>
    </p:spTree>
    <p:extLst>
      <p:ext uri="{BB962C8B-B14F-4D97-AF65-F5344CB8AC3E}">
        <p14:creationId xmlns:p14="http://schemas.microsoft.com/office/powerpoint/2010/main" val="3723193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14DA6E4-30C6-33D7-8AD3-77CF96349DDE}"/>
              </a:ext>
            </a:extLst>
          </p:cNvPr>
          <p:cNvSpPr>
            <a:spLocks noGrp="1"/>
          </p:cNvSpPr>
          <p:nvPr>
            <p:ph type="dt" sz="half" idx="10"/>
          </p:nvPr>
        </p:nvSpPr>
        <p:spPr/>
        <p:txBody>
          <a:bodyPr/>
          <a:lstStyle/>
          <a:p>
            <a:fld id="{A444DDE3-FE55-44A2-B703-E7885D04E52D}" type="datetime1">
              <a:rPr lang="en-US" smtClean="0"/>
              <a:t>2/25/2025</a:t>
            </a:fld>
            <a:endParaRPr lang="en-US" dirty="0"/>
          </a:p>
        </p:txBody>
      </p:sp>
      <p:sp>
        <p:nvSpPr>
          <p:cNvPr id="5" name="Title 1">
            <a:extLst>
              <a:ext uri="{FF2B5EF4-FFF2-40B4-BE49-F238E27FC236}">
                <a16:creationId xmlns:a16="http://schemas.microsoft.com/office/drawing/2014/main" xmlns="" id="{41687827-9CF2-0F45-6071-E77C087321D0}"/>
              </a:ext>
            </a:extLst>
          </p:cNvPr>
          <p:cNvSpPr txBox="1">
            <a:spLocks/>
          </p:cNvSpPr>
          <p:nvPr/>
        </p:nvSpPr>
        <p:spPr>
          <a:xfrm>
            <a:off x="0" y="606425"/>
            <a:ext cx="6596063" cy="3267075"/>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800" b="1"/>
              <a:t>SYNOPSIS</a:t>
            </a:r>
            <a:endParaRPr lang="en-US" sz="4800" b="1" dirty="0"/>
          </a:p>
        </p:txBody>
      </p:sp>
    </p:spTree>
    <p:extLst>
      <p:ext uri="{BB962C8B-B14F-4D97-AF65-F5344CB8AC3E}">
        <p14:creationId xmlns:p14="http://schemas.microsoft.com/office/powerpoint/2010/main" val="3382402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68C99E-543F-FFF1-FE0E-A91824D01C86}"/>
              </a:ext>
            </a:extLst>
          </p:cNvPr>
          <p:cNvSpPr>
            <a:spLocks noGrp="1"/>
          </p:cNvSpPr>
          <p:nvPr>
            <p:ph type="title"/>
          </p:nvPr>
        </p:nvSpPr>
        <p:spPr>
          <a:xfrm>
            <a:off x="3802534" y="1537685"/>
            <a:ext cx="5073987" cy="1132258"/>
          </a:xfrm>
        </p:spPr>
        <p:txBody>
          <a:bodyPr/>
          <a:lstStyle/>
          <a:p>
            <a:r>
              <a:rPr lang="en-IN" dirty="0"/>
              <a:t>Overview</a:t>
            </a:r>
          </a:p>
        </p:txBody>
      </p:sp>
      <p:sp>
        <p:nvSpPr>
          <p:cNvPr id="3" name="Content Placeholder 2">
            <a:extLst>
              <a:ext uri="{FF2B5EF4-FFF2-40B4-BE49-F238E27FC236}">
                <a16:creationId xmlns:a16="http://schemas.microsoft.com/office/drawing/2014/main" xmlns="" id="{01D197AC-EB5A-AD6B-FBAA-2DF1EFC3D40C}"/>
              </a:ext>
            </a:extLst>
          </p:cNvPr>
          <p:cNvSpPr>
            <a:spLocks noGrp="1"/>
          </p:cNvSpPr>
          <p:nvPr>
            <p:ph idx="1"/>
          </p:nvPr>
        </p:nvSpPr>
        <p:spPr>
          <a:xfrm>
            <a:off x="998377" y="2901820"/>
            <a:ext cx="9759820" cy="3407540"/>
          </a:xfrm>
        </p:spPr>
        <p:txBody>
          <a:bodyPr>
            <a:normAutofit/>
          </a:bodyPr>
          <a:lstStyle/>
          <a:p>
            <a:r>
              <a:rPr lang="en-US" sz="2400" dirty="0"/>
              <a:t>This SRS provides a detailed understanding of what is expected from </a:t>
            </a:r>
            <a:r>
              <a:rPr lang="en-US" sz="2400" b="1" dirty="0" err="1"/>
              <a:t>Styleshop</a:t>
            </a:r>
            <a:r>
              <a:rPr lang="en-US" sz="2400" dirty="0"/>
              <a:t>. It will guide the development of future stages of the project, ensuring clarity in its features and functionalities</a:t>
            </a:r>
          </a:p>
          <a:p>
            <a:endParaRPr lang="en-IN" dirty="0"/>
          </a:p>
        </p:txBody>
      </p:sp>
      <p:sp>
        <p:nvSpPr>
          <p:cNvPr id="4" name="Date Placeholder 3">
            <a:extLst>
              <a:ext uri="{FF2B5EF4-FFF2-40B4-BE49-F238E27FC236}">
                <a16:creationId xmlns:a16="http://schemas.microsoft.com/office/drawing/2014/main" xmlns="" id="{1C58CD0A-1192-CA26-9579-3E16D229AFD4}"/>
              </a:ext>
            </a:extLst>
          </p:cNvPr>
          <p:cNvSpPr>
            <a:spLocks noGrp="1"/>
          </p:cNvSpPr>
          <p:nvPr>
            <p:ph type="dt" sz="half" idx="10"/>
          </p:nvPr>
        </p:nvSpPr>
        <p:spPr/>
        <p:txBody>
          <a:bodyPr/>
          <a:lstStyle/>
          <a:p>
            <a:fld id="{FD02A470-EB9C-4D0A-9566-8208000EFE5E}" type="datetime1">
              <a:rPr lang="en-US" smtClean="0"/>
              <a:t>2/25/2025</a:t>
            </a:fld>
            <a:endParaRPr lang="en-US" dirty="0"/>
          </a:p>
        </p:txBody>
      </p:sp>
    </p:spTree>
    <p:extLst>
      <p:ext uri="{BB962C8B-B14F-4D97-AF65-F5344CB8AC3E}">
        <p14:creationId xmlns:p14="http://schemas.microsoft.com/office/powerpoint/2010/main" val="2773402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B5BAE8-4162-8481-2006-53FB1B162687}"/>
              </a:ext>
            </a:extLst>
          </p:cNvPr>
          <p:cNvSpPr>
            <a:spLocks noGrp="1"/>
          </p:cNvSpPr>
          <p:nvPr>
            <p:ph type="title"/>
          </p:nvPr>
        </p:nvSpPr>
        <p:spPr>
          <a:xfrm>
            <a:off x="612648" y="1066385"/>
            <a:ext cx="10653578" cy="1132258"/>
          </a:xfrm>
        </p:spPr>
        <p:txBody>
          <a:bodyPr>
            <a:normAutofit fontScale="90000"/>
          </a:bodyPr>
          <a:lstStyle/>
          <a:p>
            <a:r>
              <a:rPr lang="en-US" sz="3600" b="1" dirty="0"/>
              <a:t>Overall Description</a:t>
            </a:r>
            <a:r>
              <a:rPr lang="en-US" sz="3600" dirty="0"/>
              <a:t/>
            </a:r>
            <a:br>
              <a:rPr lang="en-US" sz="3600" dirty="0"/>
            </a:br>
            <a:endParaRPr lang="en-IN" dirty="0"/>
          </a:p>
        </p:txBody>
      </p:sp>
      <p:sp>
        <p:nvSpPr>
          <p:cNvPr id="3" name="Content Placeholder 2">
            <a:extLst>
              <a:ext uri="{FF2B5EF4-FFF2-40B4-BE49-F238E27FC236}">
                <a16:creationId xmlns:a16="http://schemas.microsoft.com/office/drawing/2014/main" xmlns="" id="{A658914D-E120-0A2E-6A62-B3047361A45B}"/>
              </a:ext>
            </a:extLst>
          </p:cNvPr>
          <p:cNvSpPr>
            <a:spLocks noGrp="1"/>
          </p:cNvSpPr>
          <p:nvPr>
            <p:ph idx="1"/>
          </p:nvPr>
        </p:nvSpPr>
        <p:spPr/>
        <p:txBody>
          <a:bodyPr/>
          <a:lstStyle/>
          <a:p>
            <a:pPr marL="0" indent="0" defTabSz="914400">
              <a:lnSpc>
                <a:spcPct val="90000"/>
              </a:lnSpc>
              <a:spcAft>
                <a:spcPts val="600"/>
              </a:spcAft>
              <a:buNone/>
            </a:pPr>
            <a:r>
              <a:rPr lang="en-US" sz="2800" b="1" dirty="0"/>
              <a:t>  Product Perspective:</a:t>
            </a:r>
            <a:endParaRPr lang="en-US" sz="2800" dirty="0"/>
          </a:p>
          <a:p>
            <a:pPr indent="-228600" defTabSz="914400">
              <a:lnSpc>
                <a:spcPct val="90000"/>
              </a:lnSpc>
              <a:spcAft>
                <a:spcPts val="600"/>
              </a:spcAft>
              <a:buFont typeface="Arial" panose="020B0604020202020204" pitchFamily="34" charset="0"/>
              <a:buChar char="•"/>
            </a:pPr>
            <a:endParaRPr lang="en-US" sz="2000" b="1" dirty="0"/>
          </a:p>
          <a:p>
            <a:pPr indent="-228600" defTabSz="914400">
              <a:lnSpc>
                <a:spcPct val="90000"/>
              </a:lnSpc>
              <a:spcAft>
                <a:spcPts val="600"/>
              </a:spcAft>
              <a:buFont typeface="Arial" panose="020B0604020202020204" pitchFamily="34" charset="0"/>
              <a:buChar char="•"/>
            </a:pPr>
            <a:r>
              <a:rPr lang="en-US" b="1" dirty="0" err="1"/>
              <a:t>Styleshop</a:t>
            </a:r>
            <a:r>
              <a:rPr lang="en-US" b="1" dirty="0"/>
              <a:t> </a:t>
            </a:r>
            <a:r>
              <a:rPr lang="en-US" sz="2000" dirty="0"/>
              <a:t>allows users to shop branded and stylish cloths for </a:t>
            </a:r>
            <a:r>
              <a:rPr lang="en-US" sz="2000" dirty="0" smtClean="0"/>
              <a:t>men, women </a:t>
            </a:r>
            <a:r>
              <a:rPr lang="en-US" sz="2000" dirty="0"/>
              <a:t>and kids . It will show new offers and latest collection . Additionally, it includes an admin dashboard for managing </a:t>
            </a:r>
            <a:r>
              <a:rPr lang="en-US" sz="2000" dirty="0" smtClean="0"/>
              <a:t>the </a:t>
            </a:r>
            <a:r>
              <a:rPr lang="en-US" sz="2000" dirty="0"/>
              <a:t>cloths, enabling easy updates and modifications. The system is designed to be intuitive, offering a seamless experience for both users and administrators.</a:t>
            </a:r>
          </a:p>
        </p:txBody>
      </p:sp>
      <p:sp>
        <p:nvSpPr>
          <p:cNvPr id="4" name="Date Placeholder 3">
            <a:extLst>
              <a:ext uri="{FF2B5EF4-FFF2-40B4-BE49-F238E27FC236}">
                <a16:creationId xmlns:a16="http://schemas.microsoft.com/office/drawing/2014/main" xmlns="" id="{FE7DA7F4-8B57-607D-76CD-9F2C961FCC3B}"/>
              </a:ext>
            </a:extLst>
          </p:cNvPr>
          <p:cNvSpPr>
            <a:spLocks noGrp="1"/>
          </p:cNvSpPr>
          <p:nvPr>
            <p:ph type="dt" sz="half" idx="10"/>
          </p:nvPr>
        </p:nvSpPr>
        <p:spPr/>
        <p:txBody>
          <a:bodyPr/>
          <a:lstStyle/>
          <a:p>
            <a:fld id="{EAE516A6-BE6D-4E56-B299-9AEC252EE0FC}" type="datetime1">
              <a:rPr lang="en-US" smtClean="0"/>
              <a:t>2/25/2025</a:t>
            </a:fld>
            <a:endParaRPr lang="en-US" dirty="0"/>
          </a:p>
        </p:txBody>
      </p:sp>
    </p:spTree>
    <p:extLst>
      <p:ext uri="{BB962C8B-B14F-4D97-AF65-F5344CB8AC3E}">
        <p14:creationId xmlns:p14="http://schemas.microsoft.com/office/powerpoint/2010/main" val="582483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013BFC-408B-2E6A-077F-9FE0E7824158}"/>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dirty="0">
                <a:latin typeface="+mj-lt"/>
                <a:ea typeface="+mj-ea"/>
                <a:cs typeface="+mj-cs"/>
              </a:rPr>
              <a:t>Product features</a:t>
            </a:r>
          </a:p>
        </p:txBody>
      </p:sp>
      <p:sp>
        <p:nvSpPr>
          <p:cNvPr id="3" name="Content Placeholder 2">
            <a:extLst>
              <a:ext uri="{FF2B5EF4-FFF2-40B4-BE49-F238E27FC236}">
                <a16:creationId xmlns:a16="http://schemas.microsoft.com/office/drawing/2014/main" xmlns="" id="{FC7F5F30-D240-EC0E-791A-1D0324F0989C}"/>
              </a:ext>
            </a:extLst>
          </p:cNvPr>
          <p:cNvSpPr>
            <a:spLocks noGrp="1"/>
          </p:cNvSpPr>
          <p:nvPr>
            <p:ph idx="4294967295"/>
          </p:nvPr>
        </p:nvSpPr>
        <p:spPr>
          <a:xfrm>
            <a:off x="5637213" y="649288"/>
            <a:ext cx="6554787" cy="5546725"/>
          </a:xfrm>
        </p:spPr>
        <p:txBody>
          <a:bodyPr vert="horz" lIns="91440" tIns="45720" rIns="91440" bIns="45720" rtlCol="0" anchor="ctr">
            <a:normAutofit/>
          </a:bodyPr>
          <a:lstStyle/>
          <a:p>
            <a:pPr>
              <a:lnSpc>
                <a:spcPct val="90000"/>
              </a:lnSpc>
            </a:pPr>
            <a:endParaRPr lang="en-US" sz="1700" dirty="0"/>
          </a:p>
          <a:p>
            <a:pPr>
              <a:lnSpc>
                <a:spcPct val="90000"/>
              </a:lnSpc>
            </a:pPr>
            <a:r>
              <a:rPr lang="en-US" sz="1700" dirty="0"/>
              <a:t>The product has the following features:</a:t>
            </a:r>
          </a:p>
          <a:p>
            <a:pPr>
              <a:lnSpc>
                <a:spcPct val="90000"/>
              </a:lnSpc>
            </a:pPr>
            <a:r>
              <a:rPr lang="en-US" sz="1700" b="1" dirty="0" err="1"/>
              <a:t>Styleshop</a:t>
            </a:r>
            <a:r>
              <a:rPr lang="en-US" sz="1700" dirty="0"/>
              <a:t> is an advanced web application that allows users to purchase cloths through online . Only authenticated users can log in to the system, ensuring secure access to personalized features.</a:t>
            </a:r>
          </a:p>
          <a:p>
            <a:pPr>
              <a:lnSpc>
                <a:spcPct val="90000"/>
              </a:lnSpc>
            </a:pPr>
            <a:r>
              <a:rPr lang="en-US" sz="1700" dirty="0"/>
              <a:t>The platform provides latest styles of cloths and special offers for cloths. There are three category in cloths like men ,women and kids.</a:t>
            </a:r>
          </a:p>
          <a:p>
            <a:pPr>
              <a:lnSpc>
                <a:spcPct val="90000"/>
              </a:lnSpc>
            </a:pPr>
            <a:r>
              <a:rPr lang="en-US" sz="1700" b="1" dirty="0" err="1"/>
              <a:t>Styleshop</a:t>
            </a:r>
            <a:r>
              <a:rPr lang="en-US" sz="1700" dirty="0"/>
              <a:t> has two user interface layers: one for regular users and another for administrators, offering distinct functionalities for each.</a:t>
            </a:r>
          </a:p>
          <a:p>
            <a:pPr>
              <a:lnSpc>
                <a:spcPct val="90000"/>
              </a:lnSpc>
            </a:pPr>
            <a:r>
              <a:rPr lang="en-US" sz="1700" dirty="0"/>
              <a:t>Users must authenticate using their login credentials (ID and password) to access their accounts.</a:t>
            </a:r>
          </a:p>
          <a:p>
            <a:pPr>
              <a:lnSpc>
                <a:spcPct val="90000"/>
              </a:lnSpc>
            </a:pPr>
            <a:r>
              <a:rPr lang="en-US" sz="1700" dirty="0"/>
              <a:t>The administrator has full control over the platform, including the </a:t>
            </a:r>
            <a:r>
              <a:rPr lang="en-US" sz="1700" dirty="0" smtClean="0"/>
              <a:t>ability to add remove cloths and list users details.</a:t>
            </a:r>
            <a:endParaRPr lang="en-US" sz="1700" dirty="0"/>
          </a:p>
          <a:p>
            <a:pPr marL="0">
              <a:lnSpc>
                <a:spcPct val="90000"/>
              </a:lnSpc>
            </a:pPr>
            <a:endParaRPr lang="en-US" sz="1700" b="1" u="sng" dirty="0"/>
          </a:p>
        </p:txBody>
      </p:sp>
      <p:sp>
        <p:nvSpPr>
          <p:cNvPr id="4" name="Date Placeholder 3">
            <a:extLst>
              <a:ext uri="{FF2B5EF4-FFF2-40B4-BE49-F238E27FC236}">
                <a16:creationId xmlns:a16="http://schemas.microsoft.com/office/drawing/2014/main" xmlns="" id="{CB2C76A1-24F9-1B33-FF5C-527994385DAD}"/>
              </a:ext>
            </a:extLst>
          </p:cNvPr>
          <p:cNvSpPr>
            <a:spLocks noGrp="1"/>
          </p:cNvSpPr>
          <p:nvPr>
            <p:ph type="dt" sz="half" idx="10"/>
          </p:nvPr>
        </p:nvSpPr>
        <p:spPr/>
        <p:txBody>
          <a:bodyPr/>
          <a:lstStyle/>
          <a:p>
            <a:fld id="{15318223-150C-4C8D-94BE-B7642DDEE622}" type="datetime1">
              <a:rPr lang="en-US" smtClean="0"/>
              <a:t>2/25/2025</a:t>
            </a:fld>
            <a:endParaRPr lang="en-US" dirty="0"/>
          </a:p>
        </p:txBody>
      </p:sp>
    </p:spTree>
    <p:extLst>
      <p:ext uri="{BB962C8B-B14F-4D97-AF65-F5344CB8AC3E}">
        <p14:creationId xmlns:p14="http://schemas.microsoft.com/office/powerpoint/2010/main" val="2741590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806C61-CBEA-0379-0C08-C03F508C6046}"/>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IN" sz="2800" dirty="0"/>
              <a:t>User Classes and Characteristics:</a:t>
            </a:r>
            <a:endParaRPr lang="en-US" sz="2800" dirty="0"/>
          </a:p>
        </p:txBody>
      </p:sp>
      <p:sp>
        <p:nvSpPr>
          <p:cNvPr id="3" name="Content Placeholder 2">
            <a:extLst>
              <a:ext uri="{FF2B5EF4-FFF2-40B4-BE49-F238E27FC236}">
                <a16:creationId xmlns:a16="http://schemas.microsoft.com/office/drawing/2014/main" xmlns="" id="{F3D6D0E3-628B-E6A3-B0CC-936D694AF7B5}"/>
              </a:ext>
            </a:extLst>
          </p:cNvPr>
          <p:cNvSpPr>
            <a:spLocks noGrp="1"/>
          </p:cNvSpPr>
          <p:nvPr>
            <p:ph idx="4294967295"/>
          </p:nvPr>
        </p:nvSpPr>
        <p:spPr>
          <a:xfrm>
            <a:off x="5637213" y="649288"/>
            <a:ext cx="6554787" cy="5546725"/>
          </a:xfrm>
        </p:spPr>
        <p:txBody>
          <a:bodyPr vert="horz" lIns="91440" tIns="45720" rIns="91440" bIns="45720" rtlCol="0" anchor="ctr">
            <a:normAutofit/>
          </a:bodyPr>
          <a:lstStyle/>
          <a:p>
            <a:pPr marL="0" indent="0">
              <a:lnSpc>
                <a:spcPct val="90000"/>
              </a:lnSpc>
              <a:buNone/>
            </a:pPr>
            <a:endParaRPr lang="en-US" dirty="0"/>
          </a:p>
          <a:p>
            <a:pPr>
              <a:lnSpc>
                <a:spcPct val="90000"/>
              </a:lnSpc>
            </a:pPr>
            <a:r>
              <a:rPr lang="en-US" b="1" dirty="0"/>
              <a:t>Users: </a:t>
            </a:r>
            <a:r>
              <a:rPr lang="en-US" dirty="0"/>
              <a:t>In </a:t>
            </a:r>
            <a:r>
              <a:rPr lang="en-US" dirty="0" err="1"/>
              <a:t>Styleshop</a:t>
            </a:r>
            <a:r>
              <a:rPr lang="en-US" dirty="0"/>
              <a:t> the user will get branded and new style cloths within low cost. There are three category men, women and kids.</a:t>
            </a:r>
          </a:p>
          <a:p>
            <a:pPr>
              <a:lnSpc>
                <a:spcPct val="90000"/>
              </a:lnSpc>
            </a:pPr>
            <a:r>
              <a:rPr lang="en-US" b="1" dirty="0"/>
              <a:t>Administrators</a:t>
            </a:r>
            <a:r>
              <a:rPr lang="en-US" dirty="0"/>
              <a:t>: Responsible for managing the </a:t>
            </a:r>
            <a:r>
              <a:rPr lang="en-US" dirty="0" err="1"/>
              <a:t>styleshop</a:t>
            </a:r>
            <a:r>
              <a:rPr lang="en-US" dirty="0"/>
              <a:t> platform. They have full access to the system and can manage the cloths, add or remove the cloths</a:t>
            </a:r>
            <a:r>
              <a:rPr lang="en-US" dirty="0" smtClean="0"/>
              <a:t>.</a:t>
            </a:r>
            <a:endParaRPr lang="en-US" dirty="0"/>
          </a:p>
        </p:txBody>
      </p:sp>
      <p:sp>
        <p:nvSpPr>
          <p:cNvPr id="4" name="Date Placeholder 3">
            <a:extLst>
              <a:ext uri="{FF2B5EF4-FFF2-40B4-BE49-F238E27FC236}">
                <a16:creationId xmlns:a16="http://schemas.microsoft.com/office/drawing/2014/main" xmlns="" id="{F172CF95-8EA7-A6A8-2C5D-D847AD0EA5EE}"/>
              </a:ext>
            </a:extLst>
          </p:cNvPr>
          <p:cNvSpPr>
            <a:spLocks noGrp="1"/>
          </p:cNvSpPr>
          <p:nvPr>
            <p:ph type="dt" sz="half" idx="10"/>
          </p:nvPr>
        </p:nvSpPr>
        <p:spPr/>
        <p:txBody>
          <a:bodyPr/>
          <a:lstStyle/>
          <a:p>
            <a:fld id="{CDB0F4EE-2386-4C6E-82FC-EE96FC9AC892}" type="datetime1">
              <a:rPr lang="en-US" smtClean="0"/>
              <a:t>2/25/2025</a:t>
            </a:fld>
            <a:endParaRPr lang="en-US" dirty="0"/>
          </a:p>
        </p:txBody>
      </p:sp>
    </p:spTree>
    <p:extLst>
      <p:ext uri="{BB962C8B-B14F-4D97-AF65-F5344CB8AC3E}">
        <p14:creationId xmlns:p14="http://schemas.microsoft.com/office/powerpoint/2010/main" val="3857424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846193-D07F-5F16-6E66-C34FA5CD676A}"/>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dirty="0">
                <a:latin typeface="+mj-lt"/>
                <a:ea typeface="+mj-ea"/>
                <a:cs typeface="+mj-cs"/>
              </a:rPr>
              <a:t>General Constraint</a:t>
            </a:r>
          </a:p>
        </p:txBody>
      </p:sp>
      <p:sp>
        <p:nvSpPr>
          <p:cNvPr id="3" name="TextBox 2">
            <a:extLst>
              <a:ext uri="{FF2B5EF4-FFF2-40B4-BE49-F238E27FC236}">
                <a16:creationId xmlns:a16="http://schemas.microsoft.com/office/drawing/2014/main" xmlns="" id="{3EAA4BC1-8C70-9E36-843C-9A88D1ECC010}"/>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000" dirty="0"/>
              <a:t>The developed system should be compatible with all major platforms (Windows, Mac, Linux, UNIX, etc.) that support modern web browsers.</a:t>
            </a:r>
          </a:p>
          <a:p>
            <a:pPr indent="-228600" defTabSz="914400">
              <a:lnSpc>
                <a:spcPct val="90000"/>
              </a:lnSpc>
              <a:spcAft>
                <a:spcPts val="600"/>
              </a:spcAft>
              <a:buFont typeface="Arial" panose="020B0604020202020204" pitchFamily="34" charset="0"/>
              <a:buChar char="•"/>
            </a:pPr>
            <a:r>
              <a:rPr lang="en-US" sz="2000" dirty="0"/>
              <a:t>Only authorized users who have registered and logged in can access the system's features and functionalities.</a:t>
            </a:r>
          </a:p>
          <a:p>
            <a:pPr indent="-228600" defTabSz="914400">
              <a:lnSpc>
                <a:spcPct val="90000"/>
              </a:lnSpc>
              <a:spcAft>
                <a:spcPts val="600"/>
              </a:spcAft>
              <a:buFont typeface="Arial" panose="020B0604020202020204" pitchFamily="34" charset="0"/>
              <a:buChar char="•"/>
            </a:pPr>
            <a:r>
              <a:rPr lang="en-US" sz="2000" dirty="0"/>
              <a:t>Internet connectivity is required for users to access and use the platform.</a:t>
            </a:r>
          </a:p>
          <a:p>
            <a:pPr indent="-228600" defTabSz="914400">
              <a:lnSpc>
                <a:spcPct val="90000"/>
              </a:lnSpc>
              <a:spcAft>
                <a:spcPts val="600"/>
              </a:spcAft>
              <a:buFont typeface="Arial" panose="020B0604020202020204" pitchFamily="34" charset="0"/>
              <a:buChar char="•"/>
            </a:pPr>
            <a:endParaRPr lang="en-US" sz="2000" dirty="0"/>
          </a:p>
          <a:p>
            <a:pPr marL="342900" lvl="0" indent="-228600" defTabSz="914400">
              <a:lnSpc>
                <a:spcPct val="90000"/>
              </a:lnSpc>
              <a:spcAft>
                <a:spcPts val="600"/>
              </a:spcAft>
              <a:buFont typeface="Arial" panose="020B0604020202020204" pitchFamily="34" charset="0"/>
              <a:buChar char="•"/>
            </a:pPr>
            <a:endParaRPr lang="en-US" sz="2000" dirty="0"/>
          </a:p>
        </p:txBody>
      </p:sp>
      <p:sp>
        <p:nvSpPr>
          <p:cNvPr id="4" name="Date Placeholder 3">
            <a:extLst>
              <a:ext uri="{FF2B5EF4-FFF2-40B4-BE49-F238E27FC236}">
                <a16:creationId xmlns:a16="http://schemas.microsoft.com/office/drawing/2014/main" xmlns="" id="{D17B4A80-681F-B0CC-1004-BDF533B325B1}"/>
              </a:ext>
            </a:extLst>
          </p:cNvPr>
          <p:cNvSpPr>
            <a:spLocks noGrp="1"/>
          </p:cNvSpPr>
          <p:nvPr>
            <p:ph type="dt" sz="half" idx="10"/>
          </p:nvPr>
        </p:nvSpPr>
        <p:spPr/>
        <p:txBody>
          <a:bodyPr/>
          <a:lstStyle/>
          <a:p>
            <a:fld id="{699DDD99-9FBA-4EEF-A34C-AFB745298F8C}" type="datetime1">
              <a:rPr lang="en-US" smtClean="0"/>
              <a:t>2/25/2025</a:t>
            </a:fld>
            <a:endParaRPr lang="en-US" dirty="0"/>
          </a:p>
        </p:txBody>
      </p:sp>
    </p:spTree>
    <p:extLst>
      <p:ext uri="{BB962C8B-B14F-4D97-AF65-F5344CB8AC3E}">
        <p14:creationId xmlns:p14="http://schemas.microsoft.com/office/powerpoint/2010/main" val="2883544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4D9B80-CD1B-B236-FD8D-724918D5FACC}"/>
              </a:ext>
            </a:extLst>
          </p:cNvPr>
          <p:cNvSpPr>
            <a:spLocks noGrp="1"/>
          </p:cNvSpPr>
          <p:nvPr>
            <p:ph type="title"/>
          </p:nvPr>
        </p:nvSpPr>
        <p:spPr>
          <a:xfrm>
            <a:off x="466722" y="586855"/>
            <a:ext cx="3201366" cy="3387497"/>
          </a:xfrm>
        </p:spPr>
        <p:txBody>
          <a:bodyPr anchor="b">
            <a:normAutofit/>
          </a:bodyPr>
          <a:lstStyle/>
          <a:p>
            <a:pPr algn="r"/>
            <a:r>
              <a:rPr lang="en-IN" sz="4000" b="1" kern="100" dirty="0">
                <a:effectLst/>
                <a:latin typeface="Calibri" panose="020F0502020204030204" pitchFamily="34" charset="0"/>
                <a:ea typeface="Calibri" panose="020F0502020204030204" pitchFamily="34" charset="0"/>
                <a:cs typeface="Calibri" panose="020F0502020204030204" pitchFamily="34" charset="0"/>
              </a:rPr>
              <a:t>Assumption and Dependences</a:t>
            </a:r>
            <a:r>
              <a:rPr lang="en-IN" sz="4000" dirty="0">
                <a:solidFill>
                  <a:srgbClr val="FFFFFF"/>
                </a:solidFill>
              </a:rPr>
              <a:t/>
            </a:r>
            <a:br>
              <a:rPr lang="en-IN" sz="4000" dirty="0">
                <a:solidFill>
                  <a:srgbClr val="FFFFFF"/>
                </a:solidFill>
              </a:rPr>
            </a:br>
            <a:endParaRPr lang="en-IN" sz="4000" dirty="0">
              <a:solidFill>
                <a:srgbClr val="FFFFFF"/>
              </a:solidFill>
            </a:endParaRPr>
          </a:p>
        </p:txBody>
      </p:sp>
      <p:sp>
        <p:nvSpPr>
          <p:cNvPr id="3" name="Content Placeholder 2">
            <a:extLst>
              <a:ext uri="{FF2B5EF4-FFF2-40B4-BE49-F238E27FC236}">
                <a16:creationId xmlns:a16="http://schemas.microsoft.com/office/drawing/2014/main" xmlns="" id="{8A524739-66E1-251A-0D56-F7346B9C62C8}"/>
              </a:ext>
            </a:extLst>
          </p:cNvPr>
          <p:cNvSpPr>
            <a:spLocks noGrp="1"/>
          </p:cNvSpPr>
          <p:nvPr>
            <p:ph idx="1"/>
          </p:nvPr>
        </p:nvSpPr>
        <p:spPr>
          <a:xfrm>
            <a:off x="4810259" y="649480"/>
            <a:ext cx="6555347" cy="5546047"/>
          </a:xfrm>
        </p:spPr>
        <p:txBody>
          <a:bodyPr vert="horz" lIns="91440" tIns="45720" rIns="91440" bIns="45720" rtlCol="0" anchor="ctr">
            <a:normAutofit/>
          </a:bodyPr>
          <a:lstStyle/>
          <a:p>
            <a:pPr>
              <a:buFont typeface="Arial" panose="05000000000000000000" pitchFamily="2" charset="2"/>
              <a:buChar char="•"/>
            </a:pPr>
            <a:r>
              <a:rPr lang="en-IN" dirty="0">
                <a:ea typeface="+mn-lt"/>
                <a:cs typeface="+mn-lt"/>
              </a:rPr>
              <a:t>Users may need to be trained on how to utilize the system's features effectively.</a:t>
            </a:r>
            <a:endParaRPr lang="en-IN" dirty="0"/>
          </a:p>
          <a:p>
            <a:pPr>
              <a:buFont typeface="Arial" panose="05000000000000000000" pitchFamily="2" charset="2"/>
              <a:buChar char="•"/>
            </a:pPr>
            <a:r>
              <a:rPr lang="en-IN" dirty="0">
                <a:ea typeface="+mn-lt"/>
                <a:cs typeface="+mn-lt"/>
              </a:rPr>
              <a:t>Users should have basic computer literacy and familiarity with navigating web applications.</a:t>
            </a:r>
            <a:endParaRPr lang="en-IN" dirty="0">
              <a:latin typeface="Calibri"/>
              <a:ea typeface="Calibri"/>
              <a:cs typeface="Calibri"/>
            </a:endParaRPr>
          </a:p>
          <a:p>
            <a:pPr>
              <a:buFont typeface="Arial" panose="05000000000000000000" pitchFamily="2" charset="2"/>
              <a:buChar char="•"/>
            </a:pPr>
            <a:r>
              <a:rPr lang="en-IN" dirty="0">
                <a:ea typeface="+mn-lt"/>
                <a:cs typeface="+mn-lt"/>
              </a:rPr>
              <a:t>The administrator role has already been created within the system.</a:t>
            </a:r>
            <a:endParaRPr lang="en-IN" dirty="0"/>
          </a:p>
          <a:p>
            <a:pPr>
              <a:buFont typeface="Arial" panose="05000000000000000000" pitchFamily="2" charset="2"/>
              <a:buChar char="•"/>
            </a:pPr>
            <a:r>
              <a:rPr lang="en-IN" dirty="0">
                <a:ea typeface="+mn-lt"/>
                <a:cs typeface="+mn-lt"/>
              </a:rPr>
              <a:t>Roles and tasks for both users and administrators are predefined and managed within the system</a:t>
            </a:r>
            <a:r>
              <a:rPr lang="en-IN" dirty="0" smtClean="0">
                <a:ea typeface="+mn-lt"/>
                <a:cs typeface="+mn-lt"/>
              </a:rPr>
              <a:t>.</a:t>
            </a:r>
            <a:endParaRPr lang="en-IN" dirty="0"/>
          </a:p>
          <a:p>
            <a:pPr>
              <a:buFont typeface="Wingdings" panose="05000000000000000000" pitchFamily="2" charset="2"/>
              <a:buChar char="§"/>
            </a:pPr>
            <a:endParaRPr lang="en-IN" dirty="0">
              <a:latin typeface="Calibri"/>
              <a:ea typeface="Calibri"/>
              <a:cs typeface="Calibri"/>
            </a:endParaRPr>
          </a:p>
        </p:txBody>
      </p:sp>
      <p:sp>
        <p:nvSpPr>
          <p:cNvPr id="4" name="Date Placeholder 3">
            <a:extLst>
              <a:ext uri="{FF2B5EF4-FFF2-40B4-BE49-F238E27FC236}">
                <a16:creationId xmlns:a16="http://schemas.microsoft.com/office/drawing/2014/main" xmlns="" id="{E3666856-3AC4-8406-3BC0-5E44B4F585FF}"/>
              </a:ext>
            </a:extLst>
          </p:cNvPr>
          <p:cNvSpPr>
            <a:spLocks noGrp="1"/>
          </p:cNvSpPr>
          <p:nvPr>
            <p:ph type="dt" sz="half" idx="10"/>
          </p:nvPr>
        </p:nvSpPr>
        <p:spPr/>
        <p:txBody>
          <a:bodyPr/>
          <a:lstStyle/>
          <a:p>
            <a:fld id="{CDC219ED-02C4-4665-879C-23B593E6A7E2}" type="datetime1">
              <a:rPr lang="en-US" smtClean="0"/>
              <a:t>2/25/2025</a:t>
            </a:fld>
            <a:endParaRPr lang="en-US" dirty="0"/>
          </a:p>
        </p:txBody>
      </p:sp>
    </p:spTree>
    <p:extLst>
      <p:ext uri="{BB962C8B-B14F-4D97-AF65-F5344CB8AC3E}">
        <p14:creationId xmlns:p14="http://schemas.microsoft.com/office/powerpoint/2010/main" val="1701357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F59F6AF-9636-8635-9125-10C6B6DD3B76}"/>
              </a:ext>
            </a:extLst>
          </p:cNvPr>
          <p:cNvSpPr>
            <a:spLocks noGrp="1"/>
          </p:cNvSpPr>
          <p:nvPr>
            <p:ph type="title"/>
          </p:nvPr>
        </p:nvSpPr>
        <p:spPr>
          <a:xfrm>
            <a:off x="466722" y="586855"/>
            <a:ext cx="3201366" cy="3387497"/>
          </a:xfrm>
        </p:spPr>
        <p:txBody>
          <a:bodyPr anchor="b">
            <a:normAutofit/>
          </a:bodyPr>
          <a:lstStyle/>
          <a:p>
            <a:pPr algn="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
            </a:r>
            <a:br>
              <a:rPr lang="en-IN" sz="4000" kern="100" dirty="0">
                <a:effectLst/>
                <a:latin typeface="Calibri" panose="020F0502020204030204" pitchFamily="34" charset="0"/>
                <a:ea typeface="Calibri" panose="020F0502020204030204" pitchFamily="34" charset="0"/>
                <a:cs typeface="Times New Roman" panose="02020603050405020304" pitchFamily="18" charset="0"/>
              </a:rPr>
            </a:br>
            <a:r>
              <a:rPr lang="en-IN" sz="4000" b="1" kern="100" dirty="0">
                <a:effectLst/>
                <a:latin typeface="Calibri" panose="020F0502020204030204" pitchFamily="34" charset="0"/>
                <a:ea typeface="Calibri" panose="020F0502020204030204" pitchFamily="34" charset="0"/>
                <a:cs typeface="Calibri" panose="020F0502020204030204" pitchFamily="34" charset="0"/>
              </a:rPr>
              <a:t>Specific requirements</a:t>
            </a:r>
            <a:endParaRPr lang="en-IN" sz="4000" dirty="0"/>
          </a:p>
        </p:txBody>
      </p:sp>
      <p:sp>
        <p:nvSpPr>
          <p:cNvPr id="4" name="Content Placeholder 3">
            <a:extLst>
              <a:ext uri="{FF2B5EF4-FFF2-40B4-BE49-F238E27FC236}">
                <a16:creationId xmlns:a16="http://schemas.microsoft.com/office/drawing/2014/main" xmlns="" id="{399CCE46-D9B1-F278-5ADE-1FDAE34C05AB}"/>
              </a:ext>
            </a:extLst>
          </p:cNvPr>
          <p:cNvSpPr>
            <a:spLocks noGrp="1"/>
          </p:cNvSpPr>
          <p:nvPr>
            <p:ph idx="1"/>
          </p:nvPr>
        </p:nvSpPr>
        <p:spPr>
          <a:xfrm>
            <a:off x="4810259" y="1205861"/>
            <a:ext cx="6555347" cy="5546047"/>
          </a:xfrm>
        </p:spPr>
        <p:txBody>
          <a:bodyPr vert="horz" lIns="91440" tIns="45720" rIns="91440" bIns="45720" rtlCol="0" anchor="ctr">
            <a:normAutofit/>
          </a:bodyPr>
          <a:lstStyle/>
          <a:p>
            <a:pPr marL="0" lvl="0" indent="0">
              <a:lnSpc>
                <a:spcPct val="110000"/>
              </a:lnSpc>
              <a:buNone/>
            </a:pPr>
            <a:r>
              <a:rPr lang="en-IN" sz="1900" b="1" u="sng" kern="100" dirty="0">
                <a:effectLst/>
                <a:latin typeface="Calibri"/>
                <a:ea typeface="Calibri"/>
                <a:cs typeface="Calibri"/>
              </a:rPr>
              <a:t>User interfaces- </a:t>
            </a:r>
          </a:p>
          <a:p>
            <a:pPr marL="0" lvl="0" indent="0">
              <a:lnSpc>
                <a:spcPct val="110000"/>
              </a:lnSpc>
              <a:buNone/>
            </a:pPr>
            <a:r>
              <a:rPr lang="en-IN" sz="1900" kern="100" dirty="0">
                <a:effectLst/>
                <a:latin typeface="Calibri"/>
                <a:ea typeface="Calibri"/>
                <a:cs typeface="Calibri"/>
              </a:rPr>
              <a:t>Each part of the user interface intends to be as user friendly as possible. The fonts and buttons used will be intended to be very fast and easy to load on web pages. The pages will be kept light in space so that it won’t take a long time for the page to load.</a:t>
            </a:r>
            <a:r>
              <a:rPr lang="en-IN" sz="1900" kern="100" dirty="0">
                <a:latin typeface="Calibri"/>
                <a:ea typeface="Calibri"/>
                <a:cs typeface="Calibri"/>
              </a:rPr>
              <a:t> </a:t>
            </a:r>
            <a:endParaRPr lang="en-US" sz="1900" dirty="0">
              <a:latin typeface="Calibri"/>
              <a:ea typeface="Calibri"/>
              <a:cs typeface="Calibri"/>
            </a:endParaRPr>
          </a:p>
          <a:p>
            <a:pPr marL="0" lvl="0" indent="0">
              <a:lnSpc>
                <a:spcPct val="110000"/>
              </a:lnSpc>
              <a:spcAft>
                <a:spcPts val="800"/>
              </a:spcAft>
              <a:buNone/>
            </a:pPr>
            <a:r>
              <a:rPr lang="en-IN" sz="1900" b="1" u="sng" dirty="0">
                <a:effectLst/>
                <a:latin typeface="Calibri"/>
                <a:ea typeface="Calibri"/>
                <a:cs typeface="Calibri"/>
              </a:rPr>
              <a:t>Software interfaces-</a:t>
            </a:r>
          </a:p>
          <a:p>
            <a:pPr marL="0" indent="0">
              <a:lnSpc>
                <a:spcPct val="110000"/>
              </a:lnSpc>
              <a:spcAft>
                <a:spcPts val="800"/>
              </a:spcAft>
              <a:buNone/>
            </a:pPr>
            <a:r>
              <a:rPr lang="en-IN" sz="1900" dirty="0">
                <a:effectLst/>
                <a:latin typeface="Calibri"/>
                <a:ea typeface="Calibri"/>
                <a:cs typeface="Calibri"/>
              </a:rPr>
              <a:t>Operating System: </a:t>
            </a:r>
            <a:r>
              <a:rPr lang="en-IN" sz="1900" dirty="0">
                <a:latin typeface="Calibri"/>
                <a:ea typeface="Calibri"/>
                <a:cs typeface="Calibri"/>
              </a:rPr>
              <a:t>Unix, Linux, Mac, Windows etc.</a:t>
            </a:r>
          </a:p>
          <a:p>
            <a:pPr marL="0" indent="0">
              <a:lnSpc>
                <a:spcPct val="110000"/>
              </a:lnSpc>
              <a:spcAft>
                <a:spcPts val="800"/>
              </a:spcAft>
              <a:buNone/>
            </a:pPr>
            <a:r>
              <a:rPr lang="en-IN" sz="1900" dirty="0">
                <a:effectLst/>
                <a:latin typeface="Calibri"/>
                <a:ea typeface="Calibri"/>
                <a:cs typeface="Calibri"/>
              </a:rPr>
              <a:t>Development </a:t>
            </a:r>
            <a:r>
              <a:rPr lang="en-IN" sz="1900" dirty="0" smtClean="0">
                <a:effectLst/>
                <a:latin typeface="Calibri"/>
                <a:ea typeface="Calibri"/>
                <a:cs typeface="Calibri"/>
              </a:rPr>
              <a:t>tool: React </a:t>
            </a:r>
            <a:r>
              <a:rPr lang="en-IN" sz="1900" dirty="0" err="1" smtClean="0">
                <a:effectLst/>
                <a:latin typeface="Calibri"/>
                <a:ea typeface="Calibri"/>
                <a:cs typeface="Calibri"/>
              </a:rPr>
              <a:t>js</a:t>
            </a:r>
            <a:r>
              <a:rPr lang="en-IN" sz="1900" dirty="0" smtClean="0">
                <a:effectLst/>
                <a:latin typeface="Calibri"/>
                <a:ea typeface="Calibri"/>
                <a:cs typeface="Calibri"/>
              </a:rPr>
              <a:t>, </a:t>
            </a:r>
            <a:r>
              <a:rPr lang="en-IN" sz="1900" dirty="0" err="1" smtClean="0">
                <a:latin typeface="Calibri"/>
                <a:ea typeface="Calibri"/>
                <a:cs typeface="Calibri"/>
              </a:rPr>
              <a:t>Nodejs</a:t>
            </a:r>
            <a:r>
              <a:rPr lang="en-IN" sz="1900" dirty="0" smtClean="0">
                <a:latin typeface="Calibri"/>
                <a:ea typeface="Calibri"/>
                <a:cs typeface="Calibri"/>
              </a:rPr>
              <a:t> </a:t>
            </a:r>
            <a:r>
              <a:rPr lang="en-IN" sz="1900" dirty="0">
                <a:latin typeface="Calibri"/>
                <a:ea typeface="Calibri"/>
                <a:cs typeface="Calibri"/>
              </a:rPr>
              <a:t>and Express </a:t>
            </a:r>
            <a:r>
              <a:rPr lang="en-IN" sz="1900" dirty="0" err="1" smtClean="0">
                <a:latin typeface="Calibri"/>
                <a:ea typeface="Calibri"/>
                <a:cs typeface="Calibri"/>
              </a:rPr>
              <a:t>js</a:t>
            </a:r>
            <a:endParaRPr lang="en-IN" sz="1900" dirty="0">
              <a:effectLst/>
              <a:latin typeface="Calibri"/>
              <a:ea typeface="Calibri"/>
              <a:cs typeface="Calibri"/>
            </a:endParaRPr>
          </a:p>
          <a:p>
            <a:pPr marL="0" lvl="0" indent="0">
              <a:lnSpc>
                <a:spcPct val="110000"/>
              </a:lnSpc>
              <a:spcAft>
                <a:spcPts val="800"/>
              </a:spcAft>
              <a:buNone/>
            </a:pPr>
            <a:r>
              <a:rPr lang="en-IN" sz="1900" dirty="0">
                <a:effectLst/>
                <a:latin typeface="Calibri"/>
                <a:ea typeface="Calibri"/>
                <a:cs typeface="Calibri"/>
              </a:rPr>
              <a:t>Database:   </a:t>
            </a:r>
            <a:r>
              <a:rPr lang="en-IN" sz="1900" dirty="0">
                <a:latin typeface="Calibri"/>
                <a:ea typeface="Calibri"/>
                <a:cs typeface="Calibri"/>
              </a:rPr>
              <a:t>MongoDB</a:t>
            </a:r>
            <a:endParaRPr lang="en-IN" sz="1900" dirty="0">
              <a:effectLst/>
              <a:latin typeface="Calibri" panose="020F0502020204030204" pitchFamily="34" charset="0"/>
              <a:ea typeface="Calibri" panose="020F0502020204030204" pitchFamily="34" charset="0"/>
              <a:cs typeface="Calibri" panose="020F0502020204030204" pitchFamily="34" charset="0"/>
            </a:endParaRPr>
          </a:p>
          <a:p>
            <a:pPr marL="0" lvl="0" indent="0">
              <a:lnSpc>
                <a:spcPct val="110000"/>
              </a:lnSpc>
              <a:spcAft>
                <a:spcPts val="800"/>
              </a:spcAft>
              <a:buNone/>
            </a:pPr>
            <a:r>
              <a:rPr lang="en-IN" sz="1900" b="1" u="sng" dirty="0">
                <a:latin typeface="Calibri"/>
                <a:ea typeface="Calibri"/>
                <a:cs typeface="Calibri"/>
              </a:rPr>
              <a:t>External interfaces-</a:t>
            </a:r>
          </a:p>
          <a:p>
            <a:pPr marL="0" indent="0">
              <a:lnSpc>
                <a:spcPct val="110000"/>
              </a:lnSpc>
              <a:buNone/>
            </a:pPr>
            <a:r>
              <a:rPr lang="en-IN" sz="1900" dirty="0">
                <a:latin typeface="Calibri"/>
                <a:ea typeface="Calibri"/>
                <a:cs typeface="Calibri"/>
              </a:rPr>
              <a:t>Processor: </a:t>
            </a:r>
            <a:r>
              <a:rPr lang="en-IN" sz="1900" dirty="0">
                <a:latin typeface="Arial"/>
                <a:cs typeface="Arial"/>
              </a:rPr>
              <a:t> Pentium or  Higher</a:t>
            </a:r>
          </a:p>
          <a:p>
            <a:pPr marL="0" indent="0">
              <a:lnSpc>
                <a:spcPct val="110000"/>
              </a:lnSpc>
              <a:buNone/>
            </a:pPr>
            <a:r>
              <a:rPr lang="en-IN" sz="1900" dirty="0">
                <a:latin typeface="Calibri"/>
                <a:ea typeface="Calibri"/>
                <a:cs typeface="Calibri"/>
              </a:rPr>
              <a:t>RAM: Minimum 2GB </a:t>
            </a:r>
            <a:endParaRPr lang="en-US" sz="1900" dirty="0">
              <a:latin typeface="Calibri"/>
              <a:ea typeface="Calibri"/>
              <a:cs typeface="Calibri"/>
            </a:endParaRPr>
          </a:p>
          <a:p>
            <a:pPr marL="0" lvl="0" indent="0">
              <a:lnSpc>
                <a:spcPct val="110000"/>
              </a:lnSpc>
              <a:spcAft>
                <a:spcPts val="800"/>
              </a:spcAft>
              <a:buNone/>
            </a:pPr>
            <a:endParaRPr lang="en-IN" sz="1900" u="sng" dirty="0">
              <a:latin typeface="Calibri" panose="020F0502020204030204" pitchFamily="34" charset="0"/>
              <a:ea typeface="Calibri" panose="020F0502020204030204" pitchFamily="34" charset="0"/>
              <a:cs typeface="Calibri" panose="020F0502020204030204" pitchFamily="34" charset="0"/>
            </a:endParaRPr>
          </a:p>
          <a:p>
            <a:pPr marL="1428750" indent="-857250">
              <a:lnSpc>
                <a:spcPct val="110000"/>
              </a:lnSpc>
              <a:spcAft>
                <a:spcPts val="800"/>
              </a:spcAft>
              <a:buFont typeface="Arial" panose="020B0604020202020204" pitchFamily="34" charset="0"/>
              <a:buChar char="•"/>
            </a:pPr>
            <a:endParaRPr lang="en-IN" sz="1900" dirty="0">
              <a:effectLst/>
              <a:latin typeface="Calibri" panose="020F0502020204030204" pitchFamily="34" charset="0"/>
              <a:ea typeface="Calibri" panose="020F0502020204030204" pitchFamily="34" charset="0"/>
              <a:cs typeface="Calibri" panose="020F0502020204030204" pitchFamily="34" charset="0"/>
            </a:endParaRPr>
          </a:p>
          <a:p>
            <a:pPr>
              <a:lnSpc>
                <a:spcPct val="110000"/>
              </a:lnSpc>
            </a:pPr>
            <a:endParaRPr lang="en-IN" sz="1900" dirty="0"/>
          </a:p>
        </p:txBody>
      </p:sp>
      <p:sp>
        <p:nvSpPr>
          <p:cNvPr id="2" name="Date Placeholder 1">
            <a:extLst>
              <a:ext uri="{FF2B5EF4-FFF2-40B4-BE49-F238E27FC236}">
                <a16:creationId xmlns:a16="http://schemas.microsoft.com/office/drawing/2014/main" xmlns="" id="{CD4B0440-CF9F-6A03-1A5B-FFBDE863A097}"/>
              </a:ext>
            </a:extLst>
          </p:cNvPr>
          <p:cNvSpPr>
            <a:spLocks noGrp="1"/>
          </p:cNvSpPr>
          <p:nvPr>
            <p:ph type="dt" sz="half" idx="10"/>
          </p:nvPr>
        </p:nvSpPr>
        <p:spPr/>
        <p:txBody>
          <a:bodyPr/>
          <a:lstStyle/>
          <a:p>
            <a:fld id="{23048B7F-2270-438F-B45A-4F8629288879}" type="datetime1">
              <a:rPr lang="en-US" smtClean="0"/>
              <a:t>2/25/2025</a:t>
            </a:fld>
            <a:endParaRPr lang="en-US" dirty="0"/>
          </a:p>
        </p:txBody>
      </p:sp>
    </p:spTree>
    <p:extLst>
      <p:ext uri="{BB962C8B-B14F-4D97-AF65-F5344CB8AC3E}">
        <p14:creationId xmlns:p14="http://schemas.microsoft.com/office/powerpoint/2010/main" val="3878555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257338-4EB5-25F7-8B37-6515EF7DEBB4}"/>
              </a:ext>
            </a:extLst>
          </p:cNvPr>
          <p:cNvSpPr>
            <a:spLocks noGrp="1"/>
          </p:cNvSpPr>
          <p:nvPr>
            <p:ph type="title"/>
          </p:nvPr>
        </p:nvSpPr>
        <p:spPr>
          <a:xfrm>
            <a:off x="466722" y="586855"/>
            <a:ext cx="3201366" cy="3387497"/>
          </a:xfrm>
        </p:spPr>
        <p:txBody>
          <a:bodyPr anchor="b">
            <a:normAutofit/>
          </a:bodyPr>
          <a:lstStyle/>
          <a:p>
            <a:pPr algn="r"/>
            <a:r>
              <a:rPr lang="en-IN" sz="4000" b="1" dirty="0">
                <a:effectLst/>
                <a:latin typeface="Calibri" panose="020F0502020204030204" pitchFamily="34" charset="0"/>
                <a:ea typeface="Calibri" panose="020F0502020204030204" pitchFamily="34" charset="0"/>
                <a:cs typeface="Calibri" panose="020F0502020204030204" pitchFamily="34" charset="0"/>
              </a:rPr>
              <a:t>Design Constraints</a:t>
            </a:r>
            <a:endParaRPr lang="en-IN" sz="4000" dirty="0"/>
          </a:p>
        </p:txBody>
      </p:sp>
      <p:sp>
        <p:nvSpPr>
          <p:cNvPr id="3" name="Content Placeholder 2">
            <a:extLst>
              <a:ext uri="{FF2B5EF4-FFF2-40B4-BE49-F238E27FC236}">
                <a16:creationId xmlns:a16="http://schemas.microsoft.com/office/drawing/2014/main" xmlns="" id="{B12E3616-953E-92C5-4846-C64A5A40E0B9}"/>
              </a:ext>
            </a:extLst>
          </p:cNvPr>
          <p:cNvSpPr>
            <a:spLocks noGrp="1"/>
          </p:cNvSpPr>
          <p:nvPr>
            <p:ph idx="1"/>
          </p:nvPr>
        </p:nvSpPr>
        <p:spPr>
          <a:xfrm>
            <a:off x="4810259" y="649480"/>
            <a:ext cx="6555347" cy="5546047"/>
          </a:xfrm>
        </p:spPr>
        <p:txBody>
          <a:bodyPr vert="horz" lIns="91440" tIns="45720" rIns="91440" bIns="45720" rtlCol="0" anchor="ctr">
            <a:normAutofit/>
          </a:bodyPr>
          <a:lstStyle/>
          <a:p>
            <a:pPr>
              <a:lnSpc>
                <a:spcPct val="110000"/>
              </a:lnSpc>
              <a:buFont typeface="Arial" panose="05000000000000000000" pitchFamily="2" charset="2"/>
              <a:buChar char="•"/>
            </a:pPr>
            <a:r>
              <a:rPr lang="en-IN" b="1" dirty="0" err="1">
                <a:ea typeface="+mn-lt"/>
                <a:cs typeface="+mn-lt"/>
              </a:rPr>
              <a:t>Styleshop</a:t>
            </a:r>
            <a:r>
              <a:rPr lang="en-IN" dirty="0">
                <a:ea typeface="+mn-lt"/>
                <a:cs typeface="+mn-lt"/>
              </a:rPr>
              <a:t> does not include a traditional login form. The </a:t>
            </a:r>
            <a:r>
              <a:rPr lang="en-IN" b="1" dirty="0" smtClean="0">
                <a:ea typeface="+mn-lt"/>
                <a:cs typeface="+mn-lt"/>
              </a:rPr>
              <a:t>authentication</a:t>
            </a:r>
            <a:r>
              <a:rPr lang="en-IN" dirty="0">
                <a:ea typeface="+mn-lt"/>
                <a:cs typeface="+mn-lt"/>
              </a:rPr>
              <a:t> </a:t>
            </a:r>
            <a:r>
              <a:rPr lang="en-IN" dirty="0" smtClean="0">
                <a:ea typeface="+mn-lt"/>
                <a:cs typeface="+mn-lt"/>
              </a:rPr>
              <a:t>is required.</a:t>
            </a:r>
            <a:endParaRPr lang="en-IN" b="1" dirty="0">
              <a:latin typeface="Calibri" panose="020F0502020204030204" pitchFamily="34" charset="0"/>
              <a:ea typeface="Calibri" panose="020F0502020204030204" pitchFamily="34" charset="0"/>
              <a:cs typeface="Calibri" panose="020F0502020204030204" pitchFamily="34" charset="0"/>
            </a:endParaRPr>
          </a:p>
          <a:p>
            <a:pPr>
              <a:lnSpc>
                <a:spcPct val="110000"/>
              </a:lnSpc>
              <a:buFont typeface="Arial" panose="05000000000000000000" pitchFamily="2" charset="2"/>
              <a:buChar char="•"/>
            </a:pPr>
            <a:r>
              <a:rPr lang="en-IN" dirty="0">
                <a:ea typeface="+mn-lt"/>
                <a:cs typeface="+mn-lt"/>
              </a:rPr>
              <a:t>All user </a:t>
            </a:r>
            <a:r>
              <a:rPr lang="en-IN" dirty="0" smtClean="0">
                <a:ea typeface="+mn-lt"/>
                <a:cs typeface="+mn-lt"/>
              </a:rPr>
              <a:t>inputs </a:t>
            </a:r>
            <a:r>
              <a:rPr lang="en-IN" dirty="0" smtClean="0">
                <a:ea typeface="+mn-lt"/>
                <a:cs typeface="+mn-lt"/>
              </a:rPr>
              <a:t>, like login details like username and password should be proper</a:t>
            </a:r>
            <a:r>
              <a:rPr lang="en-IN" dirty="0" smtClean="0">
                <a:ea typeface="+mn-lt"/>
                <a:cs typeface="+mn-lt"/>
              </a:rPr>
              <a:t>.</a:t>
            </a:r>
            <a:endParaRPr lang="en-IN" dirty="0"/>
          </a:p>
          <a:p>
            <a:pPr>
              <a:lnSpc>
                <a:spcPct val="110000"/>
              </a:lnSpc>
              <a:buFont typeface="Arial" panose="05000000000000000000" pitchFamily="2" charset="2"/>
              <a:buChar char="•"/>
            </a:pPr>
            <a:r>
              <a:rPr lang="en-IN" dirty="0">
                <a:ea typeface="+mn-lt"/>
                <a:cs typeface="+mn-lt"/>
              </a:rPr>
              <a:t>The registration and user details are stored securely in the </a:t>
            </a:r>
            <a:r>
              <a:rPr lang="en-IN" dirty="0" smtClean="0">
                <a:ea typeface="+mn-lt"/>
                <a:cs typeface="+mn-lt"/>
              </a:rPr>
              <a:t>database </a:t>
            </a:r>
            <a:r>
              <a:rPr lang="en-IN" dirty="0" smtClean="0">
                <a:ea typeface="+mn-lt"/>
                <a:cs typeface="+mn-lt"/>
              </a:rPr>
              <a:t>, also user address</a:t>
            </a:r>
            <a:r>
              <a:rPr lang="en-IN" dirty="0" smtClean="0">
                <a:ea typeface="+mn-lt"/>
                <a:cs typeface="+mn-lt"/>
              </a:rPr>
              <a:t>.</a:t>
            </a:r>
            <a:endParaRPr lang="en-IN" dirty="0">
              <a:latin typeface="Neue Haas Grotesk Text Pro"/>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A0FEF789-E908-A58D-C3AD-5D2BE669D6F7}"/>
              </a:ext>
            </a:extLst>
          </p:cNvPr>
          <p:cNvSpPr>
            <a:spLocks noGrp="1"/>
          </p:cNvSpPr>
          <p:nvPr>
            <p:ph type="dt" sz="half" idx="10"/>
          </p:nvPr>
        </p:nvSpPr>
        <p:spPr/>
        <p:txBody>
          <a:bodyPr/>
          <a:lstStyle/>
          <a:p>
            <a:fld id="{864216A3-892C-4696-85A2-2FD2A490C6F1}" type="datetime1">
              <a:rPr lang="en-US" smtClean="0"/>
              <a:t>2/25/2025</a:t>
            </a:fld>
            <a:endParaRPr lang="en-US" dirty="0"/>
          </a:p>
        </p:txBody>
      </p:sp>
    </p:spTree>
    <p:extLst>
      <p:ext uri="{BB962C8B-B14F-4D97-AF65-F5344CB8AC3E}">
        <p14:creationId xmlns:p14="http://schemas.microsoft.com/office/powerpoint/2010/main" val="2305717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6D6E76-FF89-007E-53F6-6D41EAAC3D77}"/>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kern="1200" dirty="0">
                <a:latin typeface="+mj-lt"/>
                <a:ea typeface="+mj-ea"/>
                <a:cs typeface="+mj-cs"/>
              </a:rPr>
              <a:t>Security Constraint</a:t>
            </a:r>
          </a:p>
        </p:txBody>
      </p:sp>
      <p:sp>
        <p:nvSpPr>
          <p:cNvPr id="3" name="TextBox 2">
            <a:extLst>
              <a:ext uri="{FF2B5EF4-FFF2-40B4-BE49-F238E27FC236}">
                <a16:creationId xmlns:a16="http://schemas.microsoft.com/office/drawing/2014/main" xmlns="" id="{BB60E608-77EF-01B9-0C9D-90D817E3B6B1}"/>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000" b="1" dirty="0" err="1"/>
              <a:t>Styleshop</a:t>
            </a:r>
            <a:r>
              <a:rPr lang="en-US" sz="2000" dirty="0"/>
              <a:t> uses </a:t>
            </a:r>
            <a:r>
              <a:rPr lang="en-US" sz="2000" b="1" dirty="0"/>
              <a:t>MongoDB</a:t>
            </a:r>
            <a:r>
              <a:rPr lang="en-US" sz="2000" dirty="0"/>
              <a:t> for database management and storage, ensuring secure data handling, particularly with user data.</a:t>
            </a:r>
          </a:p>
          <a:p>
            <a:pPr indent="-228600" defTabSz="914400">
              <a:lnSpc>
                <a:spcPct val="90000"/>
              </a:lnSpc>
              <a:spcAft>
                <a:spcPts val="600"/>
              </a:spcAft>
              <a:buFont typeface="Arial" panose="020B0604020202020204" pitchFamily="34" charset="0"/>
              <a:buChar char="•"/>
            </a:pPr>
            <a:r>
              <a:rPr lang="en-US" sz="2000" dirty="0"/>
              <a:t>The </a:t>
            </a:r>
            <a:r>
              <a:rPr lang="en-US" sz="2000" b="1" dirty="0"/>
              <a:t>administrator</a:t>
            </a:r>
            <a:r>
              <a:rPr lang="en-US" sz="2000" dirty="0"/>
              <a:t> has full rights to manage the software, including overseeing the </a:t>
            </a:r>
            <a:r>
              <a:rPr lang="en-US" sz="2000" dirty="0" smtClean="0"/>
              <a:t>cloth data</a:t>
            </a:r>
            <a:r>
              <a:rPr lang="en-US" sz="2000" dirty="0" smtClean="0"/>
              <a:t>, </a:t>
            </a:r>
            <a:r>
              <a:rPr lang="en-US" sz="2000" dirty="0"/>
              <a:t>user data, and </a:t>
            </a:r>
            <a:r>
              <a:rPr lang="en-US" sz="2000" dirty="0" smtClean="0"/>
              <a:t>purchase details</a:t>
            </a:r>
            <a:r>
              <a:rPr lang="en-US" sz="2000" dirty="0" smtClean="0"/>
              <a:t>.</a:t>
            </a:r>
            <a:endParaRPr lang="en-US" sz="2000" dirty="0"/>
          </a:p>
          <a:p>
            <a:pPr indent="-228600" defTabSz="914400">
              <a:lnSpc>
                <a:spcPct val="90000"/>
              </a:lnSpc>
              <a:spcAft>
                <a:spcPts val="600"/>
              </a:spcAft>
              <a:buFont typeface="Arial" panose="020B0604020202020204" pitchFamily="34" charset="0"/>
              <a:buChar char="•"/>
            </a:pPr>
            <a:r>
              <a:rPr lang="en-US" sz="2000" b="1" dirty="0"/>
              <a:t>Security</a:t>
            </a:r>
            <a:r>
              <a:rPr lang="en-US" sz="2000" dirty="0"/>
              <a:t> is critical to protecting user data, ensuring safe and real-time interactions. Proper measures must be in place to safeguard user information and ensure secure transactions where applicable.</a:t>
            </a:r>
          </a:p>
          <a:p>
            <a:pPr marL="285750" lvl="0" indent="-228600" defTabSz="914400">
              <a:lnSpc>
                <a:spcPct val="90000"/>
              </a:lnSpc>
              <a:spcAft>
                <a:spcPts val="600"/>
              </a:spcAft>
              <a:buFont typeface="Arial" panose="020B0604020202020204" pitchFamily="34" charset="0"/>
              <a:buChar char="•"/>
            </a:pPr>
            <a:endParaRPr lang="en-US" sz="2000" dirty="0"/>
          </a:p>
        </p:txBody>
      </p:sp>
      <p:sp>
        <p:nvSpPr>
          <p:cNvPr id="4" name="Date Placeholder 3">
            <a:extLst>
              <a:ext uri="{FF2B5EF4-FFF2-40B4-BE49-F238E27FC236}">
                <a16:creationId xmlns:a16="http://schemas.microsoft.com/office/drawing/2014/main" xmlns="" id="{55B35399-273C-46B3-18F8-CD991545DFF1}"/>
              </a:ext>
            </a:extLst>
          </p:cNvPr>
          <p:cNvSpPr>
            <a:spLocks noGrp="1"/>
          </p:cNvSpPr>
          <p:nvPr>
            <p:ph type="dt" sz="half" idx="10"/>
          </p:nvPr>
        </p:nvSpPr>
        <p:spPr/>
        <p:txBody>
          <a:bodyPr/>
          <a:lstStyle/>
          <a:p>
            <a:fld id="{87F8ECC7-64DF-419D-B2D7-133E76729A04}" type="datetime1">
              <a:rPr lang="en-US" smtClean="0"/>
              <a:t>2/25/2025</a:t>
            </a:fld>
            <a:endParaRPr lang="en-US" dirty="0"/>
          </a:p>
        </p:txBody>
      </p:sp>
    </p:spTree>
    <p:extLst>
      <p:ext uri="{BB962C8B-B14F-4D97-AF65-F5344CB8AC3E}">
        <p14:creationId xmlns:p14="http://schemas.microsoft.com/office/powerpoint/2010/main" val="183413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70C9041C-FD75-026E-D1EB-CBE2187392BA}"/>
              </a:ext>
            </a:extLst>
          </p:cNvPr>
          <p:cNvSpPr>
            <a:spLocks noGrp="1"/>
          </p:cNvSpPr>
          <p:nvPr>
            <p:ph type="dt" sz="half" idx="10"/>
          </p:nvPr>
        </p:nvSpPr>
        <p:spPr/>
        <p:txBody>
          <a:bodyPr/>
          <a:lstStyle/>
          <a:p>
            <a:fld id="{C5694AE9-76B7-47B3-98C9-58944DA916A1}" type="datetime1">
              <a:rPr lang="en-US" smtClean="0"/>
              <a:t>2/25/2025</a:t>
            </a:fld>
            <a:endParaRPr lang="en-US" dirty="0"/>
          </a:p>
        </p:txBody>
      </p:sp>
      <p:sp>
        <p:nvSpPr>
          <p:cNvPr id="7" name="Title 1">
            <a:extLst>
              <a:ext uri="{FF2B5EF4-FFF2-40B4-BE49-F238E27FC236}">
                <a16:creationId xmlns:a16="http://schemas.microsoft.com/office/drawing/2014/main" xmlns="" id="{57A03F4F-0E0E-989A-E867-65AD9DCBDB9F}"/>
              </a:ext>
            </a:extLst>
          </p:cNvPr>
          <p:cNvSpPr txBox="1">
            <a:spLocks/>
          </p:cNvSpPr>
          <p:nvPr/>
        </p:nvSpPr>
        <p:spPr>
          <a:xfrm>
            <a:off x="466722" y="1726163"/>
            <a:ext cx="3201366" cy="2248189"/>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000" b="1" dirty="0"/>
              <a:t>Title Of The Project</a:t>
            </a:r>
            <a:endParaRPr lang="en-IN" sz="4000" b="1" dirty="0"/>
          </a:p>
        </p:txBody>
      </p:sp>
      <p:sp>
        <p:nvSpPr>
          <p:cNvPr id="8" name="Content Placeholder 2">
            <a:extLst>
              <a:ext uri="{FF2B5EF4-FFF2-40B4-BE49-F238E27FC236}">
                <a16:creationId xmlns:a16="http://schemas.microsoft.com/office/drawing/2014/main" xmlns="" id="{1D059793-2460-AE07-78A5-2E4B30470035}"/>
              </a:ext>
            </a:extLst>
          </p:cNvPr>
          <p:cNvSpPr txBox="1">
            <a:spLocks/>
          </p:cNvSpPr>
          <p:nvPr/>
        </p:nvSpPr>
        <p:spPr>
          <a:xfrm>
            <a:off x="5910766" y="5309118"/>
            <a:ext cx="4766722" cy="363201"/>
          </a:xfrm>
          <a:prstGeom prst="rect">
            <a:avLst/>
          </a:prstGeom>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5400" b="1">
                <a:solidFill>
                  <a:schemeClr val="accent6">
                    <a:lumMod val="49000"/>
                  </a:schemeClr>
                </a:solidFill>
                <a:latin typeface="Calisto MT"/>
              </a:rPr>
              <a:t>STYLESHOP</a:t>
            </a:r>
          </a:p>
          <a:p>
            <a:pPr marL="0" indent="0">
              <a:buFont typeface="Wingdings 3" charset="2"/>
              <a:buNone/>
            </a:pPr>
            <a:endParaRPr lang="en-US" sz="5400" b="1">
              <a:solidFill>
                <a:schemeClr val="accent6">
                  <a:lumMod val="49000"/>
                </a:schemeClr>
              </a:solidFill>
              <a:latin typeface="Calisto MT"/>
            </a:endParaRPr>
          </a:p>
          <a:p>
            <a:endParaRPr lang="en-IN" sz="5400" dirty="0">
              <a:solidFill>
                <a:schemeClr val="accent6">
                  <a:lumMod val="49000"/>
                </a:schemeClr>
              </a:solidFill>
              <a:latin typeface="Calisto MT"/>
            </a:endParaRPr>
          </a:p>
        </p:txBody>
      </p:sp>
      <p:pic>
        <p:nvPicPr>
          <p:cNvPr id="9" name="Picture 8">
            <a:extLst>
              <a:ext uri="{FF2B5EF4-FFF2-40B4-BE49-F238E27FC236}">
                <a16:creationId xmlns:a16="http://schemas.microsoft.com/office/drawing/2014/main" xmlns="" id="{658D9EE0-6AF3-E740-ABFA-1FC056FFF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0131" y="1185681"/>
            <a:ext cx="2873828" cy="2502166"/>
          </a:xfrm>
          <a:prstGeom prst="rect">
            <a:avLst/>
          </a:prstGeom>
        </p:spPr>
      </p:pic>
    </p:spTree>
    <p:extLst>
      <p:ext uri="{BB962C8B-B14F-4D97-AF65-F5344CB8AC3E}">
        <p14:creationId xmlns:p14="http://schemas.microsoft.com/office/powerpoint/2010/main" val="3988491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C2887C-EC2B-4E36-744B-4441F6150DF1}"/>
              </a:ext>
            </a:extLst>
          </p:cNvPr>
          <p:cNvSpPr>
            <a:spLocks noGrp="1"/>
          </p:cNvSpPr>
          <p:nvPr>
            <p:ph type="title"/>
          </p:nvPr>
        </p:nvSpPr>
        <p:spPr>
          <a:xfrm>
            <a:off x="826396" y="586855"/>
            <a:ext cx="4230100" cy="3387497"/>
          </a:xfrm>
        </p:spPr>
        <p:txBody>
          <a:bodyPr anchor="b">
            <a:normAutofit/>
          </a:bodyPr>
          <a:lstStyle/>
          <a:p>
            <a:pPr algn="r"/>
            <a:r>
              <a:rPr lang="en-US" sz="4000" b="1" dirty="0"/>
              <a:t>OBJECTIVE OF THE PROJECT</a:t>
            </a:r>
            <a:endParaRPr lang="en-IN" sz="4000" b="1" dirty="0"/>
          </a:p>
        </p:txBody>
      </p:sp>
      <p:sp>
        <p:nvSpPr>
          <p:cNvPr id="3" name="Content Placeholder 2">
            <a:extLst>
              <a:ext uri="{FF2B5EF4-FFF2-40B4-BE49-F238E27FC236}">
                <a16:creationId xmlns:a16="http://schemas.microsoft.com/office/drawing/2014/main" xmlns="" id="{B22041BB-FEB9-35EC-A132-2ED5F09344BE}"/>
              </a:ext>
            </a:extLst>
          </p:cNvPr>
          <p:cNvSpPr>
            <a:spLocks noGrp="1"/>
          </p:cNvSpPr>
          <p:nvPr>
            <p:ph idx="1"/>
          </p:nvPr>
        </p:nvSpPr>
        <p:spPr>
          <a:xfrm>
            <a:off x="5583921" y="-3661"/>
            <a:ext cx="6422731" cy="6864425"/>
          </a:xfrm>
        </p:spPr>
        <p:txBody>
          <a:bodyPr anchor="ctr">
            <a:normAutofit/>
          </a:bodyPr>
          <a:lstStyle/>
          <a:p>
            <a:pPr>
              <a:spcAft>
                <a:spcPts val="800"/>
              </a:spcAft>
            </a:pPr>
            <a:r>
              <a:rPr lang="en-IN" kern="100" dirty="0">
                <a:ea typeface="+mn-lt"/>
                <a:cs typeface="+mn-lt"/>
              </a:rPr>
              <a:t>The objective of </a:t>
            </a:r>
            <a:r>
              <a:rPr lang="en-IN" b="1" kern="100" dirty="0" err="1">
                <a:ea typeface="+mn-lt"/>
                <a:cs typeface="+mn-lt"/>
              </a:rPr>
              <a:t>Styleshop</a:t>
            </a:r>
            <a:r>
              <a:rPr lang="en-IN" kern="100" dirty="0">
                <a:ea typeface="+mn-lt"/>
                <a:cs typeface="+mn-lt"/>
              </a:rPr>
              <a:t> is to provide branded and stylish cloth within low cost. Users can log in, and different category are present like men , women and kids. The platform includes an </a:t>
            </a:r>
            <a:r>
              <a:rPr lang="en-IN" b="1" kern="100" dirty="0">
                <a:ea typeface="+mn-lt"/>
                <a:cs typeface="+mn-lt"/>
              </a:rPr>
              <a:t>admin dashboard</a:t>
            </a:r>
            <a:r>
              <a:rPr lang="en-IN" kern="100" dirty="0">
                <a:ea typeface="+mn-lt"/>
                <a:cs typeface="+mn-lt"/>
              </a:rPr>
              <a:t> where administrators can manage cloths by adding</a:t>
            </a:r>
            <a:r>
              <a:rPr lang="en-IN" kern="100" dirty="0" smtClean="0">
                <a:ea typeface="+mn-lt"/>
                <a:cs typeface="+mn-lt"/>
              </a:rPr>
              <a:t>, </a:t>
            </a:r>
            <a:r>
              <a:rPr lang="en-IN" kern="100" dirty="0">
                <a:ea typeface="+mn-lt"/>
                <a:cs typeface="+mn-lt"/>
              </a:rPr>
              <a:t>or deleting them.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508DF731-634D-7D4D-6969-448073F7C8C1}"/>
              </a:ext>
            </a:extLst>
          </p:cNvPr>
          <p:cNvSpPr>
            <a:spLocks noGrp="1"/>
          </p:cNvSpPr>
          <p:nvPr>
            <p:ph type="dt" sz="half" idx="10"/>
          </p:nvPr>
        </p:nvSpPr>
        <p:spPr/>
        <p:txBody>
          <a:bodyPr/>
          <a:lstStyle/>
          <a:p>
            <a:fld id="{190D6EC5-7555-4251-A328-8C8278981B49}" type="datetime1">
              <a:rPr lang="en-US" smtClean="0"/>
              <a:t>2/25/2025</a:t>
            </a:fld>
            <a:endParaRPr lang="en-US" dirty="0"/>
          </a:p>
        </p:txBody>
      </p:sp>
    </p:spTree>
    <p:extLst>
      <p:ext uri="{BB962C8B-B14F-4D97-AF65-F5344CB8AC3E}">
        <p14:creationId xmlns:p14="http://schemas.microsoft.com/office/powerpoint/2010/main" val="141397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5E72C0-8559-1FEA-5DE3-883A6E999202}"/>
              </a:ext>
            </a:extLst>
          </p:cNvPr>
          <p:cNvSpPr>
            <a:spLocks noGrp="1"/>
          </p:cNvSpPr>
          <p:nvPr>
            <p:ph type="title"/>
          </p:nvPr>
        </p:nvSpPr>
        <p:spPr>
          <a:xfrm>
            <a:off x="826396" y="586855"/>
            <a:ext cx="4230100" cy="3387497"/>
          </a:xfrm>
        </p:spPr>
        <p:txBody>
          <a:bodyPr anchor="b">
            <a:normAutofit/>
          </a:bodyPr>
          <a:lstStyle/>
          <a:p>
            <a:pPr algn="r"/>
            <a:r>
              <a:rPr lang="en-US" sz="4000" b="1" dirty="0"/>
              <a:t>PROBLEM ANALYSIS</a:t>
            </a:r>
            <a:endParaRPr lang="en-IN" sz="4000" b="1" dirty="0"/>
          </a:p>
        </p:txBody>
      </p:sp>
      <p:sp>
        <p:nvSpPr>
          <p:cNvPr id="3" name="Content Placeholder 2">
            <a:extLst>
              <a:ext uri="{FF2B5EF4-FFF2-40B4-BE49-F238E27FC236}">
                <a16:creationId xmlns:a16="http://schemas.microsoft.com/office/drawing/2014/main" xmlns="" id="{0654A033-60E0-ACC1-8B16-7E8181200690}"/>
              </a:ext>
            </a:extLst>
          </p:cNvPr>
          <p:cNvSpPr>
            <a:spLocks noGrp="1"/>
          </p:cNvSpPr>
          <p:nvPr>
            <p:ph idx="1"/>
          </p:nvPr>
        </p:nvSpPr>
        <p:spPr>
          <a:xfrm>
            <a:off x="5825825" y="-850328"/>
            <a:ext cx="6180827" cy="8073949"/>
          </a:xfrm>
        </p:spPr>
        <p:txBody>
          <a:bodyPr vert="horz" lIns="91440" tIns="45720" rIns="91440" bIns="45720" rtlCol="0" anchor="ctr">
            <a:normAutofit/>
          </a:bodyPr>
          <a:lstStyle/>
          <a:p>
            <a:pPr>
              <a:lnSpc>
                <a:spcPct val="110000"/>
              </a:lnSpc>
            </a:pPr>
            <a:r>
              <a:rPr lang="en-IN" dirty="0"/>
              <a:t>Users would be able to shop cloths from the comfort of their homes or offices, without having to stand in long queues. The website would also provide information on category of cloths like men, women, kids and different offers. It saves the time and travelling cost.</a:t>
            </a:r>
          </a:p>
          <a:p>
            <a:pPr>
              <a:lnSpc>
                <a:spcPct val="110000"/>
              </a:lnSpc>
            </a:pPr>
            <a:endParaRPr lang="en-IN" sz="1900" kern="100" dirty="0">
              <a:latin typeface="Calibri"/>
              <a:ea typeface="Calibri"/>
              <a:cs typeface="Times New Roman"/>
            </a:endParaRPr>
          </a:p>
        </p:txBody>
      </p:sp>
      <p:sp>
        <p:nvSpPr>
          <p:cNvPr id="4" name="Date Placeholder 3">
            <a:extLst>
              <a:ext uri="{FF2B5EF4-FFF2-40B4-BE49-F238E27FC236}">
                <a16:creationId xmlns:a16="http://schemas.microsoft.com/office/drawing/2014/main" xmlns="" id="{61F293B0-6179-2054-FFEC-143153D45BD7}"/>
              </a:ext>
            </a:extLst>
          </p:cNvPr>
          <p:cNvSpPr>
            <a:spLocks noGrp="1"/>
          </p:cNvSpPr>
          <p:nvPr>
            <p:ph type="dt" sz="half" idx="10"/>
          </p:nvPr>
        </p:nvSpPr>
        <p:spPr/>
        <p:txBody>
          <a:bodyPr/>
          <a:lstStyle/>
          <a:p>
            <a:fld id="{5ED74907-13E2-4203-9B1F-E53346DD53FA}" type="datetime1">
              <a:rPr lang="en-US" smtClean="0"/>
              <a:t>2/25/2025</a:t>
            </a:fld>
            <a:endParaRPr lang="en-US" dirty="0"/>
          </a:p>
        </p:txBody>
      </p:sp>
    </p:spTree>
    <p:extLst>
      <p:ext uri="{BB962C8B-B14F-4D97-AF65-F5344CB8AC3E}">
        <p14:creationId xmlns:p14="http://schemas.microsoft.com/office/powerpoint/2010/main" val="2699917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C25239-73D2-38FE-27E7-8128A0A38A45}"/>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                        </a:t>
            </a:r>
            <a:r>
              <a:rPr lang="en-US" sz="4000" b="1" dirty="0"/>
              <a:t>MODULES</a:t>
            </a:r>
            <a:endParaRPr lang="en-IN" sz="4000" b="1" dirty="0"/>
          </a:p>
        </p:txBody>
      </p:sp>
      <p:sp>
        <p:nvSpPr>
          <p:cNvPr id="3" name="Content Placeholder 2">
            <a:extLst>
              <a:ext uri="{FF2B5EF4-FFF2-40B4-BE49-F238E27FC236}">
                <a16:creationId xmlns:a16="http://schemas.microsoft.com/office/drawing/2014/main" xmlns="" id="{DB08D0DC-28B8-BF66-C483-5DC62E5C1014}"/>
              </a:ext>
            </a:extLst>
          </p:cNvPr>
          <p:cNvSpPr>
            <a:spLocks noGrp="1"/>
          </p:cNvSpPr>
          <p:nvPr>
            <p:ph idx="1"/>
          </p:nvPr>
        </p:nvSpPr>
        <p:spPr>
          <a:xfrm>
            <a:off x="2674660" y="7513607"/>
            <a:ext cx="9343168" cy="86265"/>
          </a:xfrm>
        </p:spPr>
        <p:txBody>
          <a:bodyPr vert="horz" lIns="91440" tIns="45720" rIns="91440" bIns="45720" rtlCol="0" anchor="ctr">
            <a:noAutofit/>
          </a:bodyPr>
          <a:lstStyle/>
          <a:p>
            <a:pPr marL="228600" lvl="1">
              <a:lnSpc>
                <a:spcPct val="110000"/>
              </a:lnSpc>
              <a:buNone/>
            </a:pPr>
            <a:r>
              <a:rPr lang="en-US" sz="1600" b="1" dirty="0">
                <a:ea typeface="+mn-lt"/>
                <a:cs typeface="+mn-lt"/>
              </a:rPr>
              <a:t>Administrative Module :</a:t>
            </a:r>
          </a:p>
          <a:p>
            <a:pPr marL="342900" lvl="1" indent="-342900">
              <a:lnSpc>
                <a:spcPct val="110000"/>
              </a:lnSpc>
              <a:buFont typeface="+mj-lt"/>
              <a:buAutoNum type="arabicPeriod"/>
            </a:pPr>
            <a:r>
              <a:rPr lang="en-US" sz="1600" dirty="0">
                <a:ea typeface="+mn-lt"/>
                <a:cs typeface="+mn-lt"/>
              </a:rPr>
              <a:t>Add cloths</a:t>
            </a:r>
          </a:p>
          <a:p>
            <a:pPr marL="342900" lvl="1" indent="-342900">
              <a:lnSpc>
                <a:spcPct val="110000"/>
              </a:lnSpc>
              <a:buFont typeface="+mj-lt"/>
              <a:buAutoNum type="arabicPeriod"/>
            </a:pPr>
            <a:r>
              <a:rPr lang="en-US" dirty="0" smtClean="0">
                <a:ea typeface="+mn-lt"/>
                <a:cs typeface="+mn-lt"/>
              </a:rPr>
              <a:t>Listing</a:t>
            </a:r>
            <a:r>
              <a:rPr lang="en-US" sz="1600" dirty="0" smtClean="0">
                <a:ea typeface="+mn-lt"/>
                <a:cs typeface="+mn-lt"/>
              </a:rPr>
              <a:t> </a:t>
            </a:r>
            <a:r>
              <a:rPr lang="en-US" sz="1600" dirty="0">
                <a:ea typeface="+mn-lt"/>
                <a:cs typeface="+mn-lt"/>
              </a:rPr>
              <a:t>cloths </a:t>
            </a:r>
            <a:endParaRPr lang="en-US" sz="1600" dirty="0" smtClean="0">
              <a:ea typeface="+mn-lt"/>
              <a:cs typeface="+mn-lt"/>
            </a:endParaRPr>
          </a:p>
          <a:p>
            <a:pPr marL="342900" lvl="1" indent="-342900">
              <a:lnSpc>
                <a:spcPct val="110000"/>
              </a:lnSpc>
              <a:buFont typeface="+mj-lt"/>
              <a:buAutoNum type="arabicPeriod"/>
            </a:pPr>
            <a:r>
              <a:rPr lang="en-US" dirty="0" smtClean="0">
                <a:ea typeface="+mn-lt"/>
                <a:cs typeface="+mn-lt"/>
              </a:rPr>
              <a:t>Listing users details</a:t>
            </a:r>
          </a:p>
          <a:p>
            <a:pPr marL="342900" lvl="1" indent="-342900">
              <a:lnSpc>
                <a:spcPct val="110000"/>
              </a:lnSpc>
              <a:buFont typeface="+mj-lt"/>
              <a:buAutoNum type="arabicPeriod"/>
            </a:pPr>
            <a:r>
              <a:rPr lang="en-US" sz="1600" dirty="0" smtClean="0">
                <a:ea typeface="+mn-lt"/>
                <a:cs typeface="+mn-lt"/>
              </a:rPr>
              <a:t>Product review</a:t>
            </a:r>
          </a:p>
          <a:p>
            <a:pPr marL="342900" lvl="1" indent="-342900">
              <a:lnSpc>
                <a:spcPct val="110000"/>
              </a:lnSpc>
              <a:buFont typeface="+mj-lt"/>
              <a:buAutoNum type="arabicPeriod"/>
            </a:pPr>
            <a:r>
              <a:rPr lang="en-US" dirty="0" smtClean="0">
                <a:ea typeface="+mn-lt"/>
                <a:cs typeface="+mn-lt"/>
              </a:rPr>
              <a:t>Purchase details</a:t>
            </a:r>
            <a:endParaRPr lang="en-US" sz="1600" dirty="0">
              <a:ea typeface="+mn-lt"/>
              <a:cs typeface="+mn-lt"/>
            </a:endParaRPr>
          </a:p>
          <a:p>
            <a:pPr marL="0" lvl="1" indent="0">
              <a:lnSpc>
                <a:spcPct val="110000"/>
              </a:lnSpc>
              <a:buNone/>
            </a:pPr>
            <a:r>
              <a:rPr lang="en-US" sz="1600" b="1" dirty="0" smtClean="0">
                <a:ea typeface="+mn-lt"/>
                <a:cs typeface="+mn-lt"/>
              </a:rPr>
              <a:t>User  </a:t>
            </a:r>
            <a:r>
              <a:rPr lang="en-US" sz="1600" b="1" dirty="0">
                <a:ea typeface="+mn-lt"/>
                <a:cs typeface="+mn-lt"/>
              </a:rPr>
              <a:t>Module:</a:t>
            </a:r>
          </a:p>
          <a:p>
            <a:pPr marL="342900" lvl="1" indent="-342900">
              <a:lnSpc>
                <a:spcPct val="110000"/>
              </a:lnSpc>
              <a:buFont typeface="+mj-lt"/>
              <a:buAutoNum type="arabicPeriod"/>
            </a:pPr>
            <a:r>
              <a:rPr lang="en-US" sz="1600" dirty="0">
                <a:ea typeface="+mn-lt"/>
                <a:cs typeface="+mn-lt"/>
              </a:rPr>
              <a:t>Display </a:t>
            </a:r>
            <a:r>
              <a:rPr lang="en-US" sz="1600" dirty="0" smtClean="0">
                <a:ea typeface="+mn-lt"/>
                <a:cs typeface="+mn-lt"/>
              </a:rPr>
              <a:t>cloths and categories</a:t>
            </a:r>
            <a:endParaRPr lang="en-US" sz="1600" dirty="0">
              <a:ea typeface="+mn-lt"/>
              <a:cs typeface="+mn-lt"/>
            </a:endParaRPr>
          </a:p>
          <a:p>
            <a:pPr marL="342900" lvl="1" indent="-342900">
              <a:lnSpc>
                <a:spcPct val="110000"/>
              </a:lnSpc>
              <a:buFont typeface="+mj-lt"/>
              <a:buAutoNum type="arabicPeriod"/>
            </a:pPr>
            <a:r>
              <a:rPr lang="en-US" sz="1600" dirty="0">
                <a:ea typeface="+mn-lt"/>
                <a:cs typeface="+mn-lt"/>
              </a:rPr>
              <a:t>Add cloths in </a:t>
            </a:r>
            <a:r>
              <a:rPr lang="en-US" sz="1600" dirty="0" smtClean="0">
                <a:ea typeface="+mn-lt"/>
                <a:cs typeface="+mn-lt"/>
              </a:rPr>
              <a:t>cart</a:t>
            </a:r>
          </a:p>
          <a:p>
            <a:pPr marL="342900" lvl="1" indent="-342900">
              <a:lnSpc>
                <a:spcPct val="110000"/>
              </a:lnSpc>
              <a:buFont typeface="+mj-lt"/>
              <a:buAutoNum type="arabicPeriod"/>
            </a:pPr>
            <a:r>
              <a:rPr lang="en-US" dirty="0" smtClean="0">
                <a:ea typeface="+mn-lt"/>
                <a:cs typeface="+mn-lt"/>
              </a:rPr>
              <a:t>Login </a:t>
            </a:r>
          </a:p>
          <a:p>
            <a:pPr marL="342900" lvl="1" indent="-342900">
              <a:lnSpc>
                <a:spcPct val="110000"/>
              </a:lnSpc>
              <a:buFont typeface="+mj-lt"/>
              <a:buAutoNum type="arabicPeriod"/>
            </a:pPr>
            <a:r>
              <a:rPr lang="en-US" sz="1600" dirty="0" smtClean="0">
                <a:ea typeface="+mn-lt"/>
                <a:cs typeface="+mn-lt"/>
              </a:rPr>
              <a:t>Purchase</a:t>
            </a:r>
          </a:p>
          <a:p>
            <a:pPr marL="342900" lvl="1" indent="-342900">
              <a:lnSpc>
                <a:spcPct val="110000"/>
              </a:lnSpc>
              <a:buFont typeface="+mj-lt"/>
              <a:buAutoNum type="arabicPeriod"/>
            </a:pPr>
            <a:r>
              <a:rPr lang="en-US" dirty="0" smtClean="0">
                <a:ea typeface="+mn-lt"/>
                <a:cs typeface="+mn-lt"/>
              </a:rPr>
              <a:t>Product display</a:t>
            </a:r>
            <a:endParaRPr lang="en-US" sz="1600" dirty="0">
              <a:ea typeface="+mn-lt"/>
              <a:cs typeface="+mn-lt"/>
            </a:endParaRPr>
          </a:p>
          <a:p>
            <a:pPr marL="0" lvl="1" indent="0">
              <a:lnSpc>
                <a:spcPct val="110000"/>
              </a:lnSpc>
              <a:buNone/>
            </a:pPr>
            <a:endParaRPr lang="en-US" sz="1600" dirty="0">
              <a:ea typeface="+mn-lt"/>
              <a:cs typeface="+mn-lt"/>
            </a:endParaRPr>
          </a:p>
          <a:p>
            <a:pPr marL="342900" lvl="1" indent="-342900">
              <a:lnSpc>
                <a:spcPct val="110000"/>
              </a:lnSpc>
              <a:buFont typeface="+mj-lt"/>
              <a:buAutoNum type="arabicPeriod"/>
            </a:pPr>
            <a:endParaRPr lang="en-US" sz="1600" dirty="0">
              <a:ea typeface="+mn-lt"/>
              <a:cs typeface="+mn-lt"/>
            </a:endParaRPr>
          </a:p>
          <a:p>
            <a:pPr marL="342900" lvl="1" indent="-342900">
              <a:lnSpc>
                <a:spcPct val="110000"/>
              </a:lnSpc>
              <a:buFont typeface="+mj-lt"/>
              <a:buAutoNum type="arabicPeriod"/>
            </a:pPr>
            <a:endParaRPr lang="en-US" sz="1600" dirty="0">
              <a:ea typeface="+mn-lt"/>
              <a:cs typeface="+mn-lt"/>
            </a:endParaRPr>
          </a:p>
          <a:p>
            <a:pPr marL="342900" lvl="1" indent="-342900">
              <a:lnSpc>
                <a:spcPct val="110000"/>
              </a:lnSpc>
              <a:buFont typeface="+mj-lt"/>
              <a:buAutoNum type="arabicPeriod"/>
            </a:pPr>
            <a:endParaRPr lang="en-US" sz="1600" dirty="0">
              <a:ea typeface="+mn-lt"/>
              <a:cs typeface="+mn-lt"/>
            </a:endParaRPr>
          </a:p>
          <a:p>
            <a:pPr marL="342900" lvl="1" indent="-342900">
              <a:lnSpc>
                <a:spcPct val="110000"/>
              </a:lnSpc>
              <a:buFont typeface="+mj-lt"/>
              <a:buAutoNum type="arabicPeriod"/>
            </a:pPr>
            <a:endParaRPr lang="en-US" sz="1600" dirty="0">
              <a:ea typeface="+mn-lt"/>
              <a:cs typeface="+mn-lt"/>
            </a:endParaRPr>
          </a:p>
          <a:p>
            <a:pPr marL="342900" lvl="1" indent="-342900">
              <a:lnSpc>
                <a:spcPct val="110000"/>
              </a:lnSpc>
              <a:buFont typeface="+mj-lt"/>
              <a:buAutoNum type="arabicPeriod"/>
            </a:pPr>
            <a:endParaRPr lang="en-US" sz="1600" dirty="0">
              <a:ea typeface="+mn-lt"/>
              <a:cs typeface="+mn-lt"/>
            </a:endParaRPr>
          </a:p>
          <a:p>
            <a:pPr marL="228600" lvl="1">
              <a:lnSpc>
                <a:spcPct val="110000"/>
              </a:lnSpc>
              <a:buNone/>
            </a:pPr>
            <a:r>
              <a:rPr lang="en-US" sz="1600" b="1" dirty="0">
                <a:ea typeface="+mn-lt"/>
                <a:cs typeface="+mn-lt"/>
              </a:rPr>
              <a:t> </a:t>
            </a:r>
          </a:p>
          <a:p>
            <a:pPr marL="228600" lvl="1">
              <a:lnSpc>
                <a:spcPct val="110000"/>
              </a:lnSpc>
              <a:buNone/>
            </a:pPr>
            <a:endParaRPr lang="en-US" sz="1600" b="1" dirty="0">
              <a:ea typeface="+mn-lt"/>
              <a:cs typeface="+mn-lt"/>
            </a:endParaRPr>
          </a:p>
          <a:p>
            <a:pPr marL="228600" lvl="1">
              <a:lnSpc>
                <a:spcPct val="110000"/>
              </a:lnSpc>
              <a:buNone/>
            </a:pPr>
            <a:endParaRPr lang="en-US" sz="1600" b="1" dirty="0">
              <a:ea typeface="+mn-lt"/>
              <a:cs typeface="+mn-lt"/>
            </a:endParaRPr>
          </a:p>
          <a:p>
            <a:pPr marL="228600" lvl="1">
              <a:lnSpc>
                <a:spcPct val="110000"/>
              </a:lnSpc>
              <a:buNone/>
            </a:pPr>
            <a:endParaRPr lang="en-US" sz="1600" b="1" dirty="0">
              <a:ea typeface="+mn-lt"/>
              <a:cs typeface="+mn-lt"/>
            </a:endParaRPr>
          </a:p>
          <a:p>
            <a:pPr marL="228600" lvl="1">
              <a:lnSpc>
                <a:spcPct val="110000"/>
              </a:lnSpc>
              <a:buNone/>
            </a:pPr>
            <a:endParaRPr lang="en-US" sz="1600" b="1" dirty="0">
              <a:ea typeface="+mn-lt"/>
              <a:cs typeface="+mn-lt"/>
            </a:endParaRPr>
          </a:p>
          <a:p>
            <a:pPr marL="228600" lvl="1">
              <a:lnSpc>
                <a:spcPct val="110000"/>
              </a:lnSpc>
              <a:buNone/>
            </a:pPr>
            <a:endParaRPr lang="en-US" sz="1600" b="1" dirty="0">
              <a:ea typeface="+mn-lt"/>
              <a:cs typeface="+mn-lt"/>
            </a:endParaRPr>
          </a:p>
          <a:p>
            <a:pPr marL="228600" lvl="1">
              <a:lnSpc>
                <a:spcPct val="110000"/>
              </a:lnSpc>
              <a:buNone/>
            </a:pPr>
            <a:endParaRPr lang="en-US" sz="1600" b="1" dirty="0">
              <a:ea typeface="+mn-lt"/>
              <a:cs typeface="+mn-lt"/>
            </a:endParaRPr>
          </a:p>
          <a:p>
            <a:pPr marL="228600" lvl="1">
              <a:lnSpc>
                <a:spcPct val="110000"/>
              </a:lnSpc>
              <a:buNone/>
            </a:pPr>
            <a:endParaRPr lang="en-US" sz="1600" b="1" dirty="0">
              <a:ea typeface="+mn-lt"/>
              <a:cs typeface="+mn-lt"/>
            </a:endParaRPr>
          </a:p>
          <a:p>
            <a:pPr marL="228600" lvl="1">
              <a:lnSpc>
                <a:spcPct val="110000"/>
              </a:lnSpc>
              <a:buNone/>
            </a:pPr>
            <a:r>
              <a:rPr lang="en-US" sz="1600" b="1" dirty="0">
                <a:ea typeface="+mn-lt"/>
                <a:cs typeface="+mn-lt"/>
              </a:rPr>
              <a:t> </a:t>
            </a:r>
            <a:r>
              <a:rPr lang="en-US" sz="1600" dirty="0">
                <a:ea typeface="+mn-lt"/>
                <a:cs typeface="+mn-lt"/>
              </a:rPr>
              <a:t>                                                                                                     </a:t>
            </a:r>
          </a:p>
          <a:p>
            <a:pPr marL="228600" lvl="1">
              <a:lnSpc>
                <a:spcPct val="110000"/>
              </a:lnSpc>
              <a:buNone/>
            </a:pPr>
            <a:endParaRPr lang="en-US" sz="1600" dirty="0"/>
          </a:p>
          <a:p>
            <a:pPr marL="228600" lvl="1">
              <a:lnSpc>
                <a:spcPct val="110000"/>
              </a:lnSpc>
              <a:buNone/>
            </a:pPr>
            <a:endParaRPr lang="en-US" sz="1600" b="1" dirty="0">
              <a:ea typeface="+mn-lt"/>
              <a:cs typeface="+mn-lt"/>
            </a:endParaRPr>
          </a:p>
          <a:p>
            <a:pPr marL="228600" lvl="1">
              <a:lnSpc>
                <a:spcPct val="110000"/>
              </a:lnSpc>
              <a:buNone/>
            </a:pPr>
            <a:r>
              <a:rPr lang="en-US" sz="1600" dirty="0">
                <a:ea typeface="+mn-lt"/>
                <a:cs typeface="+mn-lt"/>
              </a:rPr>
              <a:t>          </a:t>
            </a:r>
            <a:endParaRPr lang="en-US" sz="1600" dirty="0"/>
          </a:p>
          <a:p>
            <a:pPr lvl="1">
              <a:buNone/>
            </a:pPr>
            <a:r>
              <a:rPr lang="en-US" sz="1600" dirty="0"/>
              <a:t>                                                                   </a:t>
            </a:r>
            <a:r>
              <a:rPr lang="en-US" sz="1600" b="1" dirty="0"/>
              <a:t> </a:t>
            </a:r>
            <a:endParaRPr lang="en-US" sz="1600" dirty="0"/>
          </a:p>
          <a:p>
            <a:pPr marL="228600" lvl="1">
              <a:lnSpc>
                <a:spcPct val="110000"/>
              </a:lnSpc>
              <a:buNone/>
            </a:pPr>
            <a:endParaRPr lang="en-US" sz="1600" dirty="0"/>
          </a:p>
        </p:txBody>
      </p:sp>
      <p:sp>
        <p:nvSpPr>
          <p:cNvPr id="4" name="Date Placeholder 3">
            <a:extLst>
              <a:ext uri="{FF2B5EF4-FFF2-40B4-BE49-F238E27FC236}">
                <a16:creationId xmlns:a16="http://schemas.microsoft.com/office/drawing/2014/main" xmlns="" id="{D0206BA7-4257-97EB-9912-1668C7D9C46F}"/>
              </a:ext>
            </a:extLst>
          </p:cNvPr>
          <p:cNvSpPr>
            <a:spLocks noGrp="1"/>
          </p:cNvSpPr>
          <p:nvPr>
            <p:ph type="dt" sz="half" idx="10"/>
          </p:nvPr>
        </p:nvSpPr>
        <p:spPr/>
        <p:txBody>
          <a:bodyPr/>
          <a:lstStyle/>
          <a:p>
            <a:fld id="{57558D40-EE0B-4812-B481-B0982C346768}" type="datetime1">
              <a:rPr lang="en-US" smtClean="0"/>
              <a:t>2/25/2025</a:t>
            </a:fld>
            <a:endParaRPr lang="en-US" dirty="0"/>
          </a:p>
        </p:txBody>
      </p:sp>
    </p:spTree>
    <p:extLst>
      <p:ext uri="{BB962C8B-B14F-4D97-AF65-F5344CB8AC3E}">
        <p14:creationId xmlns:p14="http://schemas.microsoft.com/office/powerpoint/2010/main" val="4220926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12D036-3B93-25D2-A394-D6D05211F351}"/>
              </a:ext>
            </a:extLst>
          </p:cNvPr>
          <p:cNvSpPr>
            <a:spLocks noGrp="1"/>
          </p:cNvSpPr>
          <p:nvPr>
            <p:ph type="title"/>
          </p:nvPr>
        </p:nvSpPr>
        <p:spPr>
          <a:xfrm>
            <a:off x="826396" y="586855"/>
            <a:ext cx="4230100" cy="3387497"/>
          </a:xfrm>
        </p:spPr>
        <p:txBody>
          <a:bodyPr anchor="b">
            <a:normAutofit/>
          </a:bodyPr>
          <a:lstStyle/>
          <a:p>
            <a:pPr algn="r"/>
            <a:r>
              <a:rPr lang="en-US" sz="4000" dirty="0"/>
              <a:t>Module Description</a:t>
            </a:r>
            <a:endParaRPr lang="en-IN" sz="4000" dirty="0"/>
          </a:p>
        </p:txBody>
      </p:sp>
      <p:sp>
        <p:nvSpPr>
          <p:cNvPr id="3" name="Content Placeholder 2">
            <a:extLst>
              <a:ext uri="{FF2B5EF4-FFF2-40B4-BE49-F238E27FC236}">
                <a16:creationId xmlns:a16="http://schemas.microsoft.com/office/drawing/2014/main" xmlns="" id="{2E562938-9594-18B6-D7E8-9AA415C61681}"/>
              </a:ext>
            </a:extLst>
          </p:cNvPr>
          <p:cNvSpPr>
            <a:spLocks noGrp="1"/>
          </p:cNvSpPr>
          <p:nvPr>
            <p:ph idx="1"/>
          </p:nvPr>
        </p:nvSpPr>
        <p:spPr>
          <a:xfrm>
            <a:off x="5704872" y="504337"/>
            <a:ext cx="6616256" cy="5860524"/>
          </a:xfrm>
        </p:spPr>
        <p:txBody>
          <a:bodyPr vert="horz" lIns="91440" tIns="45720" rIns="91440" bIns="45720" rtlCol="0" anchor="ctr">
            <a:normAutofit/>
          </a:bodyPr>
          <a:lstStyle/>
          <a:p>
            <a:pPr marL="0" indent="0">
              <a:lnSpc>
                <a:spcPct val="110000"/>
              </a:lnSpc>
              <a:buNone/>
            </a:pPr>
            <a:r>
              <a:rPr lang="en-IN" sz="2400" b="1" kern="100" dirty="0">
                <a:latin typeface="Calibri"/>
                <a:ea typeface="Calibri"/>
                <a:cs typeface="Times New Roman"/>
              </a:rPr>
              <a:t>Admin Module :</a:t>
            </a:r>
          </a:p>
          <a:p>
            <a:pPr marL="0" indent="0">
              <a:lnSpc>
                <a:spcPct val="110000"/>
              </a:lnSpc>
              <a:buNone/>
            </a:pPr>
            <a:r>
              <a:rPr lang="en-IN" sz="1700" kern="100" dirty="0">
                <a:latin typeface="Calibri"/>
                <a:ea typeface="Calibri"/>
                <a:cs typeface="Times New Roman"/>
              </a:rPr>
              <a:t>    </a:t>
            </a:r>
            <a:r>
              <a:rPr lang="en-IN" sz="1700" kern="100" dirty="0">
                <a:ea typeface="+mn-lt"/>
                <a:cs typeface="+mn-lt"/>
              </a:rPr>
              <a:t>✅ </a:t>
            </a:r>
            <a:r>
              <a:rPr lang="en-IN" sz="1700" b="1" kern="100" dirty="0">
                <a:ea typeface="+mn-lt"/>
                <a:cs typeface="+mn-lt"/>
              </a:rPr>
              <a:t>Cloth Management</a:t>
            </a:r>
          </a:p>
          <a:p>
            <a:pPr>
              <a:lnSpc>
                <a:spcPct val="110000"/>
              </a:lnSpc>
            </a:pPr>
            <a:r>
              <a:rPr lang="en-IN" sz="1700" kern="100" dirty="0">
                <a:ea typeface="+mn-lt"/>
                <a:cs typeface="+mn-lt"/>
              </a:rPr>
              <a:t>Add new cloths in category men, women and kids </a:t>
            </a:r>
            <a:r>
              <a:rPr lang="en-IN" sz="1700" kern="100" dirty="0" smtClean="0">
                <a:ea typeface="+mn-lt"/>
                <a:cs typeface="+mn-lt"/>
              </a:rPr>
              <a:t>.</a:t>
            </a:r>
            <a:endParaRPr lang="en-IN" sz="1700" dirty="0"/>
          </a:p>
          <a:p>
            <a:pPr>
              <a:lnSpc>
                <a:spcPct val="110000"/>
              </a:lnSpc>
            </a:pPr>
            <a:r>
              <a:rPr lang="en-IN" sz="1700" kern="100" dirty="0" smtClean="0">
                <a:ea typeface="+mn-lt"/>
                <a:cs typeface="+mn-lt"/>
              </a:rPr>
              <a:t>Listing cloths details.</a:t>
            </a:r>
          </a:p>
          <a:p>
            <a:pPr>
              <a:lnSpc>
                <a:spcPct val="110000"/>
              </a:lnSpc>
            </a:pPr>
            <a:r>
              <a:rPr lang="en-IN" sz="1700" kern="100" dirty="0" smtClean="0">
                <a:ea typeface="+mn-lt"/>
                <a:cs typeface="+mn-lt"/>
              </a:rPr>
              <a:t>Listing user details.</a:t>
            </a:r>
            <a:endParaRPr lang="en-IN" sz="1700" dirty="0"/>
          </a:p>
          <a:p>
            <a:pPr>
              <a:lnSpc>
                <a:spcPct val="110000"/>
              </a:lnSpc>
            </a:pPr>
            <a:r>
              <a:rPr lang="en-IN" sz="1700" kern="100" dirty="0" smtClean="0">
                <a:ea typeface="+mn-lt"/>
                <a:cs typeface="+mn-lt"/>
              </a:rPr>
              <a:t>Reviews of cloths.</a:t>
            </a:r>
          </a:p>
          <a:p>
            <a:pPr>
              <a:lnSpc>
                <a:spcPct val="110000"/>
              </a:lnSpc>
            </a:pPr>
            <a:r>
              <a:rPr lang="en-IN" sz="1700" kern="100" dirty="0" smtClean="0">
                <a:ea typeface="+mn-lt"/>
                <a:cs typeface="+mn-lt"/>
              </a:rPr>
              <a:t>Purchase details.</a:t>
            </a:r>
            <a:endParaRPr lang="en-IN" sz="1700" dirty="0"/>
          </a:p>
          <a:p>
            <a:pPr marL="0" indent="0">
              <a:lnSpc>
                <a:spcPct val="110000"/>
              </a:lnSpc>
              <a:buNone/>
            </a:pPr>
            <a:endParaRPr lang="en-IN" sz="1700" kern="100" dirty="0">
              <a:latin typeface="Calibri"/>
              <a:ea typeface="Calibri"/>
              <a:cs typeface="Times New Roman"/>
            </a:endParaRPr>
          </a:p>
        </p:txBody>
      </p:sp>
      <p:sp>
        <p:nvSpPr>
          <p:cNvPr id="4" name="Date Placeholder 3">
            <a:extLst>
              <a:ext uri="{FF2B5EF4-FFF2-40B4-BE49-F238E27FC236}">
                <a16:creationId xmlns:a16="http://schemas.microsoft.com/office/drawing/2014/main" xmlns="" id="{417FF8C3-F40A-0E7E-003F-D6CD152C9857}"/>
              </a:ext>
            </a:extLst>
          </p:cNvPr>
          <p:cNvSpPr>
            <a:spLocks noGrp="1"/>
          </p:cNvSpPr>
          <p:nvPr>
            <p:ph type="dt" sz="half" idx="10"/>
          </p:nvPr>
        </p:nvSpPr>
        <p:spPr/>
        <p:txBody>
          <a:bodyPr/>
          <a:lstStyle/>
          <a:p>
            <a:fld id="{871B8067-8236-4DFB-B735-DCB419E33012}" type="datetime1">
              <a:rPr lang="en-US" smtClean="0"/>
              <a:t>2/25/2025</a:t>
            </a:fld>
            <a:endParaRPr lang="en-US" dirty="0"/>
          </a:p>
        </p:txBody>
      </p:sp>
    </p:spTree>
    <p:extLst>
      <p:ext uri="{BB962C8B-B14F-4D97-AF65-F5344CB8AC3E}">
        <p14:creationId xmlns:p14="http://schemas.microsoft.com/office/powerpoint/2010/main" val="2368231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7E598B-CBAA-38BF-3B68-0B0355E33B9C}"/>
              </a:ext>
            </a:extLst>
          </p:cNvPr>
          <p:cNvSpPr>
            <a:spLocks noGrp="1"/>
          </p:cNvSpPr>
          <p:nvPr>
            <p:ph type="title"/>
          </p:nvPr>
        </p:nvSpPr>
        <p:spPr>
          <a:xfrm>
            <a:off x="1371599" y="294538"/>
            <a:ext cx="9895951" cy="1033669"/>
          </a:xfrm>
        </p:spPr>
        <p:txBody>
          <a:bodyPr>
            <a:normAutofit/>
          </a:bodyPr>
          <a:lstStyle/>
          <a:p>
            <a:r>
              <a:rPr lang="en-US" sz="4000" dirty="0"/>
              <a:t>User Module</a:t>
            </a:r>
          </a:p>
        </p:txBody>
      </p:sp>
      <p:sp>
        <p:nvSpPr>
          <p:cNvPr id="3" name="Content Placeholder 2">
            <a:extLst>
              <a:ext uri="{FF2B5EF4-FFF2-40B4-BE49-F238E27FC236}">
                <a16:creationId xmlns:a16="http://schemas.microsoft.com/office/drawing/2014/main" xmlns="" id="{5C20E6A4-A9A6-7F67-E4BC-9C4AD9B4DA94}"/>
              </a:ext>
            </a:extLst>
          </p:cNvPr>
          <p:cNvSpPr>
            <a:spLocks noGrp="1"/>
          </p:cNvSpPr>
          <p:nvPr>
            <p:ph idx="1"/>
          </p:nvPr>
        </p:nvSpPr>
        <p:spPr>
          <a:xfrm>
            <a:off x="412238" y="2305995"/>
            <a:ext cx="14577865" cy="4257467"/>
          </a:xfrm>
        </p:spPr>
        <p:txBody>
          <a:bodyPr vert="horz" lIns="91440" tIns="45720" rIns="91440" bIns="45720" rtlCol="0" anchor="ctr">
            <a:noAutofit/>
          </a:bodyPr>
          <a:lstStyle/>
          <a:p>
            <a:pPr marL="342900" indent="-342900">
              <a:lnSpc>
                <a:spcPct val="110000"/>
              </a:lnSpc>
              <a:buFont typeface="+mj-lt"/>
              <a:buAutoNum type="arabicPeriod"/>
            </a:pPr>
            <a:r>
              <a:rPr lang="en-US" b="1" dirty="0">
                <a:ea typeface="+mn-lt"/>
                <a:cs typeface="+mn-lt"/>
              </a:rPr>
              <a:t>Display </a:t>
            </a:r>
            <a:r>
              <a:rPr lang="en-US" b="1" dirty="0" smtClean="0">
                <a:ea typeface="+mn-lt"/>
                <a:cs typeface="+mn-lt"/>
              </a:rPr>
              <a:t>cloths and categories:</a:t>
            </a:r>
            <a:endParaRPr lang="en-US" b="1" dirty="0">
              <a:ea typeface="+mn-lt"/>
              <a:cs typeface="+mn-lt"/>
            </a:endParaRPr>
          </a:p>
          <a:p>
            <a:pPr marL="0" indent="0">
              <a:lnSpc>
                <a:spcPct val="110000"/>
              </a:lnSpc>
              <a:buNone/>
            </a:pPr>
            <a:r>
              <a:rPr lang="en-US" dirty="0">
                <a:ea typeface="+mn-lt"/>
                <a:cs typeface="+mn-lt"/>
              </a:rPr>
              <a:t>       It will display all the cloths added in this site </a:t>
            </a:r>
          </a:p>
          <a:p>
            <a:pPr marL="342900" indent="-342900">
              <a:lnSpc>
                <a:spcPct val="110000"/>
              </a:lnSpc>
              <a:buAutoNum type="arabicPeriod" startAt="2"/>
            </a:pPr>
            <a:r>
              <a:rPr lang="en-US" b="1" dirty="0" smtClean="0">
                <a:ea typeface="+mn-lt"/>
                <a:cs typeface="+mn-lt"/>
              </a:rPr>
              <a:t>Add and Remove </a:t>
            </a:r>
            <a:r>
              <a:rPr lang="en-US" b="1" dirty="0">
                <a:ea typeface="+mn-lt"/>
                <a:cs typeface="+mn-lt"/>
              </a:rPr>
              <a:t>cloths in cart:</a:t>
            </a:r>
          </a:p>
          <a:p>
            <a:pPr marL="0" indent="0">
              <a:lnSpc>
                <a:spcPct val="110000"/>
              </a:lnSpc>
              <a:buNone/>
            </a:pPr>
            <a:r>
              <a:rPr lang="en-US" dirty="0">
                <a:ea typeface="+mn-lt"/>
                <a:cs typeface="+mn-lt"/>
              </a:rPr>
              <a:t>       we can add multiple cloths in the cart and the total amount will be displayed on the site.</a:t>
            </a:r>
          </a:p>
          <a:p>
            <a:pPr marL="342900" indent="-342900">
              <a:lnSpc>
                <a:spcPct val="110000"/>
              </a:lnSpc>
              <a:buAutoNum type="arabicPeriod" startAt="3"/>
            </a:pPr>
            <a:r>
              <a:rPr lang="en-US" b="1" dirty="0" smtClean="0">
                <a:ea typeface="+mn-lt"/>
                <a:cs typeface="+mn-lt"/>
              </a:rPr>
              <a:t>Login and Logout</a:t>
            </a:r>
            <a:r>
              <a:rPr lang="en-US" b="1" dirty="0" smtClean="0">
                <a:ea typeface="+mn-lt"/>
                <a:cs typeface="+mn-lt"/>
              </a:rPr>
              <a:t>:</a:t>
            </a:r>
            <a:endParaRPr lang="en-US" dirty="0"/>
          </a:p>
          <a:p>
            <a:pPr marL="0" indent="0">
              <a:lnSpc>
                <a:spcPct val="110000"/>
              </a:lnSpc>
              <a:buNone/>
            </a:pPr>
            <a:r>
              <a:rPr lang="en-US" b="1" dirty="0" smtClean="0">
                <a:ea typeface="+mn-lt"/>
                <a:cs typeface="+mn-lt"/>
              </a:rPr>
              <a:t>       </a:t>
            </a:r>
            <a:r>
              <a:rPr lang="en-US" dirty="0" smtClean="0">
                <a:ea typeface="+mn-lt"/>
                <a:cs typeface="+mn-lt"/>
              </a:rPr>
              <a:t>User can login and logout using same button</a:t>
            </a:r>
            <a:r>
              <a:rPr lang="en-US" b="1" dirty="0" smtClean="0">
                <a:ea typeface="+mn-lt"/>
                <a:cs typeface="+mn-lt"/>
              </a:rPr>
              <a:t>.</a:t>
            </a:r>
          </a:p>
          <a:p>
            <a:pPr>
              <a:lnSpc>
                <a:spcPct val="110000"/>
              </a:lnSpc>
              <a:buAutoNum type="arabicPeriod" startAt="4"/>
            </a:pPr>
            <a:r>
              <a:rPr lang="en-US" b="1" dirty="0" smtClean="0">
                <a:ea typeface="+mn-lt"/>
                <a:cs typeface="+mn-lt"/>
              </a:rPr>
              <a:t>Product detail:</a:t>
            </a:r>
          </a:p>
          <a:p>
            <a:pPr marL="0" indent="0">
              <a:lnSpc>
                <a:spcPct val="110000"/>
              </a:lnSpc>
              <a:buNone/>
            </a:pPr>
            <a:r>
              <a:rPr lang="en-US" b="1" dirty="0">
                <a:ea typeface="+mn-lt"/>
                <a:cs typeface="+mn-lt"/>
              </a:rPr>
              <a:t> </a:t>
            </a:r>
            <a:r>
              <a:rPr lang="en-US" b="1" dirty="0" smtClean="0">
                <a:ea typeface="+mn-lt"/>
                <a:cs typeface="+mn-lt"/>
              </a:rPr>
              <a:t>     </a:t>
            </a:r>
            <a:r>
              <a:rPr lang="en-US" dirty="0" smtClean="0">
                <a:ea typeface="+mn-lt"/>
                <a:cs typeface="+mn-lt"/>
              </a:rPr>
              <a:t> Display details about the product.</a:t>
            </a:r>
          </a:p>
          <a:p>
            <a:pPr marL="0" indent="0">
              <a:lnSpc>
                <a:spcPct val="110000"/>
              </a:lnSpc>
              <a:buNone/>
            </a:pPr>
            <a:r>
              <a:rPr lang="en-US" dirty="0" smtClean="0">
                <a:ea typeface="+mn-lt"/>
                <a:cs typeface="+mn-lt"/>
              </a:rPr>
              <a:t>5.  </a:t>
            </a:r>
            <a:r>
              <a:rPr lang="en-US" b="1" dirty="0" smtClean="0">
                <a:ea typeface="+mn-lt"/>
                <a:cs typeface="+mn-lt"/>
              </a:rPr>
              <a:t>Purchase :</a:t>
            </a:r>
          </a:p>
          <a:p>
            <a:pPr marL="0" indent="0">
              <a:lnSpc>
                <a:spcPct val="110000"/>
              </a:lnSpc>
              <a:buNone/>
            </a:pPr>
            <a:r>
              <a:rPr lang="en-US" dirty="0">
                <a:ea typeface="+mn-lt"/>
                <a:cs typeface="+mn-lt"/>
              </a:rPr>
              <a:t> </a:t>
            </a:r>
            <a:r>
              <a:rPr lang="en-US" dirty="0" smtClean="0">
                <a:ea typeface="+mn-lt"/>
                <a:cs typeface="+mn-lt"/>
              </a:rPr>
              <a:t>     Includes user address along with products.  </a:t>
            </a:r>
          </a:p>
          <a:p>
            <a:pPr marL="0" indent="0">
              <a:lnSpc>
                <a:spcPct val="110000"/>
              </a:lnSpc>
              <a:buNone/>
            </a:pPr>
            <a:endParaRPr lang="en-US" dirty="0" smtClean="0">
              <a:ea typeface="+mn-lt"/>
              <a:cs typeface="+mn-lt"/>
            </a:endParaRPr>
          </a:p>
          <a:p>
            <a:pPr marL="0" indent="0">
              <a:lnSpc>
                <a:spcPct val="110000"/>
              </a:lnSpc>
              <a:buNone/>
            </a:pPr>
            <a:endParaRPr lang="en-US" b="1" dirty="0" smtClean="0">
              <a:ea typeface="+mn-lt"/>
              <a:cs typeface="+mn-lt"/>
            </a:endParaRPr>
          </a:p>
          <a:p>
            <a:pPr marL="0" indent="0">
              <a:lnSpc>
                <a:spcPct val="110000"/>
              </a:lnSpc>
              <a:buNone/>
            </a:pPr>
            <a:endParaRPr lang="en-US" b="1" dirty="0">
              <a:ea typeface="+mn-lt"/>
              <a:cs typeface="+mn-lt"/>
            </a:endParaRPr>
          </a:p>
        </p:txBody>
      </p:sp>
      <p:sp>
        <p:nvSpPr>
          <p:cNvPr id="4" name="Date Placeholder 3">
            <a:extLst>
              <a:ext uri="{FF2B5EF4-FFF2-40B4-BE49-F238E27FC236}">
                <a16:creationId xmlns:a16="http://schemas.microsoft.com/office/drawing/2014/main" xmlns="" id="{273CA343-445A-CA54-6613-2CB2DAE4AFEE}"/>
              </a:ext>
            </a:extLst>
          </p:cNvPr>
          <p:cNvSpPr>
            <a:spLocks noGrp="1"/>
          </p:cNvSpPr>
          <p:nvPr>
            <p:ph type="dt" sz="half" idx="10"/>
          </p:nvPr>
        </p:nvSpPr>
        <p:spPr>
          <a:xfrm>
            <a:off x="8970264" y="6455431"/>
            <a:ext cx="2743200" cy="365125"/>
          </a:xfrm>
        </p:spPr>
        <p:txBody>
          <a:bodyPr>
            <a:normAutofit/>
          </a:bodyPr>
          <a:lstStyle/>
          <a:p>
            <a:pPr algn="r">
              <a:spcAft>
                <a:spcPts val="600"/>
              </a:spcAft>
            </a:pPr>
            <a:fld id="{25D62DEF-60DE-428F-B59A-F087A3356E5E}" type="datetime1">
              <a:rPr lang="en-US" sz="1100" smtClean="0">
                <a:solidFill>
                  <a:schemeClr val="tx1">
                    <a:lumMod val="50000"/>
                    <a:lumOff val="50000"/>
                  </a:schemeClr>
                </a:solidFill>
              </a:rPr>
              <a:t>2/25/2025</a:t>
            </a:fld>
            <a:endParaRPr lang="en-US" sz="1100">
              <a:solidFill>
                <a:schemeClr val="tx1">
                  <a:lumMod val="50000"/>
                  <a:lumOff val="50000"/>
                </a:schemeClr>
              </a:solidFill>
            </a:endParaRPr>
          </a:p>
        </p:txBody>
      </p:sp>
      <p:sp>
        <p:nvSpPr>
          <p:cNvPr id="7" name="Content Placeholder 2">
            <a:extLst>
              <a:ext uri="{FF2B5EF4-FFF2-40B4-BE49-F238E27FC236}">
                <a16:creationId xmlns:a16="http://schemas.microsoft.com/office/drawing/2014/main" xmlns="" id="{FBCC2AAF-8111-E40D-E4B1-81B2A7AC8D74}"/>
              </a:ext>
            </a:extLst>
          </p:cNvPr>
          <p:cNvSpPr>
            <a:spLocks noGrp="1"/>
          </p:cNvSpPr>
          <p:nvPr/>
        </p:nvSpPr>
        <p:spPr>
          <a:xfrm>
            <a:off x="412238" y="1830583"/>
            <a:ext cx="10740031" cy="3184470"/>
          </a:xfrm>
          <a:prstGeom prst="rect">
            <a:avLst/>
          </a:prstGeom>
        </p:spPr>
        <p:txBody>
          <a:bodyPr vert="horz" lIns="91440" tIns="45720" rIns="91440" bIns="45720" rtlCol="0" anchor="ctr">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endParaRPr lang="en-IN" sz="1600" b="1" kern="100" dirty="0">
              <a:latin typeface="Calibri"/>
              <a:ea typeface="Calibri"/>
              <a:cs typeface="Times New Roman"/>
            </a:endParaRPr>
          </a:p>
        </p:txBody>
      </p:sp>
      <p:sp>
        <p:nvSpPr>
          <p:cNvPr id="8" name="Content Placeholder 2">
            <a:extLst>
              <a:ext uri="{FF2B5EF4-FFF2-40B4-BE49-F238E27FC236}">
                <a16:creationId xmlns:a16="http://schemas.microsoft.com/office/drawing/2014/main" xmlns="" id="{0ED4EC56-37DA-C1B8-8C6E-ADD512DCBD47}"/>
              </a:ext>
            </a:extLst>
          </p:cNvPr>
          <p:cNvSpPr>
            <a:spLocks noGrp="1"/>
          </p:cNvSpPr>
          <p:nvPr/>
        </p:nvSpPr>
        <p:spPr>
          <a:xfrm>
            <a:off x="355599" y="1713436"/>
            <a:ext cx="10740031" cy="5146881"/>
          </a:xfrm>
          <a:prstGeom prst="rect">
            <a:avLst/>
          </a:prstGeom>
        </p:spPr>
        <p:txBody>
          <a:bodyPr vert="horz" lIns="91440" tIns="45720" rIns="91440" bIns="45720" rtlCol="0" anchor="ctr">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endParaRPr lang="en-IN" sz="1600" b="1" kern="100" dirty="0">
              <a:latin typeface="Calibri"/>
              <a:ea typeface="Calibri"/>
              <a:cs typeface="Times New Roman"/>
            </a:endParaRPr>
          </a:p>
        </p:txBody>
      </p:sp>
    </p:spTree>
    <p:extLst>
      <p:ext uri="{BB962C8B-B14F-4D97-AF65-F5344CB8AC3E}">
        <p14:creationId xmlns:p14="http://schemas.microsoft.com/office/powerpoint/2010/main" val="719453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7AC80-E9E2-562F-5CDA-7663E65C7228}"/>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dirty="0">
                <a:latin typeface="+mj-lt"/>
                <a:ea typeface="+mj-ea"/>
                <a:cs typeface="+mj-cs"/>
              </a:rPr>
              <a:t>FUTURE SCOPE</a:t>
            </a:r>
          </a:p>
        </p:txBody>
      </p:sp>
      <p:graphicFrame>
        <p:nvGraphicFramePr>
          <p:cNvPr id="6" name="TextBox 3">
            <a:extLst>
              <a:ext uri="{FF2B5EF4-FFF2-40B4-BE49-F238E27FC236}">
                <a16:creationId xmlns:a16="http://schemas.microsoft.com/office/drawing/2014/main" xmlns="" id="{520C958D-69E9-7B75-02D5-9DF696238706}"/>
              </a:ext>
            </a:extLst>
          </p:cNvPr>
          <p:cNvGraphicFramePr/>
          <p:nvPr>
            <p:extLst>
              <p:ext uri="{D42A27DB-BD31-4B8C-83A1-F6EECF244321}">
                <p14:modId xmlns:p14="http://schemas.microsoft.com/office/powerpoint/2010/main" val="147346318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xmlns="" id="{89FD0309-0CBF-C9A8-7449-3338F30C29A8}"/>
              </a:ext>
            </a:extLst>
          </p:cNvPr>
          <p:cNvSpPr>
            <a:spLocks noGrp="1"/>
          </p:cNvSpPr>
          <p:nvPr>
            <p:ph type="dt" sz="half" idx="10"/>
          </p:nvPr>
        </p:nvSpPr>
        <p:spPr/>
        <p:txBody>
          <a:bodyPr/>
          <a:lstStyle/>
          <a:p>
            <a:fld id="{C32A75D5-8F19-4412-BC5B-84D2F5820857}" type="datetime1">
              <a:rPr lang="en-US" smtClean="0"/>
              <a:t>2/25/2025</a:t>
            </a:fld>
            <a:endParaRPr lang="en-US" dirty="0"/>
          </a:p>
        </p:txBody>
      </p:sp>
    </p:spTree>
    <p:extLst>
      <p:ext uri="{BB962C8B-B14F-4D97-AF65-F5344CB8AC3E}">
        <p14:creationId xmlns:p14="http://schemas.microsoft.com/office/powerpoint/2010/main" val="41928004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3357</TotalTime>
  <Words>1747</Words>
  <Application>Microsoft Office PowerPoint</Application>
  <PresentationFormat>Widescreen</PresentationFormat>
  <Paragraphs>222</Paragraphs>
  <Slides>28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28</vt:i4>
      </vt:variant>
    </vt:vector>
  </HeadingPairs>
  <TitlesOfParts>
    <vt:vector size="42" baseType="lpstr">
      <vt:lpstr>Arial</vt:lpstr>
      <vt:lpstr>Book Antiqua</vt:lpstr>
      <vt:lpstr>Bookman Old Style</vt:lpstr>
      <vt:lpstr>Calibri</vt:lpstr>
      <vt:lpstr>Calibri Light (Headings)</vt:lpstr>
      <vt:lpstr>Calisto MT</vt:lpstr>
      <vt:lpstr>Cambria</vt:lpstr>
      <vt:lpstr>Neue Haas Grotesk Text Pro</vt:lpstr>
      <vt:lpstr>Symbol</vt:lpstr>
      <vt:lpstr>Times New Roman</vt:lpstr>
      <vt:lpstr>Trebuchet MS</vt:lpstr>
      <vt:lpstr>Wingdings</vt:lpstr>
      <vt:lpstr>Wingdings 3</vt:lpstr>
      <vt:lpstr>Facet</vt:lpstr>
      <vt:lpstr>PowerPoint Presentation</vt:lpstr>
      <vt:lpstr>PowerPoint Presentation</vt:lpstr>
      <vt:lpstr>PowerPoint Presentation</vt:lpstr>
      <vt:lpstr>OBJECTIVE OF THE PROJECT</vt:lpstr>
      <vt:lpstr>PROBLEM ANALYSIS</vt:lpstr>
      <vt:lpstr>                        MODULES</vt:lpstr>
      <vt:lpstr>Module Description</vt:lpstr>
      <vt:lpstr>User Module</vt:lpstr>
      <vt:lpstr>FUTURE SCOPE</vt:lpstr>
      <vt:lpstr>Hardware and Software Requirement Specification</vt:lpstr>
      <vt:lpstr>LIMITATIONS</vt:lpstr>
      <vt:lpstr>LITERATURE SURVEY</vt:lpstr>
      <vt:lpstr>React  JS      </vt:lpstr>
      <vt:lpstr>Node &amp; Express</vt:lpstr>
      <vt:lpstr>MongoDB</vt:lpstr>
      <vt:lpstr>SOFTWARE REQUIREMENT SPECIFICATION </vt:lpstr>
      <vt:lpstr>Introduction</vt:lpstr>
      <vt:lpstr>Purpose</vt:lpstr>
      <vt:lpstr>SCOPE</vt:lpstr>
      <vt:lpstr>Overview</vt:lpstr>
      <vt:lpstr>Overall Description </vt:lpstr>
      <vt:lpstr>Product features</vt:lpstr>
      <vt:lpstr>User Classes and Characteristics:</vt:lpstr>
      <vt:lpstr>General Constraint</vt:lpstr>
      <vt:lpstr>Assumption and Dependences </vt:lpstr>
      <vt:lpstr> Specific requirements</vt:lpstr>
      <vt:lpstr>Design Constraints</vt:lpstr>
      <vt:lpstr>Security Constraint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RAILROUTE</dc:title>
  <dc:creator>Anushka poojary</dc:creator>
  <cp:lastModifiedBy>91812</cp:lastModifiedBy>
  <cp:revision>1090</cp:revision>
  <dcterms:created xsi:type="dcterms:W3CDTF">2024-02-28T08:22:25Z</dcterms:created>
  <dcterms:modified xsi:type="dcterms:W3CDTF">2025-02-25T03:54:04Z</dcterms:modified>
</cp:coreProperties>
</file>