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67" r:id="rId14"/>
    <p:sldId id="272" r:id="rId15"/>
    <p:sldId id="270"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Montserrat ExtraBold" panose="00000900000000000000" pitchFamily="2" charset="0"/>
      <p:bold r:id="rId22"/>
      <p:boldItalic r:id="rId23"/>
    </p:embeddedFont>
    <p:embeddedFont>
      <p:font typeface="Trebuchet MS" panose="020B0603020202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gG7qvw/QA6A0CdxLrrGZaaUD0Z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82" autoAdjust="0"/>
    <p:restoredTop sz="94660"/>
  </p:normalViewPr>
  <p:slideViewPr>
    <p:cSldViewPr snapToGrid="0">
      <p:cViewPr varScale="1">
        <p:scale>
          <a:sx n="89" d="100"/>
          <a:sy n="89" d="100"/>
        </p:scale>
        <p:origin x="52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18c062590e3_0_22:notes"/>
          <p:cNvSpPr txBox="1">
            <a:spLocks noGrp="1"/>
          </p:cNvSpPr>
          <p:nvPr>
            <p:ph type="body" idx="1"/>
          </p:nvPr>
        </p:nvSpPr>
        <p:spPr>
          <a:xfrm>
            <a:off x="686590" y="4344026"/>
            <a:ext cx="5486400" cy="41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9" name="Google Shape;49;g18c062590e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91aac1f6c9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g191aac1f6c9_0_73:notes"/>
          <p:cNvSpPr txBox="1">
            <a:spLocks noGrp="1"/>
          </p:cNvSpPr>
          <p:nvPr>
            <p:ph type="body" idx="1"/>
          </p:nvPr>
        </p:nvSpPr>
        <p:spPr>
          <a:xfrm>
            <a:off x="686590" y="4344026"/>
            <a:ext cx="5486400" cy="4114500"/>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a:p>
        </p:txBody>
      </p:sp>
      <p:sp>
        <p:nvSpPr>
          <p:cNvPr id="145" name="Google Shape;145;g191aac1f6c9_0_73:notes"/>
          <p:cNvSpPr txBox="1">
            <a:spLocks noGrp="1"/>
          </p:cNvSpPr>
          <p:nvPr>
            <p:ph type="sldNum" idx="12"/>
          </p:nvPr>
        </p:nvSpPr>
        <p:spPr>
          <a:xfrm>
            <a:off x="3883828" y="8684926"/>
            <a:ext cx="2972700" cy="457500"/>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91aac1f6c9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91aac1f6c9_0_122:notes"/>
          <p:cNvSpPr txBox="1">
            <a:spLocks noGrp="1"/>
          </p:cNvSpPr>
          <p:nvPr>
            <p:ph type="body" idx="1"/>
          </p:nvPr>
        </p:nvSpPr>
        <p:spPr>
          <a:xfrm>
            <a:off x="686590" y="4344026"/>
            <a:ext cx="5486400" cy="4114500"/>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a:p>
        </p:txBody>
      </p:sp>
      <p:sp>
        <p:nvSpPr>
          <p:cNvPr id="158" name="Google Shape;158;g191aac1f6c9_0_122:notes"/>
          <p:cNvSpPr txBox="1">
            <a:spLocks noGrp="1"/>
          </p:cNvSpPr>
          <p:nvPr>
            <p:ph type="sldNum" idx="12"/>
          </p:nvPr>
        </p:nvSpPr>
        <p:spPr>
          <a:xfrm>
            <a:off x="3883828" y="8684926"/>
            <a:ext cx="2972700" cy="457500"/>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9ac6ba8a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19ac6ba8a81_0_0:notes"/>
          <p:cNvSpPr txBox="1">
            <a:spLocks noGrp="1"/>
          </p:cNvSpPr>
          <p:nvPr>
            <p:ph type="body" idx="1"/>
          </p:nvPr>
        </p:nvSpPr>
        <p:spPr>
          <a:xfrm>
            <a:off x="686590" y="4344026"/>
            <a:ext cx="5486400" cy="4114500"/>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a:p>
        </p:txBody>
      </p:sp>
      <p:sp>
        <p:nvSpPr>
          <p:cNvPr id="171" name="Google Shape;171;g19ac6ba8a81_0_0:notes"/>
          <p:cNvSpPr txBox="1">
            <a:spLocks noGrp="1"/>
          </p:cNvSpPr>
          <p:nvPr>
            <p:ph type="sldNum" idx="12"/>
          </p:nvPr>
        </p:nvSpPr>
        <p:spPr>
          <a:xfrm>
            <a:off x="3883828" y="8684926"/>
            <a:ext cx="2972700" cy="457500"/>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91aac1f6c9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91aac1f6c9_0_122:notes"/>
          <p:cNvSpPr txBox="1">
            <a:spLocks noGrp="1"/>
          </p:cNvSpPr>
          <p:nvPr>
            <p:ph type="body" idx="1"/>
          </p:nvPr>
        </p:nvSpPr>
        <p:spPr>
          <a:xfrm>
            <a:off x="686590" y="4344026"/>
            <a:ext cx="5486400" cy="4114500"/>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a:p>
        </p:txBody>
      </p:sp>
      <p:sp>
        <p:nvSpPr>
          <p:cNvPr id="158" name="Google Shape;158;g191aac1f6c9_0_122:notes"/>
          <p:cNvSpPr txBox="1">
            <a:spLocks noGrp="1"/>
          </p:cNvSpPr>
          <p:nvPr>
            <p:ph type="sldNum" idx="12"/>
          </p:nvPr>
        </p:nvSpPr>
        <p:spPr>
          <a:xfrm>
            <a:off x="3883828" y="8684926"/>
            <a:ext cx="2972700" cy="457500"/>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00977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8c062590e3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 name="Google Shape;57;g18c062590e3_0_38:notes"/>
          <p:cNvSpPr txBox="1">
            <a:spLocks noGrp="1"/>
          </p:cNvSpPr>
          <p:nvPr>
            <p:ph type="body" idx="1"/>
          </p:nvPr>
        </p:nvSpPr>
        <p:spPr>
          <a:xfrm>
            <a:off x="686590" y="4344026"/>
            <a:ext cx="5486400" cy="4114500"/>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a:p>
        </p:txBody>
      </p:sp>
      <p:sp>
        <p:nvSpPr>
          <p:cNvPr id="58" name="Google Shape;58;g18c062590e3_0_38:notes"/>
          <p:cNvSpPr txBox="1">
            <a:spLocks noGrp="1"/>
          </p:cNvSpPr>
          <p:nvPr>
            <p:ph type="sldNum" idx="12"/>
          </p:nvPr>
        </p:nvSpPr>
        <p:spPr>
          <a:xfrm>
            <a:off x="3883828" y="8684926"/>
            <a:ext cx="2972700" cy="457500"/>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91aac1f6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191aac1f6c9_0_0:notes"/>
          <p:cNvSpPr txBox="1">
            <a:spLocks noGrp="1"/>
          </p:cNvSpPr>
          <p:nvPr>
            <p:ph type="body" idx="1"/>
          </p:nvPr>
        </p:nvSpPr>
        <p:spPr>
          <a:xfrm>
            <a:off x="686590" y="4344026"/>
            <a:ext cx="5486400" cy="4114500"/>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a:p>
        </p:txBody>
      </p:sp>
      <p:sp>
        <p:nvSpPr>
          <p:cNvPr id="68" name="Google Shape;68;g191aac1f6c9_0_0:notes"/>
          <p:cNvSpPr txBox="1">
            <a:spLocks noGrp="1"/>
          </p:cNvSpPr>
          <p:nvPr>
            <p:ph type="sldNum" idx="12"/>
          </p:nvPr>
        </p:nvSpPr>
        <p:spPr>
          <a:xfrm>
            <a:off x="3883828" y="8684926"/>
            <a:ext cx="2972700" cy="457500"/>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91aac1f6c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g191aac1f6c9_0_9:notes"/>
          <p:cNvSpPr txBox="1">
            <a:spLocks noGrp="1"/>
          </p:cNvSpPr>
          <p:nvPr>
            <p:ph type="body" idx="1"/>
          </p:nvPr>
        </p:nvSpPr>
        <p:spPr>
          <a:xfrm>
            <a:off x="686590" y="4344026"/>
            <a:ext cx="5486400" cy="4114500"/>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a:p>
        </p:txBody>
      </p:sp>
      <p:sp>
        <p:nvSpPr>
          <p:cNvPr id="78" name="Google Shape;78;g191aac1f6c9_0_9:notes"/>
          <p:cNvSpPr txBox="1">
            <a:spLocks noGrp="1"/>
          </p:cNvSpPr>
          <p:nvPr>
            <p:ph type="sldNum" idx="12"/>
          </p:nvPr>
        </p:nvSpPr>
        <p:spPr>
          <a:xfrm>
            <a:off x="3883828" y="8684926"/>
            <a:ext cx="2972700" cy="457500"/>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91aac1f6c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g191aac1f6c9_0_18:notes"/>
          <p:cNvSpPr txBox="1">
            <a:spLocks noGrp="1"/>
          </p:cNvSpPr>
          <p:nvPr>
            <p:ph type="body" idx="1"/>
          </p:nvPr>
        </p:nvSpPr>
        <p:spPr>
          <a:xfrm>
            <a:off x="686590" y="4344026"/>
            <a:ext cx="5486400" cy="4114500"/>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a:p>
        </p:txBody>
      </p:sp>
      <p:sp>
        <p:nvSpPr>
          <p:cNvPr id="89" name="Google Shape;89;g191aac1f6c9_0_18:notes"/>
          <p:cNvSpPr txBox="1">
            <a:spLocks noGrp="1"/>
          </p:cNvSpPr>
          <p:nvPr>
            <p:ph type="sldNum" idx="12"/>
          </p:nvPr>
        </p:nvSpPr>
        <p:spPr>
          <a:xfrm>
            <a:off x="3883828" y="8684926"/>
            <a:ext cx="2972700" cy="457500"/>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91aac1f6c9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191aac1f6c9_0_29:notes"/>
          <p:cNvSpPr txBox="1">
            <a:spLocks noGrp="1"/>
          </p:cNvSpPr>
          <p:nvPr>
            <p:ph type="body" idx="1"/>
          </p:nvPr>
        </p:nvSpPr>
        <p:spPr>
          <a:xfrm>
            <a:off x="686590" y="4344026"/>
            <a:ext cx="5486400" cy="4114500"/>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a:p>
        </p:txBody>
      </p:sp>
      <p:sp>
        <p:nvSpPr>
          <p:cNvPr id="100" name="Google Shape;100;g191aac1f6c9_0_29:notes"/>
          <p:cNvSpPr txBox="1">
            <a:spLocks noGrp="1"/>
          </p:cNvSpPr>
          <p:nvPr>
            <p:ph type="sldNum" idx="12"/>
          </p:nvPr>
        </p:nvSpPr>
        <p:spPr>
          <a:xfrm>
            <a:off x="3883828" y="8684926"/>
            <a:ext cx="2972700" cy="457500"/>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91aac1f6c9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g191aac1f6c9_0_39:notes"/>
          <p:cNvSpPr txBox="1">
            <a:spLocks noGrp="1"/>
          </p:cNvSpPr>
          <p:nvPr>
            <p:ph type="body" idx="1"/>
          </p:nvPr>
        </p:nvSpPr>
        <p:spPr>
          <a:xfrm>
            <a:off x="686590" y="4344026"/>
            <a:ext cx="5486400" cy="4114500"/>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a:p>
        </p:txBody>
      </p:sp>
      <p:sp>
        <p:nvSpPr>
          <p:cNvPr id="111" name="Google Shape;111;g191aac1f6c9_0_39:notes"/>
          <p:cNvSpPr txBox="1">
            <a:spLocks noGrp="1"/>
          </p:cNvSpPr>
          <p:nvPr>
            <p:ph type="sldNum" idx="12"/>
          </p:nvPr>
        </p:nvSpPr>
        <p:spPr>
          <a:xfrm>
            <a:off x="3883828" y="8684926"/>
            <a:ext cx="2972700" cy="457500"/>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91aac1f6c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g191aac1f6c9_0_49:notes"/>
          <p:cNvSpPr txBox="1">
            <a:spLocks noGrp="1"/>
          </p:cNvSpPr>
          <p:nvPr>
            <p:ph type="body" idx="1"/>
          </p:nvPr>
        </p:nvSpPr>
        <p:spPr>
          <a:xfrm>
            <a:off x="686590" y="4344026"/>
            <a:ext cx="5486400" cy="4114500"/>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a:p>
        </p:txBody>
      </p:sp>
      <p:sp>
        <p:nvSpPr>
          <p:cNvPr id="122" name="Google Shape;122;g191aac1f6c9_0_49:notes"/>
          <p:cNvSpPr txBox="1">
            <a:spLocks noGrp="1"/>
          </p:cNvSpPr>
          <p:nvPr>
            <p:ph type="sldNum" idx="12"/>
          </p:nvPr>
        </p:nvSpPr>
        <p:spPr>
          <a:xfrm>
            <a:off x="3883828" y="8684926"/>
            <a:ext cx="2972700" cy="457500"/>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91aac1f6c9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g191aac1f6c9_0_59:notes"/>
          <p:cNvSpPr txBox="1">
            <a:spLocks noGrp="1"/>
          </p:cNvSpPr>
          <p:nvPr>
            <p:ph type="body" idx="1"/>
          </p:nvPr>
        </p:nvSpPr>
        <p:spPr>
          <a:xfrm>
            <a:off x="686590" y="4344026"/>
            <a:ext cx="5486400" cy="4114500"/>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a:p>
        </p:txBody>
      </p:sp>
      <p:sp>
        <p:nvSpPr>
          <p:cNvPr id="133" name="Google Shape;133;g191aac1f6c9_0_59:notes"/>
          <p:cNvSpPr txBox="1">
            <a:spLocks noGrp="1"/>
          </p:cNvSpPr>
          <p:nvPr>
            <p:ph type="sldNum" idx="12"/>
          </p:nvPr>
        </p:nvSpPr>
        <p:spPr>
          <a:xfrm>
            <a:off x="3883828" y="8684926"/>
            <a:ext cx="2972700" cy="457500"/>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5" name="Google Shape;45;p1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6" name="Google Shape;4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3" name="Google Shape;13;p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8" name="Google Shape;1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 name="Google Shape;21;p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2" name="Google Shape;22;p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 name="Google Shape;2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1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9" name="Google Shape;29;p1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0" name="Google Shape;3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3" name="Google Shape;3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1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7" name="Google Shape;37;p1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1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39" name="Google Shape;3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2" name="Google Shape;4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microsoft.com/office/2007/relationships/hdphoto" Target="../media/hdphoto4.wdp"/><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microsoft.com/office/2007/relationships/hdphoto" Target="../media/hdphoto3.wdp"/><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18c062590e3_0_22"/>
          <p:cNvSpPr/>
          <p:nvPr/>
        </p:nvSpPr>
        <p:spPr>
          <a:xfrm>
            <a:off x="1534250" y="320775"/>
            <a:ext cx="5943600" cy="1042800"/>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Clr>
                <a:schemeClr val="dk1"/>
              </a:buClr>
              <a:buSzPts val="1800"/>
              <a:buFont typeface="Arial"/>
              <a:buNone/>
            </a:pPr>
            <a:r>
              <a:rPr lang="en" sz="1800" b="1" dirty="0">
                <a:solidFill>
                  <a:schemeClr val="dk1"/>
                </a:solidFill>
              </a:rPr>
              <a:t>UE20CS302 – Machine Intelligence</a:t>
            </a:r>
            <a:endParaRPr sz="1800" b="1" dirty="0">
              <a:solidFill>
                <a:schemeClr val="dk1"/>
              </a:solidFill>
            </a:endParaRPr>
          </a:p>
          <a:p>
            <a:pPr marL="0" lvl="0" indent="0" algn="ctr" rtl="0">
              <a:spcBef>
                <a:spcPts val="0"/>
              </a:spcBef>
              <a:spcAft>
                <a:spcPts val="0"/>
              </a:spcAft>
              <a:buClr>
                <a:schemeClr val="dk1"/>
              </a:buClr>
              <a:buSzPts val="1800"/>
              <a:buFont typeface="Arial"/>
              <a:buNone/>
            </a:pPr>
            <a:endParaRPr sz="1800" b="1" dirty="0">
              <a:solidFill>
                <a:schemeClr val="dk1"/>
              </a:solidFill>
            </a:endParaRPr>
          </a:p>
          <a:p>
            <a:pPr marL="0" lvl="0" indent="0" algn="ctr" rtl="0">
              <a:spcBef>
                <a:spcPts val="0"/>
              </a:spcBef>
              <a:spcAft>
                <a:spcPts val="0"/>
              </a:spcAft>
              <a:buClr>
                <a:schemeClr val="dk1"/>
              </a:buClr>
              <a:buSzPts val="3200"/>
              <a:buFont typeface="Arial"/>
              <a:buNone/>
            </a:pPr>
            <a:r>
              <a:rPr lang="en" sz="1800" b="1" dirty="0">
                <a:solidFill>
                  <a:schemeClr val="dk1"/>
                </a:solidFill>
              </a:rPr>
              <a:t>Mini Project</a:t>
            </a:r>
            <a:endParaRPr sz="1800" b="1" dirty="0">
              <a:solidFill>
                <a:schemeClr val="dk1"/>
              </a:solidFill>
            </a:endParaRPr>
          </a:p>
          <a:p>
            <a:pPr marL="254000" marR="0" lvl="0" indent="-254000" algn="r" rtl="0">
              <a:lnSpc>
                <a:spcPct val="100000"/>
              </a:lnSpc>
              <a:spcBef>
                <a:spcPts val="0"/>
              </a:spcBef>
              <a:spcAft>
                <a:spcPts val="0"/>
              </a:spcAft>
              <a:buClr>
                <a:srgbClr val="000000"/>
              </a:buClr>
              <a:buSzPts val="2100"/>
              <a:buFont typeface="Arial"/>
              <a:buNone/>
            </a:pPr>
            <a:endParaRPr sz="3100" b="1" dirty="0">
              <a:solidFill>
                <a:schemeClr val="dk1"/>
              </a:solidFill>
              <a:latin typeface="Trebuchet MS"/>
              <a:ea typeface="Trebuchet MS"/>
              <a:cs typeface="Trebuchet MS"/>
              <a:sym typeface="Trebuchet MS"/>
            </a:endParaRPr>
          </a:p>
        </p:txBody>
      </p:sp>
      <p:sp>
        <p:nvSpPr>
          <p:cNvPr id="52" name="Google Shape;52;g18c062590e3_0_22"/>
          <p:cNvSpPr txBox="1"/>
          <p:nvPr/>
        </p:nvSpPr>
        <p:spPr>
          <a:xfrm>
            <a:off x="1018750" y="1612901"/>
            <a:ext cx="7366500" cy="3109118"/>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Clr>
                <a:schemeClr val="dk1"/>
              </a:buClr>
              <a:buSzPts val="4800"/>
              <a:buFont typeface="Arial"/>
              <a:buNone/>
            </a:pPr>
            <a:r>
              <a:rPr lang="en" sz="3400" b="1" dirty="0">
                <a:solidFill>
                  <a:srgbClr val="351C75"/>
                </a:solidFill>
                <a:latin typeface="Montserrat ExtraBold"/>
                <a:ea typeface="Montserrat ExtraBold"/>
                <a:cs typeface="Montserrat ExtraBold"/>
                <a:sym typeface="Montserrat ExtraBold"/>
              </a:rPr>
              <a:t>Traffic Sign Classification</a:t>
            </a:r>
            <a:endParaRPr sz="3400" b="1" dirty="0">
              <a:solidFill>
                <a:srgbClr val="351C75"/>
              </a:solidFill>
              <a:latin typeface="Montserrat ExtraBold"/>
              <a:ea typeface="Montserrat ExtraBold"/>
              <a:cs typeface="Montserrat ExtraBold"/>
              <a:sym typeface="Montserrat ExtraBold"/>
            </a:endParaRPr>
          </a:p>
          <a:p>
            <a:pPr marL="0" lvl="0" indent="0" algn="l" rtl="0">
              <a:spcBef>
                <a:spcPts val="0"/>
              </a:spcBef>
              <a:spcAft>
                <a:spcPts val="0"/>
              </a:spcAft>
              <a:buClr>
                <a:schemeClr val="dk1"/>
              </a:buClr>
              <a:buSzPts val="2400"/>
              <a:buFont typeface="Arial"/>
              <a:buNone/>
            </a:pPr>
            <a:endParaRPr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400"/>
              <a:buFont typeface="Arial"/>
              <a:buNone/>
            </a:pPr>
            <a:endParaRPr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400"/>
              <a:buFont typeface="Arial"/>
              <a:buNone/>
            </a:pPr>
            <a:endParaRPr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400"/>
              <a:buFont typeface="Arial"/>
              <a:buNone/>
            </a:pPr>
            <a:endParaRPr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400"/>
              <a:buFont typeface="Arial"/>
              <a:buNone/>
            </a:pPr>
            <a:endParaRPr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400"/>
              <a:buFont typeface="Arial"/>
              <a:buNone/>
            </a:pPr>
            <a:r>
              <a:rPr lang="en" dirty="0">
                <a:solidFill>
                  <a:schemeClr val="dk1"/>
                </a:solidFill>
                <a:latin typeface="Calibri"/>
                <a:ea typeface="Calibri"/>
                <a:cs typeface="Calibri"/>
                <a:sym typeface="Calibri"/>
              </a:rPr>
              <a:t>Team No: 20</a:t>
            </a:r>
            <a:endParaRPr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400"/>
              <a:buFont typeface="Arial"/>
              <a:buNone/>
            </a:pPr>
            <a:r>
              <a:rPr lang="en" dirty="0">
                <a:solidFill>
                  <a:schemeClr val="dk1"/>
                </a:solidFill>
                <a:latin typeface="Calibri"/>
                <a:ea typeface="Calibri"/>
                <a:cs typeface="Calibri"/>
                <a:sym typeface="Calibri"/>
              </a:rPr>
              <a:t>Project Guide : Prof. Kokila</a:t>
            </a:r>
            <a:endParaRPr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400"/>
              <a:buFont typeface="Arial"/>
              <a:buNone/>
            </a:pPr>
            <a:r>
              <a:rPr lang="en" dirty="0">
                <a:solidFill>
                  <a:schemeClr val="dk1"/>
                </a:solidFill>
                <a:latin typeface="Calibri"/>
                <a:ea typeface="Calibri"/>
                <a:cs typeface="Calibri"/>
                <a:sym typeface="Calibri"/>
              </a:rPr>
              <a:t>Project Team  with SRNs :</a:t>
            </a:r>
            <a:endParaRPr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400"/>
              <a:buFont typeface="Arial"/>
              <a:buNone/>
            </a:pPr>
            <a:r>
              <a:rPr lang="en" dirty="0">
                <a:solidFill>
                  <a:schemeClr val="dk1"/>
                </a:solidFill>
                <a:latin typeface="Calibri"/>
                <a:ea typeface="Calibri"/>
                <a:cs typeface="Calibri"/>
                <a:sym typeface="Calibri"/>
              </a:rPr>
              <a:t> 	Aishwarya B		PES2UG20CS491                             		</a:t>
            </a:r>
          </a:p>
          <a:p>
            <a:pPr marL="0" lvl="0" indent="0" algn="l" rtl="0">
              <a:spcBef>
                <a:spcPts val="0"/>
              </a:spcBef>
              <a:spcAft>
                <a:spcPts val="0"/>
              </a:spcAft>
              <a:buClr>
                <a:schemeClr val="dk1"/>
              </a:buClr>
              <a:buSzPts val="2400"/>
              <a:buFont typeface="Arial"/>
              <a:buNone/>
            </a:pPr>
            <a:r>
              <a:rPr lang="en" dirty="0">
                <a:solidFill>
                  <a:schemeClr val="dk1"/>
                </a:solidFill>
                <a:latin typeface="Calibri"/>
                <a:ea typeface="Calibri"/>
                <a:cs typeface="Calibri"/>
                <a:sym typeface="Calibri"/>
              </a:rPr>
              <a:t>                      Ashwathy  S Kumar            PES2UG20CS496			</a:t>
            </a:r>
          </a:p>
          <a:p>
            <a:pPr marL="0" lvl="0" indent="0" algn="l" rtl="0">
              <a:spcBef>
                <a:spcPts val="0"/>
              </a:spcBef>
              <a:spcAft>
                <a:spcPts val="0"/>
              </a:spcAft>
              <a:buClr>
                <a:schemeClr val="dk1"/>
              </a:buClr>
              <a:buSzPts val="2400"/>
              <a:buFont typeface="Arial"/>
              <a:buNone/>
            </a:pPr>
            <a:r>
              <a:rPr lang="en" dirty="0">
                <a:solidFill>
                  <a:schemeClr val="dk1"/>
                </a:solidFill>
                <a:latin typeface="Calibri"/>
                <a:ea typeface="Calibri"/>
                <a:cs typeface="Calibri"/>
                <a:sym typeface="Calibri"/>
              </a:rPr>
              <a:t>                       D Nisha		PES2UG20CS506</a:t>
            </a:r>
            <a:endParaRPr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400"/>
              <a:buFont typeface="Arial"/>
              <a:buNone/>
            </a:pPr>
            <a:endParaRPr dirty="0">
              <a:solidFill>
                <a:srgbClr val="FFD966"/>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latin typeface="Trebuchet MS"/>
              <a:ea typeface="Trebuchet MS"/>
              <a:cs typeface="Trebuchet MS"/>
              <a:sym typeface="Trebuchet MS"/>
            </a:endParaRPr>
          </a:p>
        </p:txBody>
      </p:sp>
      <p:pic>
        <p:nvPicPr>
          <p:cNvPr id="53" name="Google Shape;53;g18c062590e3_0_22"/>
          <p:cNvPicPr preferRelativeResize="0"/>
          <p:nvPr/>
        </p:nvPicPr>
        <p:blipFill rotWithShape="1">
          <a:blip r:embed="rId3">
            <a:alphaModFix/>
          </a:blip>
          <a:srcRect/>
          <a:stretch/>
        </p:blipFill>
        <p:spPr>
          <a:xfrm>
            <a:off x="7544775" y="102033"/>
            <a:ext cx="1476375" cy="685800"/>
          </a:xfrm>
          <a:prstGeom prst="rect">
            <a:avLst/>
          </a:prstGeom>
          <a:noFill/>
          <a:ln>
            <a:noFill/>
          </a:ln>
        </p:spPr>
      </p:pic>
      <p:sp>
        <p:nvSpPr>
          <p:cNvPr id="54" name="Google Shape;54;g18c062590e3_0_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191aac1f6c9_0_73"/>
          <p:cNvSpPr/>
          <p:nvPr/>
        </p:nvSpPr>
        <p:spPr>
          <a:xfrm>
            <a:off x="2286000" y="1185866"/>
            <a:ext cx="5715000" cy="276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8" name="Google Shape;148;g191aac1f6c9_0_73"/>
          <p:cNvSpPr txBox="1"/>
          <p:nvPr/>
        </p:nvSpPr>
        <p:spPr>
          <a:xfrm>
            <a:off x="383850" y="1244800"/>
            <a:ext cx="8383500" cy="3403500"/>
          </a:xfrm>
          <a:prstGeom prst="rect">
            <a:avLst/>
          </a:prstGeom>
          <a:noFill/>
          <a:ln>
            <a:noFill/>
          </a:ln>
        </p:spPr>
        <p:txBody>
          <a:bodyPr spcFirstLastPara="1" wrap="square" lIns="68575" tIns="34275" rIns="68575" bIns="34275" anchor="t" anchorCtr="0">
            <a:noAutofit/>
          </a:bodyPr>
          <a:lstStyle/>
          <a:p>
            <a:pPr marL="0" marR="0" lvl="0" indent="0" algn="just" rtl="0">
              <a:lnSpc>
                <a:spcPct val="100000"/>
              </a:lnSpc>
              <a:spcBef>
                <a:spcPts val="0"/>
              </a:spcBef>
              <a:spcAft>
                <a:spcPts val="0"/>
              </a:spcAft>
              <a:buClr>
                <a:srgbClr val="000000"/>
              </a:buClr>
              <a:buSzPts val="1800"/>
              <a:buFont typeface="Arial"/>
              <a:buNone/>
            </a:pPr>
            <a:endParaRPr sz="2400">
              <a:solidFill>
                <a:schemeClr val="accent4"/>
              </a:solidFill>
              <a:latin typeface="Calibri"/>
              <a:ea typeface="Calibri"/>
              <a:cs typeface="Calibri"/>
              <a:sym typeface="Calibri"/>
            </a:endParaRPr>
          </a:p>
        </p:txBody>
      </p:sp>
      <p:sp>
        <p:nvSpPr>
          <p:cNvPr id="149" name="Google Shape;149;g191aac1f6c9_0_73"/>
          <p:cNvSpPr txBox="1"/>
          <p:nvPr/>
        </p:nvSpPr>
        <p:spPr>
          <a:xfrm>
            <a:off x="0" y="794850"/>
            <a:ext cx="9144000" cy="623400"/>
          </a:xfrm>
          <a:prstGeom prst="rect">
            <a:avLst/>
          </a:prstGeom>
          <a:noFill/>
          <a:ln>
            <a:noFill/>
          </a:ln>
        </p:spPr>
        <p:txBody>
          <a:bodyPr spcFirstLastPara="1" wrap="square" lIns="68575" tIns="34275" rIns="68575" bIns="34275" anchor="t" anchorCtr="0">
            <a:spAutoFit/>
          </a:bodyPr>
          <a:lstStyle/>
          <a:p>
            <a:pPr marL="4826000" marR="0" lvl="0" indent="-254000" algn="ctr" rtl="0">
              <a:lnSpc>
                <a:spcPct val="100000"/>
              </a:lnSpc>
              <a:spcBef>
                <a:spcPts val="0"/>
              </a:spcBef>
              <a:spcAft>
                <a:spcPts val="0"/>
              </a:spcAft>
              <a:buClr>
                <a:srgbClr val="000000"/>
              </a:buClr>
              <a:buSzPts val="1800"/>
              <a:buFont typeface="Arial"/>
              <a:buNone/>
            </a:pPr>
            <a:r>
              <a:rPr lang="en" sz="1800">
                <a:solidFill>
                  <a:srgbClr val="FF0000"/>
                </a:solidFill>
                <a:latin typeface="Trebuchet MS"/>
                <a:ea typeface="Trebuchet MS"/>
                <a:cs typeface="Trebuchet MS"/>
                <a:sym typeface="Trebuchet MS"/>
              </a:rPr>
              <a:t>Results and Discussion</a:t>
            </a:r>
            <a:endParaRPr sz="1800">
              <a:solidFill>
                <a:srgbClr val="FF0000"/>
              </a:solidFill>
              <a:latin typeface="Trebuchet MS"/>
              <a:ea typeface="Trebuchet MS"/>
              <a:cs typeface="Trebuchet MS"/>
              <a:sym typeface="Trebuchet MS"/>
            </a:endParaRPr>
          </a:p>
          <a:p>
            <a:pPr marL="254000" marR="0" lvl="0" indent="-254000" algn="r" rtl="0">
              <a:lnSpc>
                <a:spcPct val="100000"/>
              </a:lnSpc>
              <a:spcBef>
                <a:spcPts val="0"/>
              </a:spcBef>
              <a:spcAft>
                <a:spcPts val="0"/>
              </a:spcAft>
              <a:buClr>
                <a:srgbClr val="000000"/>
              </a:buClr>
              <a:buSzPts val="1800"/>
              <a:buFont typeface="Arial"/>
              <a:buNone/>
            </a:pPr>
            <a:endParaRPr sz="1800">
              <a:solidFill>
                <a:srgbClr val="FF0000"/>
              </a:solidFill>
              <a:latin typeface="Trebuchet MS"/>
              <a:ea typeface="Trebuchet MS"/>
              <a:cs typeface="Trebuchet MS"/>
              <a:sym typeface="Trebuchet MS"/>
            </a:endParaRPr>
          </a:p>
        </p:txBody>
      </p:sp>
      <p:pic>
        <p:nvPicPr>
          <p:cNvPr id="150" name="Google Shape;150;g191aac1f6c9_0_73"/>
          <p:cNvPicPr preferRelativeResize="0"/>
          <p:nvPr/>
        </p:nvPicPr>
        <p:blipFill rotWithShape="1">
          <a:blip r:embed="rId3">
            <a:alphaModFix/>
          </a:blip>
          <a:srcRect/>
          <a:stretch/>
        </p:blipFill>
        <p:spPr>
          <a:xfrm>
            <a:off x="7683750" y="35508"/>
            <a:ext cx="1476375" cy="685800"/>
          </a:xfrm>
          <a:prstGeom prst="rect">
            <a:avLst/>
          </a:prstGeom>
          <a:noFill/>
          <a:ln>
            <a:noFill/>
          </a:ln>
        </p:spPr>
      </p:pic>
      <p:sp>
        <p:nvSpPr>
          <p:cNvPr id="151" name="Google Shape;151;g191aac1f6c9_0_7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10</a:t>
            </a:fld>
            <a:endParaRPr/>
          </a:p>
        </p:txBody>
      </p:sp>
      <p:sp>
        <p:nvSpPr>
          <p:cNvPr id="152" name="Google Shape;152;g191aac1f6c9_0_73"/>
          <p:cNvSpPr txBox="1"/>
          <p:nvPr/>
        </p:nvSpPr>
        <p:spPr>
          <a:xfrm>
            <a:off x="122825" y="522050"/>
            <a:ext cx="53586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700"/>
          </a:p>
        </p:txBody>
      </p:sp>
      <p:sp>
        <p:nvSpPr>
          <p:cNvPr id="154" name="Google Shape;154;g191aac1f6c9_0_73"/>
          <p:cNvSpPr txBox="1"/>
          <p:nvPr/>
        </p:nvSpPr>
        <p:spPr>
          <a:xfrm>
            <a:off x="721625" y="1213475"/>
            <a:ext cx="6962100" cy="12684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 sz="2400">
                <a:solidFill>
                  <a:schemeClr val="dk1"/>
                </a:solidFill>
                <a:latin typeface="Calibri"/>
                <a:ea typeface="Calibri"/>
                <a:cs typeface="Calibri"/>
                <a:sym typeface="Calibri"/>
              </a:rPr>
              <a:t>Plotted while testing the model:(Accuracy Vs Epoch)</a:t>
            </a:r>
            <a:endParaRPr sz="24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2400">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endParaRPr>
          </a:p>
        </p:txBody>
      </p:sp>
      <p:pic>
        <p:nvPicPr>
          <p:cNvPr id="3" name="Picture 2">
            <a:extLst>
              <a:ext uri="{FF2B5EF4-FFF2-40B4-BE49-F238E27FC236}">
                <a16:creationId xmlns:a16="http://schemas.microsoft.com/office/drawing/2014/main" id="{D64AACFB-1623-5B63-3AC6-C49D1F46CAF2}"/>
              </a:ext>
            </a:extLst>
          </p:cNvPr>
          <p:cNvPicPr>
            <a:picLocks noChangeAspect="1"/>
          </p:cNvPicPr>
          <p:nvPr/>
        </p:nvPicPr>
        <p:blipFill>
          <a:blip r:embed="rId4"/>
          <a:stretch>
            <a:fillRect/>
          </a:stretch>
        </p:blipFill>
        <p:spPr>
          <a:xfrm>
            <a:off x="958427" y="1809266"/>
            <a:ext cx="5836920" cy="28369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191aac1f6c9_0_122"/>
          <p:cNvSpPr/>
          <p:nvPr/>
        </p:nvSpPr>
        <p:spPr>
          <a:xfrm>
            <a:off x="2286000" y="1185866"/>
            <a:ext cx="5715000" cy="276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61" name="Google Shape;161;g191aac1f6c9_0_122"/>
          <p:cNvSpPr txBox="1"/>
          <p:nvPr/>
        </p:nvSpPr>
        <p:spPr>
          <a:xfrm>
            <a:off x="380250" y="1259717"/>
            <a:ext cx="8383500" cy="3403500"/>
          </a:xfrm>
          <a:prstGeom prst="rect">
            <a:avLst/>
          </a:prstGeom>
          <a:noFill/>
          <a:ln>
            <a:noFill/>
          </a:ln>
        </p:spPr>
        <p:txBody>
          <a:bodyPr spcFirstLastPara="1" wrap="square" lIns="68575" tIns="34275" rIns="68575" bIns="34275" anchor="t" anchorCtr="0">
            <a:noAutofit/>
          </a:bodyPr>
          <a:lstStyle/>
          <a:p>
            <a:pPr marL="0" marR="0" lvl="0" indent="0" algn="just" rtl="0">
              <a:lnSpc>
                <a:spcPct val="100000"/>
              </a:lnSpc>
              <a:spcBef>
                <a:spcPts val="0"/>
              </a:spcBef>
              <a:spcAft>
                <a:spcPts val="0"/>
              </a:spcAft>
              <a:buClr>
                <a:srgbClr val="000000"/>
              </a:buClr>
              <a:buSzPts val="1800"/>
              <a:buFont typeface="Arial"/>
              <a:buNone/>
            </a:pPr>
            <a:endParaRPr sz="2400">
              <a:solidFill>
                <a:schemeClr val="accent4"/>
              </a:solidFill>
              <a:latin typeface="Calibri"/>
              <a:ea typeface="Calibri"/>
              <a:cs typeface="Calibri"/>
              <a:sym typeface="Calibri"/>
            </a:endParaRPr>
          </a:p>
        </p:txBody>
      </p:sp>
      <p:sp>
        <p:nvSpPr>
          <p:cNvPr id="162" name="Google Shape;162;g191aac1f6c9_0_122"/>
          <p:cNvSpPr txBox="1"/>
          <p:nvPr/>
        </p:nvSpPr>
        <p:spPr>
          <a:xfrm>
            <a:off x="0" y="794850"/>
            <a:ext cx="9144000" cy="623400"/>
          </a:xfrm>
          <a:prstGeom prst="rect">
            <a:avLst/>
          </a:prstGeom>
          <a:noFill/>
          <a:ln>
            <a:noFill/>
          </a:ln>
        </p:spPr>
        <p:txBody>
          <a:bodyPr spcFirstLastPara="1" wrap="square" lIns="68575" tIns="34275" rIns="68575" bIns="34275" anchor="t" anchorCtr="0">
            <a:spAutoFit/>
          </a:bodyPr>
          <a:lstStyle/>
          <a:p>
            <a:pPr marL="5486400" marR="0" lvl="0" indent="457200" algn="l" rtl="0">
              <a:lnSpc>
                <a:spcPct val="100000"/>
              </a:lnSpc>
              <a:spcBef>
                <a:spcPts val="0"/>
              </a:spcBef>
              <a:spcAft>
                <a:spcPts val="0"/>
              </a:spcAft>
              <a:buClr>
                <a:srgbClr val="000000"/>
              </a:buClr>
              <a:buSzPts val="1800"/>
              <a:buFont typeface="Arial"/>
              <a:buNone/>
            </a:pPr>
            <a:r>
              <a:rPr lang="en" sz="1800" dirty="0">
                <a:solidFill>
                  <a:srgbClr val="FF0000"/>
                </a:solidFill>
                <a:latin typeface="Trebuchet MS"/>
                <a:ea typeface="Trebuchet MS"/>
                <a:cs typeface="Trebuchet MS"/>
                <a:sym typeface="Trebuchet MS"/>
              </a:rPr>
              <a:t>Results and Discussion</a:t>
            </a:r>
            <a:endParaRPr sz="1800" dirty="0">
              <a:solidFill>
                <a:srgbClr val="FF0000"/>
              </a:solidFill>
              <a:latin typeface="Trebuchet MS"/>
              <a:ea typeface="Trebuchet MS"/>
              <a:cs typeface="Trebuchet MS"/>
              <a:sym typeface="Trebuchet MS"/>
            </a:endParaRPr>
          </a:p>
          <a:p>
            <a:pPr marL="254000" marR="0" lvl="0" indent="-254000" algn="r" rtl="0">
              <a:lnSpc>
                <a:spcPct val="100000"/>
              </a:lnSpc>
              <a:spcBef>
                <a:spcPts val="0"/>
              </a:spcBef>
              <a:spcAft>
                <a:spcPts val="0"/>
              </a:spcAft>
              <a:buClr>
                <a:srgbClr val="000000"/>
              </a:buClr>
              <a:buSzPts val="1800"/>
              <a:buFont typeface="Arial"/>
              <a:buNone/>
            </a:pPr>
            <a:endParaRPr sz="1800" dirty="0">
              <a:solidFill>
                <a:srgbClr val="FF0000"/>
              </a:solidFill>
              <a:latin typeface="Trebuchet MS"/>
              <a:ea typeface="Trebuchet MS"/>
              <a:cs typeface="Trebuchet MS"/>
              <a:sym typeface="Trebuchet MS"/>
            </a:endParaRPr>
          </a:p>
        </p:txBody>
      </p:sp>
      <p:pic>
        <p:nvPicPr>
          <p:cNvPr id="163" name="Google Shape;163;g191aac1f6c9_0_122"/>
          <p:cNvPicPr preferRelativeResize="0"/>
          <p:nvPr/>
        </p:nvPicPr>
        <p:blipFill rotWithShape="1">
          <a:blip r:embed="rId3">
            <a:alphaModFix/>
          </a:blip>
          <a:srcRect/>
          <a:stretch/>
        </p:blipFill>
        <p:spPr>
          <a:xfrm>
            <a:off x="7683750" y="43975"/>
            <a:ext cx="1476375" cy="685800"/>
          </a:xfrm>
          <a:prstGeom prst="rect">
            <a:avLst/>
          </a:prstGeom>
          <a:noFill/>
          <a:ln>
            <a:noFill/>
          </a:ln>
        </p:spPr>
      </p:pic>
      <p:sp>
        <p:nvSpPr>
          <p:cNvPr id="164" name="Google Shape;164;g191aac1f6c9_0_1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11</a:t>
            </a:fld>
            <a:endParaRPr/>
          </a:p>
        </p:txBody>
      </p:sp>
      <p:sp>
        <p:nvSpPr>
          <p:cNvPr id="165" name="Google Shape;165;g191aac1f6c9_0_122"/>
          <p:cNvSpPr txBox="1"/>
          <p:nvPr/>
        </p:nvSpPr>
        <p:spPr>
          <a:xfrm>
            <a:off x="122825" y="522050"/>
            <a:ext cx="53586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700"/>
          </a:p>
        </p:txBody>
      </p:sp>
      <p:sp>
        <p:nvSpPr>
          <p:cNvPr id="166" name="Google Shape;166;g191aac1f6c9_0_122"/>
          <p:cNvSpPr txBox="1"/>
          <p:nvPr/>
        </p:nvSpPr>
        <p:spPr>
          <a:xfrm>
            <a:off x="935017" y="1259717"/>
            <a:ext cx="69621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chemeClr val="dk1"/>
                </a:solidFill>
                <a:latin typeface="Calibri"/>
                <a:ea typeface="Calibri"/>
                <a:cs typeface="Calibri"/>
                <a:sym typeface="Calibri"/>
              </a:rPr>
              <a:t>Plotted while testing the model:(Loss Vs Epoch)</a:t>
            </a:r>
            <a:endParaRPr sz="2400" dirty="0">
              <a:solidFill>
                <a:schemeClr val="dk1"/>
              </a:solidFill>
              <a:latin typeface="Calibri"/>
              <a:ea typeface="Calibri"/>
              <a:cs typeface="Calibri"/>
              <a:sym typeface="Calibri"/>
            </a:endParaRPr>
          </a:p>
          <a:p>
            <a:pPr marL="0" lvl="0" indent="0" algn="l" rtl="0">
              <a:spcBef>
                <a:spcPts val="0"/>
              </a:spcBef>
              <a:spcAft>
                <a:spcPts val="0"/>
              </a:spcAft>
              <a:buNone/>
            </a:pPr>
            <a:endParaRPr sz="2400" dirty="0">
              <a:solidFill>
                <a:schemeClr val="dk1"/>
              </a:solidFill>
              <a:latin typeface="Calibri"/>
              <a:ea typeface="Calibri"/>
              <a:cs typeface="Calibri"/>
              <a:sym typeface="Calibri"/>
            </a:endParaRPr>
          </a:p>
          <a:p>
            <a:pPr marL="0" lvl="0" indent="0" algn="l" rtl="0">
              <a:spcBef>
                <a:spcPts val="0"/>
              </a:spcBef>
              <a:spcAft>
                <a:spcPts val="0"/>
              </a:spcAft>
              <a:buNone/>
            </a:pPr>
            <a:endParaRPr sz="2400" dirty="0">
              <a:solidFill>
                <a:schemeClr val="dk1"/>
              </a:solidFill>
              <a:latin typeface="Calibri"/>
              <a:ea typeface="Calibri"/>
              <a:cs typeface="Calibri"/>
              <a:sym typeface="Calibri"/>
            </a:endParaRPr>
          </a:p>
        </p:txBody>
      </p:sp>
      <p:pic>
        <p:nvPicPr>
          <p:cNvPr id="167" name="Google Shape;167;g191aac1f6c9_0_122"/>
          <p:cNvPicPr preferRelativeResize="0"/>
          <p:nvPr/>
        </p:nvPicPr>
        <p:blipFill>
          <a:blip r:embed="rId4">
            <a:alphaModFix/>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564057" y="1663275"/>
            <a:ext cx="6757718" cy="340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50;g191aac1f6c9_0_73">
            <a:extLst>
              <a:ext uri="{FF2B5EF4-FFF2-40B4-BE49-F238E27FC236}">
                <a16:creationId xmlns:a16="http://schemas.microsoft.com/office/drawing/2014/main" id="{F0155430-80F2-ECC8-17EE-9B202A39689F}"/>
              </a:ext>
            </a:extLst>
          </p:cNvPr>
          <p:cNvPicPr preferRelativeResize="0"/>
          <p:nvPr/>
        </p:nvPicPr>
        <p:blipFill rotWithShape="1">
          <a:blip r:embed="rId2">
            <a:alphaModFix/>
          </a:blip>
          <a:srcRect/>
          <a:stretch/>
        </p:blipFill>
        <p:spPr>
          <a:xfrm>
            <a:off x="7243483" y="164517"/>
            <a:ext cx="1476375" cy="685800"/>
          </a:xfrm>
          <a:prstGeom prst="rect">
            <a:avLst/>
          </a:prstGeom>
          <a:noFill/>
          <a:ln>
            <a:noFill/>
          </a:ln>
        </p:spPr>
      </p:pic>
      <p:pic>
        <p:nvPicPr>
          <p:cNvPr id="7" name="Picture 6">
            <a:extLst>
              <a:ext uri="{FF2B5EF4-FFF2-40B4-BE49-F238E27FC236}">
                <a16:creationId xmlns:a16="http://schemas.microsoft.com/office/drawing/2014/main" id="{DED19900-5282-4CD5-7FB4-234DE8217182}"/>
              </a:ext>
            </a:extLst>
          </p:cNvPr>
          <p:cNvPicPr>
            <a:picLocks noChangeAspect="1"/>
          </p:cNvPicPr>
          <p:nvPr/>
        </p:nvPicPr>
        <p:blipFill>
          <a:blip r:embed="rId3"/>
          <a:stretch>
            <a:fillRect/>
          </a:stretch>
        </p:blipFill>
        <p:spPr>
          <a:xfrm>
            <a:off x="737611" y="1964616"/>
            <a:ext cx="7706696" cy="2412651"/>
          </a:xfrm>
          <a:prstGeom prst="rect">
            <a:avLst/>
          </a:prstGeom>
        </p:spPr>
      </p:pic>
      <p:sp>
        <p:nvSpPr>
          <p:cNvPr id="8" name="Google Shape;166;g191aac1f6c9_0_122">
            <a:extLst>
              <a:ext uri="{FF2B5EF4-FFF2-40B4-BE49-F238E27FC236}">
                <a16:creationId xmlns:a16="http://schemas.microsoft.com/office/drawing/2014/main" id="{AFDDABD7-E610-BD5C-42F3-F9781C32ED6F}"/>
              </a:ext>
            </a:extLst>
          </p:cNvPr>
          <p:cNvSpPr txBox="1"/>
          <p:nvPr/>
        </p:nvSpPr>
        <p:spPr>
          <a:xfrm>
            <a:off x="982133" y="1278750"/>
            <a:ext cx="69621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solidFill>
                  <a:schemeClr val="dk1"/>
                </a:solidFill>
                <a:latin typeface="Calibri"/>
                <a:ea typeface="Calibri"/>
                <a:cs typeface="Calibri"/>
                <a:sym typeface="Calibri"/>
              </a:rPr>
              <a:t>output</a:t>
            </a:r>
            <a:endParaRPr sz="2400" b="1" dirty="0">
              <a:solidFill>
                <a:schemeClr val="dk1"/>
              </a:solidFill>
              <a:latin typeface="Calibri"/>
              <a:ea typeface="Calibri"/>
              <a:cs typeface="Calibri"/>
              <a:sym typeface="Calibri"/>
            </a:endParaRPr>
          </a:p>
          <a:p>
            <a:pPr marL="0" lvl="0" indent="0" algn="l" rtl="0">
              <a:spcBef>
                <a:spcPts val="0"/>
              </a:spcBef>
              <a:spcAft>
                <a:spcPts val="0"/>
              </a:spcAft>
              <a:buNone/>
            </a:pPr>
            <a:endParaRPr sz="2400" dirty="0">
              <a:solidFill>
                <a:schemeClr val="dk1"/>
              </a:solidFill>
              <a:latin typeface="Calibri"/>
              <a:ea typeface="Calibri"/>
              <a:cs typeface="Calibri"/>
              <a:sym typeface="Calibri"/>
            </a:endParaRPr>
          </a:p>
          <a:p>
            <a:pPr marL="0" lvl="0" indent="0" algn="l" rtl="0">
              <a:spcBef>
                <a:spcPts val="0"/>
              </a:spcBef>
              <a:spcAft>
                <a:spcPts val="0"/>
              </a:spcAft>
              <a:buNone/>
            </a:pPr>
            <a:endParaRPr sz="2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15909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19ac6ba8a81_0_0"/>
          <p:cNvSpPr/>
          <p:nvPr/>
        </p:nvSpPr>
        <p:spPr>
          <a:xfrm>
            <a:off x="2286000" y="1185866"/>
            <a:ext cx="5715000" cy="276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74" name="Google Shape;174;g19ac6ba8a81_0_0"/>
          <p:cNvSpPr txBox="1"/>
          <p:nvPr/>
        </p:nvSpPr>
        <p:spPr>
          <a:xfrm>
            <a:off x="383850" y="1244800"/>
            <a:ext cx="8383500" cy="3403500"/>
          </a:xfrm>
          <a:prstGeom prst="rect">
            <a:avLst/>
          </a:prstGeom>
          <a:noFill/>
          <a:ln>
            <a:noFill/>
          </a:ln>
        </p:spPr>
        <p:txBody>
          <a:bodyPr spcFirstLastPara="1" wrap="square" lIns="68575" tIns="34275" rIns="68575" bIns="34275" anchor="t" anchorCtr="0">
            <a:noAutofit/>
          </a:bodyPr>
          <a:lstStyle/>
          <a:p>
            <a:pPr marL="457200" marR="0" lvl="0" indent="-361950" algn="just" rtl="0">
              <a:lnSpc>
                <a:spcPct val="100000"/>
              </a:lnSpc>
              <a:spcBef>
                <a:spcPts val="0"/>
              </a:spcBef>
              <a:spcAft>
                <a:spcPts val="0"/>
              </a:spcAft>
              <a:buClr>
                <a:schemeClr val="dk1"/>
              </a:buClr>
              <a:buSzPts val="2100"/>
              <a:buFont typeface="Calibri"/>
              <a:buChar char="❖"/>
            </a:pPr>
            <a:r>
              <a:rPr lang="en" sz="2100" dirty="0">
                <a:solidFill>
                  <a:schemeClr val="dk1"/>
                </a:solidFill>
                <a:latin typeface="Calibri"/>
                <a:ea typeface="Calibri"/>
                <a:cs typeface="Calibri"/>
                <a:sym typeface="Calibri"/>
              </a:rPr>
              <a:t>We have tested our model thoroughly and concluded that it can predict 98% of the time correctly provided the traffic sign belongs to german data set. If not the model still classifies but not with the abovementioned accuracy.</a:t>
            </a:r>
            <a:endParaRPr sz="2100" dirty="0">
              <a:solidFill>
                <a:schemeClr val="dk1"/>
              </a:solidFill>
              <a:latin typeface="Calibri"/>
              <a:ea typeface="Calibri"/>
              <a:cs typeface="Calibri"/>
              <a:sym typeface="Calibri"/>
            </a:endParaRPr>
          </a:p>
          <a:p>
            <a:pPr marL="457200" marR="0" lvl="0" indent="-361950" algn="just" rtl="0">
              <a:lnSpc>
                <a:spcPct val="100000"/>
              </a:lnSpc>
              <a:spcBef>
                <a:spcPts val="0"/>
              </a:spcBef>
              <a:spcAft>
                <a:spcPts val="0"/>
              </a:spcAft>
              <a:buClr>
                <a:schemeClr val="dk1"/>
              </a:buClr>
              <a:buSzPts val="2100"/>
              <a:buFont typeface="Calibri"/>
              <a:buChar char="❖"/>
            </a:pPr>
            <a:r>
              <a:rPr lang="en" sz="2100" dirty="0">
                <a:solidFill>
                  <a:schemeClr val="dk1"/>
                </a:solidFill>
                <a:latin typeface="Calibri"/>
                <a:ea typeface="Calibri"/>
                <a:cs typeface="Calibri"/>
                <a:sym typeface="Calibri"/>
              </a:rPr>
              <a:t>The future scope is to implement the same using openCV library that would enable it to give live predictions with more accuracy.</a:t>
            </a:r>
            <a:endParaRPr sz="2100" dirty="0">
              <a:solidFill>
                <a:schemeClr val="dk1"/>
              </a:solidFill>
              <a:latin typeface="Calibri"/>
              <a:ea typeface="Calibri"/>
              <a:cs typeface="Calibri"/>
              <a:sym typeface="Calibri"/>
            </a:endParaRPr>
          </a:p>
        </p:txBody>
      </p:sp>
      <p:sp>
        <p:nvSpPr>
          <p:cNvPr id="175" name="Google Shape;175;g19ac6ba8a81_0_0"/>
          <p:cNvSpPr txBox="1"/>
          <p:nvPr/>
        </p:nvSpPr>
        <p:spPr>
          <a:xfrm>
            <a:off x="4325925" y="784725"/>
            <a:ext cx="4013400" cy="3462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 sz="1800">
                <a:solidFill>
                  <a:srgbClr val="FF0000"/>
                </a:solidFill>
                <a:latin typeface="Trebuchet MS"/>
                <a:ea typeface="Trebuchet MS"/>
                <a:cs typeface="Trebuchet MS"/>
                <a:sym typeface="Trebuchet MS"/>
              </a:rPr>
              <a:t>Conclusion</a:t>
            </a:r>
            <a:endParaRPr sz="1800">
              <a:solidFill>
                <a:srgbClr val="FF0000"/>
              </a:solidFill>
              <a:latin typeface="Trebuchet MS"/>
              <a:ea typeface="Trebuchet MS"/>
              <a:cs typeface="Trebuchet MS"/>
              <a:sym typeface="Trebuchet MS"/>
            </a:endParaRPr>
          </a:p>
        </p:txBody>
      </p:sp>
      <p:pic>
        <p:nvPicPr>
          <p:cNvPr id="176" name="Google Shape;176;g19ac6ba8a81_0_0"/>
          <p:cNvPicPr preferRelativeResize="0"/>
          <p:nvPr/>
        </p:nvPicPr>
        <p:blipFill rotWithShape="1">
          <a:blip r:embed="rId3">
            <a:alphaModFix/>
          </a:blip>
          <a:srcRect/>
          <a:stretch/>
        </p:blipFill>
        <p:spPr>
          <a:xfrm>
            <a:off x="7683750" y="43975"/>
            <a:ext cx="1476375" cy="685800"/>
          </a:xfrm>
          <a:prstGeom prst="rect">
            <a:avLst/>
          </a:prstGeom>
          <a:noFill/>
          <a:ln>
            <a:noFill/>
          </a:ln>
        </p:spPr>
      </p:pic>
      <p:sp>
        <p:nvSpPr>
          <p:cNvPr id="177" name="Google Shape;177;g19ac6ba8a81_0_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13</a:t>
            </a:fld>
            <a:endParaRPr/>
          </a:p>
        </p:txBody>
      </p:sp>
      <p:sp>
        <p:nvSpPr>
          <p:cNvPr id="178" name="Google Shape;178;g19ac6ba8a81_0_0"/>
          <p:cNvSpPr txBox="1"/>
          <p:nvPr/>
        </p:nvSpPr>
        <p:spPr>
          <a:xfrm>
            <a:off x="122825" y="798400"/>
            <a:ext cx="53586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3BA31-F7B4-BE26-D486-B2049FC93B8B}"/>
              </a:ext>
            </a:extLst>
          </p:cNvPr>
          <p:cNvSpPr>
            <a:spLocks noGrp="1"/>
          </p:cNvSpPr>
          <p:nvPr>
            <p:ph type="title"/>
          </p:nvPr>
        </p:nvSpPr>
        <p:spPr>
          <a:xfrm>
            <a:off x="311700" y="430737"/>
            <a:ext cx="8520600" cy="572700"/>
          </a:xfrm>
        </p:spPr>
        <p:txBody>
          <a:bodyPr>
            <a:normAutofit fontScale="90000"/>
          </a:bodyPr>
          <a:lstStyle/>
          <a:p>
            <a:r>
              <a:rPr lang="en-IN" dirty="0"/>
              <a:t>    References </a:t>
            </a:r>
          </a:p>
        </p:txBody>
      </p:sp>
      <p:sp>
        <p:nvSpPr>
          <p:cNvPr id="3" name="Text Placeholder 2">
            <a:extLst>
              <a:ext uri="{FF2B5EF4-FFF2-40B4-BE49-F238E27FC236}">
                <a16:creationId xmlns:a16="http://schemas.microsoft.com/office/drawing/2014/main" id="{147C69C0-4713-EF80-05B3-C4E7391A312A}"/>
              </a:ext>
            </a:extLst>
          </p:cNvPr>
          <p:cNvSpPr>
            <a:spLocks noGrp="1"/>
          </p:cNvSpPr>
          <p:nvPr>
            <p:ph type="body" idx="1"/>
          </p:nvPr>
        </p:nvSpPr>
        <p:spPr/>
        <p:txBody>
          <a:bodyPr>
            <a:normAutofit lnSpcReduction="10000"/>
          </a:bodyPr>
          <a:lstStyle/>
          <a:p>
            <a:r>
              <a:rPr lang="en-IN" sz="1000" dirty="0">
                <a:solidFill>
                  <a:schemeClr val="tx1"/>
                </a:solidFill>
                <a:latin typeface="Arial" panose="020B0604020202020204" pitchFamily="34" charset="0"/>
                <a:cs typeface="Arial" panose="020B0604020202020204" pitchFamily="34" charset="0"/>
              </a:rPr>
              <a:t>F. </a:t>
            </a:r>
            <a:r>
              <a:rPr lang="en-IN" sz="1000" dirty="0" err="1">
                <a:solidFill>
                  <a:schemeClr val="tx1"/>
                </a:solidFill>
                <a:latin typeface="Arial" panose="020B0604020202020204" pitchFamily="34" charset="0"/>
                <a:cs typeface="Arial" panose="020B0604020202020204" pitchFamily="34" charset="0"/>
              </a:rPr>
              <a:t>Boi</a:t>
            </a:r>
            <a:r>
              <a:rPr lang="en-IN" sz="1000" dirty="0">
                <a:solidFill>
                  <a:schemeClr val="tx1"/>
                </a:solidFill>
                <a:latin typeface="Arial" panose="020B0604020202020204" pitchFamily="34" charset="0"/>
                <a:cs typeface="Arial" panose="020B0604020202020204" pitchFamily="34" charset="0"/>
              </a:rPr>
              <a:t> and L. </a:t>
            </a:r>
            <a:r>
              <a:rPr lang="en-IN" sz="1000" dirty="0" err="1">
                <a:solidFill>
                  <a:schemeClr val="tx1"/>
                </a:solidFill>
                <a:latin typeface="Arial" panose="020B0604020202020204" pitchFamily="34" charset="0"/>
                <a:cs typeface="Arial" panose="020B0604020202020204" pitchFamily="34" charset="0"/>
              </a:rPr>
              <a:t>Gagliardini</a:t>
            </a:r>
            <a:r>
              <a:rPr lang="en-IN" sz="1000" dirty="0">
                <a:solidFill>
                  <a:schemeClr val="tx1"/>
                </a:solidFill>
                <a:latin typeface="Arial" panose="020B0604020202020204" pitchFamily="34" charset="0"/>
                <a:cs typeface="Arial" panose="020B0604020202020204" pitchFamily="34" charset="0"/>
              </a:rPr>
              <a:t>, "A Support Vector Machines network for traffic sign recognition," The 2011 International Joint Conference on Neural Networks, 2011, pp. 22102216, </a:t>
            </a:r>
            <a:r>
              <a:rPr lang="en-IN" sz="1000" dirty="0" err="1">
                <a:solidFill>
                  <a:schemeClr val="tx1"/>
                </a:solidFill>
                <a:latin typeface="Arial" panose="020B0604020202020204" pitchFamily="34" charset="0"/>
                <a:cs typeface="Arial" panose="020B0604020202020204" pitchFamily="34" charset="0"/>
              </a:rPr>
              <a:t>doi</a:t>
            </a:r>
            <a:r>
              <a:rPr lang="en-IN" sz="1000" dirty="0">
                <a:solidFill>
                  <a:schemeClr val="tx1"/>
                </a:solidFill>
                <a:latin typeface="Arial" panose="020B0604020202020204" pitchFamily="34" charset="0"/>
                <a:cs typeface="Arial" panose="020B0604020202020204" pitchFamily="34" charset="0"/>
              </a:rPr>
              <a:t>: 10.1109/IJCNN.2011.6033503.</a:t>
            </a:r>
          </a:p>
          <a:p>
            <a:endParaRPr lang="en-IN" sz="1000" dirty="0">
              <a:solidFill>
                <a:schemeClr val="tx1"/>
              </a:solidFill>
              <a:latin typeface="Arial" panose="020B0604020202020204" pitchFamily="34" charset="0"/>
              <a:cs typeface="Arial" panose="020B0604020202020204" pitchFamily="34" charset="0"/>
            </a:endParaRPr>
          </a:p>
          <a:p>
            <a:r>
              <a:rPr lang="en-IN" sz="1000" dirty="0">
                <a:solidFill>
                  <a:schemeClr val="tx1"/>
                </a:solidFill>
                <a:latin typeface="Arial" panose="020B0604020202020204" pitchFamily="34" charset="0"/>
                <a:cs typeface="Arial" panose="020B0604020202020204" pitchFamily="34" charset="0"/>
              </a:rPr>
              <a:t>B. </a:t>
            </a:r>
            <a:r>
              <a:rPr lang="en-IN" sz="1000" dirty="0" err="1">
                <a:solidFill>
                  <a:schemeClr val="tx1"/>
                </a:solidFill>
                <a:latin typeface="Arial" panose="020B0604020202020204" pitchFamily="34" charset="0"/>
                <a:cs typeface="Arial" panose="020B0604020202020204" pitchFamily="34" charset="0"/>
              </a:rPr>
              <a:t>Shabarinath</a:t>
            </a:r>
            <a:r>
              <a:rPr lang="en-IN" sz="1000" dirty="0">
                <a:solidFill>
                  <a:schemeClr val="tx1"/>
                </a:solidFill>
                <a:latin typeface="Arial" panose="020B0604020202020204" pitchFamily="34" charset="0"/>
                <a:cs typeface="Arial" panose="020B0604020202020204" pitchFamily="34" charset="0"/>
              </a:rPr>
              <a:t> and P. </a:t>
            </a:r>
            <a:r>
              <a:rPr lang="en-IN" sz="1000" dirty="0" err="1">
                <a:solidFill>
                  <a:schemeClr val="tx1"/>
                </a:solidFill>
                <a:latin typeface="Arial" panose="020B0604020202020204" pitchFamily="34" charset="0"/>
                <a:cs typeface="Arial" panose="020B0604020202020204" pitchFamily="34" charset="0"/>
              </a:rPr>
              <a:t>Muralidhar</a:t>
            </a:r>
            <a:r>
              <a:rPr lang="en-IN" sz="1000" dirty="0">
                <a:solidFill>
                  <a:schemeClr val="tx1"/>
                </a:solidFill>
                <a:latin typeface="Arial" panose="020B0604020202020204" pitchFamily="34" charset="0"/>
                <a:cs typeface="Arial" panose="020B0604020202020204" pitchFamily="34" charset="0"/>
              </a:rPr>
              <a:t>, "Convolutional Neural Network based Traffic-Sign Classifier Optimized for Edge Inference," 2020 IEEE REGION 10 CONFERENCE (TENCON), 2020, pp. 420-425, DOI: 10.1109/TENCON50793.2020.9293767.</a:t>
            </a:r>
          </a:p>
          <a:p>
            <a:r>
              <a:rPr lang="en-US" sz="1000" dirty="0">
                <a:solidFill>
                  <a:schemeClr val="tx1"/>
                </a:solidFill>
              </a:rPr>
              <a:t>S. Song, Z. Que, J. Hou, S. Du and Y. Song, "An efficient convolutional neural network for small traffic sign detection“</a:t>
            </a:r>
          </a:p>
          <a:p>
            <a:r>
              <a:rPr lang="en-IN" sz="1000" dirty="0">
                <a:solidFill>
                  <a:schemeClr val="tx1"/>
                </a:solidFill>
              </a:rPr>
              <a:t>P. Garg, D. R. Chowdhury and V. N. More, "Traffic Sign Recognition and Classification Using YOLOv2, Faster RCNN and SSD," 2019 10th International Conference on Computing, Communication and Networking Technologies (ICCCNT), 2019, pp. 1-5, </a:t>
            </a:r>
            <a:r>
              <a:rPr lang="en-IN" sz="1000" dirty="0" err="1">
                <a:solidFill>
                  <a:schemeClr val="tx1"/>
                </a:solidFill>
              </a:rPr>
              <a:t>doi</a:t>
            </a:r>
            <a:r>
              <a:rPr lang="en-IN" sz="1000" dirty="0">
                <a:solidFill>
                  <a:schemeClr val="tx1"/>
                </a:solidFill>
              </a:rPr>
              <a:t>: 10.1109/ICCCNT45670.2019.8944491.</a:t>
            </a:r>
          </a:p>
          <a:p>
            <a:r>
              <a:rPr lang="en-IN" sz="1000" dirty="0">
                <a:solidFill>
                  <a:schemeClr val="tx1"/>
                </a:solidFill>
              </a:rPr>
              <a:t>M. A. Vincent, V. K. R and S. P. Mathew, "Traffic Sign Classification Using Deep Neural Network," 2020 IEEE Recent Advances in Intelligent Computational Systems (RAICS), 2020, pp. 13-17, </a:t>
            </a:r>
            <a:r>
              <a:rPr lang="en-IN" sz="1000" dirty="0" err="1">
                <a:solidFill>
                  <a:schemeClr val="tx1"/>
                </a:solidFill>
              </a:rPr>
              <a:t>doi</a:t>
            </a:r>
            <a:r>
              <a:rPr lang="en-IN" sz="1000" dirty="0">
                <a:solidFill>
                  <a:schemeClr val="tx1"/>
                </a:solidFill>
              </a:rPr>
              <a:t>: 10.1109/RAICS51191.2020.9332474. </a:t>
            </a:r>
          </a:p>
          <a:p>
            <a:r>
              <a:rPr lang="en-IN" sz="1000" dirty="0" err="1">
                <a:solidFill>
                  <a:schemeClr val="tx1"/>
                </a:solidFill>
              </a:rPr>
              <a:t>Vennelakanti</a:t>
            </a:r>
            <a:r>
              <a:rPr lang="en-IN" sz="1000" dirty="0">
                <a:solidFill>
                  <a:schemeClr val="tx1"/>
                </a:solidFill>
              </a:rPr>
              <a:t>, S. Shreya, R. Rajendran, D. Sarkar, D. </a:t>
            </a:r>
            <a:r>
              <a:rPr lang="en-IN" sz="1000" dirty="0" err="1">
                <a:solidFill>
                  <a:schemeClr val="tx1"/>
                </a:solidFill>
              </a:rPr>
              <a:t>Muddegowda</a:t>
            </a:r>
            <a:r>
              <a:rPr lang="en-IN" sz="1000" dirty="0">
                <a:solidFill>
                  <a:schemeClr val="tx1"/>
                </a:solidFill>
              </a:rPr>
              <a:t> and P. </a:t>
            </a:r>
            <a:r>
              <a:rPr lang="en-IN" sz="1000" dirty="0" err="1">
                <a:solidFill>
                  <a:schemeClr val="tx1"/>
                </a:solidFill>
              </a:rPr>
              <a:t>Hanagal</a:t>
            </a:r>
            <a:r>
              <a:rPr lang="en-IN" sz="1000" dirty="0">
                <a:solidFill>
                  <a:schemeClr val="tx1"/>
                </a:solidFill>
              </a:rPr>
              <a:t>, "Traffic Sign Detection and Recognition using a CNN Ensemble," 2019 IEEE International Conference on Consumer Electronics (ICCE), 2019, pp. 1-4.</a:t>
            </a:r>
          </a:p>
          <a:p>
            <a:r>
              <a:rPr lang="en-US" sz="1000" dirty="0">
                <a:solidFill>
                  <a:schemeClr val="tx1"/>
                </a:solidFill>
              </a:rPr>
              <a:t>Traffic Sign Classification and Detection of Indian Traffic Signs using Deep Learning </a:t>
            </a:r>
            <a:r>
              <a:rPr lang="en-US" sz="1000" dirty="0" err="1">
                <a:solidFill>
                  <a:schemeClr val="tx1"/>
                </a:solidFill>
              </a:rPr>
              <a:t>Manjiri</a:t>
            </a:r>
            <a:r>
              <a:rPr lang="en-US" sz="1000" dirty="0">
                <a:solidFill>
                  <a:schemeClr val="tx1"/>
                </a:solidFill>
              </a:rPr>
              <a:t> </a:t>
            </a:r>
            <a:r>
              <a:rPr lang="en-US" sz="1000" dirty="0" err="1">
                <a:solidFill>
                  <a:schemeClr val="tx1"/>
                </a:solidFill>
              </a:rPr>
              <a:t>Bichkar</a:t>
            </a:r>
            <a:r>
              <a:rPr lang="en-US" sz="1000" dirty="0">
                <a:solidFill>
                  <a:schemeClr val="tx1"/>
                </a:solidFill>
              </a:rPr>
              <a:t>, </a:t>
            </a:r>
            <a:r>
              <a:rPr lang="en-US" sz="1000" dirty="0" err="1">
                <a:solidFill>
                  <a:schemeClr val="tx1"/>
                </a:solidFill>
              </a:rPr>
              <a:t>Suyasha</a:t>
            </a:r>
            <a:r>
              <a:rPr lang="en-US" sz="1000" dirty="0">
                <a:solidFill>
                  <a:schemeClr val="tx1"/>
                </a:solidFill>
              </a:rPr>
              <a:t> </a:t>
            </a:r>
            <a:r>
              <a:rPr lang="en-US" sz="1000" dirty="0" err="1">
                <a:solidFill>
                  <a:schemeClr val="tx1"/>
                </a:solidFill>
              </a:rPr>
              <a:t>Bobhate</a:t>
            </a:r>
            <a:r>
              <a:rPr lang="en-US" sz="1000" dirty="0">
                <a:solidFill>
                  <a:schemeClr val="tx1"/>
                </a:solidFill>
              </a:rPr>
              <a:t>, Prof. </a:t>
            </a:r>
            <a:r>
              <a:rPr lang="en-US" sz="1000" dirty="0" err="1">
                <a:solidFill>
                  <a:schemeClr val="tx1"/>
                </a:solidFill>
              </a:rPr>
              <a:t>Sonal</a:t>
            </a:r>
            <a:r>
              <a:rPr lang="en-US" sz="1000" dirty="0">
                <a:solidFill>
                  <a:schemeClr val="tx1"/>
                </a:solidFill>
              </a:rPr>
              <a:t> Chaudhari, </a:t>
            </a:r>
            <a:r>
              <a:rPr lang="en-US" sz="1000" dirty="0" err="1">
                <a:solidFill>
                  <a:schemeClr val="tx1"/>
                </a:solidFill>
              </a:rPr>
              <a:t>doi</a:t>
            </a:r>
            <a:r>
              <a:rPr lang="en-US" sz="1000" dirty="0">
                <a:solidFill>
                  <a:schemeClr val="tx1"/>
                </a:solidFill>
              </a:rPr>
              <a:t>: https://doi.org/10.32628/CSEIT217325 215 .</a:t>
            </a:r>
          </a:p>
          <a:p>
            <a:r>
              <a:rPr lang="en-US" sz="1000" dirty="0">
                <a:solidFill>
                  <a:schemeClr val="tx1"/>
                </a:solidFill>
              </a:rPr>
              <a:t>W. Haque, S. </a:t>
            </a:r>
            <a:r>
              <a:rPr lang="en-US" sz="1000" dirty="0" err="1">
                <a:solidFill>
                  <a:schemeClr val="tx1"/>
                </a:solidFill>
              </a:rPr>
              <a:t>Arefin</a:t>
            </a:r>
            <a:r>
              <a:rPr lang="en-US" sz="1000" dirty="0">
                <a:solidFill>
                  <a:schemeClr val="tx1"/>
                </a:solidFill>
              </a:rPr>
              <a:t>, A. </a:t>
            </a:r>
            <a:r>
              <a:rPr lang="en-US" sz="1000" dirty="0" err="1">
                <a:solidFill>
                  <a:schemeClr val="tx1"/>
                </a:solidFill>
              </a:rPr>
              <a:t>Shihavuddin</a:t>
            </a:r>
            <a:r>
              <a:rPr lang="en-US" sz="1000" dirty="0">
                <a:solidFill>
                  <a:schemeClr val="tx1"/>
                </a:solidFill>
              </a:rPr>
              <a:t> and M. Hasan, " lightweight CNN architecture for traffic sign recognition without GPU requirements", Expert Systems with Applications, vol. 168, p. 114481, 2021.</a:t>
            </a:r>
          </a:p>
          <a:p>
            <a:r>
              <a:rPr lang="en-IN" sz="1000" dirty="0">
                <a:solidFill>
                  <a:schemeClr val="tx1"/>
                </a:solidFill>
              </a:rPr>
              <a:t>Lightweight deep network for traffic sign classification </a:t>
            </a:r>
            <a:r>
              <a:rPr lang="en-IN" sz="1000" dirty="0" err="1">
                <a:solidFill>
                  <a:schemeClr val="tx1"/>
                </a:solidFill>
              </a:rPr>
              <a:t>Jianming</a:t>
            </a:r>
            <a:r>
              <a:rPr lang="en-IN" sz="1000" dirty="0">
                <a:solidFill>
                  <a:schemeClr val="tx1"/>
                </a:solidFill>
              </a:rPr>
              <a:t> Zhang1,2 &amp; Wei Wang1,2 &amp; </a:t>
            </a:r>
            <a:r>
              <a:rPr lang="en-IN" sz="1000" dirty="0" err="1">
                <a:solidFill>
                  <a:schemeClr val="tx1"/>
                </a:solidFill>
              </a:rPr>
              <a:t>Chaoquan</a:t>
            </a:r>
            <a:r>
              <a:rPr lang="en-IN" sz="1000" dirty="0">
                <a:solidFill>
                  <a:schemeClr val="tx1"/>
                </a:solidFill>
              </a:rPr>
              <a:t> Lu1,2 &amp; </a:t>
            </a:r>
            <a:r>
              <a:rPr lang="en-IN" sz="1000" dirty="0" err="1">
                <a:solidFill>
                  <a:schemeClr val="tx1"/>
                </a:solidFill>
              </a:rPr>
              <a:t>Jin</a:t>
            </a:r>
            <a:r>
              <a:rPr lang="en-IN" sz="1000" dirty="0">
                <a:solidFill>
                  <a:schemeClr val="tx1"/>
                </a:solidFill>
              </a:rPr>
              <a:t> Wang1,2 &amp; Arun Kumar Sangaiah3 Received: 15 December 2018 /Accepted: 18 July 2019 # </a:t>
            </a:r>
            <a:r>
              <a:rPr lang="en-IN" sz="1000" dirty="0" err="1">
                <a:solidFill>
                  <a:schemeClr val="tx1"/>
                </a:solidFill>
              </a:rPr>
              <a:t>Institut</a:t>
            </a:r>
            <a:r>
              <a:rPr lang="en-IN" sz="1000" dirty="0">
                <a:solidFill>
                  <a:schemeClr val="tx1"/>
                </a:solidFill>
              </a:rPr>
              <a:t> Mines-</a:t>
            </a:r>
            <a:r>
              <a:rPr lang="en-IN" sz="1000" dirty="0" err="1">
                <a:solidFill>
                  <a:schemeClr val="tx1"/>
                </a:solidFill>
              </a:rPr>
              <a:t>Télécom</a:t>
            </a:r>
            <a:r>
              <a:rPr lang="en-IN" sz="1000" dirty="0">
                <a:solidFill>
                  <a:schemeClr val="tx1"/>
                </a:solidFill>
              </a:rPr>
              <a:t> and Springer Nature Switzerland AG 2019 </a:t>
            </a:r>
          </a:p>
          <a:p>
            <a:endParaRPr lang="en-IN" sz="1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3136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191aac1f6c9_0_122"/>
          <p:cNvSpPr/>
          <p:nvPr/>
        </p:nvSpPr>
        <p:spPr>
          <a:xfrm>
            <a:off x="2286000" y="1185866"/>
            <a:ext cx="5715000" cy="276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61" name="Google Shape;161;g191aac1f6c9_0_122"/>
          <p:cNvSpPr txBox="1"/>
          <p:nvPr/>
        </p:nvSpPr>
        <p:spPr>
          <a:xfrm>
            <a:off x="383850" y="1251150"/>
            <a:ext cx="8383500" cy="3403500"/>
          </a:xfrm>
          <a:prstGeom prst="rect">
            <a:avLst/>
          </a:prstGeom>
          <a:noFill/>
          <a:ln>
            <a:noFill/>
          </a:ln>
        </p:spPr>
        <p:txBody>
          <a:bodyPr spcFirstLastPara="1" wrap="square" lIns="68575" tIns="34275" rIns="68575" bIns="34275" anchor="t" anchorCtr="0">
            <a:noAutofit/>
          </a:bodyPr>
          <a:lstStyle/>
          <a:p>
            <a:pPr marL="0" marR="0" lvl="0" indent="0" algn="just" rtl="0">
              <a:lnSpc>
                <a:spcPct val="100000"/>
              </a:lnSpc>
              <a:spcBef>
                <a:spcPts val="0"/>
              </a:spcBef>
              <a:spcAft>
                <a:spcPts val="0"/>
              </a:spcAft>
              <a:buClr>
                <a:srgbClr val="000000"/>
              </a:buClr>
              <a:buSzPts val="1800"/>
              <a:buFont typeface="Arial"/>
              <a:buNone/>
            </a:pPr>
            <a:endParaRPr sz="2400">
              <a:solidFill>
                <a:schemeClr val="accent4"/>
              </a:solidFill>
              <a:latin typeface="Calibri"/>
              <a:ea typeface="Calibri"/>
              <a:cs typeface="Calibri"/>
              <a:sym typeface="Calibri"/>
            </a:endParaRPr>
          </a:p>
        </p:txBody>
      </p:sp>
      <p:pic>
        <p:nvPicPr>
          <p:cNvPr id="163" name="Google Shape;163;g191aac1f6c9_0_122"/>
          <p:cNvPicPr preferRelativeResize="0"/>
          <p:nvPr/>
        </p:nvPicPr>
        <p:blipFill rotWithShape="1">
          <a:blip r:embed="rId3">
            <a:alphaModFix/>
          </a:blip>
          <a:srcRect/>
          <a:stretch/>
        </p:blipFill>
        <p:spPr>
          <a:xfrm>
            <a:off x="7683750" y="43975"/>
            <a:ext cx="1476375" cy="685800"/>
          </a:xfrm>
          <a:prstGeom prst="rect">
            <a:avLst/>
          </a:prstGeom>
          <a:noFill/>
          <a:ln>
            <a:noFill/>
          </a:ln>
        </p:spPr>
      </p:pic>
      <p:sp>
        <p:nvSpPr>
          <p:cNvPr id="164" name="Google Shape;164;g191aac1f6c9_0_1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15</a:t>
            </a:fld>
            <a:endParaRPr/>
          </a:p>
        </p:txBody>
      </p:sp>
      <p:sp>
        <p:nvSpPr>
          <p:cNvPr id="165" name="Google Shape;165;g191aac1f6c9_0_122"/>
          <p:cNvSpPr txBox="1"/>
          <p:nvPr/>
        </p:nvSpPr>
        <p:spPr>
          <a:xfrm>
            <a:off x="122825" y="522050"/>
            <a:ext cx="53586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700"/>
          </a:p>
        </p:txBody>
      </p:sp>
      <p:sp>
        <p:nvSpPr>
          <p:cNvPr id="166" name="Google Shape;166;g191aac1f6c9_0_122"/>
          <p:cNvSpPr txBox="1"/>
          <p:nvPr/>
        </p:nvSpPr>
        <p:spPr>
          <a:xfrm>
            <a:off x="3185425" y="2294766"/>
            <a:ext cx="2579835"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400" dirty="0">
                <a:solidFill>
                  <a:schemeClr val="dk1"/>
                </a:solidFill>
                <a:latin typeface="Calibri"/>
                <a:ea typeface="Calibri"/>
                <a:cs typeface="Calibri"/>
                <a:sym typeface="Calibri"/>
              </a:rPr>
              <a:t>Thank You</a:t>
            </a:r>
            <a:endParaRPr sz="2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01426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g18c062590e3_0_38"/>
          <p:cNvSpPr/>
          <p:nvPr/>
        </p:nvSpPr>
        <p:spPr>
          <a:xfrm>
            <a:off x="2286000" y="1185866"/>
            <a:ext cx="5715000" cy="276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1" name="Google Shape;61;g18c062590e3_0_38"/>
          <p:cNvSpPr txBox="1"/>
          <p:nvPr/>
        </p:nvSpPr>
        <p:spPr>
          <a:xfrm>
            <a:off x="200026" y="1531114"/>
            <a:ext cx="8533936" cy="3525703"/>
          </a:xfrm>
          <a:prstGeom prst="rect">
            <a:avLst/>
          </a:prstGeom>
          <a:noFill/>
          <a:ln>
            <a:noFill/>
          </a:ln>
        </p:spPr>
        <p:txBody>
          <a:bodyPr spcFirstLastPara="1" wrap="square" lIns="68575" tIns="34275" rIns="68575" bIns="34275" anchor="t" anchorCtr="0">
            <a:noAutofit/>
          </a:bodyPr>
          <a:lstStyle/>
          <a:p>
            <a:pPr marL="457200" lvl="0" indent="-342900" algn="just" rtl="0">
              <a:spcBef>
                <a:spcPts val="0"/>
              </a:spcBef>
              <a:spcAft>
                <a:spcPts val="0"/>
              </a:spcAft>
              <a:buClr>
                <a:schemeClr val="dk1"/>
              </a:buClr>
              <a:buSzPts val="1800"/>
              <a:buFont typeface="Calibri"/>
              <a:buChar char="❖"/>
            </a:pPr>
            <a:r>
              <a:rPr lang="en" sz="1600" dirty="0">
                <a:solidFill>
                  <a:schemeClr val="dk1"/>
                </a:solidFill>
                <a:latin typeface="Calibri"/>
                <a:ea typeface="Calibri"/>
                <a:cs typeface="Calibri"/>
                <a:sym typeface="Calibri"/>
              </a:rPr>
              <a:t>Traffic sign classification is the process of automatically recognizing the traffic signs along the road, including speed limit signs, stop signs, merge signs , etc. Being able to automatically reco</a:t>
            </a:r>
            <a:r>
              <a:rPr lang="en-IN" sz="1600" dirty="0">
                <a:solidFill>
                  <a:schemeClr val="dk1"/>
                </a:solidFill>
                <a:latin typeface="Calibri"/>
                <a:ea typeface="Calibri"/>
                <a:cs typeface="Calibri"/>
                <a:sym typeface="Calibri"/>
              </a:rPr>
              <a:t>g</a:t>
            </a:r>
            <a:r>
              <a:rPr lang="en" sz="1600" dirty="0">
                <a:solidFill>
                  <a:schemeClr val="dk1"/>
                </a:solidFill>
                <a:latin typeface="Calibri"/>
                <a:ea typeface="Calibri"/>
                <a:cs typeface="Calibri"/>
                <a:sym typeface="Calibri"/>
              </a:rPr>
              <a:t>nize traffic signs enables us to build smarter cars.</a:t>
            </a:r>
            <a:endParaRPr sz="1600" dirty="0">
              <a:solidFill>
                <a:schemeClr val="dk1"/>
              </a:solidFill>
              <a:latin typeface="Calibri"/>
              <a:ea typeface="Calibri"/>
              <a:cs typeface="Calibri"/>
              <a:sym typeface="Calibri"/>
            </a:endParaRPr>
          </a:p>
          <a:p>
            <a:pPr marL="457200" lvl="0" indent="-342900" algn="just" rtl="0">
              <a:spcBef>
                <a:spcPts val="0"/>
              </a:spcBef>
              <a:spcAft>
                <a:spcPts val="0"/>
              </a:spcAft>
              <a:buClr>
                <a:schemeClr val="dk1"/>
              </a:buClr>
              <a:buSzPts val="1800"/>
              <a:buFont typeface="Calibri"/>
              <a:buChar char="❖"/>
            </a:pPr>
            <a:r>
              <a:rPr lang="en" sz="1600" dirty="0">
                <a:solidFill>
                  <a:schemeClr val="dk1"/>
                </a:solidFill>
                <a:latin typeface="Calibri"/>
                <a:ea typeface="Calibri"/>
                <a:cs typeface="Calibri"/>
                <a:sym typeface="Calibri"/>
              </a:rPr>
              <a:t>This problem has two aspects, first is feature extraction i.e., extracting relevant features from the traffic sign images and second is image classification, which includes classification of an image to its corresponding class based on the extracted features</a:t>
            </a:r>
            <a:r>
              <a:rPr lang="en" sz="1800" dirty="0">
                <a:solidFill>
                  <a:schemeClr val="dk1"/>
                </a:solidFill>
                <a:latin typeface="Calibri"/>
                <a:ea typeface="Calibri"/>
                <a:cs typeface="Calibri"/>
                <a:sym typeface="Calibri"/>
              </a:rPr>
              <a:t>. </a:t>
            </a:r>
            <a:endParaRPr sz="1800" dirty="0">
              <a:solidFill>
                <a:schemeClr val="dk1"/>
              </a:solidFill>
              <a:latin typeface="Calibri"/>
              <a:ea typeface="Calibri"/>
              <a:cs typeface="Calibri"/>
              <a:sym typeface="Calibri"/>
            </a:endParaRPr>
          </a:p>
          <a:p>
            <a:pPr marL="114300" lvl="0" algn="just" rtl="0">
              <a:spcBef>
                <a:spcPts val="0"/>
              </a:spcBef>
              <a:spcAft>
                <a:spcPts val="0"/>
              </a:spcAft>
              <a:buClr>
                <a:schemeClr val="dk1"/>
              </a:buClr>
              <a:buSzPts val="1800"/>
            </a:pPr>
            <a:r>
              <a:rPr lang="en-US" sz="2400" dirty="0">
                <a:solidFill>
                  <a:srgbClr val="051E50"/>
                </a:solidFill>
                <a:latin typeface="proxima-nova"/>
                <a:ea typeface="Calibri"/>
                <a:cs typeface="Calibri"/>
                <a:sym typeface="Calibri"/>
              </a:rPr>
              <a:t>   </a:t>
            </a:r>
            <a:r>
              <a:rPr lang="en" sz="1800" dirty="0">
                <a:solidFill>
                  <a:schemeClr val="dk1"/>
                </a:solidFill>
                <a:latin typeface="Calibri"/>
                <a:ea typeface="Calibri"/>
                <a:cs typeface="Calibri"/>
                <a:sym typeface="Calibri"/>
              </a:rPr>
              <a:t> </a:t>
            </a:r>
            <a:endParaRPr sz="1800" dirty="0">
              <a:solidFill>
                <a:schemeClr val="dk1"/>
              </a:solidFill>
              <a:latin typeface="Calibri"/>
              <a:ea typeface="Calibri"/>
              <a:cs typeface="Calibri"/>
              <a:sym typeface="Calibri"/>
            </a:endParaRPr>
          </a:p>
          <a:p>
            <a:pPr marL="457200" lvl="0" indent="-342900" algn="just" rtl="0">
              <a:spcBef>
                <a:spcPts val="0"/>
              </a:spcBef>
              <a:spcAft>
                <a:spcPts val="0"/>
              </a:spcAft>
              <a:buClr>
                <a:schemeClr val="dk1"/>
              </a:buClr>
              <a:buSzPts val="1800"/>
              <a:buFont typeface="Calibri"/>
              <a:buChar char="❖"/>
            </a:pPr>
            <a:endParaRPr lang="en" sz="1800" dirty="0">
              <a:solidFill>
                <a:schemeClr val="dk1"/>
              </a:solidFill>
              <a:latin typeface="Calibri"/>
              <a:ea typeface="Calibri"/>
              <a:cs typeface="Calibri"/>
              <a:sym typeface="Calibri"/>
            </a:endParaRPr>
          </a:p>
          <a:p>
            <a:pPr marL="457200" lvl="0" indent="-342900" algn="just" rtl="0">
              <a:spcBef>
                <a:spcPts val="0"/>
              </a:spcBef>
              <a:spcAft>
                <a:spcPts val="0"/>
              </a:spcAft>
              <a:buClr>
                <a:schemeClr val="dk1"/>
              </a:buClr>
              <a:buSzPts val="1800"/>
              <a:buFont typeface="Calibri"/>
              <a:buChar char="❖"/>
            </a:pPr>
            <a:endParaRPr lang="en" sz="1800" dirty="0">
              <a:solidFill>
                <a:schemeClr val="dk1"/>
              </a:solidFill>
              <a:latin typeface="Calibri"/>
              <a:ea typeface="Calibri"/>
              <a:cs typeface="Calibri"/>
              <a:sym typeface="Calibri"/>
            </a:endParaRPr>
          </a:p>
          <a:p>
            <a:pPr marL="457200" lvl="0" indent="-342900" algn="just" rtl="0">
              <a:spcBef>
                <a:spcPts val="0"/>
              </a:spcBef>
              <a:spcAft>
                <a:spcPts val="0"/>
              </a:spcAft>
              <a:buClr>
                <a:schemeClr val="dk1"/>
              </a:buClr>
              <a:buSzPts val="1800"/>
              <a:buFont typeface="Calibri"/>
              <a:buChar char="❖"/>
            </a:pPr>
            <a:endParaRPr lang="en" sz="1800" dirty="0">
              <a:solidFill>
                <a:schemeClr val="dk1"/>
              </a:solidFill>
              <a:latin typeface="Calibri"/>
              <a:ea typeface="Calibri"/>
              <a:cs typeface="Calibri"/>
              <a:sym typeface="Calibri"/>
            </a:endParaRPr>
          </a:p>
          <a:p>
            <a:pPr marL="457200" lvl="0" indent="-342900" algn="just" rtl="0">
              <a:spcBef>
                <a:spcPts val="0"/>
              </a:spcBef>
              <a:spcAft>
                <a:spcPts val="0"/>
              </a:spcAft>
              <a:buClr>
                <a:schemeClr val="dk1"/>
              </a:buClr>
              <a:buSzPts val="1800"/>
              <a:buFont typeface="Calibri"/>
              <a:buChar char="❖"/>
            </a:pPr>
            <a:endParaRPr lang="en" sz="1800" dirty="0">
              <a:solidFill>
                <a:schemeClr val="dk1"/>
              </a:solidFill>
              <a:latin typeface="Calibri"/>
              <a:ea typeface="Calibri"/>
              <a:cs typeface="Calibri"/>
              <a:sym typeface="Calibri"/>
            </a:endParaRPr>
          </a:p>
          <a:p>
            <a:pPr marL="457200" lvl="0" indent="-342900" algn="just" rtl="0">
              <a:spcBef>
                <a:spcPts val="0"/>
              </a:spcBef>
              <a:spcAft>
                <a:spcPts val="0"/>
              </a:spcAft>
              <a:buClr>
                <a:schemeClr val="dk1"/>
              </a:buClr>
              <a:buSzPts val="1800"/>
              <a:buFont typeface="Calibri"/>
              <a:buChar char="❖"/>
            </a:pPr>
            <a:r>
              <a:rPr lang="en" sz="1800" dirty="0">
                <a:solidFill>
                  <a:schemeClr val="dk1"/>
                </a:solidFill>
                <a:latin typeface="Calibri"/>
                <a:ea typeface="Calibri"/>
                <a:cs typeface="Calibri"/>
                <a:sym typeface="Calibri"/>
              </a:rPr>
              <a:t>To solve this problem, we are using “Deep Learning”, specifically “Convolutional Neural Network (CNN)”.</a:t>
            </a:r>
            <a:endParaRPr sz="18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800"/>
              <a:buFont typeface="Arial"/>
              <a:buNone/>
            </a:pPr>
            <a:endParaRPr sz="1000" dirty="0">
              <a:solidFill>
                <a:srgbClr val="0033CC"/>
              </a:solidFill>
              <a:latin typeface="Trebuchet MS"/>
              <a:ea typeface="Trebuchet MS"/>
              <a:cs typeface="Trebuchet MS"/>
              <a:sym typeface="Trebuchet MS"/>
            </a:endParaRPr>
          </a:p>
        </p:txBody>
      </p:sp>
      <p:sp>
        <p:nvSpPr>
          <p:cNvPr id="62" name="Google Shape;62;g18c062590e3_0_38"/>
          <p:cNvSpPr txBox="1"/>
          <p:nvPr/>
        </p:nvSpPr>
        <p:spPr>
          <a:xfrm>
            <a:off x="0" y="857250"/>
            <a:ext cx="9144000" cy="623400"/>
          </a:xfrm>
          <a:prstGeom prst="rect">
            <a:avLst/>
          </a:prstGeom>
          <a:noFill/>
          <a:ln>
            <a:noFill/>
          </a:ln>
        </p:spPr>
        <p:txBody>
          <a:bodyPr spcFirstLastPara="1" wrap="square" lIns="68575" tIns="34275" rIns="68575" bIns="34275" anchor="t" anchorCtr="0">
            <a:spAutoFit/>
          </a:bodyPr>
          <a:lstStyle/>
          <a:p>
            <a:pPr marL="5283200" marR="0" lvl="0" indent="-254000" algn="ctr" rtl="0">
              <a:lnSpc>
                <a:spcPct val="100000"/>
              </a:lnSpc>
              <a:spcBef>
                <a:spcPts val="0"/>
              </a:spcBef>
              <a:spcAft>
                <a:spcPts val="0"/>
              </a:spcAft>
              <a:buClr>
                <a:srgbClr val="000000"/>
              </a:buClr>
              <a:buSzPts val="1800"/>
              <a:buFont typeface="Arial"/>
              <a:buNone/>
            </a:pPr>
            <a:r>
              <a:rPr lang="en" sz="1800" dirty="0">
                <a:solidFill>
                  <a:srgbClr val="FF0000"/>
                </a:solidFill>
                <a:latin typeface="Trebuchet MS"/>
                <a:ea typeface="Trebuchet MS"/>
                <a:cs typeface="Trebuchet MS"/>
                <a:sym typeface="Trebuchet MS"/>
              </a:rPr>
              <a:t>Problem Statement</a:t>
            </a:r>
            <a:endParaRPr sz="1800" dirty="0">
              <a:solidFill>
                <a:srgbClr val="FF0000"/>
              </a:solidFill>
              <a:latin typeface="Trebuchet MS"/>
              <a:ea typeface="Trebuchet MS"/>
              <a:cs typeface="Trebuchet MS"/>
              <a:sym typeface="Trebuchet MS"/>
            </a:endParaRPr>
          </a:p>
          <a:p>
            <a:pPr marL="254000" marR="0" lvl="0" indent="-254000" algn="r" rtl="0">
              <a:lnSpc>
                <a:spcPct val="100000"/>
              </a:lnSpc>
              <a:spcBef>
                <a:spcPts val="0"/>
              </a:spcBef>
              <a:spcAft>
                <a:spcPts val="0"/>
              </a:spcAft>
              <a:buClr>
                <a:srgbClr val="000000"/>
              </a:buClr>
              <a:buSzPts val="1800"/>
              <a:buFont typeface="Arial"/>
              <a:buNone/>
            </a:pPr>
            <a:endParaRPr sz="1800" dirty="0">
              <a:solidFill>
                <a:srgbClr val="FF0000"/>
              </a:solidFill>
              <a:latin typeface="Trebuchet MS"/>
              <a:ea typeface="Trebuchet MS"/>
              <a:cs typeface="Trebuchet MS"/>
              <a:sym typeface="Trebuchet MS"/>
            </a:endParaRPr>
          </a:p>
        </p:txBody>
      </p:sp>
      <p:pic>
        <p:nvPicPr>
          <p:cNvPr id="63" name="Google Shape;63;g18c062590e3_0_38"/>
          <p:cNvPicPr preferRelativeResize="0"/>
          <p:nvPr/>
        </p:nvPicPr>
        <p:blipFill rotWithShape="1">
          <a:blip r:embed="rId3">
            <a:alphaModFix/>
          </a:blip>
          <a:srcRect/>
          <a:stretch/>
        </p:blipFill>
        <p:spPr>
          <a:xfrm>
            <a:off x="7683750" y="43975"/>
            <a:ext cx="1476375" cy="685800"/>
          </a:xfrm>
          <a:prstGeom prst="rect">
            <a:avLst/>
          </a:prstGeom>
          <a:noFill/>
          <a:ln>
            <a:noFill/>
          </a:ln>
        </p:spPr>
      </p:pic>
      <p:sp>
        <p:nvSpPr>
          <p:cNvPr id="64" name="Google Shape;64;g18c062590e3_0_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2</a:t>
            </a:fld>
            <a:endParaRPr/>
          </a:p>
        </p:txBody>
      </p:sp>
      <p:pic>
        <p:nvPicPr>
          <p:cNvPr id="1026" name="Picture 2">
            <a:extLst>
              <a:ext uri="{FF2B5EF4-FFF2-40B4-BE49-F238E27FC236}">
                <a16:creationId xmlns:a16="http://schemas.microsoft.com/office/drawing/2014/main" id="{E3DF7BB8-03A1-5350-3390-F5021A6F2C9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 r="-1623" b="25368"/>
          <a:stretch/>
        </p:blipFill>
        <p:spPr bwMode="auto">
          <a:xfrm>
            <a:off x="1668453" y="3087564"/>
            <a:ext cx="1789122" cy="12986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191aac1f6c9_0_0"/>
          <p:cNvSpPr/>
          <p:nvPr/>
        </p:nvSpPr>
        <p:spPr>
          <a:xfrm>
            <a:off x="2286000" y="1185866"/>
            <a:ext cx="5715000" cy="276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1" name="Google Shape;71;g191aac1f6c9_0_0"/>
          <p:cNvSpPr txBox="1"/>
          <p:nvPr/>
        </p:nvSpPr>
        <p:spPr>
          <a:xfrm>
            <a:off x="383850" y="1504950"/>
            <a:ext cx="8383500" cy="3143400"/>
          </a:xfrm>
          <a:prstGeom prst="rect">
            <a:avLst/>
          </a:prstGeom>
          <a:noFill/>
          <a:ln>
            <a:noFill/>
          </a:ln>
        </p:spPr>
        <p:txBody>
          <a:bodyPr spcFirstLastPara="1" wrap="square" lIns="68575" tIns="34275" rIns="68575" bIns="34275" anchor="t" anchorCtr="0">
            <a:noAutofit/>
          </a:bodyPr>
          <a:lstStyle/>
          <a:p>
            <a:pPr marL="457200" lvl="0" indent="-361950" algn="just" rtl="0">
              <a:spcBef>
                <a:spcPts val="0"/>
              </a:spcBef>
              <a:spcAft>
                <a:spcPts val="0"/>
              </a:spcAft>
              <a:buClr>
                <a:schemeClr val="dk1"/>
              </a:buClr>
              <a:buSzPts val="2100"/>
              <a:buFont typeface="Calibri"/>
              <a:buChar char="❖"/>
            </a:pPr>
            <a:r>
              <a:rPr lang="en" sz="2100" dirty="0">
                <a:solidFill>
                  <a:schemeClr val="dk1"/>
                </a:solidFill>
                <a:latin typeface="Calibri"/>
                <a:ea typeface="Calibri"/>
                <a:cs typeface="Calibri"/>
                <a:sym typeface="Calibri"/>
              </a:rPr>
              <a:t>Can be used in autonomous vehicles.</a:t>
            </a:r>
            <a:endParaRPr sz="2100" dirty="0">
              <a:solidFill>
                <a:schemeClr val="dk1"/>
              </a:solidFill>
              <a:latin typeface="Calibri"/>
              <a:ea typeface="Calibri"/>
              <a:cs typeface="Calibri"/>
              <a:sym typeface="Calibri"/>
            </a:endParaRPr>
          </a:p>
          <a:p>
            <a:pPr marL="457200" lvl="0" indent="-361950" algn="just" rtl="0">
              <a:spcBef>
                <a:spcPts val="0"/>
              </a:spcBef>
              <a:spcAft>
                <a:spcPts val="0"/>
              </a:spcAft>
              <a:buClr>
                <a:schemeClr val="dk1"/>
              </a:buClr>
              <a:buSzPts val="2100"/>
              <a:buFont typeface="Calibri"/>
              <a:buChar char="❖"/>
            </a:pPr>
            <a:r>
              <a:rPr lang="en" sz="2100" dirty="0">
                <a:solidFill>
                  <a:schemeClr val="dk1"/>
                </a:solidFill>
                <a:latin typeface="Calibri"/>
                <a:ea typeface="Calibri"/>
                <a:cs typeface="Calibri"/>
                <a:sym typeface="Calibri"/>
              </a:rPr>
              <a:t>Help the driver to recognise the traffic sign under abnormal conditions. For example if the driver is new to the place (let's say some foreign country) where he/she wants to drive, but is unaware of the traffic signs in that country.</a:t>
            </a:r>
            <a:endParaRPr sz="2100" dirty="0">
              <a:solidFill>
                <a:schemeClr val="dk1"/>
              </a:solidFill>
              <a:latin typeface="Calibri"/>
              <a:ea typeface="Calibri"/>
              <a:cs typeface="Calibri"/>
              <a:sym typeface="Calibri"/>
            </a:endParaRPr>
          </a:p>
          <a:p>
            <a:pPr marL="457200" lvl="0" indent="-361950" algn="just" rtl="0">
              <a:spcBef>
                <a:spcPts val="0"/>
              </a:spcBef>
              <a:spcAft>
                <a:spcPts val="0"/>
              </a:spcAft>
              <a:buClr>
                <a:schemeClr val="dk1"/>
              </a:buClr>
              <a:buSzPts val="2100"/>
              <a:buFont typeface="Calibri"/>
              <a:buChar char="❖"/>
            </a:pPr>
            <a:r>
              <a:rPr lang="en" sz="2100" dirty="0">
                <a:solidFill>
                  <a:schemeClr val="dk1"/>
                </a:solidFill>
                <a:latin typeface="Calibri"/>
                <a:ea typeface="Calibri"/>
                <a:cs typeface="Calibri"/>
                <a:sym typeface="Calibri"/>
              </a:rPr>
              <a:t>It can also be used under extreme weather conditions. For example, it’s very hard to see the traffic signs on the road at the time of heavy rainfall. At those times traffic sign classifier plays a significant role.</a:t>
            </a:r>
            <a:endParaRPr sz="2100" dirty="0">
              <a:solidFill>
                <a:schemeClr val="dk1"/>
              </a:solidFill>
              <a:latin typeface="Calibri"/>
              <a:ea typeface="Calibri"/>
              <a:cs typeface="Calibri"/>
              <a:sym typeface="Calibri"/>
            </a:endParaRPr>
          </a:p>
          <a:p>
            <a:pPr marL="0" lvl="0" indent="0" algn="just" rtl="0">
              <a:spcBef>
                <a:spcPts val="0"/>
              </a:spcBef>
              <a:spcAft>
                <a:spcPts val="0"/>
              </a:spcAft>
              <a:buClr>
                <a:schemeClr val="dk1"/>
              </a:buClr>
              <a:buSzPts val="1100"/>
              <a:buFont typeface="Arial"/>
              <a:buNone/>
            </a:pPr>
            <a:endParaRPr sz="1600" dirty="0">
              <a:solidFill>
                <a:schemeClr val="accent4"/>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800"/>
              <a:buFont typeface="Arial"/>
              <a:buNone/>
            </a:pPr>
            <a:endParaRPr sz="1800" dirty="0">
              <a:solidFill>
                <a:schemeClr val="dk1"/>
              </a:solidFill>
              <a:latin typeface="Calibri"/>
              <a:ea typeface="Calibri"/>
              <a:cs typeface="Calibri"/>
              <a:sym typeface="Calibri"/>
            </a:endParaRPr>
          </a:p>
        </p:txBody>
      </p:sp>
      <p:sp>
        <p:nvSpPr>
          <p:cNvPr id="72" name="Google Shape;72;g191aac1f6c9_0_0"/>
          <p:cNvSpPr txBox="1"/>
          <p:nvPr/>
        </p:nvSpPr>
        <p:spPr>
          <a:xfrm>
            <a:off x="0" y="857250"/>
            <a:ext cx="9144000" cy="623400"/>
          </a:xfrm>
          <a:prstGeom prst="rect">
            <a:avLst/>
          </a:prstGeom>
          <a:noFill/>
          <a:ln>
            <a:noFill/>
          </a:ln>
        </p:spPr>
        <p:txBody>
          <a:bodyPr spcFirstLastPara="1" wrap="square" lIns="68575" tIns="34275" rIns="68575" bIns="34275" anchor="t" anchorCtr="0">
            <a:spAutoFit/>
          </a:bodyPr>
          <a:lstStyle/>
          <a:p>
            <a:pPr marL="5283200" marR="0" lvl="0" indent="-254000" algn="ctr" rtl="0">
              <a:lnSpc>
                <a:spcPct val="100000"/>
              </a:lnSpc>
              <a:spcBef>
                <a:spcPts val="0"/>
              </a:spcBef>
              <a:spcAft>
                <a:spcPts val="0"/>
              </a:spcAft>
              <a:buClr>
                <a:srgbClr val="000000"/>
              </a:buClr>
              <a:buSzPts val="1800"/>
              <a:buFont typeface="Arial"/>
              <a:buNone/>
            </a:pPr>
            <a:r>
              <a:rPr lang="en" sz="1800">
                <a:solidFill>
                  <a:srgbClr val="FF0000"/>
                </a:solidFill>
                <a:latin typeface="Trebuchet MS"/>
                <a:ea typeface="Trebuchet MS"/>
                <a:cs typeface="Trebuchet MS"/>
                <a:sym typeface="Trebuchet MS"/>
              </a:rPr>
              <a:t>Application  and Uses</a:t>
            </a:r>
            <a:endParaRPr sz="1800">
              <a:solidFill>
                <a:srgbClr val="FF0000"/>
              </a:solidFill>
              <a:latin typeface="Trebuchet MS"/>
              <a:ea typeface="Trebuchet MS"/>
              <a:cs typeface="Trebuchet MS"/>
              <a:sym typeface="Trebuchet MS"/>
            </a:endParaRPr>
          </a:p>
          <a:p>
            <a:pPr marL="254000" marR="0" lvl="0" indent="-254000" algn="r" rtl="0">
              <a:lnSpc>
                <a:spcPct val="100000"/>
              </a:lnSpc>
              <a:spcBef>
                <a:spcPts val="0"/>
              </a:spcBef>
              <a:spcAft>
                <a:spcPts val="0"/>
              </a:spcAft>
              <a:buClr>
                <a:srgbClr val="000000"/>
              </a:buClr>
              <a:buSzPts val="1800"/>
              <a:buFont typeface="Arial"/>
              <a:buNone/>
            </a:pPr>
            <a:endParaRPr sz="1800">
              <a:solidFill>
                <a:srgbClr val="FF0000"/>
              </a:solidFill>
              <a:latin typeface="Trebuchet MS"/>
              <a:ea typeface="Trebuchet MS"/>
              <a:cs typeface="Trebuchet MS"/>
              <a:sym typeface="Trebuchet MS"/>
            </a:endParaRPr>
          </a:p>
        </p:txBody>
      </p:sp>
      <p:pic>
        <p:nvPicPr>
          <p:cNvPr id="73" name="Google Shape;73;g191aac1f6c9_0_0"/>
          <p:cNvPicPr preferRelativeResize="0"/>
          <p:nvPr/>
        </p:nvPicPr>
        <p:blipFill rotWithShape="1">
          <a:blip r:embed="rId3">
            <a:alphaModFix/>
          </a:blip>
          <a:srcRect/>
          <a:stretch/>
        </p:blipFill>
        <p:spPr>
          <a:xfrm>
            <a:off x="7683750" y="43975"/>
            <a:ext cx="1476375" cy="685800"/>
          </a:xfrm>
          <a:prstGeom prst="rect">
            <a:avLst/>
          </a:prstGeom>
          <a:noFill/>
          <a:ln>
            <a:noFill/>
          </a:ln>
        </p:spPr>
      </p:pic>
      <p:sp>
        <p:nvSpPr>
          <p:cNvPr id="74" name="Google Shape;74;g191aac1f6c9_0_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191aac1f6c9_0_9"/>
          <p:cNvSpPr/>
          <p:nvPr/>
        </p:nvSpPr>
        <p:spPr>
          <a:xfrm>
            <a:off x="2286000" y="1185866"/>
            <a:ext cx="5715000" cy="276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1" name="Google Shape;81;g191aac1f6c9_0_9"/>
          <p:cNvSpPr txBox="1"/>
          <p:nvPr/>
        </p:nvSpPr>
        <p:spPr>
          <a:xfrm>
            <a:off x="383850" y="1504950"/>
            <a:ext cx="8383500" cy="3143400"/>
          </a:xfrm>
          <a:prstGeom prst="rect">
            <a:avLst/>
          </a:prstGeom>
          <a:noFill/>
          <a:ln>
            <a:noFill/>
          </a:ln>
        </p:spPr>
        <p:txBody>
          <a:bodyPr spcFirstLastPara="1" wrap="square" lIns="68575" tIns="34275" rIns="68575" bIns="34275" anchor="t" anchorCtr="0">
            <a:noAutofit/>
          </a:bodyPr>
          <a:lstStyle/>
          <a:p>
            <a:pPr marL="0" marR="0" lvl="0" indent="0" algn="just" rtl="0">
              <a:lnSpc>
                <a:spcPct val="100000"/>
              </a:lnSpc>
              <a:spcBef>
                <a:spcPts val="0"/>
              </a:spcBef>
              <a:spcAft>
                <a:spcPts val="0"/>
              </a:spcAft>
              <a:buClr>
                <a:srgbClr val="000000"/>
              </a:buClr>
              <a:buSzPts val="1800"/>
              <a:buFont typeface="Arial"/>
              <a:buNone/>
            </a:pPr>
            <a:endParaRPr sz="1000">
              <a:solidFill>
                <a:srgbClr val="0033CC"/>
              </a:solidFill>
              <a:latin typeface="Trebuchet MS"/>
              <a:ea typeface="Trebuchet MS"/>
              <a:cs typeface="Trebuchet MS"/>
              <a:sym typeface="Trebuchet MS"/>
            </a:endParaRPr>
          </a:p>
        </p:txBody>
      </p:sp>
      <p:sp>
        <p:nvSpPr>
          <p:cNvPr id="82" name="Google Shape;82;g191aac1f6c9_0_9"/>
          <p:cNvSpPr txBox="1"/>
          <p:nvPr/>
        </p:nvSpPr>
        <p:spPr>
          <a:xfrm>
            <a:off x="0" y="857250"/>
            <a:ext cx="9144000" cy="623400"/>
          </a:xfrm>
          <a:prstGeom prst="rect">
            <a:avLst/>
          </a:prstGeom>
          <a:noFill/>
          <a:ln>
            <a:noFill/>
          </a:ln>
        </p:spPr>
        <p:txBody>
          <a:bodyPr spcFirstLastPara="1" wrap="square" lIns="68575" tIns="34275" rIns="68575" bIns="34275" anchor="t" anchorCtr="0">
            <a:spAutoFit/>
          </a:bodyPr>
          <a:lstStyle/>
          <a:p>
            <a:pPr marL="4826000" marR="0" lvl="0" indent="-254000" algn="ctr" rtl="0">
              <a:lnSpc>
                <a:spcPct val="100000"/>
              </a:lnSpc>
              <a:spcBef>
                <a:spcPts val="0"/>
              </a:spcBef>
              <a:spcAft>
                <a:spcPts val="0"/>
              </a:spcAft>
              <a:buClr>
                <a:srgbClr val="000000"/>
              </a:buClr>
              <a:buSzPts val="1800"/>
              <a:buFont typeface="Arial"/>
              <a:buNone/>
            </a:pPr>
            <a:r>
              <a:rPr lang="en" sz="1800">
                <a:solidFill>
                  <a:srgbClr val="FF0000"/>
                </a:solidFill>
                <a:latin typeface="Trebuchet MS"/>
                <a:ea typeface="Trebuchet MS"/>
                <a:cs typeface="Trebuchet MS"/>
                <a:sym typeface="Trebuchet MS"/>
              </a:rPr>
              <a:t>High level Architecture</a:t>
            </a:r>
            <a:endParaRPr sz="1800">
              <a:solidFill>
                <a:srgbClr val="FF0000"/>
              </a:solidFill>
              <a:latin typeface="Trebuchet MS"/>
              <a:ea typeface="Trebuchet MS"/>
              <a:cs typeface="Trebuchet MS"/>
              <a:sym typeface="Trebuchet MS"/>
            </a:endParaRPr>
          </a:p>
          <a:p>
            <a:pPr marL="254000" marR="0" lvl="0" indent="-254000" algn="r" rtl="0">
              <a:lnSpc>
                <a:spcPct val="100000"/>
              </a:lnSpc>
              <a:spcBef>
                <a:spcPts val="0"/>
              </a:spcBef>
              <a:spcAft>
                <a:spcPts val="0"/>
              </a:spcAft>
              <a:buClr>
                <a:srgbClr val="000000"/>
              </a:buClr>
              <a:buSzPts val="1800"/>
              <a:buFont typeface="Arial"/>
              <a:buNone/>
            </a:pPr>
            <a:endParaRPr sz="1800">
              <a:solidFill>
                <a:srgbClr val="FF0000"/>
              </a:solidFill>
              <a:latin typeface="Trebuchet MS"/>
              <a:ea typeface="Trebuchet MS"/>
              <a:cs typeface="Trebuchet MS"/>
              <a:sym typeface="Trebuchet MS"/>
            </a:endParaRPr>
          </a:p>
        </p:txBody>
      </p:sp>
      <p:pic>
        <p:nvPicPr>
          <p:cNvPr id="83" name="Google Shape;83;g191aac1f6c9_0_9"/>
          <p:cNvPicPr preferRelativeResize="0"/>
          <p:nvPr/>
        </p:nvPicPr>
        <p:blipFill rotWithShape="1">
          <a:blip r:embed="rId3">
            <a:alphaModFix/>
          </a:blip>
          <a:srcRect/>
          <a:stretch/>
        </p:blipFill>
        <p:spPr>
          <a:xfrm>
            <a:off x="7683750" y="43975"/>
            <a:ext cx="1476375" cy="685800"/>
          </a:xfrm>
          <a:prstGeom prst="rect">
            <a:avLst/>
          </a:prstGeom>
          <a:noFill/>
          <a:ln>
            <a:noFill/>
          </a:ln>
        </p:spPr>
      </p:pic>
      <p:sp>
        <p:nvSpPr>
          <p:cNvPr id="84" name="Google Shape;84;g191aac1f6c9_0_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4</a:t>
            </a:fld>
            <a:endParaRPr/>
          </a:p>
        </p:txBody>
      </p:sp>
      <p:pic>
        <p:nvPicPr>
          <p:cNvPr id="4" name="Picture 3">
            <a:extLst>
              <a:ext uri="{FF2B5EF4-FFF2-40B4-BE49-F238E27FC236}">
                <a16:creationId xmlns:a16="http://schemas.microsoft.com/office/drawing/2014/main" id="{6064CAE9-3AB8-1703-19A6-3D7DE26D8C84}"/>
              </a:ext>
            </a:extLst>
          </p:cNvPr>
          <p:cNvPicPr>
            <a:picLocks noChangeAspect="1"/>
          </p:cNvPicPr>
          <p:nvPr/>
        </p:nvPicPr>
        <p:blipFill>
          <a:blip r:embed="rId4"/>
          <a:stretch>
            <a:fillRect/>
          </a:stretch>
        </p:blipFill>
        <p:spPr>
          <a:xfrm>
            <a:off x="845345" y="1542082"/>
            <a:ext cx="8007342" cy="334424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3" name="Google Shape;93;g191aac1f6c9_0_18"/>
          <p:cNvSpPr txBox="1"/>
          <p:nvPr/>
        </p:nvSpPr>
        <p:spPr>
          <a:xfrm>
            <a:off x="0" y="857250"/>
            <a:ext cx="9144000" cy="346200"/>
          </a:xfrm>
          <a:prstGeom prst="rect">
            <a:avLst/>
          </a:prstGeom>
          <a:noFill/>
          <a:ln>
            <a:noFill/>
          </a:ln>
        </p:spPr>
        <p:txBody>
          <a:bodyPr spcFirstLastPara="1" wrap="square" lIns="68575" tIns="34275" rIns="68575" bIns="34275" anchor="t" anchorCtr="0">
            <a:spAutoFit/>
          </a:bodyPr>
          <a:lstStyle/>
          <a:p>
            <a:pPr marL="5740400" marR="0" lvl="0" indent="-254000" algn="ctr" rtl="0">
              <a:lnSpc>
                <a:spcPct val="100000"/>
              </a:lnSpc>
              <a:spcBef>
                <a:spcPts val="0"/>
              </a:spcBef>
              <a:spcAft>
                <a:spcPts val="0"/>
              </a:spcAft>
              <a:buClr>
                <a:srgbClr val="000000"/>
              </a:buClr>
              <a:buSzPts val="1800"/>
              <a:buFont typeface="Arial"/>
              <a:buNone/>
            </a:pPr>
            <a:r>
              <a:rPr lang="en" sz="1800" dirty="0">
                <a:solidFill>
                  <a:srgbClr val="FF0000"/>
                </a:solidFill>
                <a:latin typeface="Trebuchet MS"/>
                <a:ea typeface="Trebuchet MS"/>
                <a:cs typeface="Trebuchet MS"/>
                <a:sym typeface="Trebuchet MS"/>
              </a:rPr>
              <a:t>Literature Survey</a:t>
            </a:r>
            <a:endParaRPr sz="1800" dirty="0">
              <a:solidFill>
                <a:srgbClr val="FF0000"/>
              </a:solidFill>
              <a:latin typeface="Trebuchet MS"/>
              <a:ea typeface="Trebuchet MS"/>
              <a:cs typeface="Trebuchet MS"/>
              <a:sym typeface="Trebuchet MS"/>
            </a:endParaRPr>
          </a:p>
        </p:txBody>
      </p:sp>
      <p:pic>
        <p:nvPicPr>
          <p:cNvPr id="94" name="Google Shape;94;g191aac1f6c9_0_18"/>
          <p:cNvPicPr preferRelativeResize="0"/>
          <p:nvPr/>
        </p:nvPicPr>
        <p:blipFill rotWithShape="1">
          <a:blip r:embed="rId3">
            <a:alphaModFix/>
          </a:blip>
          <a:srcRect/>
          <a:stretch/>
        </p:blipFill>
        <p:spPr>
          <a:xfrm>
            <a:off x="7683750" y="43975"/>
            <a:ext cx="1476375" cy="685800"/>
          </a:xfrm>
          <a:prstGeom prst="rect">
            <a:avLst/>
          </a:prstGeom>
          <a:noFill/>
          <a:ln>
            <a:noFill/>
          </a:ln>
        </p:spPr>
      </p:pic>
      <p:sp>
        <p:nvSpPr>
          <p:cNvPr id="95" name="Google Shape;95;g191aac1f6c9_0_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5</a:t>
            </a:fld>
            <a:endParaRPr/>
          </a:p>
        </p:txBody>
      </p:sp>
      <p:pic>
        <p:nvPicPr>
          <p:cNvPr id="96" name="Google Shape;96;g191aac1f6c9_0_18"/>
          <p:cNvPicPr preferRelativeResize="0"/>
          <p:nvPr/>
        </p:nvPicPr>
        <p:blipFill>
          <a:blip r:embed="rId4">
            <a:alphaModFix/>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028700" y="1290692"/>
            <a:ext cx="7523324" cy="3766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191aac1f6c9_0_29"/>
          <p:cNvSpPr/>
          <p:nvPr/>
        </p:nvSpPr>
        <p:spPr>
          <a:xfrm>
            <a:off x="2286000" y="1185866"/>
            <a:ext cx="5715000" cy="276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03" name="Google Shape;103;g191aac1f6c9_0_29"/>
          <p:cNvSpPr txBox="1"/>
          <p:nvPr/>
        </p:nvSpPr>
        <p:spPr>
          <a:xfrm>
            <a:off x="383850" y="1504950"/>
            <a:ext cx="8383500" cy="3143400"/>
          </a:xfrm>
          <a:prstGeom prst="rect">
            <a:avLst/>
          </a:prstGeom>
          <a:noFill/>
          <a:ln>
            <a:noFill/>
          </a:ln>
        </p:spPr>
        <p:txBody>
          <a:bodyPr spcFirstLastPara="1" wrap="square" lIns="68575" tIns="34275" rIns="68575" bIns="34275" anchor="t" anchorCtr="0">
            <a:noAutofit/>
          </a:bodyPr>
          <a:lstStyle/>
          <a:p>
            <a:pPr marL="0" marR="0" lvl="0" indent="0" algn="just" rtl="0">
              <a:lnSpc>
                <a:spcPct val="100000"/>
              </a:lnSpc>
              <a:spcBef>
                <a:spcPts val="0"/>
              </a:spcBef>
              <a:spcAft>
                <a:spcPts val="0"/>
              </a:spcAft>
              <a:buClr>
                <a:srgbClr val="000000"/>
              </a:buClr>
              <a:buSzPts val="1800"/>
              <a:buFont typeface="Arial"/>
              <a:buNone/>
            </a:pPr>
            <a:endParaRPr sz="1000">
              <a:solidFill>
                <a:srgbClr val="0033CC"/>
              </a:solidFill>
              <a:latin typeface="Trebuchet MS"/>
              <a:ea typeface="Trebuchet MS"/>
              <a:cs typeface="Trebuchet MS"/>
              <a:sym typeface="Trebuchet MS"/>
            </a:endParaRPr>
          </a:p>
        </p:txBody>
      </p:sp>
      <p:sp>
        <p:nvSpPr>
          <p:cNvPr id="104" name="Google Shape;104;g191aac1f6c9_0_29"/>
          <p:cNvSpPr txBox="1"/>
          <p:nvPr/>
        </p:nvSpPr>
        <p:spPr>
          <a:xfrm>
            <a:off x="0" y="857250"/>
            <a:ext cx="9144000" cy="346200"/>
          </a:xfrm>
          <a:prstGeom prst="rect">
            <a:avLst/>
          </a:prstGeom>
          <a:noFill/>
          <a:ln>
            <a:noFill/>
          </a:ln>
        </p:spPr>
        <p:txBody>
          <a:bodyPr spcFirstLastPara="1" wrap="square" lIns="68575" tIns="34275" rIns="68575" bIns="34275" anchor="t" anchorCtr="0">
            <a:spAutoFit/>
          </a:bodyPr>
          <a:lstStyle/>
          <a:p>
            <a:pPr marL="5740400" marR="0" lvl="0" indent="-254000" algn="ctr" rtl="0">
              <a:lnSpc>
                <a:spcPct val="100000"/>
              </a:lnSpc>
              <a:spcBef>
                <a:spcPts val="0"/>
              </a:spcBef>
              <a:spcAft>
                <a:spcPts val="0"/>
              </a:spcAft>
              <a:buClr>
                <a:srgbClr val="000000"/>
              </a:buClr>
              <a:buSzPts val="1800"/>
              <a:buFont typeface="Arial"/>
              <a:buNone/>
            </a:pPr>
            <a:r>
              <a:rPr lang="en" sz="1800">
                <a:solidFill>
                  <a:srgbClr val="FF0000"/>
                </a:solidFill>
                <a:latin typeface="Trebuchet MS"/>
                <a:ea typeface="Trebuchet MS"/>
                <a:cs typeface="Trebuchet MS"/>
                <a:sym typeface="Trebuchet MS"/>
              </a:rPr>
              <a:t>Literature Survey</a:t>
            </a:r>
            <a:endParaRPr sz="1800">
              <a:solidFill>
                <a:srgbClr val="FF0000"/>
              </a:solidFill>
              <a:latin typeface="Trebuchet MS"/>
              <a:ea typeface="Trebuchet MS"/>
              <a:cs typeface="Trebuchet MS"/>
              <a:sym typeface="Trebuchet MS"/>
            </a:endParaRPr>
          </a:p>
        </p:txBody>
      </p:sp>
      <p:pic>
        <p:nvPicPr>
          <p:cNvPr id="105" name="Google Shape;105;g191aac1f6c9_0_29"/>
          <p:cNvPicPr preferRelativeResize="0"/>
          <p:nvPr/>
        </p:nvPicPr>
        <p:blipFill rotWithShape="1">
          <a:blip r:embed="rId3">
            <a:alphaModFix/>
          </a:blip>
          <a:srcRect/>
          <a:stretch/>
        </p:blipFill>
        <p:spPr>
          <a:xfrm>
            <a:off x="7683750" y="43975"/>
            <a:ext cx="1476375" cy="685800"/>
          </a:xfrm>
          <a:prstGeom prst="rect">
            <a:avLst/>
          </a:prstGeom>
          <a:noFill/>
          <a:ln>
            <a:noFill/>
          </a:ln>
        </p:spPr>
      </p:pic>
      <p:sp>
        <p:nvSpPr>
          <p:cNvPr id="106" name="Google Shape;106;g191aac1f6c9_0_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6</a:t>
            </a:fld>
            <a:endParaRPr/>
          </a:p>
        </p:txBody>
      </p:sp>
      <p:pic>
        <p:nvPicPr>
          <p:cNvPr id="107" name="Google Shape;107;g191aac1f6c9_0_29"/>
          <p:cNvPicPr preferRelativeResize="0"/>
          <p:nvPr/>
        </p:nvPicPr>
        <p:blipFill>
          <a:blip r:embed="rId4">
            <a:alphaModFix/>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977900" y="1213466"/>
            <a:ext cx="7682650" cy="3761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191aac1f6c9_0_39"/>
          <p:cNvSpPr/>
          <p:nvPr/>
        </p:nvSpPr>
        <p:spPr>
          <a:xfrm>
            <a:off x="2286000" y="1185866"/>
            <a:ext cx="5715000" cy="276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14" name="Google Shape;114;g191aac1f6c9_0_39"/>
          <p:cNvSpPr txBox="1"/>
          <p:nvPr/>
        </p:nvSpPr>
        <p:spPr>
          <a:xfrm>
            <a:off x="383850" y="1504950"/>
            <a:ext cx="8383500" cy="3143400"/>
          </a:xfrm>
          <a:prstGeom prst="rect">
            <a:avLst/>
          </a:prstGeom>
          <a:noFill/>
          <a:ln>
            <a:noFill/>
          </a:ln>
        </p:spPr>
        <p:txBody>
          <a:bodyPr spcFirstLastPara="1" wrap="square" lIns="68575" tIns="34275" rIns="68575" bIns="34275" anchor="t" anchorCtr="0">
            <a:noAutofit/>
          </a:bodyPr>
          <a:lstStyle/>
          <a:p>
            <a:pPr marL="0" marR="0" lvl="0" indent="0" algn="just" rtl="0">
              <a:lnSpc>
                <a:spcPct val="100000"/>
              </a:lnSpc>
              <a:spcBef>
                <a:spcPts val="0"/>
              </a:spcBef>
              <a:spcAft>
                <a:spcPts val="0"/>
              </a:spcAft>
              <a:buClr>
                <a:srgbClr val="000000"/>
              </a:buClr>
              <a:buSzPts val="1800"/>
              <a:buFont typeface="Arial"/>
              <a:buNone/>
            </a:pPr>
            <a:endParaRPr sz="1000">
              <a:solidFill>
                <a:srgbClr val="0033CC"/>
              </a:solidFill>
              <a:latin typeface="Trebuchet MS"/>
              <a:ea typeface="Trebuchet MS"/>
              <a:cs typeface="Trebuchet MS"/>
              <a:sym typeface="Trebuchet MS"/>
            </a:endParaRPr>
          </a:p>
        </p:txBody>
      </p:sp>
      <p:sp>
        <p:nvSpPr>
          <p:cNvPr id="115" name="Google Shape;115;g191aac1f6c9_0_39"/>
          <p:cNvSpPr txBox="1"/>
          <p:nvPr/>
        </p:nvSpPr>
        <p:spPr>
          <a:xfrm>
            <a:off x="0" y="857250"/>
            <a:ext cx="9144000" cy="346200"/>
          </a:xfrm>
          <a:prstGeom prst="rect">
            <a:avLst/>
          </a:prstGeom>
          <a:noFill/>
          <a:ln>
            <a:noFill/>
          </a:ln>
        </p:spPr>
        <p:txBody>
          <a:bodyPr spcFirstLastPara="1" wrap="square" lIns="68575" tIns="34275" rIns="68575" bIns="34275" anchor="t" anchorCtr="0">
            <a:spAutoFit/>
          </a:bodyPr>
          <a:lstStyle/>
          <a:p>
            <a:pPr marL="5740400" marR="0" lvl="0" indent="-254000" algn="ctr" rtl="0">
              <a:lnSpc>
                <a:spcPct val="100000"/>
              </a:lnSpc>
              <a:spcBef>
                <a:spcPts val="0"/>
              </a:spcBef>
              <a:spcAft>
                <a:spcPts val="0"/>
              </a:spcAft>
              <a:buClr>
                <a:srgbClr val="000000"/>
              </a:buClr>
              <a:buSzPts val="1800"/>
              <a:buFont typeface="Arial"/>
              <a:buNone/>
            </a:pPr>
            <a:r>
              <a:rPr lang="en" sz="1800">
                <a:solidFill>
                  <a:srgbClr val="FF0000"/>
                </a:solidFill>
                <a:latin typeface="Trebuchet MS"/>
                <a:ea typeface="Trebuchet MS"/>
                <a:cs typeface="Trebuchet MS"/>
                <a:sym typeface="Trebuchet MS"/>
              </a:rPr>
              <a:t>Literature Survey</a:t>
            </a:r>
            <a:endParaRPr sz="1800">
              <a:solidFill>
                <a:srgbClr val="FF0000"/>
              </a:solidFill>
              <a:latin typeface="Trebuchet MS"/>
              <a:ea typeface="Trebuchet MS"/>
              <a:cs typeface="Trebuchet MS"/>
              <a:sym typeface="Trebuchet MS"/>
            </a:endParaRPr>
          </a:p>
        </p:txBody>
      </p:sp>
      <p:pic>
        <p:nvPicPr>
          <p:cNvPr id="116" name="Google Shape;116;g191aac1f6c9_0_39"/>
          <p:cNvPicPr preferRelativeResize="0"/>
          <p:nvPr/>
        </p:nvPicPr>
        <p:blipFill rotWithShape="1">
          <a:blip r:embed="rId3">
            <a:alphaModFix/>
          </a:blip>
          <a:srcRect/>
          <a:stretch/>
        </p:blipFill>
        <p:spPr>
          <a:xfrm>
            <a:off x="7683750" y="43975"/>
            <a:ext cx="1476375" cy="685800"/>
          </a:xfrm>
          <a:prstGeom prst="rect">
            <a:avLst/>
          </a:prstGeom>
          <a:noFill/>
          <a:ln>
            <a:noFill/>
          </a:ln>
        </p:spPr>
      </p:pic>
      <p:sp>
        <p:nvSpPr>
          <p:cNvPr id="117" name="Google Shape;117;g191aac1f6c9_0_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7</a:t>
            </a:fld>
            <a:endParaRPr/>
          </a:p>
        </p:txBody>
      </p:sp>
      <p:pic>
        <p:nvPicPr>
          <p:cNvPr id="118" name="Google Shape;118;g191aac1f6c9_0_39"/>
          <p:cNvPicPr preferRelativeResize="0"/>
          <p:nvPr/>
        </p:nvPicPr>
        <p:blipFill>
          <a:blip r:embed="rId4">
            <a:alphaModFix/>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783050" y="1330925"/>
            <a:ext cx="7689400" cy="3724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191aac1f6c9_0_49"/>
          <p:cNvSpPr/>
          <p:nvPr/>
        </p:nvSpPr>
        <p:spPr>
          <a:xfrm>
            <a:off x="2286000" y="1185866"/>
            <a:ext cx="5715000" cy="276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25" name="Google Shape;125;g191aac1f6c9_0_49"/>
          <p:cNvSpPr txBox="1"/>
          <p:nvPr/>
        </p:nvSpPr>
        <p:spPr>
          <a:xfrm>
            <a:off x="383850" y="1504950"/>
            <a:ext cx="8383500" cy="3143400"/>
          </a:xfrm>
          <a:prstGeom prst="rect">
            <a:avLst/>
          </a:prstGeom>
          <a:noFill/>
          <a:ln>
            <a:noFill/>
          </a:ln>
        </p:spPr>
        <p:txBody>
          <a:bodyPr spcFirstLastPara="1" wrap="square" lIns="68575" tIns="34275" rIns="68575" bIns="34275" anchor="t" anchorCtr="0">
            <a:noAutofit/>
          </a:bodyPr>
          <a:lstStyle/>
          <a:p>
            <a:pPr marL="95250" lvl="0" algn="just" rtl="0">
              <a:spcBef>
                <a:spcPts val="0"/>
              </a:spcBef>
              <a:spcAft>
                <a:spcPts val="0"/>
              </a:spcAft>
              <a:buClr>
                <a:schemeClr val="dk1"/>
              </a:buClr>
              <a:buSzPts val="2100"/>
            </a:pPr>
            <a:endParaRPr sz="2100" dirty="0">
              <a:solidFill>
                <a:schemeClr val="dk1"/>
              </a:solidFill>
              <a:latin typeface="Calibri"/>
              <a:ea typeface="Calibri"/>
              <a:cs typeface="Calibri"/>
              <a:sym typeface="Calibri"/>
            </a:endParaRPr>
          </a:p>
          <a:p>
            <a:pPr marL="457200" lvl="0" indent="-361950" algn="just" rtl="0">
              <a:spcBef>
                <a:spcPts val="0"/>
              </a:spcBef>
              <a:spcAft>
                <a:spcPts val="0"/>
              </a:spcAft>
              <a:buClr>
                <a:schemeClr val="dk1"/>
              </a:buClr>
              <a:buSzPts val="2100"/>
              <a:buFont typeface="Calibri"/>
              <a:buChar char="❖"/>
            </a:pPr>
            <a:r>
              <a:rPr lang="en" sz="2100" dirty="0">
                <a:solidFill>
                  <a:schemeClr val="dk1"/>
                </a:solidFill>
                <a:latin typeface="Calibri"/>
                <a:ea typeface="Calibri"/>
                <a:cs typeface="Calibri"/>
                <a:sym typeface="Calibri"/>
              </a:rPr>
              <a:t>We have used many convolution layers with dense layers and dropdowns to get desired results(i.e. Accuracy of 94%).</a:t>
            </a:r>
            <a:endParaRPr sz="2100" dirty="0">
              <a:solidFill>
                <a:schemeClr val="dk1"/>
              </a:solidFill>
              <a:latin typeface="Calibri"/>
              <a:ea typeface="Calibri"/>
              <a:cs typeface="Calibri"/>
              <a:sym typeface="Calibri"/>
            </a:endParaRPr>
          </a:p>
          <a:p>
            <a:pPr marL="457200" lvl="0" indent="-361950" algn="just" rtl="0">
              <a:spcBef>
                <a:spcPts val="0"/>
              </a:spcBef>
              <a:spcAft>
                <a:spcPts val="0"/>
              </a:spcAft>
              <a:buClr>
                <a:schemeClr val="dk1"/>
              </a:buClr>
              <a:buSzPts val="2100"/>
              <a:buFont typeface="Calibri"/>
              <a:buChar char="❖"/>
            </a:pPr>
            <a:r>
              <a:rPr lang="en" sz="2100" dirty="0">
                <a:solidFill>
                  <a:schemeClr val="dk1"/>
                </a:solidFill>
                <a:latin typeface="Calibri"/>
                <a:ea typeface="Calibri"/>
                <a:cs typeface="Calibri"/>
                <a:sym typeface="Calibri"/>
              </a:rPr>
              <a:t>The user uploads an image containing German traffic sign into the front end for the trained model to classify it amongst the predetermined classes only.</a:t>
            </a:r>
            <a:endParaRPr sz="2100" dirty="0">
              <a:solidFill>
                <a:schemeClr val="dk1"/>
              </a:solidFill>
              <a:latin typeface="Calibri"/>
              <a:ea typeface="Calibri"/>
              <a:cs typeface="Calibri"/>
              <a:sym typeface="Calibri"/>
            </a:endParaRPr>
          </a:p>
          <a:p>
            <a:pPr marL="457200" lvl="0" indent="-361950" algn="just" rtl="0">
              <a:spcBef>
                <a:spcPts val="0"/>
              </a:spcBef>
              <a:spcAft>
                <a:spcPts val="0"/>
              </a:spcAft>
              <a:buClr>
                <a:schemeClr val="dk1"/>
              </a:buClr>
              <a:buSzPts val="2100"/>
              <a:buFont typeface="Calibri"/>
              <a:buChar char="❖"/>
            </a:pPr>
            <a:r>
              <a:rPr lang="en" sz="2100" dirty="0">
                <a:solidFill>
                  <a:schemeClr val="dk1"/>
                </a:solidFill>
                <a:latin typeface="Calibri"/>
                <a:ea typeface="Calibri"/>
                <a:cs typeface="Calibri"/>
                <a:sym typeface="Calibri"/>
              </a:rPr>
              <a:t>The model is expected to classify the image 94 % of the time correctly as we have trained out model for 20 epochs to obtain the results.</a:t>
            </a:r>
            <a:endParaRPr sz="2100" dirty="0">
              <a:solidFill>
                <a:schemeClr val="dk1"/>
              </a:solidFill>
              <a:latin typeface="Calibri"/>
              <a:ea typeface="Calibri"/>
              <a:cs typeface="Calibri"/>
              <a:sym typeface="Calibri"/>
            </a:endParaRPr>
          </a:p>
          <a:p>
            <a:pPr marL="457200" lvl="0" indent="0" algn="just" rtl="0">
              <a:spcBef>
                <a:spcPts val="0"/>
              </a:spcBef>
              <a:spcAft>
                <a:spcPts val="0"/>
              </a:spcAft>
              <a:buClr>
                <a:schemeClr val="dk1"/>
              </a:buClr>
              <a:buSzPts val="1100"/>
              <a:buFont typeface="Arial"/>
              <a:buNone/>
            </a:pPr>
            <a:endParaRPr sz="2400" dirty="0">
              <a:solidFill>
                <a:schemeClr val="accent4"/>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800"/>
              <a:buFont typeface="Arial"/>
              <a:buNone/>
            </a:pPr>
            <a:endParaRPr sz="1000" dirty="0">
              <a:solidFill>
                <a:srgbClr val="0033CC"/>
              </a:solidFill>
              <a:latin typeface="Trebuchet MS"/>
              <a:ea typeface="Trebuchet MS"/>
              <a:cs typeface="Trebuchet MS"/>
              <a:sym typeface="Trebuchet MS"/>
            </a:endParaRPr>
          </a:p>
        </p:txBody>
      </p:sp>
      <p:sp>
        <p:nvSpPr>
          <p:cNvPr id="126" name="Google Shape;126;g191aac1f6c9_0_49"/>
          <p:cNvSpPr txBox="1"/>
          <p:nvPr/>
        </p:nvSpPr>
        <p:spPr>
          <a:xfrm>
            <a:off x="0" y="857250"/>
            <a:ext cx="9144000" cy="623400"/>
          </a:xfrm>
          <a:prstGeom prst="rect">
            <a:avLst/>
          </a:prstGeom>
          <a:noFill/>
          <a:ln>
            <a:noFill/>
          </a:ln>
        </p:spPr>
        <p:txBody>
          <a:bodyPr spcFirstLastPara="1" wrap="square" lIns="68575" tIns="34275" rIns="68575" bIns="34275" anchor="t" anchorCtr="0">
            <a:spAutoFit/>
          </a:bodyPr>
          <a:lstStyle/>
          <a:p>
            <a:pPr marL="5283200" marR="0" lvl="0" indent="-254000" algn="ctr" rtl="0">
              <a:lnSpc>
                <a:spcPct val="100000"/>
              </a:lnSpc>
              <a:spcBef>
                <a:spcPts val="0"/>
              </a:spcBef>
              <a:spcAft>
                <a:spcPts val="0"/>
              </a:spcAft>
              <a:buClr>
                <a:srgbClr val="000000"/>
              </a:buClr>
              <a:buSzPts val="1800"/>
              <a:buFont typeface="Arial"/>
              <a:buNone/>
            </a:pPr>
            <a:r>
              <a:rPr lang="en" sz="1800">
                <a:solidFill>
                  <a:srgbClr val="FF0000"/>
                </a:solidFill>
                <a:latin typeface="Trebuchet MS"/>
                <a:ea typeface="Trebuchet MS"/>
                <a:cs typeface="Trebuchet MS"/>
                <a:sym typeface="Trebuchet MS"/>
              </a:rPr>
              <a:t>Proposed Approach</a:t>
            </a:r>
            <a:endParaRPr sz="1800">
              <a:solidFill>
                <a:srgbClr val="FF0000"/>
              </a:solidFill>
              <a:latin typeface="Trebuchet MS"/>
              <a:ea typeface="Trebuchet MS"/>
              <a:cs typeface="Trebuchet MS"/>
              <a:sym typeface="Trebuchet MS"/>
            </a:endParaRPr>
          </a:p>
          <a:p>
            <a:pPr marL="254000" marR="0" lvl="0" indent="-254000" algn="r" rtl="0">
              <a:lnSpc>
                <a:spcPct val="100000"/>
              </a:lnSpc>
              <a:spcBef>
                <a:spcPts val="0"/>
              </a:spcBef>
              <a:spcAft>
                <a:spcPts val="0"/>
              </a:spcAft>
              <a:buClr>
                <a:srgbClr val="000000"/>
              </a:buClr>
              <a:buSzPts val="1800"/>
              <a:buFont typeface="Arial"/>
              <a:buNone/>
            </a:pPr>
            <a:endParaRPr sz="1800">
              <a:solidFill>
                <a:srgbClr val="FF0000"/>
              </a:solidFill>
              <a:latin typeface="Trebuchet MS"/>
              <a:ea typeface="Trebuchet MS"/>
              <a:cs typeface="Trebuchet MS"/>
              <a:sym typeface="Trebuchet MS"/>
            </a:endParaRPr>
          </a:p>
        </p:txBody>
      </p:sp>
      <p:pic>
        <p:nvPicPr>
          <p:cNvPr id="127" name="Google Shape;127;g191aac1f6c9_0_49"/>
          <p:cNvPicPr preferRelativeResize="0"/>
          <p:nvPr/>
        </p:nvPicPr>
        <p:blipFill rotWithShape="1">
          <a:blip r:embed="rId3">
            <a:alphaModFix/>
          </a:blip>
          <a:srcRect/>
          <a:stretch/>
        </p:blipFill>
        <p:spPr>
          <a:xfrm>
            <a:off x="7683750" y="43975"/>
            <a:ext cx="1476375" cy="685800"/>
          </a:xfrm>
          <a:prstGeom prst="rect">
            <a:avLst/>
          </a:prstGeom>
          <a:noFill/>
          <a:ln>
            <a:noFill/>
          </a:ln>
        </p:spPr>
      </p:pic>
      <p:sp>
        <p:nvSpPr>
          <p:cNvPr id="128" name="Google Shape;128;g191aac1f6c9_0_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8</a:t>
            </a:fld>
            <a:endParaRPr/>
          </a:p>
        </p:txBody>
      </p:sp>
      <p:sp>
        <p:nvSpPr>
          <p:cNvPr id="129" name="Google Shape;129;g191aac1f6c9_0_49"/>
          <p:cNvSpPr txBox="1"/>
          <p:nvPr/>
        </p:nvSpPr>
        <p:spPr>
          <a:xfrm>
            <a:off x="122825" y="798400"/>
            <a:ext cx="53586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191aac1f6c9_0_59"/>
          <p:cNvSpPr/>
          <p:nvPr/>
        </p:nvSpPr>
        <p:spPr>
          <a:xfrm>
            <a:off x="2286000" y="1185866"/>
            <a:ext cx="5715000" cy="276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6" name="Google Shape;136;g191aac1f6c9_0_59"/>
          <p:cNvSpPr txBox="1"/>
          <p:nvPr/>
        </p:nvSpPr>
        <p:spPr>
          <a:xfrm>
            <a:off x="383850" y="1244800"/>
            <a:ext cx="8383500" cy="3403500"/>
          </a:xfrm>
          <a:prstGeom prst="rect">
            <a:avLst/>
          </a:prstGeom>
          <a:noFill/>
          <a:ln>
            <a:noFill/>
          </a:ln>
        </p:spPr>
        <p:txBody>
          <a:bodyPr spcFirstLastPara="1" wrap="square" lIns="68575" tIns="34275" rIns="68575" bIns="34275" anchor="t" anchorCtr="0">
            <a:noAutofit/>
          </a:bodyPr>
          <a:lstStyle/>
          <a:p>
            <a:pPr marL="0" lvl="0" indent="0" algn="l" rtl="0">
              <a:lnSpc>
                <a:spcPct val="120000"/>
              </a:lnSpc>
              <a:spcBef>
                <a:spcPts val="0"/>
              </a:spcBef>
              <a:spcAft>
                <a:spcPts val="0"/>
              </a:spcAft>
              <a:buClr>
                <a:schemeClr val="dk1"/>
              </a:buClr>
              <a:buSzPts val="1100"/>
              <a:buFont typeface="Arial"/>
              <a:buNone/>
            </a:pPr>
            <a:r>
              <a:rPr lang="en" sz="2400" dirty="0">
                <a:solidFill>
                  <a:schemeClr val="dk1"/>
                </a:solidFill>
                <a:latin typeface="Calibri"/>
                <a:ea typeface="Calibri"/>
                <a:cs typeface="Calibri"/>
                <a:sym typeface="Calibri"/>
              </a:rPr>
              <a:t>	CMD output while training model</a:t>
            </a:r>
            <a:endParaRPr sz="24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24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800"/>
              <a:buFont typeface="Arial"/>
              <a:buNone/>
            </a:pPr>
            <a:endParaRPr sz="1000" dirty="0">
              <a:solidFill>
                <a:schemeClr val="dk1"/>
              </a:solidFill>
              <a:latin typeface="Trebuchet MS"/>
              <a:ea typeface="Trebuchet MS"/>
              <a:cs typeface="Trebuchet MS"/>
              <a:sym typeface="Trebuchet MS"/>
            </a:endParaRPr>
          </a:p>
        </p:txBody>
      </p:sp>
      <p:sp>
        <p:nvSpPr>
          <p:cNvPr id="137" name="Google Shape;137;g191aac1f6c9_0_59"/>
          <p:cNvSpPr txBox="1"/>
          <p:nvPr/>
        </p:nvSpPr>
        <p:spPr>
          <a:xfrm>
            <a:off x="0" y="794850"/>
            <a:ext cx="9144000" cy="623400"/>
          </a:xfrm>
          <a:prstGeom prst="rect">
            <a:avLst/>
          </a:prstGeom>
          <a:noFill/>
          <a:ln>
            <a:noFill/>
          </a:ln>
        </p:spPr>
        <p:txBody>
          <a:bodyPr spcFirstLastPara="1" wrap="square" lIns="68575" tIns="34275" rIns="68575" bIns="34275" anchor="t" anchorCtr="0">
            <a:spAutoFit/>
          </a:bodyPr>
          <a:lstStyle/>
          <a:p>
            <a:pPr marL="4826000" marR="0" lvl="0" indent="-254000" algn="ctr" rtl="0">
              <a:lnSpc>
                <a:spcPct val="100000"/>
              </a:lnSpc>
              <a:spcBef>
                <a:spcPts val="0"/>
              </a:spcBef>
              <a:spcAft>
                <a:spcPts val="0"/>
              </a:spcAft>
              <a:buClr>
                <a:srgbClr val="000000"/>
              </a:buClr>
              <a:buSzPts val="1800"/>
              <a:buFont typeface="Arial"/>
              <a:buNone/>
            </a:pPr>
            <a:r>
              <a:rPr lang="en" sz="1800">
                <a:solidFill>
                  <a:srgbClr val="FF0000"/>
                </a:solidFill>
                <a:latin typeface="Trebuchet MS"/>
                <a:ea typeface="Trebuchet MS"/>
                <a:cs typeface="Trebuchet MS"/>
                <a:sym typeface="Trebuchet MS"/>
              </a:rPr>
              <a:t>Results and Discussion</a:t>
            </a:r>
            <a:endParaRPr sz="1800">
              <a:solidFill>
                <a:srgbClr val="FF0000"/>
              </a:solidFill>
              <a:latin typeface="Trebuchet MS"/>
              <a:ea typeface="Trebuchet MS"/>
              <a:cs typeface="Trebuchet MS"/>
              <a:sym typeface="Trebuchet MS"/>
            </a:endParaRPr>
          </a:p>
          <a:p>
            <a:pPr marL="254000" marR="0" lvl="0" indent="-254000" algn="r" rtl="0">
              <a:lnSpc>
                <a:spcPct val="100000"/>
              </a:lnSpc>
              <a:spcBef>
                <a:spcPts val="0"/>
              </a:spcBef>
              <a:spcAft>
                <a:spcPts val="0"/>
              </a:spcAft>
              <a:buClr>
                <a:srgbClr val="000000"/>
              </a:buClr>
              <a:buSzPts val="1800"/>
              <a:buFont typeface="Arial"/>
              <a:buNone/>
            </a:pPr>
            <a:endParaRPr sz="1800">
              <a:solidFill>
                <a:srgbClr val="FF0000"/>
              </a:solidFill>
              <a:latin typeface="Trebuchet MS"/>
              <a:ea typeface="Trebuchet MS"/>
              <a:cs typeface="Trebuchet MS"/>
              <a:sym typeface="Trebuchet MS"/>
            </a:endParaRPr>
          </a:p>
        </p:txBody>
      </p:sp>
      <p:pic>
        <p:nvPicPr>
          <p:cNvPr id="138" name="Google Shape;138;g191aac1f6c9_0_59"/>
          <p:cNvPicPr preferRelativeResize="0"/>
          <p:nvPr/>
        </p:nvPicPr>
        <p:blipFill rotWithShape="1">
          <a:blip r:embed="rId3">
            <a:alphaModFix/>
          </a:blip>
          <a:srcRect/>
          <a:stretch/>
        </p:blipFill>
        <p:spPr>
          <a:xfrm>
            <a:off x="7683750" y="43975"/>
            <a:ext cx="1476375" cy="685800"/>
          </a:xfrm>
          <a:prstGeom prst="rect">
            <a:avLst/>
          </a:prstGeom>
          <a:noFill/>
          <a:ln>
            <a:noFill/>
          </a:ln>
        </p:spPr>
      </p:pic>
      <p:sp>
        <p:nvSpPr>
          <p:cNvPr id="139" name="Google Shape;139;g191aac1f6c9_0_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9</a:t>
            </a:fld>
            <a:endParaRPr/>
          </a:p>
        </p:txBody>
      </p:sp>
      <p:sp>
        <p:nvSpPr>
          <p:cNvPr id="140" name="Google Shape;140;g191aac1f6c9_0_59"/>
          <p:cNvSpPr txBox="1"/>
          <p:nvPr/>
        </p:nvSpPr>
        <p:spPr>
          <a:xfrm>
            <a:off x="122825" y="522050"/>
            <a:ext cx="53586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700"/>
          </a:p>
        </p:txBody>
      </p:sp>
      <p:pic>
        <p:nvPicPr>
          <p:cNvPr id="6" name="Picture 5">
            <a:extLst>
              <a:ext uri="{FF2B5EF4-FFF2-40B4-BE49-F238E27FC236}">
                <a16:creationId xmlns:a16="http://schemas.microsoft.com/office/drawing/2014/main" id="{6863FDAE-C75E-2374-9291-2FECA7487F4C}"/>
              </a:ext>
            </a:extLst>
          </p:cNvPr>
          <p:cNvPicPr>
            <a:picLocks noChangeAspect="1"/>
          </p:cNvPicPr>
          <p:nvPr/>
        </p:nvPicPr>
        <p:blipFill>
          <a:blip r:embed="rId4"/>
          <a:stretch>
            <a:fillRect/>
          </a:stretch>
        </p:blipFill>
        <p:spPr>
          <a:xfrm>
            <a:off x="867716" y="1899941"/>
            <a:ext cx="5737011" cy="272150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868</Words>
  <Application>Microsoft Office PowerPoint</Application>
  <PresentationFormat>On-screen Show (16:9)</PresentationFormat>
  <Paragraphs>84</Paragraphs>
  <Slides>15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Montserrat ExtraBold</vt:lpstr>
      <vt:lpstr>Calibri</vt:lpstr>
      <vt:lpstr>Arial</vt:lpstr>
      <vt:lpstr>proxima-nova</vt:lpstr>
      <vt:lpstr>Trebuchet MS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Aishh B</dc:creator>
  <cp:lastModifiedBy>EC SH 2E AISHWARYA B</cp:lastModifiedBy>
  <cp:revision>9</cp:revision>
  <dcterms:modified xsi:type="dcterms:W3CDTF">2022-12-02T16:19:05Z</dcterms:modified>
</cp:coreProperties>
</file>