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a1529fc02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a1529fc02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a1529fc02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a1529fc02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a1529fc02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a1529fc02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a1529fc020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a1529fc02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a1529fc020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a1529fc020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a1529fc020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a1529fc020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9a7dde75de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9a7dde75de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a1529fc020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a1529fc020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9a7dde75de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9a7dde75de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a7dde75d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a7dde75d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9a7dde75de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9a7dde75de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9a7dde75de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9a7dde75de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9a7dde75d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9a7dde75d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9a7dde75de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9a7dde75de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9a7dde75de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9a7dde75de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a1529fc020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a1529fc02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a1529fc0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a1529fc0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shariful07/student-mental-health" TargetMode="External"/><Relationship Id="rId4" Type="http://schemas.openxmlformats.org/officeDocument/2006/relationships/hyperlink" Target="https://www.kaggle.com/datasets/thedevastator/medical-student-mental-healt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University Students’ Mental Health</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Andrew Greco &amp; Ashwati Nair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22"/>
          <p:cNvPicPr preferRelativeResize="0"/>
          <p:nvPr/>
        </p:nvPicPr>
        <p:blipFill>
          <a:blip r:embed="rId3">
            <a:alphaModFix/>
          </a:blip>
          <a:stretch>
            <a:fillRect/>
          </a:stretch>
        </p:blipFill>
        <p:spPr>
          <a:xfrm>
            <a:off x="152400" y="152400"/>
            <a:ext cx="7462951" cy="2755750"/>
          </a:xfrm>
          <a:prstGeom prst="rect">
            <a:avLst/>
          </a:prstGeom>
          <a:noFill/>
          <a:ln>
            <a:noFill/>
          </a:ln>
        </p:spPr>
      </p:pic>
      <p:sp>
        <p:nvSpPr>
          <p:cNvPr id="334" name="Google Shape;334;p22"/>
          <p:cNvSpPr txBox="1"/>
          <p:nvPr/>
        </p:nvSpPr>
        <p:spPr>
          <a:xfrm>
            <a:off x="131425" y="2908150"/>
            <a:ext cx="34059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Spearman’s Correlation Test for Student Mental Health</a:t>
            </a:r>
            <a:endParaRPr sz="1300">
              <a:solidFill>
                <a:schemeClr val="dk2"/>
              </a:solidFill>
              <a:latin typeface="Nunito"/>
              <a:ea typeface="Nunito"/>
              <a:cs typeface="Nunito"/>
              <a:sym typeface="Nunito"/>
            </a:endParaRPr>
          </a:p>
        </p:txBody>
      </p:sp>
      <p:pic>
        <p:nvPicPr>
          <p:cNvPr id="335" name="Google Shape;335;p22"/>
          <p:cNvPicPr preferRelativeResize="0"/>
          <p:nvPr/>
        </p:nvPicPr>
        <p:blipFill>
          <a:blip r:embed="rId4">
            <a:alphaModFix/>
          </a:blip>
          <a:stretch>
            <a:fillRect/>
          </a:stretch>
        </p:blipFill>
        <p:spPr>
          <a:xfrm>
            <a:off x="3447575" y="2908150"/>
            <a:ext cx="6244700" cy="2171925"/>
          </a:xfrm>
          <a:prstGeom prst="rect">
            <a:avLst/>
          </a:prstGeom>
          <a:noFill/>
          <a:ln>
            <a:noFill/>
          </a:ln>
        </p:spPr>
      </p:pic>
      <p:sp>
        <p:nvSpPr>
          <p:cNvPr id="336" name="Google Shape;336;p22"/>
          <p:cNvSpPr txBox="1"/>
          <p:nvPr/>
        </p:nvSpPr>
        <p:spPr>
          <a:xfrm>
            <a:off x="2518325" y="4538550"/>
            <a:ext cx="8085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T-Test</a:t>
            </a:r>
            <a:endParaRPr sz="13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23"/>
          <p:cNvPicPr preferRelativeResize="0"/>
          <p:nvPr/>
        </p:nvPicPr>
        <p:blipFill>
          <a:blip r:embed="rId3">
            <a:alphaModFix/>
          </a:blip>
          <a:stretch>
            <a:fillRect/>
          </a:stretch>
        </p:blipFill>
        <p:spPr>
          <a:xfrm>
            <a:off x="914400" y="152400"/>
            <a:ext cx="7030851" cy="4408925"/>
          </a:xfrm>
          <a:prstGeom prst="rect">
            <a:avLst/>
          </a:prstGeom>
          <a:noFill/>
          <a:ln>
            <a:noFill/>
          </a:ln>
        </p:spPr>
      </p:pic>
      <p:sp>
        <p:nvSpPr>
          <p:cNvPr id="342" name="Google Shape;342;p23"/>
          <p:cNvSpPr txBox="1"/>
          <p:nvPr/>
        </p:nvSpPr>
        <p:spPr>
          <a:xfrm>
            <a:off x="2234425" y="4561325"/>
            <a:ext cx="43908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Finding the best ML model for Student Mental Health Dataset</a:t>
            </a:r>
            <a:endParaRPr sz="13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24"/>
          <p:cNvPicPr preferRelativeResize="0"/>
          <p:nvPr/>
        </p:nvPicPr>
        <p:blipFill>
          <a:blip r:embed="rId3">
            <a:alphaModFix/>
          </a:blip>
          <a:stretch>
            <a:fillRect/>
          </a:stretch>
        </p:blipFill>
        <p:spPr>
          <a:xfrm>
            <a:off x="1121625" y="236025"/>
            <a:ext cx="6103424" cy="3991750"/>
          </a:xfrm>
          <a:prstGeom prst="rect">
            <a:avLst/>
          </a:prstGeom>
          <a:noFill/>
          <a:ln>
            <a:noFill/>
          </a:ln>
        </p:spPr>
      </p:pic>
      <p:sp>
        <p:nvSpPr>
          <p:cNvPr id="348" name="Google Shape;348;p24"/>
          <p:cNvSpPr txBox="1"/>
          <p:nvPr/>
        </p:nvSpPr>
        <p:spPr>
          <a:xfrm>
            <a:off x="3141788" y="4349925"/>
            <a:ext cx="20631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Depression Scales for Medical Student Dataset</a:t>
            </a:r>
            <a:endParaRPr sz="1300">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25"/>
          <p:cNvPicPr preferRelativeResize="0"/>
          <p:nvPr/>
        </p:nvPicPr>
        <p:blipFill>
          <a:blip r:embed="rId3">
            <a:alphaModFix/>
          </a:blip>
          <a:stretch>
            <a:fillRect/>
          </a:stretch>
        </p:blipFill>
        <p:spPr>
          <a:xfrm>
            <a:off x="1507075" y="206972"/>
            <a:ext cx="6345250" cy="4170650"/>
          </a:xfrm>
          <a:prstGeom prst="rect">
            <a:avLst/>
          </a:prstGeom>
          <a:noFill/>
          <a:ln>
            <a:noFill/>
          </a:ln>
        </p:spPr>
      </p:pic>
      <p:sp>
        <p:nvSpPr>
          <p:cNvPr id="354" name="Google Shape;354;p25"/>
          <p:cNvSpPr txBox="1"/>
          <p:nvPr/>
        </p:nvSpPr>
        <p:spPr>
          <a:xfrm>
            <a:off x="3648138" y="4377625"/>
            <a:ext cx="20631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Anxiety</a:t>
            </a:r>
            <a:r>
              <a:rPr lang="en" sz="1300">
                <a:solidFill>
                  <a:schemeClr val="dk2"/>
                </a:solidFill>
                <a:latin typeface="Nunito"/>
                <a:ea typeface="Nunito"/>
                <a:cs typeface="Nunito"/>
                <a:sym typeface="Nunito"/>
              </a:rPr>
              <a:t> Scales for Medical Student Dataset</a:t>
            </a:r>
            <a:endParaRPr sz="1300">
              <a:solidFill>
                <a:schemeClr val="dk2"/>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26"/>
          <p:cNvPicPr preferRelativeResize="0"/>
          <p:nvPr/>
        </p:nvPicPr>
        <p:blipFill>
          <a:blip r:embed="rId3">
            <a:alphaModFix/>
          </a:blip>
          <a:stretch>
            <a:fillRect/>
          </a:stretch>
        </p:blipFill>
        <p:spPr>
          <a:xfrm>
            <a:off x="-88775" y="152400"/>
            <a:ext cx="5260750" cy="3829525"/>
          </a:xfrm>
          <a:prstGeom prst="rect">
            <a:avLst/>
          </a:prstGeom>
          <a:noFill/>
          <a:ln>
            <a:noFill/>
          </a:ln>
        </p:spPr>
      </p:pic>
      <p:sp>
        <p:nvSpPr>
          <p:cNvPr id="360" name="Google Shape;360;p26"/>
          <p:cNvSpPr txBox="1"/>
          <p:nvPr/>
        </p:nvSpPr>
        <p:spPr>
          <a:xfrm>
            <a:off x="157975" y="3652050"/>
            <a:ext cx="25089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 of hours spent studying (Medical Student Dataset)</a:t>
            </a:r>
            <a:endParaRPr sz="1300">
              <a:solidFill>
                <a:schemeClr val="dk2"/>
              </a:solidFill>
              <a:latin typeface="Nunito"/>
              <a:ea typeface="Nunito"/>
              <a:cs typeface="Nunito"/>
              <a:sym typeface="Nunito"/>
            </a:endParaRPr>
          </a:p>
        </p:txBody>
      </p:sp>
      <p:pic>
        <p:nvPicPr>
          <p:cNvPr id="361" name="Google Shape;361;p26"/>
          <p:cNvPicPr preferRelativeResize="0"/>
          <p:nvPr/>
        </p:nvPicPr>
        <p:blipFill>
          <a:blip r:embed="rId4">
            <a:alphaModFix/>
          </a:blip>
          <a:stretch>
            <a:fillRect/>
          </a:stretch>
        </p:blipFill>
        <p:spPr>
          <a:xfrm>
            <a:off x="4326900" y="1640150"/>
            <a:ext cx="5061124" cy="3406050"/>
          </a:xfrm>
          <a:prstGeom prst="rect">
            <a:avLst/>
          </a:prstGeom>
          <a:noFill/>
          <a:ln>
            <a:noFill/>
          </a:ln>
        </p:spPr>
      </p:pic>
      <p:sp>
        <p:nvSpPr>
          <p:cNvPr id="362" name="Google Shape;362;p26"/>
          <p:cNvSpPr txBox="1"/>
          <p:nvPr/>
        </p:nvSpPr>
        <p:spPr>
          <a:xfrm>
            <a:off x="6635100" y="1407050"/>
            <a:ext cx="25089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Test score result by case</a:t>
            </a:r>
            <a:endParaRPr sz="1300">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27"/>
          <p:cNvPicPr preferRelativeResize="0"/>
          <p:nvPr/>
        </p:nvPicPr>
        <p:blipFill>
          <a:blip r:embed="rId3">
            <a:alphaModFix/>
          </a:blip>
          <a:stretch>
            <a:fillRect/>
          </a:stretch>
        </p:blipFill>
        <p:spPr>
          <a:xfrm>
            <a:off x="974800" y="83650"/>
            <a:ext cx="6844992" cy="4838701"/>
          </a:xfrm>
          <a:prstGeom prst="rect">
            <a:avLst/>
          </a:prstGeom>
          <a:noFill/>
          <a:ln>
            <a:noFill/>
          </a:ln>
        </p:spPr>
      </p:pic>
      <p:sp>
        <p:nvSpPr>
          <p:cNvPr id="368" name="Google Shape;368;p27"/>
          <p:cNvSpPr txBox="1"/>
          <p:nvPr/>
        </p:nvSpPr>
        <p:spPr>
          <a:xfrm>
            <a:off x="3456900" y="4572900"/>
            <a:ext cx="22302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Medical Student Dataset </a:t>
            </a:r>
            <a:r>
              <a:rPr lang="en" sz="1300">
                <a:solidFill>
                  <a:schemeClr val="dk2"/>
                </a:solidFill>
                <a:latin typeface="Nunito"/>
                <a:ea typeface="Nunito"/>
                <a:cs typeface="Nunito"/>
                <a:sym typeface="Nunito"/>
              </a:rPr>
              <a:t>Descriptive</a:t>
            </a:r>
            <a:r>
              <a:rPr lang="en" sz="1300">
                <a:solidFill>
                  <a:schemeClr val="dk2"/>
                </a:solidFill>
                <a:latin typeface="Nunito"/>
                <a:ea typeface="Nunito"/>
                <a:cs typeface="Nunito"/>
                <a:sym typeface="Nunito"/>
              </a:rPr>
              <a:t> Statistics</a:t>
            </a:r>
            <a:endParaRPr sz="1300">
              <a:solidFill>
                <a:schemeClr val="dk2"/>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Discussion</a:t>
            </a:r>
            <a:endParaRPr/>
          </a:p>
        </p:txBody>
      </p:sp>
      <p:sp>
        <p:nvSpPr>
          <p:cNvPr id="374" name="Google Shape;374;p28"/>
          <p:cNvSpPr txBox="1"/>
          <p:nvPr>
            <p:ph idx="1" type="body"/>
          </p:nvPr>
        </p:nvSpPr>
        <p:spPr>
          <a:xfrm>
            <a:off x="1303800" y="1404600"/>
            <a:ext cx="7030500" cy="2541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Medical Student Dataset:</a:t>
            </a:r>
            <a:endParaRPr/>
          </a:p>
          <a:p>
            <a:pPr indent="-304958" lvl="0" marL="457200" rtl="0" algn="l">
              <a:spcBef>
                <a:spcPts val="1200"/>
              </a:spcBef>
              <a:spcAft>
                <a:spcPts val="0"/>
              </a:spcAft>
              <a:buSzPct val="100000"/>
              <a:buChar char="●"/>
            </a:pPr>
            <a:r>
              <a:rPr lang="en"/>
              <a:t>S</a:t>
            </a:r>
            <a:r>
              <a:rPr lang="en"/>
              <a:t>tudents that reported receiving psychotherapy services reported higher scores on the psychological tests. </a:t>
            </a:r>
            <a:endParaRPr/>
          </a:p>
          <a:p>
            <a:pPr indent="-304958" lvl="0" marL="457200" rtl="0" algn="l">
              <a:spcBef>
                <a:spcPts val="0"/>
              </a:spcBef>
              <a:spcAft>
                <a:spcPts val="0"/>
              </a:spcAft>
              <a:buSzPct val="100000"/>
              <a:buChar char="●"/>
            </a:pPr>
            <a:r>
              <a:rPr lang="en"/>
              <a:t>Students who were in their early years of study scored higher on the tests for depression, anxiety, and emotional burnout. </a:t>
            </a:r>
            <a:endParaRPr/>
          </a:p>
          <a:p>
            <a:pPr indent="-304958" lvl="0" marL="457200" rtl="0" algn="l">
              <a:spcBef>
                <a:spcPts val="0"/>
              </a:spcBef>
              <a:spcAft>
                <a:spcPts val="0"/>
              </a:spcAft>
              <a:buSzPct val="100000"/>
              <a:buChar char="●"/>
            </a:pPr>
            <a:r>
              <a:rPr lang="en"/>
              <a:t>Students who were further along reported higher levels of cynicism and lower sense of achievement. </a:t>
            </a:r>
            <a:endParaRPr/>
          </a:p>
          <a:p>
            <a:pPr indent="-304958" lvl="0" marL="457200" rtl="0" algn="l">
              <a:spcBef>
                <a:spcPts val="0"/>
              </a:spcBef>
              <a:spcAft>
                <a:spcPts val="0"/>
              </a:spcAft>
              <a:buSzPct val="100000"/>
              <a:buChar char="●"/>
            </a:pPr>
            <a:r>
              <a:rPr lang="en"/>
              <a:t>Students who were dissatisfied or neutral about their overall health reported higher scores of depression,  anxiety, and burnout. Scores on these tests also increased the more time students spent studying outside of classes</a:t>
            </a:r>
            <a:endParaRPr/>
          </a:p>
          <a:p>
            <a:pPr indent="-304958" lvl="0" marL="457200" rtl="0" algn="l">
              <a:lnSpc>
                <a:spcPct val="200000"/>
              </a:lnSpc>
              <a:spcBef>
                <a:spcPts val="0"/>
              </a:spcBef>
              <a:spcAft>
                <a:spcPts val="0"/>
              </a:spcAft>
              <a:buSzPct val="108333"/>
              <a:buChar char="●"/>
            </a:pPr>
            <a:r>
              <a:rPr lang="en" sz="1200">
                <a:solidFill>
                  <a:srgbClr val="000000"/>
                </a:solidFill>
              </a:rPr>
              <a:t> Linear regression was the best performing model for predicting depression, anxiety, and burnout.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9"/>
          <p:cNvSpPr txBox="1"/>
          <p:nvPr>
            <p:ph type="title"/>
          </p:nvPr>
        </p:nvSpPr>
        <p:spPr>
          <a:xfrm>
            <a:off x="1289850" y="2361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Discussion (continued)</a:t>
            </a:r>
            <a:endParaRPr/>
          </a:p>
        </p:txBody>
      </p:sp>
      <p:sp>
        <p:nvSpPr>
          <p:cNvPr id="380" name="Google Shape;380;p29"/>
          <p:cNvSpPr txBox="1"/>
          <p:nvPr>
            <p:ph idx="1" type="body"/>
          </p:nvPr>
        </p:nvSpPr>
        <p:spPr>
          <a:xfrm>
            <a:off x="1008250" y="759750"/>
            <a:ext cx="7929900" cy="3445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900"/>
              <a:t>   </a:t>
            </a:r>
            <a:r>
              <a:rPr lang="en" sz="4900"/>
              <a:t>Student Mental Health Dataset:</a:t>
            </a:r>
            <a:endParaRPr sz="4900"/>
          </a:p>
          <a:p>
            <a:pPr indent="-302540" lvl="0" marL="457200" rtl="0" algn="l">
              <a:lnSpc>
                <a:spcPct val="150000"/>
              </a:lnSpc>
              <a:spcBef>
                <a:spcPts val="1200"/>
              </a:spcBef>
              <a:spcAft>
                <a:spcPts val="0"/>
              </a:spcAft>
              <a:buSzPct val="100000"/>
              <a:buChar char="●"/>
            </a:pPr>
            <a:r>
              <a:rPr lang="en" sz="4657"/>
              <a:t>Machine Learning: performance matrices of precision, recall, F1, MCC, AUC, and CA were all calculated. Many models had scores in each category above 0.5, and were close to 0.7 or 0.8, indicating a good model fit. Naive Bayes, logistic regression, random forest, and SVM had good models, as mentioned previously. </a:t>
            </a:r>
            <a:endParaRPr sz="4657"/>
          </a:p>
          <a:p>
            <a:pPr indent="-302540" lvl="0" marL="457200" rtl="0" algn="l">
              <a:lnSpc>
                <a:spcPct val="150000"/>
              </a:lnSpc>
              <a:spcBef>
                <a:spcPts val="0"/>
              </a:spcBef>
              <a:spcAft>
                <a:spcPts val="0"/>
              </a:spcAft>
              <a:buSzPct val="100000"/>
              <a:buChar char="●"/>
            </a:pPr>
            <a:r>
              <a:rPr lang="en" sz="4657"/>
              <a:t>Naive Bayes: Classification results showed that the model accurately predicts students not having depression by 92.4%, and predicts if students do have depression with 77.1% correctness. Overall, the Naive Bayes model accurately predicted if a student would have depression or not at 87.1%. </a:t>
            </a:r>
            <a:endParaRPr sz="4657"/>
          </a:p>
          <a:p>
            <a:pPr indent="-302540" lvl="0" marL="457200" rtl="0" algn="l">
              <a:lnSpc>
                <a:spcPct val="150000"/>
              </a:lnSpc>
              <a:spcBef>
                <a:spcPts val="0"/>
              </a:spcBef>
              <a:spcAft>
                <a:spcPts val="0"/>
              </a:spcAft>
              <a:buSzPct val="100000"/>
              <a:buChar char="●"/>
            </a:pPr>
            <a:r>
              <a:rPr lang="en" sz="4657"/>
              <a:t>Students in the bachelor’s of computer science program with a 3.5 cGPA have higher rates of depression than any other 3.5 cGPA category. The program with the highest rate of depression, overall, was engineering. Students with cGPA averages of 3.0 and 3.5+ had higher rates of depression than those with cGPA averages of less than 2.5. </a:t>
            </a:r>
            <a:endParaRPr sz="4657"/>
          </a:p>
          <a:p>
            <a:pPr indent="-302540" lvl="0" marL="457200" rtl="0" algn="l">
              <a:lnSpc>
                <a:spcPct val="150000"/>
              </a:lnSpc>
              <a:spcBef>
                <a:spcPts val="0"/>
              </a:spcBef>
              <a:spcAft>
                <a:spcPts val="0"/>
              </a:spcAft>
              <a:buSzPct val="100000"/>
              <a:buChar char="●"/>
            </a:pPr>
            <a:r>
              <a:rPr lang="en" sz="4657"/>
              <a:t>Spearman’s Correlation test showed that more women have depression than men, that married students have a higher rate of depression, and as age increases, depression rates decrease. Also, it shows that as students get further in their degree, the rate of depression decreases. It also showed that if a student has depression, then they are also more likely to have anxiety, panic attacks, and seek help for mental health. </a:t>
            </a:r>
            <a:endParaRPr sz="4657"/>
          </a:p>
          <a:p>
            <a:pPr indent="-302540" lvl="0" marL="457200" rtl="0" algn="l">
              <a:lnSpc>
                <a:spcPct val="150000"/>
              </a:lnSpc>
              <a:spcBef>
                <a:spcPts val="0"/>
              </a:spcBef>
              <a:spcAft>
                <a:spcPts val="0"/>
              </a:spcAft>
              <a:buSzPct val="100000"/>
              <a:buChar char="●"/>
            </a:pPr>
            <a:r>
              <a:rPr lang="en" sz="4657"/>
              <a:t>The t-test showed that there is evidence to state that having depression is related to cGPA, with the null hypothesis being not having depression, and the T&gt;t being 0.542, which is much greater than the standard significance level of 0.05.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86" name="Google Shape;386;p30"/>
          <p:cNvSpPr txBox="1"/>
          <p:nvPr>
            <p:ph idx="1" type="body"/>
          </p:nvPr>
        </p:nvSpPr>
        <p:spPr>
          <a:xfrm>
            <a:off x="1303800" y="1488250"/>
            <a:ext cx="7030500" cy="2883900"/>
          </a:xfrm>
          <a:prstGeom prst="rect">
            <a:avLst/>
          </a:prstGeom>
        </p:spPr>
        <p:txBody>
          <a:bodyPr anchorCtr="0" anchor="t" bIns="91425" lIns="91425" spcFirstLastPara="1" rIns="91425" wrap="square" tIns="91425">
            <a:noAutofit/>
          </a:bodyPr>
          <a:lstStyle/>
          <a:p>
            <a:pPr indent="-317500" lvl="0" marL="457200" rtl="0" algn="l">
              <a:lnSpc>
                <a:spcPct val="190000"/>
              </a:lnSpc>
              <a:spcBef>
                <a:spcPts val="0"/>
              </a:spcBef>
              <a:spcAft>
                <a:spcPts val="0"/>
              </a:spcAft>
              <a:buClr>
                <a:srgbClr val="000000"/>
              </a:buClr>
              <a:buSzPts val="1400"/>
              <a:buChar char="●"/>
            </a:pPr>
            <a:r>
              <a:rPr lang="en" sz="1400">
                <a:solidFill>
                  <a:srgbClr val="000000"/>
                </a:solidFill>
              </a:rPr>
              <a:t>With these two datasets, it shows how impactful different stressors in life impact mental health. GPA/cGPA, gender, age, chosen major / program, year into the program, job satisfaction, studying habits, test scores, and overall outlook on life all impact, or are impacted by, mental health. </a:t>
            </a:r>
            <a:endParaRPr sz="1400">
              <a:solidFill>
                <a:srgbClr val="000000"/>
              </a:solidFill>
            </a:endParaRPr>
          </a:p>
          <a:p>
            <a:pPr indent="-317500" lvl="0" marL="457200" rtl="0" algn="l">
              <a:lnSpc>
                <a:spcPct val="190000"/>
              </a:lnSpc>
              <a:spcBef>
                <a:spcPts val="0"/>
              </a:spcBef>
              <a:spcAft>
                <a:spcPts val="0"/>
              </a:spcAft>
              <a:buClr>
                <a:srgbClr val="000000"/>
              </a:buClr>
              <a:buSzPts val="1400"/>
              <a:buChar char="●"/>
            </a:pPr>
            <a:r>
              <a:rPr lang="en" sz="1400">
                <a:solidFill>
                  <a:srgbClr val="000000"/>
                </a:solidFill>
              </a:rPr>
              <a:t>With mental health crises, there should be programs or discussions in place that help to destigmatize mental health and bring more awareness to it, as well as find ways to help improve vulnerable groups’ mental health statuses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Introduction (Background, Motivation, Objectives)</a:t>
            </a:r>
            <a:endParaRPr sz="2000"/>
          </a:p>
          <a:p>
            <a:pPr indent="-355600" lvl="0" marL="457200" rtl="0" algn="l">
              <a:spcBef>
                <a:spcPts val="0"/>
              </a:spcBef>
              <a:spcAft>
                <a:spcPts val="0"/>
              </a:spcAft>
              <a:buSzPts val="2000"/>
              <a:buChar char="●"/>
            </a:pPr>
            <a:r>
              <a:rPr lang="en" sz="2000"/>
              <a:t>Problem Statement</a:t>
            </a:r>
            <a:endParaRPr sz="2000"/>
          </a:p>
          <a:p>
            <a:pPr indent="-355600" lvl="0" marL="457200" rtl="0" algn="l">
              <a:spcBef>
                <a:spcPts val="0"/>
              </a:spcBef>
              <a:spcAft>
                <a:spcPts val="0"/>
              </a:spcAft>
              <a:buSzPts val="2000"/>
              <a:buChar char="●"/>
            </a:pPr>
            <a:r>
              <a:rPr lang="en" sz="2000"/>
              <a:t>Data Analysis Methods</a:t>
            </a:r>
            <a:endParaRPr sz="2000"/>
          </a:p>
          <a:p>
            <a:pPr indent="-355600" lvl="0" marL="457200" rtl="0" algn="l">
              <a:spcBef>
                <a:spcPts val="0"/>
              </a:spcBef>
              <a:spcAft>
                <a:spcPts val="0"/>
              </a:spcAft>
              <a:buSzPts val="2000"/>
              <a:buChar char="●"/>
            </a:pPr>
            <a:r>
              <a:rPr lang="en" sz="2000"/>
              <a:t>Results &amp; Discussion </a:t>
            </a:r>
            <a:endParaRPr sz="2000"/>
          </a:p>
          <a:p>
            <a:pPr indent="-355600" lvl="0" marL="457200" rtl="0" algn="l">
              <a:spcBef>
                <a:spcPts val="0"/>
              </a:spcBef>
              <a:spcAft>
                <a:spcPts val="0"/>
              </a:spcAft>
              <a:buSzPts val="2000"/>
              <a:buChar char="●"/>
            </a:pPr>
            <a:r>
              <a:rPr lang="en" sz="2000"/>
              <a:t>Conclusion</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University students are at an increased risk of developing </a:t>
            </a:r>
            <a:r>
              <a:rPr lang="en"/>
              <a:t>mental</a:t>
            </a:r>
            <a:r>
              <a:rPr lang="en"/>
              <a:t> health issues </a:t>
            </a:r>
            <a:endParaRPr/>
          </a:p>
          <a:p>
            <a:pPr indent="-298450" lvl="1" marL="914400" rtl="0" algn="l">
              <a:spcBef>
                <a:spcPts val="0"/>
              </a:spcBef>
              <a:spcAft>
                <a:spcPts val="0"/>
              </a:spcAft>
              <a:buSzPts val="1100"/>
              <a:buChar char="○"/>
            </a:pPr>
            <a:r>
              <a:rPr lang="en"/>
              <a:t>Increased responsibilities</a:t>
            </a:r>
            <a:endParaRPr/>
          </a:p>
          <a:p>
            <a:pPr indent="-298450" lvl="1" marL="914400" rtl="0" algn="l">
              <a:spcBef>
                <a:spcPts val="0"/>
              </a:spcBef>
              <a:spcAft>
                <a:spcPts val="0"/>
              </a:spcAft>
              <a:buSzPts val="1100"/>
              <a:buChar char="○"/>
            </a:pPr>
            <a:r>
              <a:rPr lang="en"/>
              <a:t>Academic pressure</a:t>
            </a:r>
            <a:endParaRPr/>
          </a:p>
          <a:p>
            <a:pPr indent="-298450" lvl="1" marL="914400" rtl="0" algn="l">
              <a:spcBef>
                <a:spcPts val="0"/>
              </a:spcBef>
              <a:spcAft>
                <a:spcPts val="0"/>
              </a:spcAft>
              <a:buSzPts val="1100"/>
              <a:buChar char="○"/>
            </a:pPr>
            <a:r>
              <a:rPr lang="en"/>
              <a:t>New social situations</a:t>
            </a:r>
            <a:endParaRPr/>
          </a:p>
          <a:p>
            <a:pPr indent="-311150" lvl="0" marL="457200" rtl="0" algn="l">
              <a:spcBef>
                <a:spcPts val="0"/>
              </a:spcBef>
              <a:spcAft>
                <a:spcPts val="0"/>
              </a:spcAft>
              <a:buSzPts val="1300"/>
              <a:buChar char="●"/>
            </a:pPr>
            <a:r>
              <a:rPr lang="en"/>
              <a:t>Young adults (ages 15-24)  are more likely to endorse symptoms of depression</a:t>
            </a:r>
            <a:endParaRPr/>
          </a:p>
          <a:p>
            <a:pPr indent="-298450" lvl="1" marL="914400" rtl="0" algn="l">
              <a:spcBef>
                <a:spcPts val="0"/>
              </a:spcBef>
              <a:spcAft>
                <a:spcPts val="0"/>
              </a:spcAft>
              <a:buSzPts val="1100"/>
              <a:buChar char="○"/>
            </a:pPr>
            <a:r>
              <a:rPr lang="en"/>
              <a:t>Also the age of onset of multiple psychiatric illnesses</a:t>
            </a:r>
            <a:endParaRPr/>
          </a:p>
          <a:p>
            <a:pPr indent="-311150" lvl="0" marL="457200" rtl="0" algn="l">
              <a:spcBef>
                <a:spcPts val="0"/>
              </a:spcBef>
              <a:spcAft>
                <a:spcPts val="0"/>
              </a:spcAft>
              <a:buSzPts val="1300"/>
              <a:buChar char="●"/>
            </a:pPr>
            <a:r>
              <a:rPr lang="en"/>
              <a:t>48.6% of students report moderate stress</a:t>
            </a:r>
            <a:endParaRPr/>
          </a:p>
          <a:p>
            <a:pPr indent="-298450" lvl="1" marL="914400" rtl="0" algn="l">
              <a:spcBef>
                <a:spcPts val="0"/>
              </a:spcBef>
              <a:spcAft>
                <a:spcPts val="0"/>
              </a:spcAft>
              <a:buSzPts val="1100"/>
              <a:buChar char="○"/>
            </a:pPr>
            <a:r>
              <a:rPr lang="en"/>
              <a:t>27.9% report severe</a:t>
            </a:r>
            <a:endParaRPr/>
          </a:p>
          <a:p>
            <a:pPr indent="-311150" lvl="0" marL="457200" rtl="0" algn="l">
              <a:spcBef>
                <a:spcPts val="0"/>
              </a:spcBef>
              <a:spcAft>
                <a:spcPts val="0"/>
              </a:spcAft>
              <a:buSzPts val="1300"/>
              <a:buChar char="●"/>
            </a:pPr>
            <a:r>
              <a:rPr lang="en"/>
              <a:t>Being part of a marginalized group can impact an individual’s </a:t>
            </a:r>
            <a:r>
              <a:rPr lang="en"/>
              <a:t>resilience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Universities and colleges should examine and address factors that negatively impact students’ mental health in order to ensure that they are successful.</a:t>
            </a:r>
            <a:endParaRPr sz="1400"/>
          </a:p>
          <a:p>
            <a:pPr indent="-317500" lvl="0" marL="457200" rtl="0" algn="l">
              <a:spcBef>
                <a:spcPts val="0"/>
              </a:spcBef>
              <a:spcAft>
                <a:spcPts val="0"/>
              </a:spcAft>
              <a:buSzPts val="1400"/>
              <a:buChar char="●"/>
            </a:pPr>
            <a:r>
              <a:rPr lang="en" sz="1400"/>
              <a:t>Using data, institutions of higher learning can implement interventions to mitigate the effects of stress</a:t>
            </a:r>
            <a:endParaRPr sz="1400"/>
          </a:p>
          <a:p>
            <a:pPr indent="-317500" lvl="0" marL="457200" rtl="0" algn="l">
              <a:spcBef>
                <a:spcPts val="0"/>
              </a:spcBef>
              <a:spcAft>
                <a:spcPts val="0"/>
              </a:spcAft>
              <a:buSzPts val="1400"/>
              <a:buChar char="●"/>
            </a:pPr>
            <a:r>
              <a:rPr lang="en" sz="1400"/>
              <a:t>This will improve students’ performance and overall health.</a:t>
            </a:r>
            <a:endParaRPr sz="14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400"/>
              <a:t>Using data from the </a:t>
            </a:r>
            <a:r>
              <a:rPr lang="en"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Student Mental health | Kaggle</a:t>
            </a:r>
            <a:r>
              <a:rPr lang="en" sz="1400"/>
              <a:t> and </a:t>
            </a:r>
            <a:r>
              <a:rPr lang="en" u="sng">
                <a:solidFill>
                  <a:srgbClr val="0563C1"/>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Medical Student Mental Health-Kaggle</a:t>
            </a:r>
            <a:r>
              <a:rPr lang="en" sz="1400"/>
              <a:t> datasets, relationships between identified stressors and negative changes in mental health are identified.</a:t>
            </a:r>
            <a:endParaRPr sz="1400"/>
          </a:p>
          <a:p>
            <a:pPr indent="-317500" lvl="0" marL="457200" rtl="0" algn="l">
              <a:spcBef>
                <a:spcPts val="0"/>
              </a:spcBef>
              <a:spcAft>
                <a:spcPts val="0"/>
              </a:spcAft>
              <a:buSzPts val="1400"/>
              <a:buChar char="●"/>
            </a:pPr>
            <a:r>
              <a:rPr lang="en" sz="1400"/>
              <a:t>Institutions can then use the results of these analyses to plan for and implement programs for students for mental health.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Struggles with mental health can result in lower performance and lower grade point averages in students. Identifying these risks through the datasets can help universities to </a:t>
            </a:r>
            <a:r>
              <a:rPr lang="en" sz="1800"/>
              <a:t>facilitate</a:t>
            </a:r>
            <a:r>
              <a:rPr lang="en" sz="1800"/>
              <a:t> supportive measures, ensuring greater success for students.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Methods</a:t>
            </a:r>
            <a:endParaRPr/>
          </a:p>
        </p:txBody>
      </p:sp>
      <p:sp>
        <p:nvSpPr>
          <p:cNvPr id="314" name="Google Shape;314;p19"/>
          <p:cNvSpPr txBox="1"/>
          <p:nvPr>
            <p:ph idx="1" type="body"/>
          </p:nvPr>
        </p:nvSpPr>
        <p:spPr>
          <a:xfrm>
            <a:off x="1022200" y="1277750"/>
            <a:ext cx="7638600" cy="3763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Medical Student Dataset:</a:t>
            </a:r>
            <a:endParaRPr b="1"/>
          </a:p>
          <a:p>
            <a:pPr indent="-311150" lvl="0" marL="457200" rtl="0" algn="l">
              <a:spcBef>
                <a:spcPts val="0"/>
              </a:spcBef>
              <a:spcAft>
                <a:spcPts val="0"/>
              </a:spcAft>
              <a:buSzPts val="1300"/>
              <a:buChar char="●"/>
            </a:pPr>
            <a:r>
              <a:rPr lang="en"/>
              <a:t>Preprocessing: </a:t>
            </a:r>
            <a:r>
              <a:rPr lang="en" sz="1200">
                <a:solidFill>
                  <a:srgbClr val="000000"/>
                </a:solidFill>
              </a:rPr>
              <a:t>SPSS was used to conduct feature selection, data preprocessing, and data visualizations. The data had no missing values, and the data was numerical or categorical.</a:t>
            </a:r>
            <a:endParaRPr/>
          </a:p>
          <a:p>
            <a:pPr indent="-311150" lvl="0" marL="457200" rtl="0" algn="l">
              <a:spcBef>
                <a:spcPts val="0"/>
              </a:spcBef>
              <a:spcAft>
                <a:spcPts val="0"/>
              </a:spcAft>
              <a:buSzPts val="1300"/>
              <a:buChar char="●"/>
            </a:pPr>
            <a:r>
              <a:rPr lang="en"/>
              <a:t>Machine Learning: </a:t>
            </a:r>
            <a:r>
              <a:rPr lang="en" sz="1200">
                <a:solidFill>
                  <a:srgbClr val="000000"/>
                </a:solidFill>
              </a:rPr>
              <a:t>Linear regression models in Stata, kNN, random forest, SVM, and linear regression in Orange</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Variables: Dependent: students’ scores on various psychological tests, Independent: age, year of study, whether the student had a partner or job, hours of studying, perception of health and whether the student was receiving psychotherapy services</a:t>
            </a:r>
            <a:endParaRPr sz="1200">
              <a:solidFill>
                <a:srgbClr val="000000"/>
              </a:solidFill>
            </a:endParaRPr>
          </a:p>
          <a:p>
            <a:pPr indent="-311150" lvl="0" marL="457200" rtl="0" algn="l">
              <a:spcBef>
                <a:spcPts val="0"/>
              </a:spcBef>
              <a:spcAft>
                <a:spcPts val="0"/>
              </a:spcAft>
              <a:buSzPts val="1300"/>
              <a:buChar char="●"/>
            </a:pPr>
            <a:r>
              <a:rPr b="1" lang="en"/>
              <a:t>Student Mental Health Dataset:</a:t>
            </a:r>
            <a:r>
              <a:rPr lang="en"/>
              <a:t> </a:t>
            </a:r>
            <a:endParaRPr/>
          </a:p>
          <a:p>
            <a:pPr indent="-311150" lvl="0" marL="457200" rtl="0" algn="l">
              <a:spcBef>
                <a:spcPts val="0"/>
              </a:spcBef>
              <a:spcAft>
                <a:spcPts val="0"/>
              </a:spcAft>
              <a:buSzPts val="1300"/>
              <a:buChar char="●"/>
            </a:pPr>
            <a:r>
              <a:rPr lang="en"/>
              <a:t>Preprocessing: Created binary variables and modified formats of answer to be easier to work with in programs. Orange for best Machine Learning Model out of SVM, kNN, random forest, Naive Bayes, logistic regression, and neural network.</a:t>
            </a:r>
            <a:endParaRPr/>
          </a:p>
          <a:p>
            <a:pPr indent="-311150" lvl="0" marL="457200" rtl="0" algn="l">
              <a:spcBef>
                <a:spcPts val="0"/>
              </a:spcBef>
              <a:spcAft>
                <a:spcPts val="0"/>
              </a:spcAft>
              <a:buSzPts val="1300"/>
              <a:buChar char="●"/>
            </a:pPr>
            <a:r>
              <a:rPr lang="en"/>
              <a:t>In Stata, logistic regression, Spearman’s Correlation, t-tests, and general descriptive summaries were performed, as well as </a:t>
            </a:r>
            <a:r>
              <a:rPr lang="en"/>
              <a:t>graph and chart visuals</a:t>
            </a:r>
            <a:endParaRPr/>
          </a:p>
          <a:p>
            <a:pPr indent="-311150" lvl="0" marL="457200" rtl="0" algn="l">
              <a:spcBef>
                <a:spcPts val="0"/>
              </a:spcBef>
              <a:spcAft>
                <a:spcPts val="0"/>
              </a:spcAft>
              <a:buSzPts val="1300"/>
              <a:buChar char="●"/>
            </a:pPr>
            <a:r>
              <a:rPr lang="en"/>
              <a:t>Machine Learning: SPSS for Naive Bayes</a:t>
            </a:r>
            <a:endParaRPr/>
          </a:p>
          <a:p>
            <a:pPr indent="-311150" lvl="0" marL="457200" rtl="0" algn="l">
              <a:spcBef>
                <a:spcPts val="0"/>
              </a:spcBef>
              <a:spcAft>
                <a:spcPts val="0"/>
              </a:spcAft>
              <a:buSzPts val="1300"/>
              <a:buChar char="●"/>
            </a:pPr>
            <a:r>
              <a:rPr lang="en" sz="1200">
                <a:solidFill>
                  <a:srgbClr val="000000"/>
                </a:solidFill>
              </a:rPr>
              <a:t>Variables: Dependent: having depression or not, Independent: year in college, major, cGPA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20"/>
          <p:cNvPicPr preferRelativeResize="0"/>
          <p:nvPr/>
        </p:nvPicPr>
        <p:blipFill>
          <a:blip r:embed="rId3">
            <a:alphaModFix/>
          </a:blip>
          <a:stretch>
            <a:fillRect/>
          </a:stretch>
        </p:blipFill>
        <p:spPr>
          <a:xfrm>
            <a:off x="152400" y="152400"/>
            <a:ext cx="8064499" cy="4838700"/>
          </a:xfrm>
          <a:prstGeom prst="rect">
            <a:avLst/>
          </a:prstGeom>
          <a:noFill/>
          <a:ln>
            <a:noFill/>
          </a:ln>
        </p:spPr>
      </p:pic>
      <p:sp>
        <p:nvSpPr>
          <p:cNvPr id="320" name="Google Shape;320;p20"/>
          <p:cNvSpPr txBox="1"/>
          <p:nvPr/>
        </p:nvSpPr>
        <p:spPr>
          <a:xfrm>
            <a:off x="5092375" y="4489200"/>
            <a:ext cx="42234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Visual of students in specific majors who stated having depression (Student Mental Health Dataset)</a:t>
            </a:r>
            <a:endParaRPr sz="13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21"/>
          <p:cNvPicPr preferRelativeResize="0"/>
          <p:nvPr/>
        </p:nvPicPr>
        <p:blipFill>
          <a:blip r:embed="rId3">
            <a:alphaModFix/>
          </a:blip>
          <a:stretch>
            <a:fillRect/>
          </a:stretch>
        </p:blipFill>
        <p:spPr>
          <a:xfrm>
            <a:off x="459050" y="152400"/>
            <a:ext cx="3936401" cy="4521450"/>
          </a:xfrm>
          <a:prstGeom prst="rect">
            <a:avLst/>
          </a:prstGeom>
          <a:noFill/>
          <a:ln>
            <a:noFill/>
          </a:ln>
        </p:spPr>
      </p:pic>
      <p:sp>
        <p:nvSpPr>
          <p:cNvPr id="326" name="Google Shape;326;p21"/>
          <p:cNvSpPr txBox="1"/>
          <p:nvPr/>
        </p:nvSpPr>
        <p:spPr>
          <a:xfrm>
            <a:off x="523150" y="4552500"/>
            <a:ext cx="3808200" cy="5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 of students that stated they have depression, based on cGPA &amp; course for Students Dataset</a:t>
            </a:r>
            <a:endParaRPr sz="1300">
              <a:solidFill>
                <a:schemeClr val="dk2"/>
              </a:solidFill>
              <a:latin typeface="Nunito"/>
              <a:ea typeface="Nunito"/>
              <a:cs typeface="Nunito"/>
              <a:sym typeface="Nunito"/>
            </a:endParaRPr>
          </a:p>
        </p:txBody>
      </p:sp>
      <p:pic>
        <p:nvPicPr>
          <p:cNvPr id="327" name="Google Shape;327;p21"/>
          <p:cNvPicPr preferRelativeResize="0"/>
          <p:nvPr/>
        </p:nvPicPr>
        <p:blipFill>
          <a:blip r:embed="rId4">
            <a:alphaModFix/>
          </a:blip>
          <a:stretch>
            <a:fillRect/>
          </a:stretch>
        </p:blipFill>
        <p:spPr>
          <a:xfrm>
            <a:off x="4471650" y="64827"/>
            <a:ext cx="4835524" cy="4485572"/>
          </a:xfrm>
          <a:prstGeom prst="rect">
            <a:avLst/>
          </a:prstGeom>
          <a:noFill/>
          <a:ln>
            <a:noFill/>
          </a:ln>
        </p:spPr>
      </p:pic>
      <p:sp>
        <p:nvSpPr>
          <p:cNvPr id="328" name="Google Shape;328;p21"/>
          <p:cNvSpPr txBox="1"/>
          <p:nvPr/>
        </p:nvSpPr>
        <p:spPr>
          <a:xfrm>
            <a:off x="6225438" y="4608275"/>
            <a:ext cx="13521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Naive</a:t>
            </a:r>
            <a:r>
              <a:rPr lang="en" sz="1300">
                <a:solidFill>
                  <a:schemeClr val="dk2"/>
                </a:solidFill>
                <a:latin typeface="Nunito"/>
                <a:ea typeface="Nunito"/>
                <a:cs typeface="Nunito"/>
                <a:sym typeface="Nunito"/>
              </a:rPr>
              <a:t> Bayes</a:t>
            </a:r>
            <a:endParaRPr sz="13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