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60" r:id="rId3"/>
    <p:sldId id="261" r:id="rId4"/>
    <p:sldId id="262"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01880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7585186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042424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14367925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594429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7369735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33264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02323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36695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782756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1483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2/25/2022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191671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2/25/2022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02151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2/25/2022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87504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7266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78299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60EA64-D806-43AC-9DF2-F8C432F32B4C}" type="datetimeFigureOut">
              <a:rPr lang="en-US" smtClean="0"/>
              <a:t>2/25/2022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21639482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33DFC-365F-432F-8121-DD203BB6A407}"/>
              </a:ext>
            </a:extLst>
          </p:cNvPr>
          <p:cNvSpPr>
            <a:spLocks noGrp="1"/>
          </p:cNvSpPr>
          <p:nvPr>
            <p:ph type="ctrTitle"/>
          </p:nvPr>
        </p:nvSpPr>
        <p:spPr>
          <a:xfrm>
            <a:off x="1776575" y="2058025"/>
            <a:ext cx="7766936" cy="1646302"/>
          </a:xfrm>
        </p:spPr>
        <p:txBody>
          <a:bodyPr/>
          <a:lstStyle/>
          <a:p>
            <a:r>
              <a:rPr lang="en-US" b="1" i="0" dirty="0">
                <a:solidFill>
                  <a:srgbClr val="666666"/>
                </a:solidFill>
                <a:effectLst/>
                <a:latin typeface="Arial" panose="020B0604020202020204" pitchFamily="34" charset="0"/>
              </a:rPr>
              <a:t>Applications Of Data Science</a:t>
            </a:r>
            <a:endParaRPr lang="en-US" dirty="0"/>
          </a:p>
        </p:txBody>
      </p:sp>
      <p:sp>
        <p:nvSpPr>
          <p:cNvPr id="3" name="Subtitle 2">
            <a:extLst>
              <a:ext uri="{FF2B5EF4-FFF2-40B4-BE49-F238E27FC236}">
                <a16:creationId xmlns:a16="http://schemas.microsoft.com/office/drawing/2014/main" id="{C883F1FD-159A-4969-834E-9A8613FBCCA1}"/>
              </a:ext>
            </a:extLst>
          </p:cNvPr>
          <p:cNvSpPr>
            <a:spLocks noGrp="1"/>
          </p:cNvSpPr>
          <p:nvPr>
            <p:ph type="subTitle" idx="1"/>
          </p:nvPr>
        </p:nvSpPr>
        <p:spPr/>
        <p:txBody>
          <a:bodyPr/>
          <a:lstStyle/>
          <a:p>
            <a:r>
              <a:rPr lang="en-US" dirty="0"/>
              <a:t>PRESENTED BY </a:t>
            </a:r>
          </a:p>
          <a:p>
            <a:r>
              <a:rPr lang="en-US" dirty="0"/>
              <a:t>SHRAVANI AMBULKAR-CS (44)</a:t>
            </a:r>
          </a:p>
          <a:p>
            <a:endParaRPr lang="en-US" dirty="0"/>
          </a:p>
        </p:txBody>
      </p:sp>
    </p:spTree>
    <p:extLst>
      <p:ext uri="{BB962C8B-B14F-4D97-AF65-F5344CB8AC3E}">
        <p14:creationId xmlns:p14="http://schemas.microsoft.com/office/powerpoint/2010/main" val="1014809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DE20-3EDE-4B8C-B4B3-120FB242C6DA}"/>
              </a:ext>
            </a:extLst>
          </p:cNvPr>
          <p:cNvSpPr>
            <a:spLocks noGrp="1"/>
          </p:cNvSpPr>
          <p:nvPr>
            <p:ph type="title"/>
          </p:nvPr>
        </p:nvSpPr>
        <p:spPr>
          <a:xfrm>
            <a:off x="927591" y="2399899"/>
            <a:ext cx="8596668" cy="1320800"/>
          </a:xfrm>
        </p:spPr>
        <p:txBody>
          <a:bodyPr>
            <a:normAutofit/>
          </a:bodyPr>
          <a:lstStyle/>
          <a:p>
            <a:pPr algn="ctr"/>
            <a:r>
              <a:rPr lang="en-US" sz="4800" i="1" dirty="0"/>
              <a:t>THANKYOU</a:t>
            </a:r>
          </a:p>
        </p:txBody>
      </p:sp>
    </p:spTree>
    <p:extLst>
      <p:ext uri="{BB962C8B-B14F-4D97-AF65-F5344CB8AC3E}">
        <p14:creationId xmlns:p14="http://schemas.microsoft.com/office/powerpoint/2010/main" val="447061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ata science, introduction to data science">
            <a:extLst>
              <a:ext uri="{FF2B5EF4-FFF2-40B4-BE49-F238E27FC236}">
                <a16:creationId xmlns:a16="http://schemas.microsoft.com/office/drawing/2014/main" id="{A38D2542-BAD8-4EC7-85C8-B71A5CD5A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9819" y="1790299"/>
            <a:ext cx="4061859" cy="3682029"/>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16791818-09E7-45F4-9737-9906017A34F1}"/>
              </a:ext>
            </a:extLst>
          </p:cNvPr>
          <p:cNvSpPr>
            <a:spLocks noGrp="1"/>
          </p:cNvSpPr>
          <p:nvPr>
            <p:ph type="title"/>
          </p:nvPr>
        </p:nvSpPr>
        <p:spPr>
          <a:xfrm>
            <a:off x="526181" y="481397"/>
            <a:ext cx="5043638" cy="1597526"/>
          </a:xfrm>
        </p:spPr>
        <p:txBody>
          <a:bodyPr/>
          <a:lstStyle/>
          <a:p>
            <a:r>
              <a:rPr lang="en-US" dirty="0"/>
              <a:t>WHAT IS DATA SCIENCE</a:t>
            </a:r>
          </a:p>
        </p:txBody>
      </p:sp>
      <p:sp>
        <p:nvSpPr>
          <p:cNvPr id="9" name="Content Placeholder 2">
            <a:extLst>
              <a:ext uri="{FF2B5EF4-FFF2-40B4-BE49-F238E27FC236}">
                <a16:creationId xmlns:a16="http://schemas.microsoft.com/office/drawing/2014/main" id="{D53BC9BB-B188-4578-8EAE-9EAEBD26FC30}"/>
              </a:ext>
            </a:extLst>
          </p:cNvPr>
          <p:cNvSpPr>
            <a:spLocks noGrp="1"/>
          </p:cNvSpPr>
          <p:nvPr>
            <p:ph type="body" sz="half" idx="2"/>
          </p:nvPr>
        </p:nvSpPr>
        <p:spPr>
          <a:xfrm>
            <a:off x="423513" y="2233062"/>
            <a:ext cx="5322770" cy="4437246"/>
          </a:xfrm>
        </p:spPr>
        <p:txBody>
          <a:bodyPr>
            <a:normAutofit/>
          </a:bodyPr>
          <a:lstStyle/>
          <a:p>
            <a:pPr algn="l"/>
            <a:r>
              <a:rPr lang="en-US" sz="1600" b="0" i="0" dirty="0">
                <a:solidFill>
                  <a:srgbClr val="161513"/>
                </a:solidFill>
                <a:effectLst/>
                <a:latin typeface="OracleSansVF"/>
              </a:rPr>
              <a:t>Data science combines multiple fields, including statistics, scientific methods, artificial intelligence (AI), and data analysis, to extract value from data. Those who practice data science are called data scientists, and they combine a range of skills to analyze data collected from the web, smartphones, customers, sensors, and other sources to derive actionable insights.</a:t>
            </a:r>
          </a:p>
          <a:p>
            <a:pPr algn="l"/>
            <a:r>
              <a:rPr lang="en-US" sz="1600" b="0" i="0" dirty="0">
                <a:solidFill>
                  <a:srgbClr val="161513"/>
                </a:solidFill>
                <a:effectLst/>
                <a:latin typeface="OracleSansVF"/>
              </a:rPr>
              <a:t>Data science encompasses preparing data for analysis, including cleansing, aggregating, and manipulating the data to perform advanced data analysis. Analytic applications and data scientists can then review the results to uncover patterns and enable business leaders to draw informed insights.</a:t>
            </a:r>
          </a:p>
          <a:p>
            <a:endParaRPr lang="en-US" sz="1800" dirty="0"/>
          </a:p>
        </p:txBody>
      </p:sp>
    </p:spTree>
    <p:extLst>
      <p:ext uri="{BB962C8B-B14F-4D97-AF65-F5344CB8AC3E}">
        <p14:creationId xmlns:p14="http://schemas.microsoft.com/office/powerpoint/2010/main" val="3795112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8A488-7F78-4EE8-A410-3E8BE34D9859}"/>
              </a:ext>
            </a:extLst>
          </p:cNvPr>
          <p:cNvSpPr>
            <a:spLocks noGrp="1"/>
          </p:cNvSpPr>
          <p:nvPr>
            <p:ph type="title"/>
          </p:nvPr>
        </p:nvSpPr>
        <p:spPr>
          <a:xfrm>
            <a:off x="2051464" y="426720"/>
            <a:ext cx="8596668" cy="1320800"/>
          </a:xfrm>
        </p:spPr>
        <p:txBody>
          <a:bodyPr/>
          <a:lstStyle/>
          <a:p>
            <a:r>
              <a:rPr lang="en-US" dirty="0"/>
              <a:t>APPLICATIONS OF DATA SCIENCE</a:t>
            </a:r>
          </a:p>
        </p:txBody>
      </p:sp>
      <p:graphicFrame>
        <p:nvGraphicFramePr>
          <p:cNvPr id="8" name="Object 7">
            <a:extLst>
              <a:ext uri="{FF2B5EF4-FFF2-40B4-BE49-F238E27FC236}">
                <a16:creationId xmlns:a16="http://schemas.microsoft.com/office/drawing/2014/main" id="{973F8107-B4AC-4A63-83B0-EECA66D141E8}"/>
              </a:ext>
            </a:extLst>
          </p:cNvPr>
          <p:cNvGraphicFramePr>
            <a:graphicFrameLocks noChangeAspect="1"/>
          </p:cNvGraphicFramePr>
          <p:nvPr>
            <p:extLst>
              <p:ext uri="{D42A27DB-BD31-4B8C-83A1-F6EECF244321}">
                <p14:modId xmlns:p14="http://schemas.microsoft.com/office/powerpoint/2010/main" val="905656554"/>
              </p:ext>
            </p:extLst>
          </p:nvPr>
        </p:nvGraphicFramePr>
        <p:xfrm>
          <a:off x="1955212" y="1597797"/>
          <a:ext cx="7131037" cy="3992628"/>
        </p:xfrm>
        <a:graphic>
          <a:graphicData uri="http://schemas.openxmlformats.org/presentationml/2006/ole">
            <mc:AlternateContent xmlns:mc="http://schemas.openxmlformats.org/markup-compatibility/2006">
              <mc:Choice xmlns:v="urn:schemas-microsoft-com:vml" Requires="v">
                <p:oleObj spid="_x0000_s2055" name="Bitmap Image" r:id="rId3" imgW="3340080" imgH="2863800" progId="Paint.Picture">
                  <p:embed/>
                </p:oleObj>
              </mc:Choice>
              <mc:Fallback>
                <p:oleObj name="Bitmap Image" r:id="rId3" imgW="3340080" imgH="2863800" progId="Paint.Picture">
                  <p:embed/>
                  <p:pic>
                    <p:nvPicPr>
                      <p:cNvPr id="0" name=""/>
                      <p:cNvPicPr/>
                      <p:nvPr/>
                    </p:nvPicPr>
                    <p:blipFill>
                      <a:blip r:embed="rId4"/>
                      <a:stretch>
                        <a:fillRect/>
                      </a:stretch>
                    </p:blipFill>
                    <p:spPr>
                      <a:xfrm>
                        <a:off x="1955212" y="1597797"/>
                        <a:ext cx="7131037" cy="3992628"/>
                      </a:xfrm>
                      <a:prstGeom prst="rect">
                        <a:avLst/>
                      </a:prstGeom>
                    </p:spPr>
                  </p:pic>
                </p:oleObj>
              </mc:Fallback>
            </mc:AlternateContent>
          </a:graphicData>
        </a:graphic>
      </p:graphicFrame>
    </p:spTree>
    <p:extLst>
      <p:ext uri="{BB962C8B-B14F-4D97-AF65-F5344CB8AC3E}">
        <p14:creationId xmlns:p14="http://schemas.microsoft.com/office/powerpoint/2010/main" val="2692761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A788A-AF34-49EA-B999-742231E609D9}"/>
              </a:ext>
            </a:extLst>
          </p:cNvPr>
          <p:cNvSpPr>
            <a:spLocks noGrp="1"/>
          </p:cNvSpPr>
          <p:nvPr>
            <p:ph type="title"/>
          </p:nvPr>
        </p:nvSpPr>
        <p:spPr/>
        <p:txBody>
          <a:bodyPr/>
          <a:lstStyle/>
          <a:p>
            <a:r>
              <a:rPr lang="en-US"/>
              <a:t>APPLICATION OF DATA SCIENCE IN GAMING</a:t>
            </a:r>
            <a:endParaRPr lang="en-US" dirty="0"/>
          </a:p>
        </p:txBody>
      </p:sp>
      <p:sp>
        <p:nvSpPr>
          <p:cNvPr id="3" name="Subtitle 2">
            <a:extLst>
              <a:ext uri="{FF2B5EF4-FFF2-40B4-BE49-F238E27FC236}">
                <a16:creationId xmlns:a16="http://schemas.microsoft.com/office/drawing/2014/main" id="{EFFE6222-A237-4767-8380-452CE2355274}"/>
              </a:ext>
            </a:extLst>
          </p:cNvPr>
          <p:cNvSpPr>
            <a:spLocks noGrp="1"/>
          </p:cNvSpPr>
          <p:nvPr>
            <p:ph idx="1"/>
          </p:nvPr>
        </p:nvSpPr>
        <p:spPr/>
        <p:txBody>
          <a:bodyPr>
            <a:normAutofit/>
          </a:bodyPr>
          <a:lstStyle/>
          <a:p>
            <a:pPr marL="0" indent="0" algn="l">
              <a:buNone/>
            </a:pPr>
            <a:r>
              <a:rPr lang="en-US" dirty="0">
                <a:solidFill>
                  <a:schemeClr val="tx1"/>
                </a:solidFill>
              </a:rPr>
              <a:t>GAME DEVELOPMENT</a:t>
            </a:r>
          </a:p>
          <a:p>
            <a:pPr marL="0" indent="0" algn="l">
              <a:buNone/>
            </a:pPr>
            <a:r>
              <a:rPr lang="en-US" b="0" i="0" dirty="0">
                <a:solidFill>
                  <a:srgbClr val="111111"/>
                </a:solidFill>
                <a:effectLst/>
                <a:latin typeface="open sans" panose="020B0604020202020204" pitchFamily="34" charset="0"/>
              </a:rPr>
              <a:t>One of the most exciting applications of data science in gaming is its use in the game development process. The whole idea of the game, its functionality, and design play a critical part in keeping the player engaged and interested in playing. Insights gained from gaming data are very much appreciated in this case. A game should be regarded as a kind mechanism which performance may be measured, and as a result, it may be tuned according to the need of a customer. Data science is utilized to build models, to analyze and identify optimization points, make predictions and empower machine learning algorithms, identify patterns and trends to guide service maps and improve gaming models.</a:t>
            </a:r>
          </a:p>
          <a:p>
            <a:pPr algn="l"/>
            <a:endParaRPr lang="en-US" b="0" i="0" dirty="0">
              <a:solidFill>
                <a:srgbClr val="111111"/>
              </a:solidFill>
              <a:effectLst/>
              <a:latin typeface="open sans" panose="020B0604020202020204" pitchFamily="34" charset="0"/>
            </a:endParaRPr>
          </a:p>
          <a:p>
            <a:pPr algn="l"/>
            <a:endParaRPr lang="en-US" dirty="0">
              <a:solidFill>
                <a:schemeClr val="bg1"/>
              </a:solidFill>
            </a:endParaRPr>
          </a:p>
        </p:txBody>
      </p:sp>
    </p:spTree>
    <p:extLst>
      <p:ext uri="{BB962C8B-B14F-4D97-AF65-F5344CB8AC3E}">
        <p14:creationId xmlns:p14="http://schemas.microsoft.com/office/powerpoint/2010/main" val="1724250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CDFE-DED0-49E8-8A4E-0FDA22EAE384}"/>
              </a:ext>
            </a:extLst>
          </p:cNvPr>
          <p:cNvSpPr>
            <a:spLocks noGrp="1"/>
          </p:cNvSpPr>
          <p:nvPr>
            <p:ph type="title"/>
          </p:nvPr>
        </p:nvSpPr>
        <p:spPr>
          <a:xfrm>
            <a:off x="769620" y="328401"/>
            <a:ext cx="4486656" cy="1141497"/>
          </a:xfrm>
        </p:spPr>
        <p:txBody>
          <a:bodyPr/>
          <a:lstStyle/>
          <a:p>
            <a:r>
              <a:rPr lang="en-US" dirty="0"/>
              <a:t>GAME MONETIZATION</a:t>
            </a:r>
          </a:p>
        </p:txBody>
      </p:sp>
      <p:pic>
        <p:nvPicPr>
          <p:cNvPr id="3074" name="Picture 2" descr="Game monetization ">
            <a:extLst>
              <a:ext uri="{FF2B5EF4-FFF2-40B4-BE49-F238E27FC236}">
                <a16:creationId xmlns:a16="http://schemas.microsoft.com/office/drawing/2014/main" id="{090976DD-4A9C-42CB-912A-C9B12CFD6B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51647" y="1701265"/>
            <a:ext cx="4269419" cy="345547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7DAE7DD0-3F5F-46AB-9624-602647E36226}"/>
              </a:ext>
            </a:extLst>
          </p:cNvPr>
          <p:cNvSpPr>
            <a:spLocks noGrp="1"/>
          </p:cNvSpPr>
          <p:nvPr>
            <p:ph type="body" sz="half" idx="2"/>
          </p:nvPr>
        </p:nvSpPr>
        <p:spPr>
          <a:xfrm>
            <a:off x="769620" y="1588169"/>
            <a:ext cx="4486656" cy="5053264"/>
          </a:xfrm>
        </p:spPr>
        <p:txBody>
          <a:bodyPr>
            <a:normAutofit/>
          </a:bodyPr>
          <a:lstStyle/>
          <a:p>
            <a:pPr algn="l"/>
            <a:r>
              <a:rPr lang="en-US" b="0" i="0">
                <a:solidFill>
                  <a:srgbClr val="111111"/>
                </a:solidFill>
                <a:effectLst/>
                <a:latin typeface="open sans" panose="020B0606030504020204" pitchFamily="34" charset="0"/>
              </a:rPr>
              <a:t>Game monetization is an essential factor in the general increase in revenues. Developing a well-designed, engaging and popular game requires a lot of time, money, and finance. Thus, companies principal goal is to make this game profitable for them. In this regard, there exist three significant models of video games subscription: pay-to-play, free-to-play, and freemium. In any case, big data analytics tools will help you make sure your game is profitable for you.</a:t>
            </a:r>
          </a:p>
          <a:p>
            <a:pPr algn="l"/>
            <a:r>
              <a:rPr lang="en-US" b="0" i="0">
                <a:solidFill>
                  <a:srgbClr val="111111"/>
                </a:solidFill>
                <a:effectLst/>
                <a:latin typeface="open sans" panose="020B0606030504020204" pitchFamily="34" charset="0"/>
              </a:rPr>
              <a:t>In some cases, you will need to identify your most valuable players. Thus, you will use the data concerning social network activity, general playing activity and customers’ feedbacks to segment your players, study their preferences and behavior.</a:t>
            </a:r>
          </a:p>
          <a:p>
            <a:pPr algn="l"/>
            <a:r>
              <a:rPr lang="en-US" b="0" i="0">
                <a:solidFill>
                  <a:srgbClr val="111111"/>
                </a:solidFill>
                <a:effectLst/>
                <a:latin typeface="open sans" panose="020B0606030504020204" pitchFamily="34" charset="0"/>
              </a:rPr>
              <a:t>Big data is used for predictions on behavior and optimization of games in such a way that players will come back again and will be ready to pay money for playing.</a:t>
            </a:r>
          </a:p>
        </p:txBody>
      </p:sp>
    </p:spTree>
    <p:extLst>
      <p:ext uri="{BB962C8B-B14F-4D97-AF65-F5344CB8AC3E}">
        <p14:creationId xmlns:p14="http://schemas.microsoft.com/office/powerpoint/2010/main" val="111661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BCEDE-4150-4524-858F-A118D9206D3F}"/>
              </a:ext>
            </a:extLst>
          </p:cNvPr>
          <p:cNvSpPr>
            <a:spLocks noGrp="1"/>
          </p:cNvSpPr>
          <p:nvPr>
            <p:ph type="title"/>
          </p:nvPr>
        </p:nvSpPr>
        <p:spPr/>
        <p:txBody>
          <a:bodyPr/>
          <a:lstStyle/>
          <a:p>
            <a:r>
              <a:rPr lang="en-US" dirty="0"/>
              <a:t>GAME DESING</a:t>
            </a:r>
          </a:p>
        </p:txBody>
      </p:sp>
      <p:sp>
        <p:nvSpPr>
          <p:cNvPr id="3" name="Content Placeholder 2">
            <a:extLst>
              <a:ext uri="{FF2B5EF4-FFF2-40B4-BE49-F238E27FC236}">
                <a16:creationId xmlns:a16="http://schemas.microsoft.com/office/drawing/2014/main" id="{688E3378-0CE3-4E34-890C-A1A1449D3B58}"/>
              </a:ext>
            </a:extLst>
          </p:cNvPr>
          <p:cNvSpPr>
            <a:spLocks noGrp="1"/>
          </p:cNvSpPr>
          <p:nvPr>
            <p:ph idx="1"/>
          </p:nvPr>
        </p:nvSpPr>
        <p:spPr>
          <a:xfrm>
            <a:off x="677334" y="1562060"/>
            <a:ext cx="7729728" cy="3733880"/>
          </a:xfrm>
        </p:spPr>
        <p:txBody>
          <a:bodyPr>
            <a:normAutofit fontScale="92500"/>
          </a:bodyPr>
          <a:lstStyle/>
          <a:p>
            <a:pPr algn="l"/>
            <a:r>
              <a:rPr lang="en-US" b="0" i="0" dirty="0">
                <a:solidFill>
                  <a:srgbClr val="111111"/>
                </a:solidFill>
                <a:effectLst/>
                <a:latin typeface="open sans" panose="020B0606030504020204" pitchFamily="34" charset="0"/>
              </a:rPr>
              <a:t>Game design has turned into art with the fast development of modern technologies. Moreover, game design has become an incredibly popular area to build a successful career for developers. It is a complex process requiring various programming, visualization, and animation skills.</a:t>
            </a:r>
          </a:p>
          <a:p>
            <a:pPr algn="l"/>
            <a:r>
              <a:rPr lang="en-US" b="0" i="0" dirty="0">
                <a:solidFill>
                  <a:srgbClr val="111111"/>
                </a:solidFill>
                <a:effectLst/>
                <a:latin typeface="open sans" panose="020B0606030504020204" pitchFamily="34" charset="0"/>
              </a:rPr>
              <a:t>Application of the marvelous visual effects is no longer to keep the players engaged. Gaming data insights along with the developers' creativity help to create an interactive and complex scenario for the games. The insights from the gaming analytics are used to obtain the specific knowledge of what the player wants, to predict the gaming bottlenecks, reasoning, and timing. New game concepts, storylines, and mechanics are designed using the data gained previously.</a:t>
            </a:r>
          </a:p>
          <a:p>
            <a:pPr marL="0" indent="0" algn="l">
              <a:buNone/>
            </a:pPr>
            <a:r>
              <a:rPr lang="en-US" b="0" i="0" dirty="0">
                <a:solidFill>
                  <a:srgbClr val="111111"/>
                </a:solidFill>
                <a:effectLst/>
                <a:latin typeface="open sans" panose="020B0606030504020204" pitchFamily="34" charset="0"/>
              </a:rPr>
              <a:t> </a:t>
            </a:r>
          </a:p>
          <a:p>
            <a:endParaRPr lang="en-US" dirty="0"/>
          </a:p>
        </p:txBody>
      </p:sp>
    </p:spTree>
    <p:extLst>
      <p:ext uri="{BB962C8B-B14F-4D97-AF65-F5344CB8AC3E}">
        <p14:creationId xmlns:p14="http://schemas.microsoft.com/office/powerpoint/2010/main" val="3216257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CE13-9D47-433A-AE5F-7894F5F5850C}"/>
              </a:ext>
            </a:extLst>
          </p:cNvPr>
          <p:cNvSpPr>
            <a:spLocks noGrp="1"/>
          </p:cNvSpPr>
          <p:nvPr>
            <p:ph type="title"/>
          </p:nvPr>
        </p:nvSpPr>
        <p:spPr/>
        <p:txBody>
          <a:bodyPr/>
          <a:lstStyle/>
          <a:p>
            <a:r>
              <a:rPr lang="en-US" dirty="0"/>
              <a:t>VISUAL EFFECTS AND GRAPHICS</a:t>
            </a:r>
          </a:p>
        </p:txBody>
      </p:sp>
      <p:sp>
        <p:nvSpPr>
          <p:cNvPr id="3" name="Content Placeholder 2">
            <a:extLst>
              <a:ext uri="{FF2B5EF4-FFF2-40B4-BE49-F238E27FC236}">
                <a16:creationId xmlns:a16="http://schemas.microsoft.com/office/drawing/2014/main" id="{E81E73DB-7D52-4542-B684-D643F86C29FF}"/>
              </a:ext>
            </a:extLst>
          </p:cNvPr>
          <p:cNvSpPr>
            <a:spLocks noGrp="1"/>
          </p:cNvSpPr>
          <p:nvPr>
            <p:ph idx="1"/>
          </p:nvPr>
        </p:nvSpPr>
        <p:spPr>
          <a:xfrm>
            <a:off x="677334" y="1694046"/>
            <a:ext cx="7729728" cy="4100362"/>
          </a:xfrm>
        </p:spPr>
        <p:txBody>
          <a:bodyPr>
            <a:normAutofit lnSpcReduction="10000"/>
          </a:bodyPr>
          <a:lstStyle/>
          <a:p>
            <a:pPr algn="l"/>
            <a:r>
              <a:rPr lang="en-US" b="0" i="0" dirty="0">
                <a:solidFill>
                  <a:srgbClr val="111111"/>
                </a:solidFill>
                <a:effectLst/>
                <a:latin typeface="open sans" panose="020B0606030504020204" pitchFamily="34" charset="0"/>
              </a:rPr>
              <a:t> The rise of modern technologies also caused a huge advancement in the mechanisms used for the creation of visual effects in gaming. Among them, there is motion capture in games, real-time rendering, photogrammetry, and many others.</a:t>
            </a:r>
          </a:p>
          <a:p>
            <a:pPr algn="l"/>
            <a:r>
              <a:rPr lang="en-US" b="0" i="0" dirty="0">
                <a:solidFill>
                  <a:srgbClr val="111111"/>
                </a:solidFill>
                <a:effectLst/>
                <a:latin typeface="open sans" panose="020B0606030504020204" pitchFamily="34" charset="0"/>
              </a:rPr>
              <a:t>For instance, motion capturing allows creating characters with more human trait and characteristics. It helps in rendering emotions, facial expressions, and movements more naturally.</a:t>
            </a:r>
          </a:p>
          <a:p>
            <a:pPr algn="l"/>
            <a:r>
              <a:rPr lang="en-US" b="0" i="0" dirty="0">
                <a:solidFill>
                  <a:srgbClr val="111111"/>
                </a:solidFill>
                <a:effectLst/>
                <a:latin typeface="open sans" panose="020B0606030504020204" pitchFamily="34" charset="0"/>
              </a:rPr>
              <a:t>Modern video games developers try to use advanced algorithms to push the visual boundaries of the game. Real-time rendering techniques are used for this purpose.  Photogrammetry, in its turn, involves taking photographic data and converting into engaging, realistic digital models.</a:t>
            </a:r>
          </a:p>
          <a:p>
            <a:pPr marL="0" indent="0">
              <a:buNone/>
            </a:pPr>
            <a:br>
              <a:rPr lang="en-US" dirty="0"/>
            </a:br>
            <a:endParaRPr lang="en-US" dirty="0"/>
          </a:p>
        </p:txBody>
      </p:sp>
    </p:spTree>
    <p:extLst>
      <p:ext uri="{BB962C8B-B14F-4D97-AF65-F5344CB8AC3E}">
        <p14:creationId xmlns:p14="http://schemas.microsoft.com/office/powerpoint/2010/main" val="3586076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B59C3-4B48-43CA-83C1-0458F39A6CB9}"/>
              </a:ext>
            </a:extLst>
          </p:cNvPr>
          <p:cNvSpPr>
            <a:spLocks noGrp="1"/>
          </p:cNvSpPr>
          <p:nvPr>
            <p:ph type="title"/>
          </p:nvPr>
        </p:nvSpPr>
        <p:spPr/>
        <p:txBody>
          <a:bodyPr/>
          <a:lstStyle/>
          <a:p>
            <a:r>
              <a:rPr lang="en-US" dirty="0"/>
              <a:t>FRAUD DETECTION</a:t>
            </a:r>
          </a:p>
        </p:txBody>
      </p:sp>
      <p:sp>
        <p:nvSpPr>
          <p:cNvPr id="3" name="Content Placeholder 2">
            <a:extLst>
              <a:ext uri="{FF2B5EF4-FFF2-40B4-BE49-F238E27FC236}">
                <a16:creationId xmlns:a16="http://schemas.microsoft.com/office/drawing/2014/main" id="{DC33537B-779B-4FC1-BA91-5677CB1DF9A5}"/>
              </a:ext>
            </a:extLst>
          </p:cNvPr>
          <p:cNvSpPr>
            <a:spLocks noGrp="1"/>
          </p:cNvSpPr>
          <p:nvPr>
            <p:ph idx="1"/>
          </p:nvPr>
        </p:nvSpPr>
        <p:spPr>
          <a:xfrm>
            <a:off x="677334" y="1500858"/>
            <a:ext cx="7729728" cy="4535786"/>
          </a:xfrm>
        </p:spPr>
        <p:txBody>
          <a:bodyPr>
            <a:noAutofit/>
          </a:bodyPr>
          <a:lstStyle/>
          <a:p>
            <a:pPr algn="l"/>
            <a:r>
              <a:rPr lang="en-US" sz="1400" b="0" i="0" dirty="0">
                <a:solidFill>
                  <a:srgbClr val="111111"/>
                </a:solidFill>
                <a:effectLst/>
                <a:latin typeface="open sans" panose="020B0606030504020204" pitchFamily="34" charset="0"/>
              </a:rPr>
              <a:t>All the action and decisions in the world of gaming are fast. A high speed of all these processes presents a matter of high interest for the fraudsters. Thus, the companies face the need to prevent fraudulent activity, yet to keep the level of customer satisfaction high enough. Security matters are challenging in all industries.</a:t>
            </a:r>
          </a:p>
          <a:p>
            <a:pPr algn="l"/>
            <a:r>
              <a:rPr lang="en-US" sz="1400" b="0" i="0" dirty="0">
                <a:solidFill>
                  <a:srgbClr val="111111"/>
                </a:solidFill>
                <a:effectLst/>
                <a:latin typeface="open sans" panose="020B0606030504020204" pitchFamily="34" charset="0"/>
              </a:rPr>
              <a:t>Various solutions for verification of the players are widely applied in gaming. The matter is those game developers are obliged to use players verification by law. Also, various verification techniques allow detecting doubtful accounts and action at early stages. Moreover, these techniques are used to avoid identity theft, which is quite widespread in the virtual world of gaming.</a:t>
            </a:r>
          </a:p>
          <a:p>
            <a:pPr algn="l"/>
            <a:r>
              <a:rPr lang="en-US" sz="1400" b="0" i="0" dirty="0">
                <a:solidFill>
                  <a:srgbClr val="111111"/>
                </a:solidFill>
                <a:effectLst/>
                <a:latin typeface="open sans" panose="020B0606030504020204" pitchFamily="34" charset="0"/>
              </a:rPr>
              <a:t>Payment fraud is also quite often in gaming. The fraudsters tend to create special bots to get the information necessary for payment. Therefore, gaming companies need to assure a high level of security to the player's personal information and transactions performed.</a:t>
            </a:r>
          </a:p>
          <a:p>
            <a:pPr algn="l"/>
            <a:r>
              <a:rPr lang="en-US" sz="1400" b="0" i="0" dirty="0">
                <a:solidFill>
                  <a:srgbClr val="111111"/>
                </a:solidFill>
                <a:effectLst/>
                <a:latin typeface="open sans" panose="020B0606030504020204" pitchFamily="34" charset="0"/>
              </a:rPr>
              <a:t>Machine learning algorithms come to the rescue of gaming companies. Their application allows fast identification of suspicious activity. They make fraud detection much more automated and efficient due to the amount of data they can process.</a:t>
            </a:r>
          </a:p>
          <a:p>
            <a:pPr marL="0" indent="0" algn="l">
              <a:buNone/>
            </a:pPr>
            <a:br>
              <a:rPr lang="en-US" sz="1400" dirty="0"/>
            </a:br>
            <a:endParaRPr lang="en-US" sz="1400" dirty="0"/>
          </a:p>
        </p:txBody>
      </p:sp>
    </p:spTree>
    <p:extLst>
      <p:ext uri="{BB962C8B-B14F-4D97-AF65-F5344CB8AC3E}">
        <p14:creationId xmlns:p14="http://schemas.microsoft.com/office/powerpoint/2010/main" val="2700283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D818-9D17-46CE-A0AF-AD4544EBD9C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AF837ED-D9FD-4963-B6F4-AEBD36193ED8}"/>
              </a:ext>
            </a:extLst>
          </p:cNvPr>
          <p:cNvSpPr>
            <a:spLocks noGrp="1"/>
          </p:cNvSpPr>
          <p:nvPr>
            <p:ph idx="1"/>
          </p:nvPr>
        </p:nvSpPr>
        <p:spPr>
          <a:xfrm>
            <a:off x="677334" y="1579265"/>
            <a:ext cx="7729728" cy="3907135"/>
          </a:xfrm>
        </p:spPr>
        <p:txBody>
          <a:bodyPr>
            <a:normAutofit fontScale="92500"/>
          </a:bodyPr>
          <a:lstStyle/>
          <a:p>
            <a:pPr algn="l"/>
            <a:r>
              <a:rPr lang="en-US" b="0" i="0" dirty="0">
                <a:solidFill>
                  <a:srgbClr val="111111"/>
                </a:solidFill>
                <a:effectLst/>
                <a:latin typeface="open sans" panose="020B0606030504020204" pitchFamily="34" charset="0"/>
              </a:rPr>
              <a:t>The gaming industry has been growing exponentially. The number of active users tends to increase every minute and so does the overall income of the companies developing games. The inner infrastructure of the games gets even more complex providing more opportunities for players. An entirely new world and realities are created for the users. Top level visualization and design techniques, the latest visual effects, graphic elements and augmented reality effects provide customers with a high level of satisfaction.</a:t>
            </a:r>
          </a:p>
          <a:p>
            <a:pPr algn="l"/>
            <a:r>
              <a:rPr lang="en-US" b="1" i="0" dirty="0">
                <a:solidFill>
                  <a:srgbClr val="111111"/>
                </a:solidFill>
                <a:effectLst/>
                <a:latin typeface="open sans" panose="020B0606030504020204" pitchFamily="34" charset="0"/>
              </a:rPr>
              <a:t>Data science </a:t>
            </a:r>
            <a:r>
              <a:rPr lang="en-US" b="0" i="0" dirty="0">
                <a:solidFill>
                  <a:srgbClr val="111111"/>
                </a:solidFill>
                <a:effectLst/>
                <a:latin typeface="open sans" panose="020B0606030504020204" pitchFamily="34" charset="0"/>
              </a:rPr>
              <a:t>has entered various industries and improved the principles of their functioning forever. It has brought various businesses to a qualitatively new level of their development. The industry of gaming is no exception here. Moreover, data science techniques and methodologies have become integral parts of games development, design, operation, and many other stages of their functioning.</a:t>
            </a:r>
          </a:p>
          <a:p>
            <a:pPr marL="0" indent="0" algn="l">
              <a:buNone/>
            </a:pPr>
            <a:endParaRPr lang="en-US" b="0" i="0" dirty="0">
              <a:solidFill>
                <a:srgbClr val="111111"/>
              </a:solidFill>
              <a:effectLst/>
              <a:latin typeface="open sans" panose="020B0606030504020204" pitchFamily="34" charset="0"/>
            </a:endParaRPr>
          </a:p>
          <a:p>
            <a:endParaRPr lang="en-US" dirty="0"/>
          </a:p>
        </p:txBody>
      </p:sp>
    </p:spTree>
    <p:extLst>
      <p:ext uri="{BB962C8B-B14F-4D97-AF65-F5344CB8AC3E}">
        <p14:creationId xmlns:p14="http://schemas.microsoft.com/office/powerpoint/2010/main" val="36462653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86</TotalTime>
  <Words>1050</Words>
  <Application>Microsoft Office PowerPoint</Application>
  <PresentationFormat>Widescreen</PresentationFormat>
  <Paragraphs>33</Paragraphs>
  <Slides>10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7" baseType="lpstr">
      <vt:lpstr>Arial</vt:lpstr>
      <vt:lpstr>Open Sans</vt:lpstr>
      <vt:lpstr>OracleSansVF</vt:lpstr>
      <vt:lpstr>Trebuchet MS</vt:lpstr>
      <vt:lpstr>Wingdings 3</vt:lpstr>
      <vt:lpstr>Facet</vt:lpstr>
      <vt:lpstr>Paintbrush Picture</vt:lpstr>
      <vt:lpstr>Applications Of Data Science</vt:lpstr>
      <vt:lpstr>WHAT IS DATA SCIENCE</vt:lpstr>
      <vt:lpstr>APPLICATIONS OF DATA SCIENCE</vt:lpstr>
      <vt:lpstr>APPLICATION OF DATA SCIENCE IN GAMING</vt:lpstr>
      <vt:lpstr>GAME MONETIZATION</vt:lpstr>
      <vt:lpstr>GAME DESING</vt:lpstr>
      <vt:lpstr>VISUAL EFFECTS AND GRAPHICS</vt:lpstr>
      <vt:lpstr>FRAUD DETECTION</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Data Science</dc:title>
  <dc:creator>Rita Ambulkar</dc:creator>
  <cp:lastModifiedBy>Rita Ambulkar</cp:lastModifiedBy>
  <cp:revision>9</cp:revision>
  <dcterms:created xsi:type="dcterms:W3CDTF">2022-02-25T13:24:14Z</dcterms:created>
  <dcterms:modified xsi:type="dcterms:W3CDTF">2022-02-25T14:51:06Z</dcterms:modified>
</cp:coreProperties>
</file>