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30" r:id="rId17"/>
    <p:sldId id="434" r:id="rId18"/>
    <p:sldId id="407" r:id="rId19"/>
    <p:sldId id="387" r:id="rId20"/>
    <p:sldId id="431" r:id="rId21"/>
    <p:sldId id="432" r:id="rId22"/>
    <p:sldId id="433" r:id="rId23"/>
    <p:sldId id="383" r:id="rId24"/>
    <p:sldId id="428" r:id="rId25"/>
    <p:sldId id="290" r:id="rId26"/>
    <p:sldId id="429"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56EAD-4982-452A-808B-E63BCE1605B7}" v="9" dt="2022-11-04T01:40:49.33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haboina Bunny" userId="bf2b9af58d976f2a" providerId="LiveId" clId="{12556EAD-4982-452A-808B-E63BCE1605B7}"/>
    <pc:docChg chg="undo custSel addSld delSld modSld">
      <pc:chgData name="Bashaboina Bunny" userId="bf2b9af58d976f2a" providerId="LiveId" clId="{12556EAD-4982-452A-808B-E63BCE1605B7}" dt="2022-11-04T01:44:34.920" v="290" actId="1076"/>
      <pc:docMkLst>
        <pc:docMk/>
      </pc:docMkLst>
      <pc:sldChg chg="modSp mod">
        <pc:chgData name="Bashaboina Bunny" userId="bf2b9af58d976f2a" providerId="LiveId" clId="{12556EAD-4982-452A-808B-E63BCE1605B7}" dt="2022-11-04T01:44:23.081" v="289" actId="20577"/>
        <pc:sldMkLst>
          <pc:docMk/>
          <pc:sldMk cId="0" sldId="256"/>
        </pc:sldMkLst>
        <pc:spChg chg="mod">
          <ac:chgData name="Bashaboina Bunny" userId="bf2b9af58d976f2a" providerId="LiveId" clId="{12556EAD-4982-452A-808B-E63BCE1605B7}" dt="2022-11-04T01:44:23.081" v="289" actId="20577"/>
          <ac:spMkLst>
            <pc:docMk/>
            <pc:sldMk cId="0" sldId="256"/>
            <ac:spMk id="4" creationId="{00000000-0000-0000-0000-000000000000}"/>
          </ac:spMkLst>
        </pc:spChg>
      </pc:sldChg>
      <pc:sldChg chg="modSp mod">
        <pc:chgData name="Bashaboina Bunny" userId="bf2b9af58d976f2a" providerId="LiveId" clId="{12556EAD-4982-452A-808B-E63BCE1605B7}" dt="2022-10-30T08:42:13.123" v="191" actId="1076"/>
        <pc:sldMkLst>
          <pc:docMk/>
          <pc:sldMk cId="0" sldId="257"/>
        </pc:sldMkLst>
        <pc:spChg chg="mod">
          <ac:chgData name="Bashaboina Bunny" userId="bf2b9af58d976f2a" providerId="LiveId" clId="{12556EAD-4982-452A-808B-E63BCE1605B7}" dt="2022-10-30T08:42:13.123" v="191" actId="1076"/>
          <ac:spMkLst>
            <pc:docMk/>
            <pc:sldMk cId="0" sldId="257"/>
            <ac:spMk id="43" creationId="{00000000-0000-0000-0000-000000000000}"/>
          </ac:spMkLst>
        </pc:spChg>
        <pc:spChg chg="mod">
          <ac:chgData name="Bashaboina Bunny" userId="bf2b9af58d976f2a" providerId="LiveId" clId="{12556EAD-4982-452A-808B-E63BCE1605B7}" dt="2022-10-30T08:42:07.900" v="190" actId="255"/>
          <ac:spMkLst>
            <pc:docMk/>
            <pc:sldMk cId="0" sldId="257"/>
            <ac:spMk id="44" creationId="{00000000-0000-0000-0000-000000000000}"/>
          </ac:spMkLst>
        </pc:spChg>
      </pc:sldChg>
      <pc:sldChg chg="modSp mod">
        <pc:chgData name="Bashaboina Bunny" userId="bf2b9af58d976f2a" providerId="LiveId" clId="{12556EAD-4982-452A-808B-E63BCE1605B7}" dt="2022-10-30T08:41:41.572" v="187" actId="255"/>
        <pc:sldMkLst>
          <pc:docMk/>
          <pc:sldMk cId="0" sldId="259"/>
        </pc:sldMkLst>
        <pc:spChg chg="mod">
          <ac:chgData name="Bashaboina Bunny" userId="bf2b9af58d976f2a" providerId="LiveId" clId="{12556EAD-4982-452A-808B-E63BCE1605B7}" dt="2022-10-30T08:41:27.790" v="185" actId="20577"/>
          <ac:spMkLst>
            <pc:docMk/>
            <pc:sldMk cId="0" sldId="259"/>
            <ac:spMk id="3" creationId="{961EDA5A-3548-F45A-AC94-989AD598F21A}"/>
          </ac:spMkLst>
        </pc:spChg>
        <pc:spChg chg="mod">
          <ac:chgData name="Bashaboina Bunny" userId="bf2b9af58d976f2a" providerId="LiveId" clId="{12556EAD-4982-452A-808B-E63BCE1605B7}" dt="2022-10-30T08:41:34.998" v="186" actId="1076"/>
          <ac:spMkLst>
            <pc:docMk/>
            <pc:sldMk cId="0" sldId="259"/>
            <ac:spMk id="49" creationId="{00000000-0000-0000-0000-000000000000}"/>
          </ac:spMkLst>
        </pc:spChg>
        <pc:spChg chg="mod">
          <ac:chgData name="Bashaboina Bunny" userId="bf2b9af58d976f2a" providerId="LiveId" clId="{12556EAD-4982-452A-808B-E63BCE1605B7}" dt="2022-10-30T08:41:41.572" v="187" actId="255"/>
          <ac:spMkLst>
            <pc:docMk/>
            <pc:sldMk cId="0" sldId="259"/>
            <ac:spMk id="50" creationId="{00000000-0000-0000-0000-000000000000}"/>
          </ac:spMkLst>
        </pc:spChg>
      </pc:sldChg>
      <pc:sldChg chg="modSp mod">
        <pc:chgData name="Bashaboina Bunny" userId="bf2b9af58d976f2a" providerId="LiveId" clId="{12556EAD-4982-452A-808B-E63BCE1605B7}" dt="2022-10-30T08:42:24.036" v="193" actId="20577"/>
        <pc:sldMkLst>
          <pc:docMk/>
          <pc:sldMk cId="0" sldId="263"/>
        </pc:sldMkLst>
        <pc:spChg chg="mod">
          <ac:chgData name="Bashaboina Bunny" userId="bf2b9af58d976f2a" providerId="LiveId" clId="{12556EAD-4982-452A-808B-E63BCE1605B7}" dt="2022-10-30T08:42:24.036" v="193" actId="20577"/>
          <ac:spMkLst>
            <pc:docMk/>
            <pc:sldMk cId="0" sldId="263"/>
            <ac:spMk id="2" creationId="{16729FA9-B332-FEFF-0719-14E19267E266}"/>
          </ac:spMkLst>
        </pc:spChg>
        <pc:spChg chg="mod">
          <ac:chgData name="Bashaboina Bunny" userId="bf2b9af58d976f2a" providerId="LiveId" clId="{12556EAD-4982-452A-808B-E63BCE1605B7}" dt="2022-10-30T08:40:44.004" v="182" actId="255"/>
          <ac:spMkLst>
            <pc:docMk/>
            <pc:sldMk cId="0" sldId="263"/>
            <ac:spMk id="65" creationId="{00000000-0000-0000-0000-000000000000}"/>
          </ac:spMkLst>
        </pc:spChg>
      </pc:sldChg>
      <pc:sldChg chg="modSp mod">
        <pc:chgData name="Bashaboina Bunny" userId="bf2b9af58d976f2a" providerId="LiveId" clId="{12556EAD-4982-452A-808B-E63BCE1605B7}" dt="2022-11-04T01:44:34.920" v="290" actId="1076"/>
        <pc:sldMkLst>
          <pc:docMk/>
          <pc:sldMk cId="0" sldId="283"/>
        </pc:sldMkLst>
        <pc:spChg chg="mod">
          <ac:chgData name="Bashaboina Bunny" userId="bf2b9af58d976f2a" providerId="LiveId" clId="{12556EAD-4982-452A-808B-E63BCE1605B7}" dt="2022-11-04T01:44:34.920" v="290" actId="1076"/>
          <ac:spMkLst>
            <pc:docMk/>
            <pc:sldMk cId="0" sldId="283"/>
            <ac:spMk id="3" creationId="{00000000-0000-0000-0000-000000000000}"/>
          </ac:spMkLst>
        </pc:spChg>
      </pc:sldChg>
      <pc:sldChg chg="addSp modSp mod">
        <pc:chgData name="Bashaboina Bunny" userId="bf2b9af58d976f2a" providerId="LiveId" clId="{12556EAD-4982-452A-808B-E63BCE1605B7}" dt="2022-11-04T01:36:22.182" v="222" actId="12"/>
        <pc:sldMkLst>
          <pc:docMk/>
          <pc:sldMk cId="0" sldId="290"/>
        </pc:sldMkLst>
        <pc:spChg chg="add mod">
          <ac:chgData name="Bashaboina Bunny" userId="bf2b9af58d976f2a" providerId="LiveId" clId="{12556EAD-4982-452A-808B-E63BCE1605B7}" dt="2022-11-04T01:36:22.182" v="222" actId="12"/>
          <ac:spMkLst>
            <pc:docMk/>
            <pc:sldMk cId="0" sldId="290"/>
            <ac:spMk id="2" creationId="{CD99E383-36CB-5353-FF30-451DB4379CDA}"/>
          </ac:spMkLst>
        </pc:spChg>
      </pc:sldChg>
      <pc:sldChg chg="addSp modSp mod">
        <pc:chgData name="Bashaboina Bunny" userId="bf2b9af58d976f2a" providerId="LiveId" clId="{12556EAD-4982-452A-808B-E63BCE1605B7}" dt="2022-11-04T01:40:14.592" v="251" actId="1076"/>
        <pc:sldMkLst>
          <pc:docMk/>
          <pc:sldMk cId="0" sldId="297"/>
        </pc:sldMkLst>
        <pc:spChg chg="add mod">
          <ac:chgData name="Bashaboina Bunny" userId="bf2b9af58d976f2a" providerId="LiveId" clId="{12556EAD-4982-452A-808B-E63BCE1605B7}" dt="2022-11-04T01:39:26.830" v="244" actId="255"/>
          <ac:spMkLst>
            <pc:docMk/>
            <pc:sldMk cId="0" sldId="297"/>
            <ac:spMk id="2" creationId="{2BABBEA0-27E0-6A81-FD03-476DC8244CE2}"/>
          </ac:spMkLst>
        </pc:spChg>
        <pc:spChg chg="mod">
          <ac:chgData name="Bashaboina Bunny" userId="bf2b9af58d976f2a" providerId="LiveId" clId="{12556EAD-4982-452A-808B-E63BCE1605B7}" dt="2022-11-04T01:40:14.592" v="251" actId="1076"/>
          <ac:spMkLst>
            <pc:docMk/>
            <pc:sldMk cId="0" sldId="297"/>
            <ac:spMk id="10" creationId="{00000000-0000-0000-0000-000000000000}"/>
          </ac:spMkLst>
        </pc:spChg>
        <pc:spChg chg="mod">
          <ac:chgData name="Bashaboina Bunny" userId="bf2b9af58d976f2a" providerId="LiveId" clId="{12556EAD-4982-452A-808B-E63BCE1605B7}" dt="2022-11-04T01:40:12.931" v="250" actId="1076"/>
          <ac:spMkLst>
            <pc:docMk/>
            <pc:sldMk cId="0" sldId="297"/>
            <ac:spMk id="11" creationId="{00000000-0000-0000-0000-000000000000}"/>
          </ac:spMkLst>
        </pc:spChg>
      </pc:sldChg>
      <pc:sldChg chg="addSp modSp mod">
        <pc:chgData name="Bashaboina Bunny" userId="bf2b9af58d976f2a" providerId="LiveId" clId="{12556EAD-4982-452A-808B-E63BCE1605B7}" dt="2022-10-30T08:43:14.644" v="205" actId="1076"/>
        <pc:sldMkLst>
          <pc:docMk/>
          <pc:sldMk cId="0" sldId="376"/>
        </pc:sldMkLst>
        <pc:spChg chg="add mod">
          <ac:chgData name="Bashaboina Bunny" userId="bf2b9af58d976f2a" providerId="LiveId" clId="{12556EAD-4982-452A-808B-E63BCE1605B7}" dt="2022-10-30T08:43:14.644" v="205" actId="1076"/>
          <ac:spMkLst>
            <pc:docMk/>
            <pc:sldMk cId="0" sldId="376"/>
            <ac:spMk id="2" creationId="{F29DCCC3-0414-38B3-0FC5-B2243B681710}"/>
          </ac:spMkLst>
        </pc:spChg>
        <pc:spChg chg="mod">
          <ac:chgData name="Bashaboina Bunny" userId="bf2b9af58d976f2a" providerId="LiveId" clId="{12556EAD-4982-452A-808B-E63BCE1605B7}" dt="2022-10-30T08:43:09.624" v="204" actId="1076"/>
          <ac:spMkLst>
            <pc:docMk/>
            <pc:sldMk cId="0" sldId="376"/>
            <ac:spMk id="6" creationId="{00000000-0000-0000-0000-000000000000}"/>
          </ac:spMkLst>
        </pc:spChg>
        <pc:spChg chg="mod">
          <ac:chgData name="Bashaboina Bunny" userId="bf2b9af58d976f2a" providerId="LiveId" clId="{12556EAD-4982-452A-808B-E63BCE1605B7}" dt="2022-10-30T08:43:04.863" v="202" actId="1076"/>
          <ac:spMkLst>
            <pc:docMk/>
            <pc:sldMk cId="0" sldId="376"/>
            <ac:spMk id="7" creationId="{00000000-0000-0000-0000-000000000000}"/>
          </ac:spMkLst>
        </pc:spChg>
      </pc:sldChg>
      <pc:sldChg chg="addSp modSp mod">
        <pc:chgData name="Bashaboina Bunny" userId="bf2b9af58d976f2a" providerId="LiveId" clId="{12556EAD-4982-452A-808B-E63BCE1605B7}" dt="2022-11-04T01:43:25.449" v="276" actId="255"/>
        <pc:sldMkLst>
          <pc:docMk/>
          <pc:sldMk cId="0" sldId="383"/>
        </pc:sldMkLst>
        <pc:spChg chg="add mod">
          <ac:chgData name="Bashaboina Bunny" userId="bf2b9af58d976f2a" providerId="LiveId" clId="{12556EAD-4982-452A-808B-E63BCE1605B7}" dt="2022-11-04T01:43:25.449" v="276" actId="255"/>
          <ac:spMkLst>
            <pc:docMk/>
            <pc:sldMk cId="0" sldId="383"/>
            <ac:spMk id="2" creationId="{5EEA68C9-B4B4-7F92-2453-4960CB889E20}"/>
          </ac:spMkLst>
        </pc:spChg>
      </pc:sldChg>
      <pc:sldChg chg="modSp mod">
        <pc:chgData name="Bashaboina Bunny" userId="bf2b9af58d976f2a" providerId="LiveId" clId="{12556EAD-4982-452A-808B-E63BCE1605B7}" dt="2022-10-30T08:41:56.192" v="189" actId="255"/>
        <pc:sldMkLst>
          <pc:docMk/>
          <pc:sldMk cId="0" sldId="400"/>
        </pc:sldMkLst>
        <pc:spChg chg="mod">
          <ac:chgData name="Bashaboina Bunny" userId="bf2b9af58d976f2a" providerId="LiveId" clId="{12556EAD-4982-452A-808B-E63BCE1605B7}" dt="2022-10-30T08:41:49.143" v="188" actId="1076"/>
          <ac:spMkLst>
            <pc:docMk/>
            <pc:sldMk cId="0" sldId="400"/>
            <ac:spMk id="4" creationId="{00000000-0000-0000-0000-000000000000}"/>
          </ac:spMkLst>
        </pc:spChg>
        <pc:spChg chg="mod">
          <ac:chgData name="Bashaboina Bunny" userId="bf2b9af58d976f2a" providerId="LiveId" clId="{12556EAD-4982-452A-808B-E63BCE1605B7}" dt="2022-10-30T08:41:56.192" v="189" actId="255"/>
          <ac:spMkLst>
            <pc:docMk/>
            <pc:sldMk cId="0" sldId="400"/>
            <ac:spMk id="5" creationId="{00000000-0000-0000-0000-000000000000}"/>
          </ac:spMkLst>
        </pc:spChg>
      </pc:sldChg>
      <pc:sldChg chg="addSp modSp mod">
        <pc:chgData name="Bashaboina Bunny" userId="bf2b9af58d976f2a" providerId="LiveId" clId="{12556EAD-4982-452A-808B-E63BCE1605B7}" dt="2022-10-30T08:31:29.264" v="8" actId="1076"/>
        <pc:sldMkLst>
          <pc:docMk/>
          <pc:sldMk cId="0" sldId="428"/>
        </pc:sldMkLst>
        <pc:spChg chg="mod">
          <ac:chgData name="Bashaboina Bunny" userId="bf2b9af58d976f2a" providerId="LiveId" clId="{12556EAD-4982-452A-808B-E63BCE1605B7}" dt="2022-10-30T08:31:28.047" v="7" actId="255"/>
          <ac:spMkLst>
            <pc:docMk/>
            <pc:sldMk cId="0" sldId="428"/>
            <ac:spMk id="3" creationId="{00000000-0000-0000-0000-000000000000}"/>
          </ac:spMkLst>
        </pc:spChg>
        <pc:spChg chg="add mod">
          <ac:chgData name="Bashaboina Bunny" userId="bf2b9af58d976f2a" providerId="LiveId" clId="{12556EAD-4982-452A-808B-E63BCE1605B7}" dt="2022-10-30T08:31:29.264" v="8" actId="1076"/>
          <ac:spMkLst>
            <pc:docMk/>
            <pc:sldMk cId="0" sldId="428"/>
            <ac:spMk id="4" creationId="{FF62B1F6-F7AF-8578-99A6-397ED1B609C9}"/>
          </ac:spMkLst>
        </pc:spChg>
      </pc:sldChg>
      <pc:sldChg chg="addSp modSp new mod">
        <pc:chgData name="Bashaboina Bunny" userId="bf2b9af58d976f2a" providerId="LiveId" clId="{12556EAD-4982-452A-808B-E63BCE1605B7}" dt="2022-11-04T01:36:08.963" v="221" actId="12"/>
        <pc:sldMkLst>
          <pc:docMk/>
          <pc:sldMk cId="2880719275" sldId="429"/>
        </pc:sldMkLst>
        <pc:spChg chg="add mod">
          <ac:chgData name="Bashaboina Bunny" userId="bf2b9af58d976f2a" providerId="LiveId" clId="{12556EAD-4982-452A-808B-E63BCE1605B7}" dt="2022-11-04T01:35:33.505" v="219" actId="1038"/>
          <ac:spMkLst>
            <pc:docMk/>
            <pc:sldMk cId="2880719275" sldId="429"/>
            <ac:spMk id="2" creationId="{92262A0C-867B-7FBE-9F48-B2368BCD3DB3}"/>
          </ac:spMkLst>
        </pc:spChg>
        <pc:spChg chg="add mod">
          <ac:chgData name="Bashaboina Bunny" userId="bf2b9af58d976f2a" providerId="LiveId" clId="{12556EAD-4982-452A-808B-E63BCE1605B7}" dt="2022-11-04T01:36:08.963" v="221" actId="12"/>
          <ac:spMkLst>
            <pc:docMk/>
            <pc:sldMk cId="2880719275" sldId="429"/>
            <ac:spMk id="3" creationId="{FA27D408-FB93-179D-FEE8-51B72CC5EFD5}"/>
          </ac:spMkLst>
        </pc:spChg>
      </pc:sldChg>
      <pc:sldChg chg="addSp modSp new mod">
        <pc:chgData name="Bashaboina Bunny" userId="bf2b9af58d976f2a" providerId="LiveId" clId="{12556EAD-4982-452A-808B-E63BCE1605B7}" dt="2022-11-04T01:44:01.540" v="283" actId="207"/>
        <pc:sldMkLst>
          <pc:docMk/>
          <pc:sldMk cId="848001259" sldId="430"/>
        </pc:sldMkLst>
        <pc:spChg chg="add mod">
          <ac:chgData name="Bashaboina Bunny" userId="bf2b9af58d976f2a" providerId="LiveId" clId="{12556EAD-4982-452A-808B-E63BCE1605B7}" dt="2022-11-04T01:40:26.672" v="260" actId="1035"/>
          <ac:spMkLst>
            <pc:docMk/>
            <pc:sldMk cId="848001259" sldId="430"/>
            <ac:spMk id="2" creationId="{53D603E2-63CE-7496-6711-62379DF0D1B4}"/>
          </ac:spMkLst>
        </pc:spChg>
        <pc:spChg chg="add mod">
          <ac:chgData name="Bashaboina Bunny" userId="bf2b9af58d976f2a" providerId="LiveId" clId="{12556EAD-4982-452A-808B-E63BCE1605B7}" dt="2022-11-04T01:44:01.540" v="283" actId="207"/>
          <ac:spMkLst>
            <pc:docMk/>
            <pc:sldMk cId="848001259" sldId="430"/>
            <ac:spMk id="3" creationId="{562DDEE9-1C87-CC50-369B-18EE5EA304B1}"/>
          </ac:spMkLst>
        </pc:spChg>
      </pc:sldChg>
      <pc:sldChg chg="new del">
        <pc:chgData name="Bashaboina Bunny" userId="bf2b9af58d976f2a" providerId="LiveId" clId="{12556EAD-4982-452A-808B-E63BCE1605B7}" dt="2022-11-04T01:39:51.121" v="246" actId="680"/>
        <pc:sldMkLst>
          <pc:docMk/>
          <pc:sldMk cId="1989539363" sldId="430"/>
        </pc:sldMkLst>
      </pc:sldChg>
      <pc:sldChg chg="new del">
        <pc:chgData name="Bashaboina Bunny" userId="bf2b9af58d976f2a" providerId="LiveId" clId="{12556EAD-4982-452A-808B-E63BCE1605B7}" dt="2022-11-04T01:39:59.016" v="248" actId="680"/>
        <pc:sldMkLst>
          <pc:docMk/>
          <pc:sldMk cId="3994864395" sldId="4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projectpro.io/project-use-case/personalized-medicine-redefining-cancer-treatmen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t>Heart Disease Prediction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4800600" y="3341885"/>
            <a:ext cx="5029200" cy="1015663"/>
          </a:xfrm>
          <a:prstGeom prst="rect">
            <a:avLst/>
          </a:prstGeom>
          <a:noFill/>
        </p:spPr>
        <p:txBody>
          <a:bodyPr wrap="square" rtlCol="0">
            <a:spAutoFit/>
          </a:bodyPr>
          <a:lstStyle/>
          <a:p>
            <a:r>
              <a:rPr lang="en-US" sz="2000" b="1" dirty="0" err="1">
                <a:solidFill>
                  <a:schemeClr val="tx2">
                    <a:lumMod val="75000"/>
                  </a:schemeClr>
                </a:solidFill>
              </a:rPr>
              <a:t>A.Ashwik</a:t>
            </a:r>
            <a:r>
              <a:rPr lang="en-US" sz="2000" b="1" dirty="0">
                <a:solidFill>
                  <a:schemeClr val="tx2">
                    <a:lumMod val="75000"/>
                  </a:schemeClr>
                </a:solidFill>
              </a:rPr>
              <a:t> Rao(20H51A0503)</a:t>
            </a:r>
          </a:p>
          <a:p>
            <a:r>
              <a:rPr lang="en-US" sz="2000" b="1" dirty="0" err="1">
                <a:solidFill>
                  <a:schemeClr val="tx2">
                    <a:lumMod val="75000"/>
                  </a:schemeClr>
                </a:solidFill>
              </a:rPr>
              <a:t>B.Sathwik</a:t>
            </a:r>
            <a:r>
              <a:rPr lang="en-US" sz="2000" b="1" dirty="0">
                <a:solidFill>
                  <a:schemeClr val="tx2">
                    <a:lumMod val="75000"/>
                  </a:schemeClr>
                </a:solidFill>
              </a:rPr>
              <a:t>(20H51A0559)</a:t>
            </a:r>
          </a:p>
          <a:p>
            <a:r>
              <a:rPr lang="en-US" sz="2000" b="1" dirty="0" err="1">
                <a:solidFill>
                  <a:schemeClr val="tx2">
                    <a:lumMod val="75000"/>
                  </a:schemeClr>
                </a:solidFill>
              </a:rPr>
              <a:t>Y.Laxminarayana</a:t>
            </a:r>
            <a:r>
              <a:rPr lang="en-US" sz="2000" b="1" dirty="0">
                <a:solidFill>
                  <a:schemeClr val="tx2">
                    <a:lumMod val="75000"/>
                  </a:schemeClr>
                </a:solidFill>
              </a:rPr>
              <a:t>(20H51A0581)</a:t>
            </a:r>
          </a:p>
        </p:txBody>
      </p:sp>
      <p:sp>
        <p:nvSpPr>
          <p:cNvPr id="4" name="TextBox 3"/>
          <p:cNvSpPr txBox="1"/>
          <p:nvPr/>
        </p:nvSpPr>
        <p:spPr>
          <a:xfrm>
            <a:off x="228600" y="4876800"/>
            <a:ext cx="5181600" cy="1182375"/>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pPr marL="66675">
              <a:lnSpc>
                <a:spcPts val="1335"/>
              </a:lnSpc>
            </a:pPr>
            <a:r>
              <a:rPr lang="en-US" sz="1800" dirty="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MS.T. </a:t>
            </a:r>
            <a:r>
              <a:rPr lang="en-US" sz="1800" dirty="0">
                <a:effectLst/>
                <a:latin typeface="Times New Roman" panose="02020603050405020304" pitchFamily="18" charset="0"/>
                <a:ea typeface="Times New Roman" panose="02020603050405020304" pitchFamily="18" charset="0"/>
              </a:rPr>
              <a:t>ADARANA</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Assistance </a:t>
            </a:r>
            <a:r>
              <a:rPr lang="en-US" sz="1800" spc="-10" dirty="0">
                <a:effectLst/>
                <a:latin typeface="Times New Roman" panose="02020603050405020304" pitchFamily="18" charset="0"/>
                <a:ea typeface="Times New Roman" panose="02020603050405020304" pitchFamily="18" charset="0"/>
              </a:rPr>
              <a:t>Professor</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19520" y="1372200"/>
            <a:ext cx="8381160" cy="75600"/>
          </a:xfrm>
          <a:prstGeom prst="rect">
            <a:avLst/>
          </a:prstGeom>
          <a:solidFill>
            <a:srgbClr val="7030A0"/>
          </a:solidFill>
          <a:ln w="25560">
            <a:solidFill>
              <a:srgbClr val="3A5F8B"/>
            </a:solidFill>
            <a:round/>
          </a:ln>
        </p:spPr>
      </p:sp>
      <p:sp>
        <p:nvSpPr>
          <p:cNvPr id="7" name="TextBox 6"/>
          <p:cNvSpPr txBox="1"/>
          <p:nvPr/>
        </p:nvSpPr>
        <p:spPr>
          <a:xfrm>
            <a:off x="419520" y="633825"/>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F29DCCC3-0414-38B3-0FC5-B2243B681710}"/>
              </a:ext>
            </a:extLst>
          </p:cNvPr>
          <p:cNvSpPr txBox="1"/>
          <p:nvPr/>
        </p:nvSpPr>
        <p:spPr>
          <a:xfrm>
            <a:off x="419520" y="1447800"/>
            <a:ext cx="8153400" cy="3046988"/>
          </a:xfrm>
          <a:prstGeom prst="rect">
            <a:avLst/>
          </a:prstGeom>
          <a:noFill/>
        </p:spPr>
        <p:txBody>
          <a:bodyPr wrap="square" rtlCol="0">
            <a:spAutoFit/>
          </a:bodyPr>
          <a:lstStyle/>
          <a:p>
            <a:endParaRPr lang="en-US" sz="3200" b="0" i="0" dirty="0">
              <a:solidFill>
                <a:srgbClr val="000000"/>
              </a:solidFill>
              <a:effectLst/>
              <a:latin typeface="proxima_novaregular"/>
            </a:endParaRPr>
          </a:p>
          <a:p>
            <a:r>
              <a:rPr lang="en-US" sz="3200" b="0" i="0" dirty="0">
                <a:solidFill>
                  <a:srgbClr val="000000"/>
                </a:solidFill>
                <a:effectLst/>
                <a:latin typeface="proxima_novaregular"/>
              </a:rPr>
              <a:t>The goal of our heart disease prediction project is to determine if a patient should be diagnosed with heart disease or not through the various </a:t>
            </a:r>
            <a:r>
              <a:rPr lang="en-US" sz="3200" dirty="0">
                <a:solidFill>
                  <a:srgbClr val="000000"/>
                </a:solidFill>
                <a:latin typeface="proxima_novaregular"/>
              </a:rPr>
              <a:t>attributes( Age, Sex, Chest pain, Blood Pressure levels </a:t>
            </a:r>
            <a:r>
              <a:rPr lang="en-US" sz="3200" dirty="0" err="1">
                <a:solidFill>
                  <a:srgbClr val="000000"/>
                </a:solidFill>
                <a:latin typeface="proxima_novaregular"/>
              </a:rPr>
              <a:t>etc</a:t>
            </a:r>
            <a:r>
              <a:rPr lang="en-US" sz="3200" dirty="0">
                <a:solidFill>
                  <a:srgbClr val="000000"/>
                </a:solidFill>
                <a:latin typeface="proxima_novaregular"/>
              </a:rPr>
              <a:t>) as inputs .</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190690"/>
            <a:ext cx="8381160" cy="104710"/>
          </a:xfrm>
          <a:prstGeom prst="rect">
            <a:avLst/>
          </a:prstGeom>
          <a:solidFill>
            <a:srgbClr val="7030A0"/>
          </a:solidFill>
          <a:ln w="25560">
            <a:solidFill>
              <a:srgbClr val="3A5F8B"/>
            </a:solidFill>
            <a:round/>
          </a:ln>
        </p:spPr>
      </p:sp>
      <p:sp>
        <p:nvSpPr>
          <p:cNvPr id="3" name="TextBox 2"/>
          <p:cNvSpPr txBox="1"/>
          <p:nvPr/>
        </p:nvSpPr>
        <p:spPr>
          <a:xfrm>
            <a:off x="457200" y="596497"/>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5DBB0577-3287-71FD-760B-29A7C29074EA}"/>
              </a:ext>
            </a:extLst>
          </p:cNvPr>
          <p:cNvSpPr txBox="1"/>
          <p:nvPr/>
        </p:nvSpPr>
        <p:spPr>
          <a:xfrm>
            <a:off x="457200" y="1828800"/>
            <a:ext cx="7772400" cy="3108543"/>
          </a:xfrm>
          <a:prstGeom prst="rect">
            <a:avLst/>
          </a:prstGeom>
          <a:noFill/>
        </p:spPr>
        <p:txBody>
          <a:bodyPr wrap="square" rtlCol="0">
            <a:spAutoFit/>
          </a:bodyPr>
          <a:lstStyle/>
          <a:p>
            <a:r>
              <a:rPr lang="en-US" sz="2800" b="0" i="0" dirty="0">
                <a:solidFill>
                  <a:srgbClr val="000000"/>
                </a:solidFill>
                <a:effectLst/>
                <a:latin typeface="Calibri" panose="020F0502020204030204" pitchFamily="34" charset="0"/>
                <a:cs typeface="Calibri" panose="020F0502020204030204" pitchFamily="34" charset="0"/>
              </a:rPr>
              <a:t>A</a:t>
            </a:r>
            <a:r>
              <a:rPr lang="en-US" sz="2800" b="0" i="0" dirty="0">
                <a:effectLst/>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heart disease</a:t>
            </a:r>
            <a:r>
              <a:rPr lang="en-US" sz="2800" b="0" i="0" dirty="0">
                <a:effectLst/>
                <a:latin typeface="Calibri" panose="020F0502020204030204" pitchFamily="34" charset="0"/>
                <a:cs typeface="Calibri" panose="020F0502020204030204" pitchFamily="34" charset="0"/>
              </a:rPr>
              <a:t> </a:t>
            </a:r>
            <a:r>
              <a:rPr lang="en-US" sz="2800" b="0" i="0" dirty="0">
                <a:solidFill>
                  <a:srgbClr val="000000"/>
                </a:solidFill>
                <a:effectLst/>
                <a:latin typeface="Calibri" panose="020F0502020204030204" pitchFamily="34" charset="0"/>
                <a:cs typeface="Calibri" panose="020F0502020204030204" pitchFamily="34" charset="0"/>
              </a:rPr>
              <a:t>prediction algorithm can help detect heart diseases early, and maintain a healthy lifestyle. A group of researchers has developed an algorithm to predict the risk of heart disease based on </a:t>
            </a:r>
            <a:r>
              <a:rPr lang="en-US" sz="2800" dirty="0">
                <a:solidFill>
                  <a:srgbClr val="000000"/>
                </a:solidFill>
                <a:latin typeface="Calibri" panose="020F0502020204030204" pitchFamily="34" charset="0"/>
                <a:cs typeface="Calibri" panose="020F0502020204030204" pitchFamily="34" charset="0"/>
              </a:rPr>
              <a:t>many </a:t>
            </a:r>
            <a:r>
              <a:rPr lang="en-US" sz="2800" b="0" i="0" dirty="0">
                <a:solidFill>
                  <a:srgbClr val="000000"/>
                </a:solidFill>
                <a:effectLst/>
                <a:latin typeface="Calibri" panose="020F0502020204030204" pitchFamily="34" charset="0"/>
                <a:cs typeface="Calibri" panose="020F0502020204030204" pitchFamily="34" charset="0"/>
              </a:rPr>
              <a:t>factors – age, gender, cholesterol levels, blood pressure etc. Much like any other disease, heart disease can come in many different forms.</a:t>
            </a:r>
            <a:endParaRPr lang="en-IN" sz="28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04800" y="2804400"/>
            <a:ext cx="8076600" cy="75600"/>
          </a:xfrm>
          <a:prstGeom prst="rect">
            <a:avLst/>
          </a:prstGeom>
          <a:solidFill>
            <a:srgbClr val="7030A0"/>
          </a:solidFill>
          <a:ln w="25560">
            <a:solidFill>
              <a:srgbClr val="3A5F8B"/>
            </a:solidFill>
            <a:round/>
          </a:ln>
        </p:spPr>
      </p:sp>
      <p:sp>
        <p:nvSpPr>
          <p:cNvPr id="83" name="CustomShape 2"/>
          <p:cNvSpPr/>
          <p:nvPr/>
        </p:nvSpPr>
        <p:spPr>
          <a:xfrm>
            <a:off x="-1219200" y="20286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3" name="Picture 2">
            <a:extLst>
              <a:ext uri="{FF2B5EF4-FFF2-40B4-BE49-F238E27FC236}">
                <a16:creationId xmlns:a16="http://schemas.microsoft.com/office/drawing/2014/main" id="{9FA49DF5-F8F0-A608-8031-9A02CDA44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447800"/>
            <a:ext cx="5020376" cy="46393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1055914"/>
            <a:ext cx="8381160" cy="75600"/>
          </a:xfrm>
          <a:prstGeom prst="rect">
            <a:avLst/>
          </a:prstGeom>
          <a:solidFill>
            <a:srgbClr val="7030A0"/>
          </a:solidFill>
          <a:ln w="25560">
            <a:solidFill>
              <a:srgbClr val="3A5F8B"/>
            </a:solidFill>
            <a:round/>
          </a:ln>
        </p:spPr>
      </p:sp>
      <p:sp>
        <p:nvSpPr>
          <p:cNvPr id="11" name="TextBox 10"/>
          <p:cNvSpPr txBox="1"/>
          <p:nvPr/>
        </p:nvSpPr>
        <p:spPr>
          <a:xfrm>
            <a:off x="381000" y="391886"/>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2BABBEA0-27E0-6A81-FD03-476DC8244CE2}"/>
              </a:ext>
            </a:extLst>
          </p:cNvPr>
          <p:cNvSpPr txBox="1"/>
          <p:nvPr/>
        </p:nvSpPr>
        <p:spPr>
          <a:xfrm>
            <a:off x="457200" y="1447800"/>
            <a:ext cx="8229600" cy="5172698"/>
          </a:xfrm>
          <a:prstGeom prst="rect">
            <a:avLst/>
          </a:prstGeom>
          <a:noFill/>
        </p:spPr>
        <p:txBody>
          <a:bodyPr wrap="square" rtlCol="0">
            <a:spAutoFit/>
          </a:bodyPr>
          <a:lstStyle/>
          <a:p>
            <a:pPr>
              <a:lnSpc>
                <a:spcPct val="107000"/>
              </a:lnSpc>
              <a:spcAft>
                <a:spcPts val="800"/>
              </a:spcAft>
            </a:pPr>
            <a:r>
              <a:rPr lang="en-IN" sz="2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Data Collection and </a:t>
            </a:r>
            <a:r>
              <a:rPr lang="en-IN" sz="20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Preprocessing</a:t>
            </a:r>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work predicts heart disease by exploring the above mentioned four classification algorithms and does performance analysis. The objective of this study is to effectively predict if the patient suffers from heart disease. The health professional enters the input values from the patient's health report. The data is fed into model which predicts the probability of having heart disease.</a:t>
            </a:r>
          </a:p>
          <a:p>
            <a:pPr>
              <a:lnSpc>
                <a:spcPct val="107000"/>
              </a:lnSpc>
              <a:spcAft>
                <a:spcPts val="800"/>
              </a:spcAft>
            </a:pPr>
            <a:r>
              <a:rPr lang="en-IN" sz="2000" b="1" dirty="0">
                <a:solidFill>
                  <a:srgbClr val="000000"/>
                </a:solidFill>
                <a:effectLst/>
                <a:latin typeface="CIDFont"/>
                <a:ea typeface="Times New Roman" panose="02020603050405020304" pitchFamily="18" charset="0"/>
                <a:cs typeface="Times New Roman" panose="02020603050405020304" pitchFamily="18" charset="0"/>
              </a:rPr>
              <a:t>2.Machine Learning Algorithm</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1.Logistic Regression</a:t>
            </a:r>
            <a:r>
              <a:rPr lang="en-IN" sz="1800" b="1" dirty="0">
                <a:solidFill>
                  <a:srgbClr val="000000"/>
                </a:solidFill>
                <a:effectLst/>
                <a:latin typeface="CIDFont"/>
                <a:ea typeface="Times New Roman" panose="02020603050405020304" pitchFamily="18" charset="0"/>
                <a:cs typeface="Times New Roman" panose="02020603050405020304" pitchFamily="18" charset="0"/>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560"/>
              </a:spcAft>
            </a:pPr>
            <a:r>
              <a:rPr lang="en-IN" sz="1800" dirty="0">
                <a:solidFill>
                  <a:srgbClr val="000000"/>
                </a:solidFill>
                <a:effectLst/>
                <a:latin typeface="Calibri" panose="020F0502020204030204" pitchFamily="34" charset="0"/>
                <a:ea typeface="Times New Roman" panose="02020603050405020304" pitchFamily="18" charset="0"/>
              </a:rPr>
              <a:t>Logistic Regression is a classification algorithm mostly used for binary classification problems. In logistic regression instead of fitting a straight line or hyper plane, the logistic regression algorithm uses the logistic function to squeeze the output of a linear equation between 0 and 1. There are 13 independent variables which makes logistic regression good for classification.</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53D603E2-63CE-7496-6711-62379DF0D1B4}"/>
              </a:ext>
            </a:extLst>
          </p:cNvPr>
          <p:cNvSpPr/>
          <p:nvPr/>
        </p:nvSpPr>
        <p:spPr>
          <a:xfrm>
            <a:off x="305640" y="7620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562DDEE9-1C87-CC50-369B-18EE5EA304B1}"/>
              </a:ext>
            </a:extLst>
          </p:cNvPr>
          <p:cNvSpPr txBox="1"/>
          <p:nvPr/>
        </p:nvSpPr>
        <p:spPr>
          <a:xfrm>
            <a:off x="304800" y="1295400"/>
            <a:ext cx="8534400" cy="4758034"/>
          </a:xfrm>
          <a:prstGeom prst="rect">
            <a:avLst/>
          </a:prstGeom>
          <a:noFill/>
        </p:spPr>
        <p:txBody>
          <a:bodyPr wrap="square" rtlCol="0">
            <a:spAutoFit/>
          </a:bodyPr>
          <a:lstStyle/>
          <a:p>
            <a:pPr>
              <a:lnSpc>
                <a:spcPct val="107000"/>
              </a:lnSpc>
              <a:spcAft>
                <a:spcPts val="800"/>
              </a:spcAft>
              <a:tabLst>
                <a:tab pos="563245" algn="l"/>
              </a:tabLst>
            </a:pPr>
            <a:r>
              <a:rPr lang="en-IN" sz="2400" b="1" dirty="0">
                <a:solidFill>
                  <a:srgbClr val="000000"/>
                </a:solidFill>
                <a:effectLst/>
                <a:latin typeface="CIDFont"/>
                <a:ea typeface="Times New Roman" panose="02020603050405020304" pitchFamily="18" charset="0"/>
                <a:cs typeface="Times New Roman" panose="02020603050405020304" pitchFamily="18" charset="0"/>
              </a:rPr>
              <a:t>2.Random Forest</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dirty="0">
                <a:effectLst/>
                <a:latin typeface="Calibri" panose="020F0502020204030204" pitchFamily="34" charset="0"/>
                <a:ea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a:t>
            </a:r>
            <a:r>
              <a:rPr lang="en-IN" i="1" dirty="0">
                <a:effectLst/>
                <a:latin typeface="Calibri" panose="020F0502020204030204" pitchFamily="34" charset="0"/>
                <a:ea typeface="Times New Roman" panose="02020603050405020304" pitchFamily="18" charset="0"/>
              </a:rPr>
              <a:t>combining multiple classifiers to solve a complex problem and to improve the performance of the model.</a:t>
            </a:r>
          </a:p>
          <a:p>
            <a:pPr algn="just"/>
            <a:endParaRPr lang="en-IN" i="1" dirty="0">
              <a:solidFill>
                <a:srgbClr val="333333"/>
              </a:solidFill>
              <a:latin typeface="Calibri" panose="020F0502020204030204" pitchFamily="34" charset="0"/>
              <a:ea typeface="Times New Roman" panose="02020603050405020304" pitchFamily="18" charset="0"/>
            </a:endParaRPr>
          </a:p>
          <a:p>
            <a:pPr algn="just">
              <a:lnSpc>
                <a:spcPct val="107000"/>
              </a:lnSpc>
              <a:spcAft>
                <a:spcPts val="720"/>
              </a:spcAft>
            </a:pPr>
            <a:r>
              <a:rPr lang="en-IN"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3.Support Vector Machine (SVM)</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20"/>
              </a:spcAft>
            </a:pPr>
            <a:r>
              <a:rPr lang="en-IN" sz="1800" dirty="0">
                <a:effectLst/>
                <a:latin typeface="Calibri" panose="020F0502020204030204" pitchFamily="34" charset="0"/>
                <a:ea typeface="Calibri" panose="020F0502020204030204" pitchFamily="34" charset="0"/>
                <a:cs typeface="Calibri" panose="020F0502020204030204" pitchFamily="34" charset="0"/>
              </a:rPr>
              <a:t>Support Vector Machine or SVM is one of the most popular Supervised Learning algorithms, which is used for Classification as well as Regression problems. However, primarily, it is used for Classification problems in Machine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r>
              <a:rPr lang="en-IN" sz="1800" dirty="0">
                <a:solidFill>
                  <a:srgbClr val="0D0D0D"/>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48001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78902-EF9A-E613-F176-B9BCC4EA31F4}"/>
              </a:ext>
            </a:extLst>
          </p:cNvPr>
          <p:cNvSpPr txBox="1"/>
          <p:nvPr/>
        </p:nvSpPr>
        <p:spPr>
          <a:xfrm>
            <a:off x="304800" y="360452"/>
            <a:ext cx="8534400" cy="1077218"/>
          </a:xfrm>
          <a:prstGeom prst="rect">
            <a:avLst/>
          </a:prstGeom>
          <a:noFill/>
        </p:spPr>
        <p:txBody>
          <a:bodyPr wrap="square" rtlCol="0">
            <a:spAutoFit/>
          </a:bodyPr>
          <a:lstStyle/>
          <a:p>
            <a:r>
              <a:rPr lang="en-IN" sz="3200" dirty="0">
                <a:solidFill>
                  <a:srgbClr val="C00000"/>
                </a:solidFill>
                <a:latin typeface="Bookman Old Style" pitchFamily="18" charset="0"/>
              </a:rPr>
              <a:t>Comparison of Proposed  system with an existed system</a:t>
            </a:r>
            <a:endParaRPr lang="en-IN" sz="3200" dirty="0">
              <a:solidFill>
                <a:srgbClr val="C00000"/>
              </a:solidFill>
            </a:endParaRPr>
          </a:p>
        </p:txBody>
      </p:sp>
      <p:sp>
        <p:nvSpPr>
          <p:cNvPr id="3" name="CustomShape 1">
            <a:extLst>
              <a:ext uri="{FF2B5EF4-FFF2-40B4-BE49-F238E27FC236}">
                <a16:creationId xmlns:a16="http://schemas.microsoft.com/office/drawing/2014/main" id="{EC6959D0-4BB6-F1E1-4A59-BDA2C790023A}"/>
              </a:ext>
            </a:extLst>
          </p:cNvPr>
          <p:cNvSpPr/>
          <p:nvPr/>
        </p:nvSpPr>
        <p:spPr>
          <a:xfrm>
            <a:off x="305640" y="1600800"/>
            <a:ext cx="8381160" cy="75600"/>
          </a:xfrm>
          <a:prstGeom prst="rect">
            <a:avLst/>
          </a:prstGeom>
          <a:solidFill>
            <a:srgbClr val="7030A0"/>
          </a:solidFill>
          <a:ln w="25560">
            <a:solidFill>
              <a:srgbClr val="3A5F8B"/>
            </a:solidFill>
            <a:round/>
          </a:ln>
        </p:spPr>
      </p:sp>
      <p:sp>
        <p:nvSpPr>
          <p:cNvPr id="4" name="TextBox 3">
            <a:extLst>
              <a:ext uri="{FF2B5EF4-FFF2-40B4-BE49-F238E27FC236}">
                <a16:creationId xmlns:a16="http://schemas.microsoft.com/office/drawing/2014/main" id="{21177976-0298-24F3-F6FD-DBF2B3C7B415}"/>
              </a:ext>
            </a:extLst>
          </p:cNvPr>
          <p:cNvSpPr txBox="1"/>
          <p:nvPr/>
        </p:nvSpPr>
        <p:spPr>
          <a:xfrm>
            <a:off x="419100" y="1990614"/>
            <a:ext cx="8305800" cy="1969770"/>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Existed System :</a:t>
            </a:r>
          </a:p>
          <a:p>
            <a:endParaRPr lang="en-IN"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It contains only 12 attributes.</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ML algorithms used are Logistic Regression and Decision tree.</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Accuracy is 70 %.</a:t>
            </a:r>
          </a:p>
          <a:p>
            <a:endParaRPr lang="en-IN"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29966F1-D47A-FBE1-E646-48F436A35FEA}"/>
              </a:ext>
            </a:extLst>
          </p:cNvPr>
          <p:cNvSpPr txBox="1"/>
          <p:nvPr/>
        </p:nvSpPr>
        <p:spPr>
          <a:xfrm>
            <a:off x="419100" y="3810000"/>
            <a:ext cx="7467600" cy="2769989"/>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Proposed System :</a:t>
            </a:r>
          </a:p>
          <a:p>
            <a:endParaRPr lang="en-IN"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It contains 14 attributes.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ML algorithms are Logic Regression , Random Forest and SVM.</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Accuracy is 86 %.</a:t>
            </a:r>
          </a:p>
          <a:p>
            <a:endParaRPr lang="en-IN" dirty="0">
              <a:latin typeface="Calibri" panose="020F0502020204030204" pitchFamily="34" charset="0"/>
              <a:cs typeface="Calibri" panose="020F0502020204030204" pitchFamily="34" charset="0"/>
            </a:endParaRPr>
          </a:p>
          <a:p>
            <a:endParaRPr lang="en-IN" sz="2400" b="1" dirty="0">
              <a:latin typeface="Calibri" panose="020F0502020204030204" pitchFamily="34" charset="0"/>
              <a:cs typeface="Calibri" panose="020F0502020204030204" pitchFamily="34" charset="0"/>
            </a:endParaRPr>
          </a:p>
          <a:p>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248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94276"/>
            <a:ext cx="4648200" cy="646331"/>
          </a:xfrm>
          <a:prstGeom prst="rect">
            <a:avLst/>
          </a:prstGeom>
          <a:noFill/>
        </p:spPr>
        <p:txBody>
          <a:bodyPr wrap="square" rtlCol="0">
            <a:spAutoFit/>
          </a:bodyPr>
          <a:lstStyle/>
          <a:p>
            <a:r>
              <a:rPr lang="en-IN" sz="3600" b="1" dirty="0">
                <a:solidFill>
                  <a:srgbClr val="C00000"/>
                </a:solidFill>
                <a:latin typeface="Calibri" pitchFamily="34" charset="0"/>
              </a:rPr>
              <a:t>Performance Measure:</a:t>
            </a:r>
            <a:endParaRPr lang="en-US" sz="3600" dirty="0">
              <a:latin typeface="Calibri" pitchFamily="34" charset="0"/>
            </a:endParaRPr>
          </a:p>
        </p:txBody>
      </p:sp>
      <p:sp>
        <p:nvSpPr>
          <p:cNvPr id="7" name="CustomShape 1"/>
          <p:cNvSpPr/>
          <p:nvPr/>
        </p:nvSpPr>
        <p:spPr>
          <a:xfrm>
            <a:off x="457200" y="12960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1D15DAA4-7D62-305E-ADFE-53958E1A8E61}"/>
              </a:ext>
            </a:extLst>
          </p:cNvPr>
          <p:cNvSpPr txBox="1"/>
          <p:nvPr/>
        </p:nvSpPr>
        <p:spPr>
          <a:xfrm>
            <a:off x="457200" y="2133600"/>
            <a:ext cx="7696200" cy="3046988"/>
          </a:xfrm>
          <a:prstGeom prst="rect">
            <a:avLst/>
          </a:prstGeom>
          <a:noFill/>
        </p:spPr>
        <p:txBody>
          <a:bodyPr wrap="square" rtlCol="0">
            <a:spAutoFit/>
          </a:bodyPr>
          <a:lstStyle/>
          <a:p>
            <a:pPr marL="457200" indent="-457200">
              <a:buFont typeface="Wingdings" panose="05000000000000000000" pitchFamily="2" charset="2"/>
              <a:buChar char="§"/>
            </a:pPr>
            <a:r>
              <a:rPr lang="en-IN" sz="3200" dirty="0">
                <a:latin typeface="Calibri" panose="020F0502020204030204" pitchFamily="34" charset="0"/>
                <a:cs typeface="Calibri" panose="020F0502020204030204" pitchFamily="34" charset="0"/>
              </a:rPr>
              <a:t>Our Project predicts whether the patient gets heart disease or not.</a:t>
            </a:r>
          </a:p>
          <a:p>
            <a:pPr marL="457200" indent="-457200">
              <a:buFont typeface="Wingdings" panose="05000000000000000000" pitchFamily="2" charset="2"/>
              <a:buChar char="§"/>
            </a:pPr>
            <a:r>
              <a:rPr lang="en-IN" sz="3200" dirty="0">
                <a:latin typeface="Calibri" panose="020F0502020204030204" pitchFamily="34" charset="0"/>
                <a:cs typeface="Calibri" panose="020F0502020204030204" pitchFamily="34" charset="0"/>
              </a:rPr>
              <a:t>Our Project contains 3 different Machine Learning </a:t>
            </a:r>
            <a:r>
              <a:rPr lang="en-IN" sz="3200" dirty="0" err="1">
                <a:latin typeface="Calibri" panose="020F0502020204030204" pitchFamily="34" charset="0"/>
                <a:cs typeface="Calibri" panose="020F0502020204030204" pitchFamily="34" charset="0"/>
              </a:rPr>
              <a:t>Alogorithms</a:t>
            </a:r>
            <a:r>
              <a:rPr lang="en-IN" sz="3200" dirty="0">
                <a:latin typeface="Calibri" panose="020F0502020204030204" pitchFamily="34" charset="0"/>
                <a:cs typeface="Calibri" panose="020F0502020204030204" pitchFamily="34" charset="0"/>
              </a:rPr>
              <a:t> to predict the heart disease.</a:t>
            </a:r>
          </a:p>
          <a:p>
            <a:endParaRPr lang="en-IN" sz="3200"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1274565"/>
            <a:ext cx="8381160" cy="75600"/>
          </a:xfrm>
          <a:prstGeom prst="rect">
            <a:avLst/>
          </a:prstGeom>
          <a:solidFill>
            <a:srgbClr val="7030A0"/>
          </a:solidFill>
          <a:ln w="25560">
            <a:solidFill>
              <a:srgbClr val="3A5F8B"/>
            </a:solidFill>
            <a:round/>
          </a:ln>
        </p:spPr>
      </p:sp>
      <p:sp>
        <p:nvSpPr>
          <p:cNvPr id="8" name="TextBox 7"/>
          <p:cNvSpPr txBox="1"/>
          <p:nvPr/>
        </p:nvSpPr>
        <p:spPr>
          <a:xfrm>
            <a:off x="457200" y="689790"/>
            <a:ext cx="3048000" cy="584775"/>
          </a:xfrm>
          <a:prstGeom prst="rect">
            <a:avLst/>
          </a:prstGeom>
          <a:noFill/>
        </p:spPr>
        <p:txBody>
          <a:bodyPr wrap="square" rtlCol="0">
            <a:spAutoFit/>
          </a:bodyPr>
          <a:lstStyle/>
          <a:p>
            <a:r>
              <a:rPr lang="en-US" sz="32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8D63CBAA-6936-B5EB-4105-E136FF162AC4}"/>
              </a:ext>
            </a:extLst>
          </p:cNvPr>
          <p:cNvSpPr txBox="1"/>
          <p:nvPr/>
        </p:nvSpPr>
        <p:spPr>
          <a:xfrm>
            <a:off x="532980" y="1934940"/>
            <a:ext cx="8229600" cy="3108543"/>
          </a:xfrm>
          <a:prstGeom prst="rect">
            <a:avLst/>
          </a:prstGeom>
          <a:noFill/>
        </p:spPr>
        <p:txBody>
          <a:bodyPr wrap="square" rtlCol="0">
            <a:spAutoFit/>
          </a:bodyPr>
          <a:lstStyle/>
          <a:p>
            <a:r>
              <a:rPr lang="en-IN"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Finally, our proposed system provides a prediction for heart disease in percentage of a patient by using 3 Machine Learning </a:t>
            </a:r>
            <a:r>
              <a:rPr lang="en-IN" sz="2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Algorithms.They</a:t>
            </a:r>
            <a:r>
              <a:rPr lang="en-IN"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are </a:t>
            </a: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Logistic Regression , Random Forest , SVM.</a:t>
            </a:r>
          </a:p>
          <a:p>
            <a:endPar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8912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600" b="1" dirty="0">
                <a:solidFill>
                  <a:srgbClr val="C00000"/>
                </a:solidFill>
                <a:latin typeface="Calibri"/>
              </a:rPr>
              <a:t>Outline</a:t>
            </a:r>
            <a:endParaRPr sz="3600" dirty="0">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Existed system</a:t>
            </a:r>
          </a:p>
          <a:p>
            <a:pPr lvl="2"/>
            <a:r>
              <a:rPr lang="en-IN" sz="2000" dirty="0">
                <a:solidFill>
                  <a:srgbClr val="000000"/>
                </a:solidFill>
                <a:latin typeface="Bookman Old Style" pitchFamily="18" charset="0"/>
              </a:rPr>
              <a:t>- Problems in existed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CE3DEEA0-8085-1572-5863-53EE9A0B977E}"/>
              </a:ext>
            </a:extLst>
          </p:cNvPr>
          <p:cNvSpPr/>
          <p:nvPr/>
        </p:nvSpPr>
        <p:spPr>
          <a:xfrm>
            <a:off x="381420" y="589051"/>
            <a:ext cx="8381160" cy="75600"/>
          </a:xfrm>
          <a:prstGeom prst="rect">
            <a:avLst/>
          </a:prstGeom>
          <a:solidFill>
            <a:srgbClr val="7030A0"/>
          </a:solidFill>
          <a:ln w="25560">
            <a:solidFill>
              <a:srgbClr val="3A5F8B"/>
            </a:solidFill>
            <a:round/>
          </a:ln>
        </p:spPr>
      </p:sp>
      <p:pic>
        <p:nvPicPr>
          <p:cNvPr id="3" name="Picture 2">
            <a:extLst>
              <a:ext uri="{FF2B5EF4-FFF2-40B4-BE49-F238E27FC236}">
                <a16:creationId xmlns:a16="http://schemas.microsoft.com/office/drawing/2014/main" id="{4DEE7C3D-8F1D-1BE1-50C5-E4BDDB0D95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5638800" cy="4953000"/>
          </a:xfrm>
          <a:prstGeom prst="rect">
            <a:avLst/>
          </a:prstGeom>
          <a:noFill/>
          <a:ln>
            <a:noFill/>
          </a:ln>
        </p:spPr>
      </p:pic>
    </p:spTree>
    <p:extLst>
      <p:ext uri="{BB962C8B-B14F-4D97-AF65-F5344CB8AC3E}">
        <p14:creationId xmlns:p14="http://schemas.microsoft.com/office/powerpoint/2010/main" val="398354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EF63FF28-67DB-4F92-1584-847E6C8C1CA8}"/>
              </a:ext>
            </a:extLst>
          </p:cNvPr>
          <p:cNvSpPr/>
          <p:nvPr/>
        </p:nvSpPr>
        <p:spPr>
          <a:xfrm>
            <a:off x="304800" y="609600"/>
            <a:ext cx="8381160" cy="75600"/>
          </a:xfrm>
          <a:prstGeom prst="rect">
            <a:avLst/>
          </a:prstGeom>
          <a:solidFill>
            <a:srgbClr val="7030A0"/>
          </a:solidFill>
          <a:ln w="25560">
            <a:solidFill>
              <a:srgbClr val="3A5F8B"/>
            </a:solidFill>
            <a:round/>
          </a:ln>
        </p:spPr>
      </p:sp>
      <p:pic>
        <p:nvPicPr>
          <p:cNvPr id="4" name="Picture 3">
            <a:extLst>
              <a:ext uri="{FF2B5EF4-FFF2-40B4-BE49-F238E27FC236}">
                <a16:creationId xmlns:a16="http://schemas.microsoft.com/office/drawing/2014/main" id="{1C679EBC-8C27-A140-AE58-8FCA2B0541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5" y="990600"/>
            <a:ext cx="5731510" cy="4876800"/>
          </a:xfrm>
          <a:prstGeom prst="rect">
            <a:avLst/>
          </a:prstGeom>
          <a:noFill/>
          <a:ln>
            <a:noFill/>
          </a:ln>
        </p:spPr>
      </p:pic>
    </p:spTree>
    <p:extLst>
      <p:ext uri="{BB962C8B-B14F-4D97-AF65-F5344CB8AC3E}">
        <p14:creationId xmlns:p14="http://schemas.microsoft.com/office/powerpoint/2010/main" val="2815849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6A8098E-878E-3CE6-E109-6D550FD9D5E5}"/>
              </a:ext>
            </a:extLst>
          </p:cNvPr>
          <p:cNvSpPr/>
          <p:nvPr/>
        </p:nvSpPr>
        <p:spPr>
          <a:xfrm>
            <a:off x="381000" y="762000"/>
            <a:ext cx="8381160" cy="75600"/>
          </a:xfrm>
          <a:prstGeom prst="rect">
            <a:avLst/>
          </a:prstGeom>
          <a:solidFill>
            <a:srgbClr val="7030A0"/>
          </a:solidFill>
          <a:ln w="25560">
            <a:solidFill>
              <a:srgbClr val="3A5F8B"/>
            </a:solidFill>
            <a:round/>
          </a:ln>
        </p:spPr>
      </p:sp>
      <p:pic>
        <p:nvPicPr>
          <p:cNvPr id="3" name="Picture 2">
            <a:extLst>
              <a:ext uri="{FF2B5EF4-FFF2-40B4-BE49-F238E27FC236}">
                <a16:creationId xmlns:a16="http://schemas.microsoft.com/office/drawing/2014/main" id="{8E6153FC-B5B0-5596-E8F4-4B97573BB0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5" y="2209800"/>
            <a:ext cx="5731510" cy="2057399"/>
          </a:xfrm>
          <a:prstGeom prst="rect">
            <a:avLst/>
          </a:prstGeom>
          <a:noFill/>
          <a:ln>
            <a:noFill/>
          </a:ln>
        </p:spPr>
      </p:pic>
    </p:spTree>
    <p:extLst>
      <p:ext uri="{BB962C8B-B14F-4D97-AF65-F5344CB8AC3E}">
        <p14:creationId xmlns:p14="http://schemas.microsoft.com/office/powerpoint/2010/main" val="260430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5EEA68C9-B4B4-7F92-2453-4960CB889E20}"/>
              </a:ext>
            </a:extLst>
          </p:cNvPr>
          <p:cNvSpPr txBox="1"/>
          <p:nvPr/>
        </p:nvSpPr>
        <p:spPr>
          <a:xfrm>
            <a:off x="457200" y="1524000"/>
            <a:ext cx="8077200" cy="4678204"/>
          </a:xfrm>
          <a:prstGeom prst="rect">
            <a:avLst/>
          </a:prstGeom>
          <a:noFill/>
        </p:spPr>
        <p:txBody>
          <a:bodyPr wrap="square" rtlCol="0">
            <a:spAutoFit/>
          </a:bodyPr>
          <a:lstStyle/>
          <a:p>
            <a:r>
              <a:rPr lang="en-IN" sz="2000" dirty="0">
                <a:solidFill>
                  <a:srgbClr val="000000"/>
                </a:solidFill>
                <a:effectLst/>
                <a:latin typeface="Arial" panose="020B0604020202020204" pitchFamily="34" charset="0"/>
                <a:ea typeface="Times New Roman" panose="02020603050405020304" pitchFamily="18" charset="0"/>
              </a:rPr>
              <a:t>With the increasing number of deaths due to heart diseases, it has become mandatory to develop a system to predict heart diseases effectively and accurately. The motivation for the study was to find the most efficient ML algorithm for detection of heart diseases. This study compares the accuracy score of Logistic Regression, Random Forest and SVM for predicting heart disease using UCI machine learning repository dataset. The result of this study indicates that the Random Forest algorithm is the most efficient algorithm with accuracy score of 90.16% for prediction of heart disease. In future the work can be enhanced by developing a web application based on the Random Forest algorithm as well as using a larger dataset as compared to the one used in this analysis which will help to provide better results and help health professionals in predicting the heart disease effectively and efficiently.</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310248" cy="584775"/>
          </a:xfrm>
          <a:prstGeom prst="rect">
            <a:avLst/>
          </a:prstGeom>
        </p:spPr>
        <p:txBody>
          <a:bodyPr wrap="none">
            <a:spAutoFit/>
          </a:bodyPr>
          <a:lstStyle/>
          <a:p>
            <a:r>
              <a:rPr lang="en-IN" sz="3200" b="1" dirty="0">
                <a:solidFill>
                  <a:srgbClr val="C00000"/>
                </a:solidFill>
                <a:latin typeface="Calibri" pitchFamily="34" charset="0"/>
              </a:rPr>
              <a:t>Future</a:t>
            </a:r>
            <a:r>
              <a:rPr lang="en-IN" sz="3200"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TextBox 3">
            <a:extLst>
              <a:ext uri="{FF2B5EF4-FFF2-40B4-BE49-F238E27FC236}">
                <a16:creationId xmlns:a16="http://schemas.microsoft.com/office/drawing/2014/main" id="{FF62B1F6-F7AF-8578-99A6-397ED1B609C9}"/>
              </a:ext>
            </a:extLst>
          </p:cNvPr>
          <p:cNvSpPr txBox="1"/>
          <p:nvPr/>
        </p:nvSpPr>
        <p:spPr>
          <a:xfrm>
            <a:off x="533400" y="2459504"/>
            <a:ext cx="7772400" cy="1938992"/>
          </a:xfrm>
          <a:prstGeom prst="rect">
            <a:avLst/>
          </a:prstGeom>
          <a:noFill/>
        </p:spPr>
        <p:txBody>
          <a:bodyPr wrap="square" rtlCol="0">
            <a:spAutoFit/>
          </a:bodyPr>
          <a:lstStyle/>
          <a:p>
            <a:r>
              <a:rPr lang="en-US" sz="2400" dirty="0"/>
              <a:t>In the future, more work can be done by using more data related to heart disease and by using different data reduction techniques. For better results and predictions of heart disease, high quality oriented datasets can be used which are free from inconsistencies.</a:t>
            </a:r>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CD99E383-36CB-5353-FF30-451DB4379CDA}"/>
              </a:ext>
            </a:extLst>
          </p:cNvPr>
          <p:cNvSpPr txBox="1"/>
          <p:nvPr/>
        </p:nvSpPr>
        <p:spPr>
          <a:xfrm>
            <a:off x="141514" y="1066800"/>
            <a:ext cx="8381160" cy="6104235"/>
          </a:xfrm>
          <a:prstGeom prst="rect">
            <a:avLst/>
          </a:prstGeom>
          <a:noFill/>
        </p:spPr>
        <p:txBody>
          <a:bodyPr wrap="square" rtlCol="0">
            <a:spAutoFit/>
          </a:bodyPr>
          <a:lstStyle/>
          <a:p>
            <a:pPr marL="342900" lvl="0" indent="-342900">
              <a:spcAft>
                <a:spcPts val="1560"/>
              </a:spcAft>
              <a:buFont typeface="Wingdings" panose="05000000000000000000" pitchFamily="2" charset="2"/>
              <a:buChar char="§"/>
            </a:pP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Avinash</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Golande</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Pavan Kumar T, Heart Disease Prediction Using Effective Machine Learning Techniques, International Journal of Recent  Technology and Engineering, Vol 8, pp.944-950,2019.</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T.Nagamani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S.Logeswari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B.Gomathy</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Heart Disease Prediction using Data Mining with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Mapreduce</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Algorithm, International Journal of Innovative Technology and Exploring Engineering (IJITEE) ISSN: 2278-3075, Volume-8 Issue-3, January 2019.</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Fahd Saleh Alotaibi, Implementation of Machine Learning Model to Predict Heart Failure Disease, (IJACSA) International Journal of Advanced Computer Science and Applications, Vol. 10, No. 6, 2019.</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Anjan Nikhil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Repaka</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Sai Deepak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Ravikanti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Ramya G Franklin, Design And Implementation Heart Disease Prediction Using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Naives</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Bayesian, International Conference on Trends in Electronics and Information(ICOEI 2019).</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Theresa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Princy</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R,J.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Thomas,Human</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heart Disease Prediction System using Data Mining Techniques, International Conference on Circuit Power and Computing Technologies,Bangalore,2016.</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92262A0C-867B-7FBE-9F48-B2368BCD3DB3}"/>
              </a:ext>
            </a:extLst>
          </p:cNvPr>
          <p:cNvSpPr/>
          <p:nvPr/>
        </p:nvSpPr>
        <p:spPr>
          <a:xfrm>
            <a:off x="305640" y="6858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FA27D408-FB93-179D-FEE8-51B72CC5EFD5}"/>
              </a:ext>
            </a:extLst>
          </p:cNvPr>
          <p:cNvSpPr txBox="1"/>
          <p:nvPr/>
        </p:nvSpPr>
        <p:spPr>
          <a:xfrm>
            <a:off x="305640" y="914400"/>
            <a:ext cx="8153400" cy="6309420"/>
          </a:xfrm>
          <a:prstGeom prst="rect">
            <a:avLst/>
          </a:prstGeom>
          <a:noFill/>
        </p:spPr>
        <p:txBody>
          <a:bodyPr wrap="square" rtlCol="0">
            <a:spAutoFit/>
          </a:bodyPr>
          <a:lstStyle/>
          <a:p>
            <a:pPr marL="342900" lvl="0" indent="-342900">
              <a:spcAft>
                <a:spcPts val="1560"/>
              </a:spcAft>
              <a:buFont typeface="Wingdings" panose="05000000000000000000" pitchFamily="2"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Nagaraj M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Lutimath,Chethan</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C,Basavaraj</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Pol.,Prediction</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Of Heart Disease using Machine Learning, International journal Of Recent Technology and Engineering,8,(2S10), pp 474-477, 2019.</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UCI, Heart Disease Data Set.[Online]. Available (Accessed on May 1 2020): https://www.kaggle.com/ronitf/heart-disease-uci.</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Sayali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Ambekar</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Rashmi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Phalnikar,Disease</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Risk Prediction by Using Convolutional Neural Network,2018 Fourth International Conference on Computing Communication Control and Automation.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 B.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Rjeily</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G.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Badr</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Hassani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 H., and E. Andres, Medical Data Mining for Heart Diseases and the Future of Sequential Mining in Medical Field, in Machine Learning Paradigms, 2019, pp. 7199.</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D.Jafar</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Alzubi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Anand Nayyar,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Akshi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Kumar. "Machine Learning from Theory to Algorithms: An Overview", Journal of Physics: Conference Series, 2018</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1560"/>
              </a:spcAft>
              <a:buFont typeface="Wingdings" panose="05000000000000000000" pitchFamily="2" charset="2"/>
              <a:buChar char="§"/>
            </a:pP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Fajr</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Ibrahem</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Alarsan</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Mamoon Younes Analysis and classification of heart diseases using heartbeat features and machine learning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algorithms,Journal</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Of Big Data,2019;6:81.</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2880719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23622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175421"/>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646331"/>
          </a:xfrm>
          <a:prstGeom prst="rect">
            <a:avLst/>
          </a:prstGeom>
          <a:noFill/>
        </p:spPr>
        <p:txBody>
          <a:bodyPr wrap="square" rtlCol="0">
            <a:spAutoFit/>
          </a:bodyPr>
          <a:lstStyle/>
          <a:p>
            <a:r>
              <a:rPr lang="en-US" sz="36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4DACB69E-CFE6-3869-51C8-C763E11FD7B1}"/>
              </a:ext>
            </a:extLst>
          </p:cNvPr>
          <p:cNvSpPr txBox="1"/>
          <p:nvPr/>
        </p:nvSpPr>
        <p:spPr>
          <a:xfrm>
            <a:off x="457200" y="1447800"/>
            <a:ext cx="8229600" cy="4801314"/>
          </a:xfrm>
          <a:prstGeom prst="rect">
            <a:avLst/>
          </a:prstGeom>
          <a:noFill/>
        </p:spPr>
        <p:txBody>
          <a:bodyPr wrap="square" rtlCol="0">
            <a:spAutoFit/>
          </a:bodyPr>
          <a:lstStyle/>
          <a:p>
            <a:pPr>
              <a:spcBef>
                <a:spcPts val="3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Segoe UI" panose="020B0502040204020203" pitchFamily="34" charset="0"/>
                <a:ea typeface="Times New Roman" panose="02020603050405020304" pitchFamily="18" charset="0"/>
              </a:rPr>
              <a:t>The heart is the most essential or important part of our body. The heart is used to maintain and conjugate blood in our body. There are many cases around the world related to heart disease. People lead to death from heart disease. Various symptoms like excessive breathing, fast heart rate, cholesterol, blood pressure, sudden rise in temperature, and also due to depression induced on heart by exercise etc. are some of the symptoms mentioned in the dataset. The medical profession has found a huge amount of data. This paper introduces the idea of ​​predicting heart disease by machine learning algorithms. Here we will use different machine learning algorithms like support vector classifier, random forest, naive array, decision tree and logistic regression. The algorithms used are based on characteristics and to predict heart disease. This article uses different machine learning algorithms to compare the accuracy between them. This machine learning model accurately predicts the heart attack based on the stated symptoms so that the user can easily find out the heart condition.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80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600" b="1" dirty="0">
                <a:solidFill>
                  <a:srgbClr val="C00000"/>
                </a:solidFill>
                <a:latin typeface="Calibri"/>
              </a:rPr>
              <a:t>Introduction</a:t>
            </a:r>
            <a:endParaRPr sz="3600"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961EDA5A-3548-F45A-AC94-989AD598F21A}"/>
              </a:ext>
            </a:extLst>
          </p:cNvPr>
          <p:cNvSpPr txBox="1"/>
          <p:nvPr/>
        </p:nvSpPr>
        <p:spPr>
          <a:xfrm>
            <a:off x="457200" y="1225689"/>
            <a:ext cx="8077200" cy="5016758"/>
          </a:xfrm>
          <a:prstGeom prst="rect">
            <a:avLst/>
          </a:prstGeom>
          <a:noFill/>
        </p:spPr>
        <p:txBody>
          <a:bodyPr wrap="square" rtlCol="0">
            <a:spAutoFit/>
          </a:bodyPr>
          <a:lstStyle/>
          <a:p>
            <a:r>
              <a:rPr lang="en-US" sz="2000" b="0" i="0" dirty="0">
                <a:effectLst/>
                <a:latin typeface="-apple-system"/>
              </a:rPr>
              <a:t>Today, heart failure diseases affect more people worldwide than other autoimmune conditions. Cardiovascular Diseases (CVDs) affect the heart and obstruct blood flow through the blood vessels. Chronic ailments in CVD include heart disease (heart attack), cerebrovascular diseases (strokes), congestive heart failure, and many more pathologies. </a:t>
            </a:r>
          </a:p>
          <a:p>
            <a:r>
              <a:rPr lang="en-US" sz="2000" b="0" i="0" dirty="0">
                <a:effectLst/>
                <a:latin typeface="-apple-system"/>
              </a:rPr>
              <a:t>Several risk factors for manual heart disease prediction may include inactivity in a physical form, unhealthy eating habits, or even the consumption of alcohol. Preexisting conditions, age, chest pain level, blood test results, and several such factors can be ensembled together computationally for heart </a:t>
            </a:r>
            <a:r>
              <a:rPr lang="en-US" sz="2000" b="0" i="0" u="none" strike="noStrike" dirty="0">
                <a:effectLst/>
                <a:latin typeface="-apple-system"/>
                <a:hlinkClick r:id="rId3" tooltip="disease prediction">
                  <a:extLst>
                    <a:ext uri="{A12FA001-AC4F-418D-AE19-62706E023703}">
                      <ahyp:hlinkClr xmlns:ahyp="http://schemas.microsoft.com/office/drawing/2018/hyperlinkcolor" val="tx"/>
                    </a:ext>
                  </a:extLst>
                </a:hlinkClick>
              </a:rPr>
              <a:t>disease prediction</a:t>
            </a:r>
            <a:r>
              <a:rPr lang="en-US" sz="2000" b="0" i="0" dirty="0">
                <a:effectLst/>
                <a:latin typeface="-apple-system"/>
              </a:rPr>
              <a:t>. With such well-defined parameters and the rise of data science, a data-driven approach can surely help in heart disease prediction using machine learning technologies. Early identification of heart disease of improved diagnosis and high-risk individuals using a prediction model can be recommended for a fatality rate reduction, and decision-making is improved for further treatment and prevention.</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700" y="3110760"/>
            <a:ext cx="8076600" cy="75600"/>
          </a:xfrm>
          <a:prstGeom prst="rect">
            <a:avLst/>
          </a:prstGeom>
          <a:solidFill>
            <a:srgbClr val="7030A0"/>
          </a:solidFill>
          <a:ln w="25560">
            <a:solidFill>
              <a:srgbClr val="3A5F8B"/>
            </a:solidFill>
            <a:round/>
          </a:ln>
        </p:spPr>
        <p:txBody>
          <a:bodyPr/>
          <a:lstStyle/>
          <a:p>
            <a:endParaRPr lang="en-IN" dirty="0"/>
          </a:p>
        </p:txBody>
      </p:sp>
      <p:sp>
        <p:nvSpPr>
          <p:cNvPr id="62" name="CustomShape 2"/>
          <p:cNvSpPr/>
          <p:nvPr/>
        </p:nvSpPr>
        <p:spPr>
          <a:xfrm>
            <a:off x="419220" y="221076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dirty="0"/>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391886"/>
            <a:ext cx="8381160" cy="577440"/>
          </a:xfrm>
          <a:prstGeom prst="rect">
            <a:avLst/>
          </a:prstGeom>
        </p:spPr>
        <p:txBody>
          <a:bodyPr lIns="90000" tIns="45000" rIns="90000" bIns="45000"/>
          <a:lstStyle/>
          <a:p>
            <a:pPr>
              <a:lnSpc>
                <a:spcPct val="100000"/>
              </a:lnSpc>
            </a:pPr>
            <a:r>
              <a:rPr lang="en-US" sz="2800" b="1" dirty="0">
                <a:solidFill>
                  <a:srgbClr val="C00000"/>
                </a:solidFill>
              </a:rPr>
              <a:t>Existed system</a:t>
            </a:r>
            <a:endParaRPr sz="2800" b="1" dirty="0">
              <a:solidFill>
                <a:srgbClr val="C00000"/>
              </a:solidFill>
            </a:endParaRPr>
          </a:p>
        </p:txBody>
      </p:sp>
      <p:sp>
        <p:nvSpPr>
          <p:cNvPr id="2" name="TextBox 1">
            <a:extLst>
              <a:ext uri="{FF2B5EF4-FFF2-40B4-BE49-F238E27FC236}">
                <a16:creationId xmlns:a16="http://schemas.microsoft.com/office/drawing/2014/main" id="{16729FA9-B332-FEFF-0719-14E19267E266}"/>
              </a:ext>
            </a:extLst>
          </p:cNvPr>
          <p:cNvSpPr txBox="1"/>
          <p:nvPr/>
        </p:nvSpPr>
        <p:spPr>
          <a:xfrm>
            <a:off x="457200" y="1447800"/>
            <a:ext cx="7924800" cy="2308324"/>
          </a:xfrm>
          <a:prstGeom prst="rect">
            <a:avLst/>
          </a:prstGeom>
          <a:noFill/>
        </p:spPr>
        <p:txBody>
          <a:bodyPr wrap="square" rtlCol="0">
            <a:spAutoFit/>
          </a:bodyPr>
          <a:lstStyle/>
          <a:p>
            <a:pPr algn="just"/>
            <a:endParaRPr lang="en-US" sz="2400" b="0" i="0" dirty="0">
              <a:effectLst/>
              <a:latin typeface="roboto" panose="020B0604020202020204" pitchFamily="2" charset="0"/>
            </a:endParaRPr>
          </a:p>
          <a:p>
            <a:pPr algn="just">
              <a:buFont typeface="Arial" panose="020B0604020202020204" pitchFamily="34" charset="0"/>
              <a:buChar char="•"/>
            </a:pPr>
            <a:r>
              <a:rPr lang="en-US" sz="2400" b="0" i="0" dirty="0" err="1">
                <a:effectLst/>
                <a:latin typeface="Times New Roman" panose="02020603050405020304" pitchFamily="18" charset="0"/>
              </a:rPr>
              <a:t>Rairikar</a:t>
            </a:r>
            <a:r>
              <a:rPr lang="en-US" sz="2400" b="0" i="0" dirty="0">
                <a:effectLst/>
                <a:latin typeface="Times New Roman" panose="02020603050405020304" pitchFamily="18" charset="0"/>
              </a:rPr>
              <a:t> et. al. used three main data mining techniques in their work: namely Decision Tree, </a:t>
            </a:r>
            <a:r>
              <a:rPr lang="en-US" sz="2400" dirty="0">
                <a:latin typeface="Times New Roman" panose="02020603050405020304" pitchFamily="18" charset="0"/>
              </a:rPr>
              <a:t>logistic Regression </a:t>
            </a:r>
            <a:r>
              <a:rPr lang="en-US" sz="2400" b="0" i="0" dirty="0">
                <a:effectLst/>
                <a:latin typeface="Times New Roman" panose="02020603050405020304" pitchFamily="18" charset="0"/>
              </a:rPr>
              <a:t>are used. The main task of data Prediction is done using these three techniques</a:t>
            </a:r>
            <a:endParaRPr lang="en-US" sz="2400" b="0" i="0" dirty="0">
              <a:effectLst/>
              <a:latin typeface="roboto" panose="020B0604020202020204" pitchFamily="2" charset="0"/>
            </a:endParaRP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97180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20286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10182</TotalTime>
  <Words>1650</Words>
  <Application>Microsoft Office PowerPoint</Application>
  <PresentationFormat>On-screen Show (4:3)</PresentationFormat>
  <Paragraphs>108</Paragraphs>
  <Slides>27</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-apple-system</vt:lpstr>
      <vt:lpstr>Arial</vt:lpstr>
      <vt:lpstr>Arial Black</vt:lpstr>
      <vt:lpstr>Bookman Old Style</vt:lpstr>
      <vt:lpstr>Calibri</vt:lpstr>
      <vt:lpstr>CIDFont</vt:lpstr>
      <vt:lpstr>proxima_novaregular</vt:lpstr>
      <vt:lpstr>roboto</vt:lpstr>
      <vt:lpstr>Segoe UI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20h51A0503@cmrcet.ac.in</cp:lastModifiedBy>
  <cp:revision>709</cp:revision>
  <dcterms:modified xsi:type="dcterms:W3CDTF">2022-11-05T06:43:36Z</dcterms:modified>
</cp:coreProperties>
</file>