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84"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5" r:id="rId28"/>
    <p:sldId id="282" r:id="rId29"/>
    <p:sldId id="28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0" d="100"/>
          <a:sy n="70" d="100"/>
        </p:scale>
        <p:origin x="84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F2899AC-2282-4C82-8366-E74B5D0403A5}" type="datetimeFigureOut">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D4E03C-4E9E-42FF-AD75-611DE5C8A5AF}"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7236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2899AC-2282-4C82-8366-E74B5D0403A5}" type="datetimeFigureOut">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D4E03C-4E9E-42FF-AD75-611DE5C8A5AF}" type="slidenum">
              <a:rPr lang="en-IN" smtClean="0"/>
              <a:t>‹#›</a:t>
            </a:fld>
            <a:endParaRPr lang="en-IN"/>
          </a:p>
        </p:txBody>
      </p:sp>
    </p:spTree>
    <p:extLst>
      <p:ext uri="{BB962C8B-B14F-4D97-AF65-F5344CB8AC3E}">
        <p14:creationId xmlns:p14="http://schemas.microsoft.com/office/powerpoint/2010/main" val="3157800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2899AC-2282-4C82-8366-E74B5D0403A5}" type="datetimeFigureOut">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D4E03C-4E9E-42FF-AD75-611DE5C8A5AF}"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1524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2899AC-2282-4C82-8366-E74B5D0403A5}" type="datetimeFigureOut">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D4E03C-4E9E-42FF-AD75-611DE5C8A5AF}" type="slidenum">
              <a:rPr lang="en-IN" smtClean="0"/>
              <a:t>‹#›</a:t>
            </a:fld>
            <a:endParaRPr lang="en-IN"/>
          </a:p>
        </p:txBody>
      </p:sp>
    </p:spTree>
    <p:extLst>
      <p:ext uri="{BB962C8B-B14F-4D97-AF65-F5344CB8AC3E}">
        <p14:creationId xmlns:p14="http://schemas.microsoft.com/office/powerpoint/2010/main" val="338540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2899AC-2282-4C82-8366-E74B5D0403A5}" type="datetimeFigureOut">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D4E03C-4E9E-42FF-AD75-611DE5C8A5AF}"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2689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2899AC-2282-4C82-8366-E74B5D0403A5}" type="datetimeFigureOut">
              <a:rPr lang="en-IN" smtClean="0"/>
              <a:t>05-06-2024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D4E03C-4E9E-42FF-AD75-611DE5C8A5AF}" type="slidenum">
              <a:rPr lang="en-IN" smtClean="0"/>
              <a:t>‹#›</a:t>
            </a:fld>
            <a:endParaRPr lang="en-IN"/>
          </a:p>
        </p:txBody>
      </p:sp>
    </p:spTree>
    <p:extLst>
      <p:ext uri="{BB962C8B-B14F-4D97-AF65-F5344CB8AC3E}">
        <p14:creationId xmlns:p14="http://schemas.microsoft.com/office/powerpoint/2010/main" val="2318539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2899AC-2282-4C82-8366-E74B5D0403A5}" type="datetimeFigureOut">
              <a:rPr lang="en-IN" smtClean="0"/>
              <a:t>05-06-2024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D4E03C-4E9E-42FF-AD75-611DE5C8A5AF}" type="slidenum">
              <a:rPr lang="en-IN" smtClean="0"/>
              <a:t>‹#›</a:t>
            </a:fld>
            <a:endParaRPr lang="en-IN"/>
          </a:p>
        </p:txBody>
      </p:sp>
    </p:spTree>
    <p:extLst>
      <p:ext uri="{BB962C8B-B14F-4D97-AF65-F5344CB8AC3E}">
        <p14:creationId xmlns:p14="http://schemas.microsoft.com/office/powerpoint/2010/main" val="116774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2899AC-2282-4C82-8366-E74B5D0403A5}" type="datetimeFigureOut">
              <a:rPr lang="en-IN" smtClean="0"/>
              <a:t>05-06-2024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D4E03C-4E9E-42FF-AD75-611DE5C8A5AF}" type="slidenum">
              <a:rPr lang="en-IN" smtClean="0"/>
              <a:t>‹#›</a:t>
            </a:fld>
            <a:endParaRPr lang="en-IN"/>
          </a:p>
        </p:txBody>
      </p:sp>
    </p:spTree>
    <p:extLst>
      <p:ext uri="{BB962C8B-B14F-4D97-AF65-F5344CB8AC3E}">
        <p14:creationId xmlns:p14="http://schemas.microsoft.com/office/powerpoint/2010/main" val="2757577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2899AC-2282-4C82-8366-E74B5D0403A5}" type="datetimeFigureOut">
              <a:rPr lang="en-IN" smtClean="0"/>
              <a:t>05-06-2024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D4E03C-4E9E-42FF-AD75-611DE5C8A5AF}" type="slidenum">
              <a:rPr lang="en-IN" smtClean="0"/>
              <a:t>‹#›</a:t>
            </a:fld>
            <a:endParaRPr lang="en-IN"/>
          </a:p>
        </p:txBody>
      </p:sp>
    </p:spTree>
    <p:extLst>
      <p:ext uri="{BB962C8B-B14F-4D97-AF65-F5344CB8AC3E}">
        <p14:creationId xmlns:p14="http://schemas.microsoft.com/office/powerpoint/2010/main" val="1037758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2899AC-2282-4C82-8366-E74B5D0403A5}" type="datetimeFigureOut">
              <a:rPr lang="en-IN" smtClean="0"/>
              <a:t>05-06-2024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D4E03C-4E9E-42FF-AD75-611DE5C8A5AF}" type="slidenum">
              <a:rPr lang="en-IN" smtClean="0"/>
              <a:t>‹#›</a:t>
            </a:fld>
            <a:endParaRPr lang="en-IN"/>
          </a:p>
        </p:txBody>
      </p:sp>
    </p:spTree>
    <p:extLst>
      <p:ext uri="{BB962C8B-B14F-4D97-AF65-F5344CB8AC3E}">
        <p14:creationId xmlns:p14="http://schemas.microsoft.com/office/powerpoint/2010/main" val="3666618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2899AC-2282-4C82-8366-E74B5D0403A5}" type="datetimeFigureOut">
              <a:rPr lang="en-IN" smtClean="0"/>
              <a:t>05-06-2024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D4E03C-4E9E-42FF-AD75-611DE5C8A5AF}"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021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F2899AC-2282-4C82-8366-E74B5D0403A5}" type="datetimeFigureOut">
              <a:rPr lang="en-IN" smtClean="0"/>
              <a:t>05-06-2024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5D4E03C-4E9E-42FF-AD75-611DE5C8A5AF}"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772871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84A9-6224-02F4-C5D9-3EACA5D17DA1}"/>
              </a:ext>
            </a:extLst>
          </p:cNvPr>
          <p:cNvSpPr>
            <a:spLocks noGrp="1"/>
          </p:cNvSpPr>
          <p:nvPr>
            <p:ph type="ctrTitle"/>
          </p:nvPr>
        </p:nvSpPr>
        <p:spPr/>
        <p:txBody>
          <a:bodyPr/>
          <a:lstStyle/>
          <a:p>
            <a:pPr algn="l"/>
            <a:r>
              <a:rPr lang="en-IN" dirty="0" err="1">
                <a:solidFill>
                  <a:schemeClr val="bg1"/>
                </a:solidFill>
              </a:rPr>
              <a:t>AquaSphere</a:t>
            </a:r>
            <a:r>
              <a:rPr lang="en-IN" dirty="0">
                <a:solidFill>
                  <a:schemeClr val="bg1"/>
                </a:solidFill>
              </a:rPr>
              <a:t> Feeding Cycle Database</a:t>
            </a:r>
          </a:p>
        </p:txBody>
      </p:sp>
      <p:sp>
        <p:nvSpPr>
          <p:cNvPr id="3" name="Subtitle 2">
            <a:extLst>
              <a:ext uri="{FF2B5EF4-FFF2-40B4-BE49-F238E27FC236}">
                <a16:creationId xmlns:a16="http://schemas.microsoft.com/office/drawing/2014/main" id="{BD2839A4-4F9E-71FD-5A80-0C5477548BF6}"/>
              </a:ext>
            </a:extLst>
          </p:cNvPr>
          <p:cNvSpPr>
            <a:spLocks noGrp="1"/>
          </p:cNvSpPr>
          <p:nvPr>
            <p:ph type="subTitle" idx="1"/>
          </p:nvPr>
        </p:nvSpPr>
        <p:spPr/>
        <p:txBody>
          <a:bodyPr/>
          <a:lstStyle/>
          <a:p>
            <a:pPr algn="l"/>
            <a:r>
              <a:rPr lang="en-IN" dirty="0">
                <a:solidFill>
                  <a:schemeClr val="bg1"/>
                </a:solidFill>
              </a:rPr>
              <a:t>Optimized Database Schema and ER Diagram</a:t>
            </a:r>
          </a:p>
        </p:txBody>
      </p:sp>
    </p:spTree>
    <p:extLst>
      <p:ext uri="{BB962C8B-B14F-4D97-AF65-F5344CB8AC3E}">
        <p14:creationId xmlns:p14="http://schemas.microsoft.com/office/powerpoint/2010/main" val="462087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15158-4909-4FB2-9866-8882966B25D3}"/>
              </a:ext>
            </a:extLst>
          </p:cNvPr>
          <p:cNvSpPr>
            <a:spLocks noGrp="1"/>
          </p:cNvSpPr>
          <p:nvPr>
            <p:ph type="title"/>
          </p:nvPr>
        </p:nvSpPr>
        <p:spPr/>
        <p:txBody>
          <a:bodyPr/>
          <a:lstStyle/>
          <a:p>
            <a:r>
              <a:rPr lang="en-US" dirty="0">
                <a:solidFill>
                  <a:schemeClr val="bg1"/>
                </a:solidFill>
              </a:rPr>
              <a:t>Contents of the Caretaker Table </a:t>
            </a:r>
            <a:endParaRPr lang="en-IN" dirty="0">
              <a:solidFill>
                <a:schemeClr val="bg1"/>
              </a:solidFill>
            </a:endParaRPr>
          </a:p>
        </p:txBody>
      </p:sp>
      <p:sp>
        <p:nvSpPr>
          <p:cNvPr id="7" name="Content Placeholder 6">
            <a:extLst>
              <a:ext uri="{FF2B5EF4-FFF2-40B4-BE49-F238E27FC236}">
                <a16:creationId xmlns:a16="http://schemas.microsoft.com/office/drawing/2014/main" id="{F943E18A-62B6-BFA8-4105-CB6C555AA44F}"/>
              </a:ext>
            </a:extLst>
          </p:cNvPr>
          <p:cNvSpPr>
            <a:spLocks noGrp="1"/>
          </p:cNvSpPr>
          <p:nvPr>
            <p:ph idx="1"/>
          </p:nvPr>
        </p:nvSpPr>
        <p:spPr/>
        <p:txBody>
          <a:bodyPr/>
          <a:lstStyle/>
          <a:p>
            <a:r>
              <a:rPr lang="en-IN" sz="2600" dirty="0">
                <a:solidFill>
                  <a:schemeClr val="bg1"/>
                </a:solidFill>
              </a:rPr>
              <a:t>Syntax: SELECT * FROM Caretaker;</a:t>
            </a:r>
          </a:p>
          <a:p>
            <a:r>
              <a:rPr lang="en-IN" sz="2600" dirty="0">
                <a:solidFill>
                  <a:schemeClr val="bg1"/>
                </a:solidFill>
              </a:rPr>
              <a:t>Output:</a:t>
            </a:r>
          </a:p>
          <a:p>
            <a:endParaRPr lang="en-IN" dirty="0"/>
          </a:p>
        </p:txBody>
      </p:sp>
      <p:pic>
        <p:nvPicPr>
          <p:cNvPr id="9" name="Picture 8">
            <a:extLst>
              <a:ext uri="{FF2B5EF4-FFF2-40B4-BE49-F238E27FC236}">
                <a16:creationId xmlns:a16="http://schemas.microsoft.com/office/drawing/2014/main" id="{7DF91FB0-4225-A690-080C-FDA8667AF3B1}"/>
              </a:ext>
            </a:extLst>
          </p:cNvPr>
          <p:cNvPicPr>
            <a:picLocks noChangeAspect="1"/>
          </p:cNvPicPr>
          <p:nvPr/>
        </p:nvPicPr>
        <p:blipFill>
          <a:blip r:embed="rId2"/>
          <a:stretch>
            <a:fillRect/>
          </a:stretch>
        </p:blipFill>
        <p:spPr>
          <a:xfrm>
            <a:off x="2843909" y="3173572"/>
            <a:ext cx="6695876" cy="2937225"/>
          </a:xfrm>
          <a:prstGeom prst="rect">
            <a:avLst/>
          </a:prstGeom>
        </p:spPr>
      </p:pic>
    </p:spTree>
    <p:extLst>
      <p:ext uri="{BB962C8B-B14F-4D97-AF65-F5344CB8AC3E}">
        <p14:creationId xmlns:p14="http://schemas.microsoft.com/office/powerpoint/2010/main" val="1810736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451F6-8967-AA68-77D1-C8479CC3802D}"/>
              </a:ext>
            </a:extLst>
          </p:cNvPr>
          <p:cNvSpPr>
            <a:spLocks noGrp="1"/>
          </p:cNvSpPr>
          <p:nvPr>
            <p:ph type="title"/>
          </p:nvPr>
        </p:nvSpPr>
        <p:spPr/>
        <p:txBody>
          <a:bodyPr/>
          <a:lstStyle/>
          <a:p>
            <a:r>
              <a:rPr lang="en-US" dirty="0">
                <a:solidFill>
                  <a:schemeClr val="bg1"/>
                </a:solidFill>
              </a:rPr>
              <a:t>Structure of Feeding Schedule Table</a:t>
            </a:r>
            <a:endParaRPr lang="en-IN" dirty="0">
              <a:solidFill>
                <a:schemeClr val="bg1"/>
              </a:solidFill>
            </a:endParaRPr>
          </a:p>
        </p:txBody>
      </p:sp>
      <p:sp>
        <p:nvSpPr>
          <p:cNvPr id="9" name="Content Placeholder 8">
            <a:extLst>
              <a:ext uri="{FF2B5EF4-FFF2-40B4-BE49-F238E27FC236}">
                <a16:creationId xmlns:a16="http://schemas.microsoft.com/office/drawing/2014/main" id="{1D8BC336-2E96-8543-7612-BC331EEE601A}"/>
              </a:ext>
            </a:extLst>
          </p:cNvPr>
          <p:cNvSpPr>
            <a:spLocks noGrp="1"/>
          </p:cNvSpPr>
          <p:nvPr>
            <p:ph idx="1"/>
          </p:nvPr>
        </p:nvSpPr>
        <p:spPr/>
        <p:txBody>
          <a:bodyPr/>
          <a:lstStyle/>
          <a:p>
            <a:r>
              <a:rPr lang="en-IN" sz="2600" dirty="0">
                <a:solidFill>
                  <a:schemeClr val="bg1"/>
                </a:solidFill>
              </a:rPr>
              <a:t>Syntax: DESC </a:t>
            </a:r>
            <a:r>
              <a:rPr lang="en-IN" sz="2600" dirty="0" err="1">
                <a:solidFill>
                  <a:schemeClr val="bg1"/>
                </a:solidFill>
              </a:rPr>
              <a:t>FeedingShedule</a:t>
            </a:r>
            <a:r>
              <a:rPr lang="en-IN" sz="2600" dirty="0">
                <a:solidFill>
                  <a:schemeClr val="bg1"/>
                </a:solidFill>
              </a:rPr>
              <a:t>;</a:t>
            </a:r>
          </a:p>
          <a:p>
            <a:r>
              <a:rPr lang="en-IN" sz="2600" dirty="0">
                <a:solidFill>
                  <a:schemeClr val="bg1"/>
                </a:solidFill>
              </a:rPr>
              <a:t>Output:</a:t>
            </a:r>
          </a:p>
          <a:p>
            <a:endParaRPr lang="en-IN" dirty="0"/>
          </a:p>
        </p:txBody>
      </p:sp>
      <p:pic>
        <p:nvPicPr>
          <p:cNvPr id="11" name="Picture 10">
            <a:extLst>
              <a:ext uri="{FF2B5EF4-FFF2-40B4-BE49-F238E27FC236}">
                <a16:creationId xmlns:a16="http://schemas.microsoft.com/office/drawing/2014/main" id="{396FFBE8-109C-FC89-F5AA-16A18BBA62FB}"/>
              </a:ext>
            </a:extLst>
          </p:cNvPr>
          <p:cNvPicPr>
            <a:picLocks noChangeAspect="1"/>
          </p:cNvPicPr>
          <p:nvPr/>
        </p:nvPicPr>
        <p:blipFill>
          <a:blip r:embed="rId2"/>
          <a:stretch>
            <a:fillRect/>
          </a:stretch>
        </p:blipFill>
        <p:spPr>
          <a:xfrm>
            <a:off x="3029240" y="3206915"/>
            <a:ext cx="7124694" cy="2945044"/>
          </a:xfrm>
          <a:prstGeom prst="rect">
            <a:avLst/>
          </a:prstGeom>
        </p:spPr>
      </p:pic>
    </p:spTree>
    <p:extLst>
      <p:ext uri="{BB962C8B-B14F-4D97-AF65-F5344CB8AC3E}">
        <p14:creationId xmlns:p14="http://schemas.microsoft.com/office/powerpoint/2010/main" val="1395545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C1F39-DD7B-62E5-9343-FD24B6A307E4}"/>
              </a:ext>
            </a:extLst>
          </p:cNvPr>
          <p:cNvSpPr>
            <a:spLocks noGrp="1"/>
          </p:cNvSpPr>
          <p:nvPr>
            <p:ph type="title"/>
          </p:nvPr>
        </p:nvSpPr>
        <p:spPr/>
        <p:txBody>
          <a:bodyPr/>
          <a:lstStyle/>
          <a:p>
            <a:r>
              <a:rPr lang="en-US" dirty="0">
                <a:solidFill>
                  <a:schemeClr val="bg1"/>
                </a:solidFill>
              </a:rPr>
              <a:t>Contents of Feeding Schedule Table </a:t>
            </a:r>
            <a:endParaRPr lang="en-IN" dirty="0">
              <a:solidFill>
                <a:schemeClr val="bg1"/>
              </a:solidFill>
            </a:endParaRPr>
          </a:p>
        </p:txBody>
      </p:sp>
      <p:sp>
        <p:nvSpPr>
          <p:cNvPr id="7" name="Content Placeholder 6">
            <a:extLst>
              <a:ext uri="{FF2B5EF4-FFF2-40B4-BE49-F238E27FC236}">
                <a16:creationId xmlns:a16="http://schemas.microsoft.com/office/drawing/2014/main" id="{79E83C87-F9CB-CB0E-0A93-19DF6F3145DC}"/>
              </a:ext>
            </a:extLst>
          </p:cNvPr>
          <p:cNvSpPr>
            <a:spLocks noGrp="1"/>
          </p:cNvSpPr>
          <p:nvPr>
            <p:ph idx="1"/>
          </p:nvPr>
        </p:nvSpPr>
        <p:spPr/>
        <p:txBody>
          <a:bodyPr/>
          <a:lstStyle/>
          <a:p>
            <a:r>
              <a:rPr lang="en-IN" sz="2600" dirty="0">
                <a:solidFill>
                  <a:schemeClr val="bg1"/>
                </a:solidFill>
              </a:rPr>
              <a:t>Syntax: SELECT * FROM </a:t>
            </a:r>
            <a:r>
              <a:rPr lang="en-IN" sz="2600" dirty="0" err="1">
                <a:solidFill>
                  <a:schemeClr val="bg1"/>
                </a:solidFill>
              </a:rPr>
              <a:t>FeedingSchedule</a:t>
            </a:r>
            <a:r>
              <a:rPr lang="en-IN" sz="2600" dirty="0">
                <a:solidFill>
                  <a:schemeClr val="bg1"/>
                </a:solidFill>
              </a:rPr>
              <a:t>;</a:t>
            </a:r>
          </a:p>
          <a:p>
            <a:r>
              <a:rPr lang="en-IN" sz="2600" dirty="0">
                <a:solidFill>
                  <a:schemeClr val="bg1"/>
                </a:solidFill>
              </a:rPr>
              <a:t>Output</a:t>
            </a:r>
            <a:r>
              <a:rPr lang="en-IN" dirty="0">
                <a:solidFill>
                  <a:schemeClr val="bg1"/>
                </a:solidFill>
              </a:rPr>
              <a:t>:</a:t>
            </a:r>
          </a:p>
          <a:p>
            <a:endParaRPr lang="en-IN" dirty="0"/>
          </a:p>
        </p:txBody>
      </p:sp>
      <p:pic>
        <p:nvPicPr>
          <p:cNvPr id="9" name="Picture 8">
            <a:extLst>
              <a:ext uri="{FF2B5EF4-FFF2-40B4-BE49-F238E27FC236}">
                <a16:creationId xmlns:a16="http://schemas.microsoft.com/office/drawing/2014/main" id="{A68C702C-BF1A-1F7D-D82A-54D539AE78A0}"/>
              </a:ext>
            </a:extLst>
          </p:cNvPr>
          <p:cNvPicPr>
            <a:picLocks noChangeAspect="1"/>
          </p:cNvPicPr>
          <p:nvPr/>
        </p:nvPicPr>
        <p:blipFill>
          <a:blip r:embed="rId2"/>
          <a:stretch>
            <a:fillRect/>
          </a:stretch>
        </p:blipFill>
        <p:spPr>
          <a:xfrm>
            <a:off x="2799640" y="2860829"/>
            <a:ext cx="7125694" cy="3448531"/>
          </a:xfrm>
          <a:prstGeom prst="rect">
            <a:avLst/>
          </a:prstGeom>
        </p:spPr>
      </p:pic>
    </p:spTree>
    <p:extLst>
      <p:ext uri="{BB962C8B-B14F-4D97-AF65-F5344CB8AC3E}">
        <p14:creationId xmlns:p14="http://schemas.microsoft.com/office/powerpoint/2010/main" val="1160463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9AE37-AFE0-FBF9-F272-430C26308B3F}"/>
              </a:ext>
            </a:extLst>
          </p:cNvPr>
          <p:cNvSpPr>
            <a:spLocks noGrp="1"/>
          </p:cNvSpPr>
          <p:nvPr>
            <p:ph type="title"/>
          </p:nvPr>
        </p:nvSpPr>
        <p:spPr/>
        <p:txBody>
          <a:bodyPr/>
          <a:lstStyle/>
          <a:p>
            <a:r>
              <a:rPr lang="en-US" dirty="0">
                <a:solidFill>
                  <a:schemeClr val="bg1"/>
                </a:solidFill>
              </a:rPr>
              <a:t>Structure of Caretaker Tank table</a:t>
            </a:r>
            <a:endParaRPr lang="en-IN" dirty="0">
              <a:solidFill>
                <a:schemeClr val="bg1"/>
              </a:solidFill>
            </a:endParaRPr>
          </a:p>
        </p:txBody>
      </p:sp>
      <p:sp>
        <p:nvSpPr>
          <p:cNvPr id="9" name="Content Placeholder 8">
            <a:extLst>
              <a:ext uri="{FF2B5EF4-FFF2-40B4-BE49-F238E27FC236}">
                <a16:creationId xmlns:a16="http://schemas.microsoft.com/office/drawing/2014/main" id="{DA05C005-A2A5-3357-16CF-1DA95C81D76A}"/>
              </a:ext>
            </a:extLst>
          </p:cNvPr>
          <p:cNvSpPr>
            <a:spLocks noGrp="1"/>
          </p:cNvSpPr>
          <p:nvPr>
            <p:ph idx="1"/>
          </p:nvPr>
        </p:nvSpPr>
        <p:spPr>
          <a:xfrm>
            <a:off x="838200" y="1690688"/>
            <a:ext cx="10515600" cy="4351338"/>
          </a:xfrm>
        </p:spPr>
        <p:txBody>
          <a:bodyPr/>
          <a:lstStyle/>
          <a:p>
            <a:endParaRPr lang="en-IN" dirty="0"/>
          </a:p>
          <a:p>
            <a:r>
              <a:rPr lang="en-IN" sz="2600" dirty="0">
                <a:solidFill>
                  <a:schemeClr val="bg1"/>
                </a:solidFill>
              </a:rPr>
              <a:t>Syntax: DESC </a:t>
            </a:r>
            <a:r>
              <a:rPr lang="en-IN" sz="2600" dirty="0" err="1">
                <a:solidFill>
                  <a:schemeClr val="bg1"/>
                </a:solidFill>
              </a:rPr>
              <a:t>Caretakertank</a:t>
            </a:r>
            <a:r>
              <a:rPr lang="en-IN" sz="2600" dirty="0">
                <a:solidFill>
                  <a:schemeClr val="bg1"/>
                </a:solidFill>
              </a:rPr>
              <a:t>;</a:t>
            </a:r>
          </a:p>
          <a:p>
            <a:r>
              <a:rPr lang="en-IN" sz="2600" dirty="0">
                <a:solidFill>
                  <a:schemeClr val="bg1"/>
                </a:solidFill>
              </a:rPr>
              <a:t>Output:</a:t>
            </a:r>
          </a:p>
          <a:p>
            <a:endParaRPr lang="en-IN" dirty="0"/>
          </a:p>
        </p:txBody>
      </p:sp>
      <p:pic>
        <p:nvPicPr>
          <p:cNvPr id="11" name="Picture 10">
            <a:extLst>
              <a:ext uri="{FF2B5EF4-FFF2-40B4-BE49-F238E27FC236}">
                <a16:creationId xmlns:a16="http://schemas.microsoft.com/office/drawing/2014/main" id="{CE1B77C6-A4C0-F9C4-16DC-EA657F5F6B47}"/>
              </a:ext>
            </a:extLst>
          </p:cNvPr>
          <p:cNvPicPr>
            <a:picLocks noChangeAspect="1"/>
          </p:cNvPicPr>
          <p:nvPr/>
        </p:nvPicPr>
        <p:blipFill>
          <a:blip r:embed="rId2"/>
          <a:stretch>
            <a:fillRect/>
          </a:stretch>
        </p:blipFill>
        <p:spPr>
          <a:xfrm>
            <a:off x="2839367" y="2990569"/>
            <a:ext cx="6513266" cy="1751575"/>
          </a:xfrm>
          <a:prstGeom prst="rect">
            <a:avLst/>
          </a:prstGeom>
        </p:spPr>
      </p:pic>
    </p:spTree>
    <p:extLst>
      <p:ext uri="{BB962C8B-B14F-4D97-AF65-F5344CB8AC3E}">
        <p14:creationId xmlns:p14="http://schemas.microsoft.com/office/powerpoint/2010/main" val="1034313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B6AEC-EA94-02EC-6D93-0063310ABCA4}"/>
              </a:ext>
            </a:extLst>
          </p:cNvPr>
          <p:cNvSpPr>
            <a:spLocks noGrp="1"/>
          </p:cNvSpPr>
          <p:nvPr>
            <p:ph type="title"/>
          </p:nvPr>
        </p:nvSpPr>
        <p:spPr/>
        <p:txBody>
          <a:bodyPr/>
          <a:lstStyle/>
          <a:p>
            <a:r>
              <a:rPr lang="en-US" dirty="0">
                <a:solidFill>
                  <a:schemeClr val="bg1"/>
                </a:solidFill>
              </a:rPr>
              <a:t>Contents of Caretaker Tank Table</a:t>
            </a:r>
            <a:endParaRPr lang="en-IN" dirty="0">
              <a:solidFill>
                <a:schemeClr val="bg1"/>
              </a:solidFill>
            </a:endParaRPr>
          </a:p>
        </p:txBody>
      </p:sp>
      <p:sp>
        <p:nvSpPr>
          <p:cNvPr id="7" name="Content Placeholder 6">
            <a:extLst>
              <a:ext uri="{FF2B5EF4-FFF2-40B4-BE49-F238E27FC236}">
                <a16:creationId xmlns:a16="http://schemas.microsoft.com/office/drawing/2014/main" id="{365B732F-894D-84EC-6DA1-8C287A0694A3}"/>
              </a:ext>
            </a:extLst>
          </p:cNvPr>
          <p:cNvSpPr>
            <a:spLocks noGrp="1"/>
          </p:cNvSpPr>
          <p:nvPr>
            <p:ph idx="1"/>
          </p:nvPr>
        </p:nvSpPr>
        <p:spPr/>
        <p:txBody>
          <a:bodyPr/>
          <a:lstStyle/>
          <a:p>
            <a:r>
              <a:rPr lang="en-IN" sz="2600" dirty="0">
                <a:solidFill>
                  <a:schemeClr val="bg1"/>
                </a:solidFill>
                <a:latin typeface="Candara" panose="020E0502030303020204" pitchFamily="34" charset="0"/>
              </a:rPr>
              <a:t>Syntax: SELECT * FROM </a:t>
            </a:r>
            <a:r>
              <a:rPr lang="en-IN" sz="2600" dirty="0" err="1">
                <a:solidFill>
                  <a:schemeClr val="bg1"/>
                </a:solidFill>
                <a:latin typeface="Candara" panose="020E0502030303020204" pitchFamily="34" charset="0"/>
              </a:rPr>
              <a:t>Caretakertank</a:t>
            </a:r>
            <a:r>
              <a:rPr lang="en-IN" sz="2600" dirty="0">
                <a:solidFill>
                  <a:schemeClr val="bg1"/>
                </a:solidFill>
                <a:latin typeface="Candara" panose="020E0502030303020204" pitchFamily="34" charset="0"/>
              </a:rPr>
              <a:t>;</a:t>
            </a:r>
          </a:p>
          <a:p>
            <a:r>
              <a:rPr lang="en-IN" sz="2600" dirty="0">
                <a:solidFill>
                  <a:schemeClr val="bg1"/>
                </a:solidFill>
                <a:latin typeface="Candara" panose="020E0502030303020204" pitchFamily="34" charset="0"/>
              </a:rPr>
              <a:t>Output:</a:t>
            </a:r>
          </a:p>
          <a:p>
            <a:endParaRPr lang="en-IN" dirty="0"/>
          </a:p>
        </p:txBody>
      </p:sp>
      <p:pic>
        <p:nvPicPr>
          <p:cNvPr id="9" name="Picture 8">
            <a:extLst>
              <a:ext uri="{FF2B5EF4-FFF2-40B4-BE49-F238E27FC236}">
                <a16:creationId xmlns:a16="http://schemas.microsoft.com/office/drawing/2014/main" id="{BA3B5FBC-A69F-6E52-7FDE-E9443868011D}"/>
              </a:ext>
            </a:extLst>
          </p:cNvPr>
          <p:cNvPicPr>
            <a:picLocks noChangeAspect="1"/>
          </p:cNvPicPr>
          <p:nvPr/>
        </p:nvPicPr>
        <p:blipFill>
          <a:blip r:embed="rId2"/>
          <a:stretch>
            <a:fillRect/>
          </a:stretch>
        </p:blipFill>
        <p:spPr>
          <a:xfrm>
            <a:off x="2718008" y="2923764"/>
            <a:ext cx="3559962" cy="3385596"/>
          </a:xfrm>
          <a:prstGeom prst="rect">
            <a:avLst/>
          </a:prstGeom>
        </p:spPr>
      </p:pic>
    </p:spTree>
    <p:extLst>
      <p:ext uri="{BB962C8B-B14F-4D97-AF65-F5344CB8AC3E}">
        <p14:creationId xmlns:p14="http://schemas.microsoft.com/office/powerpoint/2010/main" val="1767174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CA2D5-460D-6282-9809-4C8103E462C3}"/>
              </a:ext>
            </a:extLst>
          </p:cNvPr>
          <p:cNvSpPr>
            <a:spLocks noGrp="1"/>
          </p:cNvSpPr>
          <p:nvPr>
            <p:ph type="title"/>
          </p:nvPr>
        </p:nvSpPr>
        <p:spPr>
          <a:xfrm>
            <a:off x="950167" y="2766218"/>
            <a:ext cx="10515600" cy="1325563"/>
          </a:xfrm>
        </p:spPr>
        <p:txBody>
          <a:bodyPr>
            <a:normAutofit/>
          </a:bodyPr>
          <a:lstStyle/>
          <a:p>
            <a:r>
              <a:rPr lang="en-IN" sz="6600" dirty="0">
                <a:solidFill>
                  <a:schemeClr val="bg1"/>
                </a:solidFill>
              </a:rPr>
              <a:t>SUBQURIES</a:t>
            </a:r>
          </a:p>
        </p:txBody>
      </p:sp>
    </p:spTree>
    <p:extLst>
      <p:ext uri="{BB962C8B-B14F-4D97-AF65-F5344CB8AC3E}">
        <p14:creationId xmlns:p14="http://schemas.microsoft.com/office/powerpoint/2010/main" val="4057108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F4946-DAF4-3FDF-09E1-40BCBA27CD4D}"/>
              </a:ext>
            </a:extLst>
          </p:cNvPr>
          <p:cNvSpPr>
            <a:spLocks noGrp="1"/>
          </p:cNvSpPr>
          <p:nvPr>
            <p:ph type="title"/>
          </p:nvPr>
        </p:nvSpPr>
        <p:spPr/>
        <p:txBody>
          <a:bodyPr/>
          <a:lstStyle/>
          <a:p>
            <a:r>
              <a:rPr lang="en-US" dirty="0">
                <a:solidFill>
                  <a:schemeClr val="bg1"/>
                </a:solidFill>
              </a:rPr>
              <a:t>Retrieve Species in Tanks with Capacity Greater Than 250</a:t>
            </a:r>
            <a:endParaRPr lang="en-IN" dirty="0">
              <a:solidFill>
                <a:schemeClr val="bg1"/>
              </a:solidFill>
            </a:endParaRPr>
          </a:p>
        </p:txBody>
      </p:sp>
      <p:sp>
        <p:nvSpPr>
          <p:cNvPr id="9" name="Content Placeholder 8">
            <a:extLst>
              <a:ext uri="{FF2B5EF4-FFF2-40B4-BE49-F238E27FC236}">
                <a16:creationId xmlns:a16="http://schemas.microsoft.com/office/drawing/2014/main" id="{C401E697-84C8-5C79-346A-73B218E6F441}"/>
              </a:ext>
            </a:extLst>
          </p:cNvPr>
          <p:cNvSpPr>
            <a:spLocks noGrp="1"/>
          </p:cNvSpPr>
          <p:nvPr>
            <p:ph idx="1"/>
          </p:nvPr>
        </p:nvSpPr>
        <p:spPr>
          <a:xfrm>
            <a:off x="838200" y="1971392"/>
            <a:ext cx="10515600" cy="4351338"/>
          </a:xfrm>
        </p:spPr>
        <p:txBody>
          <a:bodyPr/>
          <a:lstStyle/>
          <a:p>
            <a:endParaRPr lang="en-IN" dirty="0"/>
          </a:p>
          <a:p>
            <a:r>
              <a:rPr lang="en-IN" sz="2600" dirty="0">
                <a:solidFill>
                  <a:schemeClr val="bg1"/>
                </a:solidFill>
                <a:latin typeface="Candara" panose="020E0502030303020204" pitchFamily="34" charset="0"/>
              </a:rPr>
              <a:t>Syntax:</a:t>
            </a:r>
          </a:p>
          <a:p>
            <a:r>
              <a:rPr lang="en-US" sz="2600" dirty="0">
                <a:solidFill>
                  <a:schemeClr val="bg1"/>
                </a:solidFill>
                <a:latin typeface="Candara" panose="020E0502030303020204" pitchFamily="34" charset="0"/>
              </a:rPr>
              <a:t>SELECT </a:t>
            </a:r>
            <a:r>
              <a:rPr lang="en-US" sz="2600" dirty="0" err="1">
                <a:solidFill>
                  <a:schemeClr val="bg1"/>
                </a:solidFill>
                <a:latin typeface="Candara" panose="020E0502030303020204" pitchFamily="34" charset="0"/>
              </a:rPr>
              <a:t>species_name</a:t>
            </a:r>
            <a:r>
              <a:rPr lang="en-US" sz="2600" dirty="0">
                <a:solidFill>
                  <a:schemeClr val="bg1"/>
                </a:solidFill>
                <a:latin typeface="Candara" panose="020E0502030303020204" pitchFamily="34" charset="0"/>
              </a:rPr>
              <a:t>, habitat, </a:t>
            </a:r>
            <a:r>
              <a:rPr lang="en-US" sz="2600" dirty="0" err="1">
                <a:solidFill>
                  <a:schemeClr val="bg1"/>
                </a:solidFill>
                <a:latin typeface="Candara" panose="020E0502030303020204" pitchFamily="34" charset="0"/>
              </a:rPr>
              <a:t>average_lifespan</a:t>
            </a:r>
            <a:r>
              <a:rPr lang="en-US" sz="2600" dirty="0">
                <a:solidFill>
                  <a:schemeClr val="bg1"/>
                </a:solidFill>
                <a:latin typeface="Candara" panose="020E0502030303020204" pitchFamily="34" charset="0"/>
              </a:rPr>
              <a:t> FROM Species WHERE </a:t>
            </a:r>
            <a:r>
              <a:rPr lang="en-US" sz="2600" dirty="0" err="1">
                <a:solidFill>
                  <a:schemeClr val="bg1"/>
                </a:solidFill>
                <a:latin typeface="Candara" panose="020E0502030303020204" pitchFamily="34" charset="0"/>
              </a:rPr>
              <a:t>tank_id</a:t>
            </a:r>
            <a:r>
              <a:rPr lang="en-US" sz="2600" dirty="0">
                <a:solidFill>
                  <a:schemeClr val="bg1"/>
                </a:solidFill>
                <a:latin typeface="Candara" panose="020E0502030303020204" pitchFamily="34" charset="0"/>
              </a:rPr>
              <a:t> IN (    SELECT </a:t>
            </a:r>
            <a:r>
              <a:rPr lang="en-US" sz="2600" dirty="0" err="1">
                <a:solidFill>
                  <a:schemeClr val="bg1"/>
                </a:solidFill>
                <a:latin typeface="Candara" panose="020E0502030303020204" pitchFamily="34" charset="0"/>
              </a:rPr>
              <a:t>tank_id</a:t>
            </a:r>
            <a:r>
              <a:rPr lang="en-US" sz="2600" dirty="0">
                <a:solidFill>
                  <a:schemeClr val="bg1"/>
                </a:solidFill>
                <a:latin typeface="Candara" panose="020E0502030303020204" pitchFamily="34" charset="0"/>
              </a:rPr>
              <a:t>    FROM Tank    WHERE capacity &gt; 250);</a:t>
            </a:r>
            <a:endParaRPr lang="en-IN" sz="2600" dirty="0">
              <a:solidFill>
                <a:schemeClr val="bg1"/>
              </a:solidFill>
              <a:latin typeface="Candara" panose="020E0502030303020204" pitchFamily="34" charset="0"/>
            </a:endParaRPr>
          </a:p>
          <a:p>
            <a:r>
              <a:rPr lang="en-IN" sz="2600" dirty="0">
                <a:solidFill>
                  <a:schemeClr val="bg1"/>
                </a:solidFill>
                <a:latin typeface="Candara" panose="020E0502030303020204" pitchFamily="34" charset="0"/>
              </a:rPr>
              <a:t>Output:</a:t>
            </a:r>
          </a:p>
          <a:p>
            <a:endParaRPr lang="en-IN" dirty="0"/>
          </a:p>
        </p:txBody>
      </p:sp>
      <p:pic>
        <p:nvPicPr>
          <p:cNvPr id="4" name="Picture 3">
            <a:extLst>
              <a:ext uri="{FF2B5EF4-FFF2-40B4-BE49-F238E27FC236}">
                <a16:creationId xmlns:a16="http://schemas.microsoft.com/office/drawing/2014/main" id="{A08889BE-779B-0937-174C-54F25FE83B02}"/>
              </a:ext>
            </a:extLst>
          </p:cNvPr>
          <p:cNvPicPr>
            <a:picLocks noChangeAspect="1"/>
          </p:cNvPicPr>
          <p:nvPr/>
        </p:nvPicPr>
        <p:blipFill>
          <a:blip r:embed="rId2"/>
          <a:stretch>
            <a:fillRect/>
          </a:stretch>
        </p:blipFill>
        <p:spPr>
          <a:xfrm>
            <a:off x="2249886" y="3855822"/>
            <a:ext cx="4396573" cy="2783238"/>
          </a:xfrm>
          <a:prstGeom prst="rect">
            <a:avLst/>
          </a:prstGeom>
        </p:spPr>
      </p:pic>
    </p:spTree>
    <p:extLst>
      <p:ext uri="{BB962C8B-B14F-4D97-AF65-F5344CB8AC3E}">
        <p14:creationId xmlns:p14="http://schemas.microsoft.com/office/powerpoint/2010/main" val="1841137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E961E-B85C-485E-78B0-6F1A93D7116F}"/>
              </a:ext>
            </a:extLst>
          </p:cNvPr>
          <p:cNvSpPr>
            <a:spLocks noGrp="1"/>
          </p:cNvSpPr>
          <p:nvPr>
            <p:ph type="title"/>
          </p:nvPr>
        </p:nvSpPr>
        <p:spPr/>
        <p:txBody>
          <a:bodyPr/>
          <a:lstStyle/>
          <a:p>
            <a:r>
              <a:rPr lang="en-US" dirty="0">
                <a:solidFill>
                  <a:schemeClr val="bg1"/>
                </a:solidFill>
              </a:rPr>
              <a:t>Retrieve Caretakers Assigned to the Largest Tank</a:t>
            </a:r>
            <a:endParaRPr lang="en-IN" dirty="0">
              <a:solidFill>
                <a:schemeClr val="bg1"/>
              </a:solidFill>
            </a:endParaRPr>
          </a:p>
        </p:txBody>
      </p:sp>
      <p:sp>
        <p:nvSpPr>
          <p:cNvPr id="9" name="Content Placeholder 8">
            <a:extLst>
              <a:ext uri="{FF2B5EF4-FFF2-40B4-BE49-F238E27FC236}">
                <a16:creationId xmlns:a16="http://schemas.microsoft.com/office/drawing/2014/main" id="{7833F264-8A73-808E-1AF4-2B60832445EF}"/>
              </a:ext>
            </a:extLst>
          </p:cNvPr>
          <p:cNvSpPr>
            <a:spLocks noGrp="1"/>
          </p:cNvSpPr>
          <p:nvPr>
            <p:ph idx="1"/>
          </p:nvPr>
        </p:nvSpPr>
        <p:spPr/>
        <p:txBody>
          <a:bodyPr/>
          <a:lstStyle/>
          <a:p>
            <a:r>
              <a:rPr lang="en-IN" sz="2600" dirty="0">
                <a:solidFill>
                  <a:schemeClr val="bg1"/>
                </a:solidFill>
              </a:rPr>
              <a:t>Syntax: </a:t>
            </a:r>
          </a:p>
          <a:p>
            <a:r>
              <a:rPr lang="en-US" sz="2600" dirty="0">
                <a:solidFill>
                  <a:schemeClr val="bg1"/>
                </a:solidFill>
              </a:rPr>
              <a:t>SELECT </a:t>
            </a:r>
            <a:r>
              <a:rPr lang="en-US" sz="2600" dirty="0" err="1">
                <a:solidFill>
                  <a:schemeClr val="bg1"/>
                </a:solidFill>
              </a:rPr>
              <a:t>first_name</a:t>
            </a:r>
            <a:r>
              <a:rPr lang="en-US" sz="2600" dirty="0">
                <a:solidFill>
                  <a:schemeClr val="bg1"/>
                </a:solidFill>
              </a:rPr>
              <a:t>, </a:t>
            </a:r>
            <a:r>
              <a:rPr lang="en-US" sz="2600" dirty="0" err="1">
                <a:solidFill>
                  <a:schemeClr val="bg1"/>
                </a:solidFill>
              </a:rPr>
              <a:t>last_name</a:t>
            </a:r>
            <a:r>
              <a:rPr lang="en-US" sz="2600" dirty="0">
                <a:solidFill>
                  <a:schemeClr val="bg1"/>
                </a:solidFill>
              </a:rPr>
              <a:t> FROM Caretaker WHERE </a:t>
            </a:r>
            <a:r>
              <a:rPr lang="en-US" sz="2600" dirty="0" err="1">
                <a:solidFill>
                  <a:schemeClr val="bg1"/>
                </a:solidFill>
              </a:rPr>
              <a:t>caretaker_id</a:t>
            </a:r>
            <a:r>
              <a:rPr lang="en-US" sz="2600" dirty="0">
                <a:solidFill>
                  <a:schemeClr val="bg1"/>
                </a:solidFill>
              </a:rPr>
              <a:t> IN ( SELECT </a:t>
            </a:r>
            <a:r>
              <a:rPr lang="en-US" sz="2600" dirty="0" err="1">
                <a:solidFill>
                  <a:schemeClr val="bg1"/>
                </a:solidFill>
              </a:rPr>
              <a:t>caretaker_id</a:t>
            </a:r>
            <a:r>
              <a:rPr lang="en-US" sz="2600" dirty="0">
                <a:solidFill>
                  <a:schemeClr val="bg1"/>
                </a:solidFill>
              </a:rPr>
              <a:t> FROM </a:t>
            </a:r>
            <a:r>
              <a:rPr lang="en-US" sz="2600" dirty="0" err="1">
                <a:solidFill>
                  <a:schemeClr val="bg1"/>
                </a:solidFill>
              </a:rPr>
              <a:t>CaretakerTank</a:t>
            </a:r>
            <a:r>
              <a:rPr lang="en-US" sz="2600" dirty="0">
                <a:solidFill>
                  <a:schemeClr val="bg1"/>
                </a:solidFill>
              </a:rPr>
              <a:t>  WHERE </a:t>
            </a:r>
            <a:r>
              <a:rPr lang="en-US" sz="2600" dirty="0" err="1">
                <a:solidFill>
                  <a:schemeClr val="bg1"/>
                </a:solidFill>
              </a:rPr>
              <a:t>tank_id</a:t>
            </a:r>
            <a:r>
              <a:rPr lang="en-US" sz="2600" dirty="0">
                <a:solidFill>
                  <a:schemeClr val="bg1"/>
                </a:solidFill>
              </a:rPr>
              <a:t> = ( SELECT </a:t>
            </a:r>
            <a:r>
              <a:rPr lang="en-US" sz="2600" dirty="0" err="1">
                <a:solidFill>
                  <a:schemeClr val="bg1"/>
                </a:solidFill>
              </a:rPr>
              <a:t>tank_id</a:t>
            </a:r>
            <a:r>
              <a:rPr lang="en-US" sz="2600" dirty="0">
                <a:solidFill>
                  <a:schemeClr val="bg1"/>
                </a:solidFill>
              </a:rPr>
              <a:t> FROM Tank ORDER BY capacity DESC LIMIT 1 ));</a:t>
            </a:r>
            <a:endParaRPr lang="en-IN" sz="2600" dirty="0">
              <a:solidFill>
                <a:schemeClr val="bg1"/>
              </a:solidFill>
            </a:endParaRPr>
          </a:p>
          <a:p>
            <a:r>
              <a:rPr lang="en-IN" sz="2600" dirty="0">
                <a:solidFill>
                  <a:schemeClr val="bg1"/>
                </a:solidFill>
              </a:rPr>
              <a:t>Output:</a:t>
            </a:r>
          </a:p>
          <a:p>
            <a:endParaRPr lang="en-IN" dirty="0"/>
          </a:p>
          <a:p>
            <a:endParaRPr lang="en-IN" dirty="0"/>
          </a:p>
        </p:txBody>
      </p:sp>
      <p:pic>
        <p:nvPicPr>
          <p:cNvPr id="4" name="Picture 3">
            <a:extLst>
              <a:ext uri="{FF2B5EF4-FFF2-40B4-BE49-F238E27FC236}">
                <a16:creationId xmlns:a16="http://schemas.microsoft.com/office/drawing/2014/main" id="{63FF14FF-715E-3F11-EFAE-E54283B9E7C2}"/>
              </a:ext>
            </a:extLst>
          </p:cNvPr>
          <p:cNvPicPr>
            <a:picLocks noChangeAspect="1"/>
          </p:cNvPicPr>
          <p:nvPr/>
        </p:nvPicPr>
        <p:blipFill>
          <a:blip r:embed="rId2"/>
          <a:stretch>
            <a:fillRect/>
          </a:stretch>
        </p:blipFill>
        <p:spPr>
          <a:xfrm>
            <a:off x="2520287" y="4297680"/>
            <a:ext cx="4167116" cy="1558810"/>
          </a:xfrm>
          <a:prstGeom prst="rect">
            <a:avLst/>
          </a:prstGeom>
        </p:spPr>
      </p:pic>
    </p:spTree>
    <p:extLst>
      <p:ext uri="{BB962C8B-B14F-4D97-AF65-F5344CB8AC3E}">
        <p14:creationId xmlns:p14="http://schemas.microsoft.com/office/powerpoint/2010/main" val="1288997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39B17-A27F-18D1-13CB-0B2F5D12A272}"/>
              </a:ext>
            </a:extLst>
          </p:cNvPr>
          <p:cNvSpPr>
            <a:spLocks noGrp="1"/>
          </p:cNvSpPr>
          <p:nvPr>
            <p:ph type="title"/>
          </p:nvPr>
        </p:nvSpPr>
        <p:spPr/>
        <p:txBody>
          <a:bodyPr/>
          <a:lstStyle/>
          <a:p>
            <a:r>
              <a:rPr lang="en-US" dirty="0">
                <a:solidFill>
                  <a:schemeClr val="bg1"/>
                </a:solidFill>
              </a:rPr>
              <a:t>Retrieve the Species with the Longest Average Lifespan</a:t>
            </a:r>
            <a:endParaRPr lang="en-IN" dirty="0">
              <a:solidFill>
                <a:schemeClr val="bg1"/>
              </a:solidFill>
            </a:endParaRPr>
          </a:p>
        </p:txBody>
      </p:sp>
      <p:sp>
        <p:nvSpPr>
          <p:cNvPr id="9" name="Content Placeholder 8">
            <a:extLst>
              <a:ext uri="{FF2B5EF4-FFF2-40B4-BE49-F238E27FC236}">
                <a16:creationId xmlns:a16="http://schemas.microsoft.com/office/drawing/2014/main" id="{CC9A49E4-A5D6-98EF-BB29-30A2866568DA}"/>
              </a:ext>
            </a:extLst>
          </p:cNvPr>
          <p:cNvSpPr>
            <a:spLocks noGrp="1"/>
          </p:cNvSpPr>
          <p:nvPr>
            <p:ph idx="1"/>
          </p:nvPr>
        </p:nvSpPr>
        <p:spPr/>
        <p:txBody>
          <a:bodyPr/>
          <a:lstStyle/>
          <a:p>
            <a:r>
              <a:rPr lang="en-IN" sz="2600" dirty="0">
                <a:solidFill>
                  <a:schemeClr val="bg1"/>
                </a:solidFill>
                <a:latin typeface="Candara" panose="020E0502030303020204" pitchFamily="34" charset="0"/>
              </a:rPr>
              <a:t>Syntax: </a:t>
            </a:r>
          </a:p>
          <a:p>
            <a:r>
              <a:rPr lang="en-US" sz="2600" dirty="0">
                <a:solidFill>
                  <a:schemeClr val="bg1"/>
                </a:solidFill>
                <a:latin typeface="Candara" panose="020E0502030303020204" pitchFamily="34" charset="0"/>
              </a:rPr>
              <a:t>SELECT </a:t>
            </a:r>
            <a:r>
              <a:rPr lang="en-US" sz="2600" dirty="0" err="1">
                <a:solidFill>
                  <a:schemeClr val="bg1"/>
                </a:solidFill>
                <a:latin typeface="Candara" panose="020E0502030303020204" pitchFamily="34" charset="0"/>
              </a:rPr>
              <a:t>species_name</a:t>
            </a:r>
            <a:r>
              <a:rPr lang="en-US" sz="2600" dirty="0">
                <a:solidFill>
                  <a:schemeClr val="bg1"/>
                </a:solidFill>
                <a:latin typeface="Candara" panose="020E0502030303020204" pitchFamily="34" charset="0"/>
              </a:rPr>
              <a:t>, habitat, </a:t>
            </a:r>
            <a:r>
              <a:rPr lang="en-US" sz="2600" dirty="0" err="1">
                <a:solidFill>
                  <a:schemeClr val="bg1"/>
                </a:solidFill>
                <a:latin typeface="Candara" panose="020E0502030303020204" pitchFamily="34" charset="0"/>
              </a:rPr>
              <a:t>average_lifespan</a:t>
            </a:r>
            <a:r>
              <a:rPr lang="en-US" sz="2600" dirty="0">
                <a:solidFill>
                  <a:schemeClr val="bg1"/>
                </a:solidFill>
                <a:latin typeface="Candara" panose="020E0502030303020204" pitchFamily="34" charset="0"/>
              </a:rPr>
              <a:t> FROM Species WHERE </a:t>
            </a:r>
            <a:r>
              <a:rPr lang="en-US" sz="2600" dirty="0" err="1">
                <a:solidFill>
                  <a:schemeClr val="bg1"/>
                </a:solidFill>
                <a:latin typeface="Candara" panose="020E0502030303020204" pitchFamily="34" charset="0"/>
              </a:rPr>
              <a:t>average_lifespan</a:t>
            </a:r>
            <a:r>
              <a:rPr lang="en-US" sz="2600" dirty="0">
                <a:solidFill>
                  <a:schemeClr val="bg1"/>
                </a:solidFill>
                <a:latin typeface="Candara" panose="020E0502030303020204" pitchFamily="34" charset="0"/>
              </a:rPr>
              <a:t> = ( SELECT MAX(</a:t>
            </a:r>
            <a:r>
              <a:rPr lang="en-US" sz="2600" dirty="0" err="1">
                <a:solidFill>
                  <a:schemeClr val="bg1"/>
                </a:solidFill>
                <a:latin typeface="Candara" panose="020E0502030303020204" pitchFamily="34" charset="0"/>
              </a:rPr>
              <a:t>average_lifespan</a:t>
            </a:r>
            <a:r>
              <a:rPr lang="en-US" sz="2600" dirty="0">
                <a:solidFill>
                  <a:schemeClr val="bg1"/>
                </a:solidFill>
                <a:latin typeface="Candara" panose="020E0502030303020204" pitchFamily="34" charset="0"/>
              </a:rPr>
              <a:t>) FROM Species);</a:t>
            </a:r>
            <a:endParaRPr lang="en-IN" sz="2600" dirty="0">
              <a:solidFill>
                <a:schemeClr val="bg1"/>
              </a:solidFill>
              <a:latin typeface="Candara" panose="020E0502030303020204" pitchFamily="34" charset="0"/>
            </a:endParaRPr>
          </a:p>
          <a:p>
            <a:r>
              <a:rPr lang="en-IN" sz="2600" dirty="0">
                <a:solidFill>
                  <a:schemeClr val="bg1"/>
                </a:solidFill>
                <a:latin typeface="Candara" panose="020E0502030303020204" pitchFamily="34" charset="0"/>
              </a:rPr>
              <a:t>Output:</a:t>
            </a:r>
          </a:p>
          <a:p>
            <a:endParaRPr lang="en-IN" dirty="0"/>
          </a:p>
          <a:p>
            <a:endParaRPr lang="en-IN" dirty="0"/>
          </a:p>
          <a:p>
            <a:pPr marL="0" indent="0">
              <a:buNone/>
            </a:pPr>
            <a:endParaRPr lang="en-IN" dirty="0"/>
          </a:p>
        </p:txBody>
      </p:sp>
      <p:pic>
        <p:nvPicPr>
          <p:cNvPr id="6" name="Picture 5">
            <a:extLst>
              <a:ext uri="{FF2B5EF4-FFF2-40B4-BE49-F238E27FC236}">
                <a16:creationId xmlns:a16="http://schemas.microsoft.com/office/drawing/2014/main" id="{F8A49FFD-861A-BEE4-69BE-DAC2050BC9D8}"/>
              </a:ext>
            </a:extLst>
          </p:cNvPr>
          <p:cNvPicPr>
            <a:picLocks noChangeAspect="1"/>
          </p:cNvPicPr>
          <p:nvPr/>
        </p:nvPicPr>
        <p:blipFill>
          <a:blip r:embed="rId2"/>
          <a:stretch>
            <a:fillRect/>
          </a:stretch>
        </p:blipFill>
        <p:spPr>
          <a:xfrm>
            <a:off x="2485029" y="4297680"/>
            <a:ext cx="7853758" cy="1557210"/>
          </a:xfrm>
          <a:prstGeom prst="rect">
            <a:avLst/>
          </a:prstGeom>
        </p:spPr>
      </p:pic>
    </p:spTree>
    <p:extLst>
      <p:ext uri="{BB962C8B-B14F-4D97-AF65-F5344CB8AC3E}">
        <p14:creationId xmlns:p14="http://schemas.microsoft.com/office/powerpoint/2010/main" val="1770991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42CCA-5E58-EBD7-A782-BC4886FDDF35}"/>
              </a:ext>
            </a:extLst>
          </p:cNvPr>
          <p:cNvSpPr>
            <a:spLocks noGrp="1"/>
          </p:cNvSpPr>
          <p:nvPr>
            <p:ph type="title"/>
          </p:nvPr>
        </p:nvSpPr>
        <p:spPr/>
        <p:txBody>
          <a:bodyPr/>
          <a:lstStyle/>
          <a:p>
            <a:r>
              <a:rPr lang="en-US" dirty="0">
                <a:solidFill>
                  <a:schemeClr val="bg1"/>
                </a:solidFill>
              </a:rPr>
              <a:t>Retrieve Feeding Schedules for Species in 'North Wing' Tanks</a:t>
            </a:r>
            <a:endParaRPr lang="en-IN" dirty="0">
              <a:solidFill>
                <a:schemeClr val="bg1"/>
              </a:solidFill>
            </a:endParaRPr>
          </a:p>
        </p:txBody>
      </p:sp>
      <p:sp>
        <p:nvSpPr>
          <p:cNvPr id="13" name="Content Placeholder 12">
            <a:extLst>
              <a:ext uri="{FF2B5EF4-FFF2-40B4-BE49-F238E27FC236}">
                <a16:creationId xmlns:a16="http://schemas.microsoft.com/office/drawing/2014/main" id="{07F5DC37-38DA-FDB9-C9AE-A64E3C18AB9C}"/>
              </a:ext>
            </a:extLst>
          </p:cNvPr>
          <p:cNvSpPr>
            <a:spLocks noGrp="1"/>
          </p:cNvSpPr>
          <p:nvPr>
            <p:ph idx="1"/>
          </p:nvPr>
        </p:nvSpPr>
        <p:spPr/>
        <p:txBody>
          <a:bodyPr/>
          <a:lstStyle/>
          <a:p>
            <a:r>
              <a:rPr lang="en-IN" sz="2600" dirty="0">
                <a:solidFill>
                  <a:schemeClr val="bg1"/>
                </a:solidFill>
                <a:latin typeface="Candara" panose="020E0502030303020204" pitchFamily="34" charset="0"/>
              </a:rPr>
              <a:t>Syntax:</a:t>
            </a:r>
          </a:p>
          <a:p>
            <a:r>
              <a:rPr lang="en-US" sz="2600" dirty="0">
                <a:solidFill>
                  <a:schemeClr val="bg1"/>
                </a:solidFill>
                <a:latin typeface="Candara" panose="020E0502030303020204" pitchFamily="34" charset="0"/>
              </a:rPr>
              <a:t>SELECT </a:t>
            </a:r>
            <a:r>
              <a:rPr lang="en-US" sz="2600" dirty="0" err="1">
                <a:solidFill>
                  <a:schemeClr val="bg1"/>
                </a:solidFill>
                <a:latin typeface="Candara" panose="020E0502030303020204" pitchFamily="34" charset="0"/>
              </a:rPr>
              <a:t>schedule_id</a:t>
            </a:r>
            <a:r>
              <a:rPr lang="en-US" sz="2600" dirty="0">
                <a:solidFill>
                  <a:schemeClr val="bg1"/>
                </a:solidFill>
                <a:latin typeface="Candara" panose="020E0502030303020204" pitchFamily="34" charset="0"/>
              </a:rPr>
              <a:t>, </a:t>
            </a:r>
            <a:r>
              <a:rPr lang="en-US" sz="2600" dirty="0" err="1">
                <a:solidFill>
                  <a:schemeClr val="bg1"/>
                </a:solidFill>
                <a:latin typeface="Candara" panose="020E0502030303020204" pitchFamily="34" charset="0"/>
              </a:rPr>
              <a:t>feeding_time</a:t>
            </a:r>
            <a:r>
              <a:rPr lang="en-US" sz="2600" dirty="0">
                <a:solidFill>
                  <a:schemeClr val="bg1"/>
                </a:solidFill>
                <a:latin typeface="Candara" panose="020E0502030303020204" pitchFamily="34" charset="0"/>
              </a:rPr>
              <a:t>, </a:t>
            </a:r>
            <a:r>
              <a:rPr lang="en-US" sz="2600" dirty="0" err="1">
                <a:solidFill>
                  <a:schemeClr val="bg1"/>
                </a:solidFill>
                <a:latin typeface="Candara" panose="020E0502030303020204" pitchFamily="34" charset="0"/>
              </a:rPr>
              <a:t>food_type</a:t>
            </a:r>
            <a:r>
              <a:rPr lang="en-US" sz="2600" dirty="0">
                <a:solidFill>
                  <a:schemeClr val="bg1"/>
                </a:solidFill>
                <a:latin typeface="Candara" panose="020E0502030303020204" pitchFamily="34" charset="0"/>
              </a:rPr>
              <a:t> FROM </a:t>
            </a:r>
            <a:r>
              <a:rPr lang="en-US" sz="2600" dirty="0" err="1">
                <a:solidFill>
                  <a:schemeClr val="bg1"/>
                </a:solidFill>
                <a:latin typeface="Candara" panose="020E0502030303020204" pitchFamily="34" charset="0"/>
              </a:rPr>
              <a:t>FeedingSchedule</a:t>
            </a:r>
            <a:r>
              <a:rPr lang="en-US" sz="2600" dirty="0">
                <a:solidFill>
                  <a:schemeClr val="bg1"/>
                </a:solidFill>
                <a:latin typeface="Candara" panose="020E0502030303020204" pitchFamily="34" charset="0"/>
              </a:rPr>
              <a:t> WHERE </a:t>
            </a:r>
            <a:r>
              <a:rPr lang="en-US" sz="2600" dirty="0" err="1">
                <a:solidFill>
                  <a:schemeClr val="bg1"/>
                </a:solidFill>
                <a:latin typeface="Candara" panose="020E0502030303020204" pitchFamily="34" charset="0"/>
              </a:rPr>
              <a:t>tank_id</a:t>
            </a:r>
            <a:r>
              <a:rPr lang="en-US" sz="2600" dirty="0">
                <a:solidFill>
                  <a:schemeClr val="bg1"/>
                </a:solidFill>
                <a:latin typeface="Candara" panose="020E0502030303020204" pitchFamily="34" charset="0"/>
              </a:rPr>
              <a:t> IN (SELECT </a:t>
            </a:r>
            <a:r>
              <a:rPr lang="en-US" sz="2600" dirty="0" err="1">
                <a:solidFill>
                  <a:schemeClr val="bg1"/>
                </a:solidFill>
                <a:latin typeface="Candara" panose="020E0502030303020204" pitchFamily="34" charset="0"/>
              </a:rPr>
              <a:t>tank_id</a:t>
            </a:r>
            <a:r>
              <a:rPr lang="en-US" sz="2600" dirty="0">
                <a:solidFill>
                  <a:schemeClr val="bg1"/>
                </a:solidFill>
                <a:latin typeface="Candara" panose="020E0502030303020204" pitchFamily="34" charset="0"/>
              </a:rPr>
              <a:t> FROM Tank WHERE location = 'North Wing');</a:t>
            </a:r>
            <a:endParaRPr lang="en-IN" sz="2600" dirty="0">
              <a:solidFill>
                <a:schemeClr val="bg1"/>
              </a:solidFill>
              <a:latin typeface="Candara" panose="020E0502030303020204" pitchFamily="34" charset="0"/>
            </a:endParaRPr>
          </a:p>
          <a:p>
            <a:r>
              <a:rPr lang="en-IN" sz="2600" dirty="0">
                <a:solidFill>
                  <a:schemeClr val="bg1"/>
                </a:solidFill>
                <a:latin typeface="Candara" panose="020E0502030303020204" pitchFamily="34" charset="0"/>
              </a:rPr>
              <a:t>Output:</a:t>
            </a:r>
          </a:p>
          <a:p>
            <a:endParaRPr lang="en-IN" dirty="0"/>
          </a:p>
          <a:p>
            <a:endParaRPr lang="en-IN" dirty="0"/>
          </a:p>
        </p:txBody>
      </p:sp>
      <p:pic>
        <p:nvPicPr>
          <p:cNvPr id="4" name="Picture 3">
            <a:extLst>
              <a:ext uri="{FF2B5EF4-FFF2-40B4-BE49-F238E27FC236}">
                <a16:creationId xmlns:a16="http://schemas.microsoft.com/office/drawing/2014/main" id="{47D94368-30E0-0A8E-678B-3BBAB69989AA}"/>
              </a:ext>
            </a:extLst>
          </p:cNvPr>
          <p:cNvPicPr>
            <a:picLocks noChangeAspect="1"/>
          </p:cNvPicPr>
          <p:nvPr/>
        </p:nvPicPr>
        <p:blipFill>
          <a:blip r:embed="rId2"/>
          <a:stretch>
            <a:fillRect/>
          </a:stretch>
        </p:blipFill>
        <p:spPr>
          <a:xfrm>
            <a:off x="2568496" y="4144192"/>
            <a:ext cx="5786663" cy="1697050"/>
          </a:xfrm>
          <a:prstGeom prst="rect">
            <a:avLst/>
          </a:prstGeom>
        </p:spPr>
      </p:pic>
    </p:spTree>
    <p:extLst>
      <p:ext uri="{BB962C8B-B14F-4D97-AF65-F5344CB8AC3E}">
        <p14:creationId xmlns:p14="http://schemas.microsoft.com/office/powerpoint/2010/main" val="106015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FEBFA4-A966-97D9-B841-63F3B358B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51183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DB30A-23B8-1B48-136E-8AE555D220CB}"/>
              </a:ext>
            </a:extLst>
          </p:cNvPr>
          <p:cNvSpPr>
            <a:spLocks noGrp="1"/>
          </p:cNvSpPr>
          <p:nvPr>
            <p:ph type="title"/>
          </p:nvPr>
        </p:nvSpPr>
        <p:spPr/>
        <p:txBody>
          <a:bodyPr/>
          <a:lstStyle/>
          <a:p>
            <a:r>
              <a:rPr lang="en-US" dirty="0">
                <a:solidFill>
                  <a:schemeClr val="bg1"/>
                </a:solidFill>
              </a:rPr>
              <a:t>Retrieve the Feeding Schedules for Species in the Largest Tank</a:t>
            </a:r>
            <a:endParaRPr lang="en-IN" dirty="0">
              <a:solidFill>
                <a:schemeClr val="bg1"/>
              </a:solidFill>
            </a:endParaRPr>
          </a:p>
        </p:txBody>
      </p:sp>
      <p:sp>
        <p:nvSpPr>
          <p:cNvPr id="15" name="Content Placeholder 14">
            <a:extLst>
              <a:ext uri="{FF2B5EF4-FFF2-40B4-BE49-F238E27FC236}">
                <a16:creationId xmlns:a16="http://schemas.microsoft.com/office/drawing/2014/main" id="{7030B3FC-C039-272F-5C58-1118D821CFD9}"/>
              </a:ext>
            </a:extLst>
          </p:cNvPr>
          <p:cNvSpPr>
            <a:spLocks noGrp="1"/>
          </p:cNvSpPr>
          <p:nvPr>
            <p:ph idx="1"/>
          </p:nvPr>
        </p:nvSpPr>
        <p:spPr/>
        <p:txBody>
          <a:bodyPr/>
          <a:lstStyle/>
          <a:p>
            <a:r>
              <a:rPr lang="en-IN" sz="2600" dirty="0">
                <a:solidFill>
                  <a:schemeClr val="bg1"/>
                </a:solidFill>
                <a:latin typeface="Candara" panose="020E0502030303020204" pitchFamily="34" charset="0"/>
              </a:rPr>
              <a:t>Syntax:</a:t>
            </a:r>
          </a:p>
          <a:p>
            <a:r>
              <a:rPr lang="en-US" sz="2600" dirty="0">
                <a:solidFill>
                  <a:schemeClr val="bg1"/>
                </a:solidFill>
                <a:latin typeface="Candara" panose="020E0502030303020204" pitchFamily="34" charset="0"/>
              </a:rPr>
              <a:t>SELECT </a:t>
            </a:r>
            <a:r>
              <a:rPr lang="en-US" sz="2600" dirty="0" err="1">
                <a:solidFill>
                  <a:schemeClr val="bg1"/>
                </a:solidFill>
                <a:latin typeface="Candara" panose="020E0502030303020204" pitchFamily="34" charset="0"/>
              </a:rPr>
              <a:t>schedule_id</a:t>
            </a:r>
            <a:r>
              <a:rPr lang="en-US" sz="2600" dirty="0">
                <a:solidFill>
                  <a:schemeClr val="bg1"/>
                </a:solidFill>
                <a:latin typeface="Candara" panose="020E0502030303020204" pitchFamily="34" charset="0"/>
              </a:rPr>
              <a:t>, </a:t>
            </a:r>
            <a:r>
              <a:rPr lang="en-US" sz="2600" dirty="0" err="1">
                <a:solidFill>
                  <a:schemeClr val="bg1"/>
                </a:solidFill>
                <a:latin typeface="Candara" panose="020E0502030303020204" pitchFamily="34" charset="0"/>
              </a:rPr>
              <a:t>species_id</a:t>
            </a:r>
            <a:r>
              <a:rPr lang="en-US" sz="2600" dirty="0">
                <a:solidFill>
                  <a:schemeClr val="bg1"/>
                </a:solidFill>
                <a:latin typeface="Candara" panose="020E0502030303020204" pitchFamily="34" charset="0"/>
              </a:rPr>
              <a:t>, </a:t>
            </a:r>
            <a:r>
              <a:rPr lang="en-US" sz="2600" dirty="0" err="1">
                <a:solidFill>
                  <a:schemeClr val="bg1"/>
                </a:solidFill>
                <a:latin typeface="Candara" panose="020E0502030303020204" pitchFamily="34" charset="0"/>
              </a:rPr>
              <a:t>tank_id</a:t>
            </a:r>
            <a:r>
              <a:rPr lang="en-US" sz="2600" dirty="0">
                <a:solidFill>
                  <a:schemeClr val="bg1"/>
                </a:solidFill>
                <a:latin typeface="Candara" panose="020E0502030303020204" pitchFamily="34" charset="0"/>
              </a:rPr>
              <a:t>, </a:t>
            </a:r>
            <a:r>
              <a:rPr lang="en-US" sz="2600" dirty="0" err="1">
                <a:solidFill>
                  <a:schemeClr val="bg1"/>
                </a:solidFill>
                <a:latin typeface="Candara" panose="020E0502030303020204" pitchFamily="34" charset="0"/>
              </a:rPr>
              <a:t>feeding_time</a:t>
            </a:r>
            <a:r>
              <a:rPr lang="en-US" sz="2600" dirty="0">
                <a:solidFill>
                  <a:schemeClr val="bg1"/>
                </a:solidFill>
                <a:latin typeface="Candara" panose="020E0502030303020204" pitchFamily="34" charset="0"/>
              </a:rPr>
              <a:t>, </a:t>
            </a:r>
            <a:r>
              <a:rPr lang="en-US" sz="2600" dirty="0" err="1">
                <a:solidFill>
                  <a:schemeClr val="bg1"/>
                </a:solidFill>
                <a:latin typeface="Candara" panose="020E0502030303020204" pitchFamily="34" charset="0"/>
              </a:rPr>
              <a:t>food_type</a:t>
            </a:r>
            <a:r>
              <a:rPr lang="en-US" sz="2600" dirty="0">
                <a:solidFill>
                  <a:schemeClr val="bg1"/>
                </a:solidFill>
                <a:latin typeface="Candara" panose="020E0502030303020204" pitchFamily="34" charset="0"/>
              </a:rPr>
              <a:t> FROM </a:t>
            </a:r>
            <a:r>
              <a:rPr lang="en-US" sz="2600" dirty="0" err="1">
                <a:solidFill>
                  <a:schemeClr val="bg1"/>
                </a:solidFill>
                <a:latin typeface="Candara" panose="020E0502030303020204" pitchFamily="34" charset="0"/>
              </a:rPr>
              <a:t>FeedingScheduleWHERE</a:t>
            </a:r>
            <a:r>
              <a:rPr lang="en-US" sz="2600" dirty="0">
                <a:solidFill>
                  <a:schemeClr val="bg1"/>
                </a:solidFill>
                <a:latin typeface="Candara" panose="020E0502030303020204" pitchFamily="34" charset="0"/>
              </a:rPr>
              <a:t> </a:t>
            </a:r>
            <a:r>
              <a:rPr lang="en-US" sz="2600" dirty="0" err="1">
                <a:solidFill>
                  <a:schemeClr val="bg1"/>
                </a:solidFill>
                <a:latin typeface="Candara" panose="020E0502030303020204" pitchFamily="34" charset="0"/>
              </a:rPr>
              <a:t>tank_id</a:t>
            </a:r>
            <a:r>
              <a:rPr lang="en-US" sz="2600" dirty="0">
                <a:solidFill>
                  <a:schemeClr val="bg1"/>
                </a:solidFill>
                <a:latin typeface="Candara" panose="020E0502030303020204" pitchFamily="34" charset="0"/>
              </a:rPr>
              <a:t> = ( SELECT </a:t>
            </a:r>
            <a:r>
              <a:rPr lang="en-US" sz="2600" dirty="0" err="1">
                <a:solidFill>
                  <a:schemeClr val="bg1"/>
                </a:solidFill>
                <a:latin typeface="Candara" panose="020E0502030303020204" pitchFamily="34" charset="0"/>
              </a:rPr>
              <a:t>tank_id</a:t>
            </a:r>
            <a:r>
              <a:rPr lang="en-US" sz="2600" dirty="0">
                <a:solidFill>
                  <a:schemeClr val="bg1"/>
                </a:solidFill>
                <a:latin typeface="Candara" panose="020E0502030303020204" pitchFamily="34" charset="0"/>
              </a:rPr>
              <a:t>  FROM Tank ORDER BY capacity DESC  LIMIT 1);</a:t>
            </a:r>
            <a:endParaRPr lang="en-IN" sz="2600" dirty="0">
              <a:solidFill>
                <a:schemeClr val="bg1"/>
              </a:solidFill>
              <a:latin typeface="Candara" panose="020E0502030303020204" pitchFamily="34" charset="0"/>
            </a:endParaRPr>
          </a:p>
          <a:p>
            <a:r>
              <a:rPr lang="en-IN" sz="2600" dirty="0">
                <a:solidFill>
                  <a:schemeClr val="bg1"/>
                </a:solidFill>
                <a:latin typeface="Candara" panose="020E0502030303020204" pitchFamily="34" charset="0"/>
              </a:rPr>
              <a:t>Output:</a:t>
            </a:r>
          </a:p>
          <a:p>
            <a:pPr marL="0" indent="0">
              <a:buNone/>
            </a:pPr>
            <a:endParaRPr lang="en-IN" dirty="0"/>
          </a:p>
          <a:p>
            <a:endParaRPr lang="en-IN" dirty="0"/>
          </a:p>
        </p:txBody>
      </p:sp>
      <p:pic>
        <p:nvPicPr>
          <p:cNvPr id="5" name="Picture 4">
            <a:extLst>
              <a:ext uri="{FF2B5EF4-FFF2-40B4-BE49-F238E27FC236}">
                <a16:creationId xmlns:a16="http://schemas.microsoft.com/office/drawing/2014/main" id="{19F51A51-975B-08C4-F8FA-EDD9DF5C26EA}"/>
              </a:ext>
            </a:extLst>
          </p:cNvPr>
          <p:cNvPicPr>
            <a:picLocks noChangeAspect="1"/>
          </p:cNvPicPr>
          <p:nvPr/>
        </p:nvPicPr>
        <p:blipFill>
          <a:blip r:embed="rId2"/>
          <a:stretch>
            <a:fillRect/>
          </a:stretch>
        </p:blipFill>
        <p:spPr>
          <a:xfrm>
            <a:off x="2475382" y="4297680"/>
            <a:ext cx="8511066" cy="1899049"/>
          </a:xfrm>
          <a:prstGeom prst="rect">
            <a:avLst/>
          </a:prstGeom>
        </p:spPr>
      </p:pic>
    </p:spTree>
    <p:extLst>
      <p:ext uri="{BB962C8B-B14F-4D97-AF65-F5344CB8AC3E}">
        <p14:creationId xmlns:p14="http://schemas.microsoft.com/office/powerpoint/2010/main" val="584119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A0D55-BA10-DE20-E734-449EE4CAF6E6}"/>
              </a:ext>
            </a:extLst>
          </p:cNvPr>
          <p:cNvSpPr>
            <a:spLocks noGrp="1"/>
          </p:cNvSpPr>
          <p:nvPr>
            <p:ph type="title"/>
          </p:nvPr>
        </p:nvSpPr>
        <p:spPr>
          <a:xfrm>
            <a:off x="838200" y="2766218"/>
            <a:ext cx="10515600" cy="1325563"/>
          </a:xfrm>
        </p:spPr>
        <p:txBody>
          <a:bodyPr/>
          <a:lstStyle/>
          <a:p>
            <a:r>
              <a:rPr lang="en-IN" dirty="0">
                <a:solidFill>
                  <a:schemeClr val="bg1"/>
                </a:solidFill>
              </a:rPr>
              <a:t>JOINS</a:t>
            </a:r>
          </a:p>
        </p:txBody>
      </p:sp>
    </p:spTree>
    <p:extLst>
      <p:ext uri="{BB962C8B-B14F-4D97-AF65-F5344CB8AC3E}">
        <p14:creationId xmlns:p14="http://schemas.microsoft.com/office/powerpoint/2010/main" val="407633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DF1B-F7C5-7BCD-AA24-DBCB3AD36F5A}"/>
              </a:ext>
            </a:extLst>
          </p:cNvPr>
          <p:cNvSpPr>
            <a:spLocks noGrp="1"/>
          </p:cNvSpPr>
          <p:nvPr>
            <p:ph type="title"/>
          </p:nvPr>
        </p:nvSpPr>
        <p:spPr/>
        <p:txBody>
          <a:bodyPr/>
          <a:lstStyle/>
          <a:p>
            <a:r>
              <a:rPr lang="en-US" dirty="0">
                <a:solidFill>
                  <a:schemeClr val="bg1"/>
                </a:solidFill>
              </a:rPr>
              <a:t>Join Query to Retrieve Species and Their Corresponding Tanks:</a:t>
            </a:r>
            <a:endParaRPr lang="en-IN" dirty="0">
              <a:solidFill>
                <a:schemeClr val="bg1"/>
              </a:solidFill>
            </a:endParaRPr>
          </a:p>
        </p:txBody>
      </p:sp>
      <p:sp>
        <p:nvSpPr>
          <p:cNvPr id="14" name="Content Placeholder 13">
            <a:extLst>
              <a:ext uri="{FF2B5EF4-FFF2-40B4-BE49-F238E27FC236}">
                <a16:creationId xmlns:a16="http://schemas.microsoft.com/office/drawing/2014/main" id="{0075ED64-1677-1CE1-EAEF-B7D24312D5E3}"/>
              </a:ext>
            </a:extLst>
          </p:cNvPr>
          <p:cNvSpPr>
            <a:spLocks noGrp="1"/>
          </p:cNvSpPr>
          <p:nvPr>
            <p:ph idx="1"/>
          </p:nvPr>
        </p:nvSpPr>
        <p:spPr>
          <a:xfrm>
            <a:off x="838200" y="1737673"/>
            <a:ext cx="10515600" cy="4736540"/>
          </a:xfrm>
        </p:spPr>
        <p:txBody>
          <a:bodyPr/>
          <a:lstStyle/>
          <a:p>
            <a:endParaRPr lang="en-IN" dirty="0"/>
          </a:p>
          <a:p>
            <a:r>
              <a:rPr lang="en-IN" sz="2600" dirty="0">
                <a:solidFill>
                  <a:schemeClr val="bg1"/>
                </a:solidFill>
                <a:latin typeface="Candara" panose="020E0502030303020204" pitchFamily="34" charset="0"/>
              </a:rPr>
              <a:t>Syntax:</a:t>
            </a:r>
          </a:p>
          <a:p>
            <a:r>
              <a:rPr lang="en-IN" sz="2600" dirty="0">
                <a:solidFill>
                  <a:schemeClr val="bg1"/>
                </a:solidFill>
                <a:latin typeface="Candara" panose="020E0502030303020204" pitchFamily="34" charset="0"/>
              </a:rPr>
              <a:t>SELECT </a:t>
            </a:r>
            <a:r>
              <a:rPr lang="en-IN" sz="2600" dirty="0" err="1">
                <a:solidFill>
                  <a:schemeClr val="bg1"/>
                </a:solidFill>
                <a:latin typeface="Candara" panose="020E0502030303020204" pitchFamily="34" charset="0"/>
              </a:rPr>
              <a:t>s.species_name</a:t>
            </a:r>
            <a:r>
              <a:rPr lang="en-IN" sz="2600" dirty="0">
                <a:solidFill>
                  <a:schemeClr val="bg1"/>
                </a:solidFill>
                <a:latin typeface="Candara" panose="020E0502030303020204" pitchFamily="34" charset="0"/>
              </a:rPr>
              <a:t>, </a:t>
            </a:r>
            <a:r>
              <a:rPr lang="en-IN" sz="2600" dirty="0" err="1">
                <a:solidFill>
                  <a:schemeClr val="bg1"/>
                </a:solidFill>
                <a:latin typeface="Candara" panose="020E0502030303020204" pitchFamily="34" charset="0"/>
              </a:rPr>
              <a:t>s.habitat</a:t>
            </a:r>
            <a:r>
              <a:rPr lang="en-IN" sz="2600" dirty="0">
                <a:solidFill>
                  <a:schemeClr val="bg1"/>
                </a:solidFill>
                <a:latin typeface="Candara" panose="020E0502030303020204" pitchFamily="34" charset="0"/>
              </a:rPr>
              <a:t>, </a:t>
            </a:r>
            <a:r>
              <a:rPr lang="en-IN" sz="2600" dirty="0" err="1">
                <a:solidFill>
                  <a:schemeClr val="bg1"/>
                </a:solidFill>
                <a:latin typeface="Candara" panose="020E0502030303020204" pitchFamily="34" charset="0"/>
              </a:rPr>
              <a:t>t.location</a:t>
            </a:r>
            <a:r>
              <a:rPr lang="en-IN" sz="2600" dirty="0">
                <a:solidFill>
                  <a:schemeClr val="bg1"/>
                </a:solidFill>
                <a:latin typeface="Candara" panose="020E0502030303020204" pitchFamily="34" charset="0"/>
              </a:rPr>
              <a:t> FROM Species s INNER JOIN Tank t ON </a:t>
            </a:r>
            <a:r>
              <a:rPr lang="en-IN" sz="2600" dirty="0" err="1">
                <a:solidFill>
                  <a:schemeClr val="bg1"/>
                </a:solidFill>
                <a:latin typeface="Candara" panose="020E0502030303020204" pitchFamily="34" charset="0"/>
              </a:rPr>
              <a:t>s.tank_id</a:t>
            </a:r>
            <a:r>
              <a:rPr lang="en-IN" sz="2600" dirty="0">
                <a:solidFill>
                  <a:schemeClr val="bg1"/>
                </a:solidFill>
                <a:latin typeface="Candara" panose="020E0502030303020204" pitchFamily="34" charset="0"/>
              </a:rPr>
              <a:t> = </a:t>
            </a:r>
            <a:r>
              <a:rPr lang="en-IN" sz="2600" dirty="0" err="1">
                <a:solidFill>
                  <a:schemeClr val="bg1"/>
                </a:solidFill>
                <a:latin typeface="Candara" panose="020E0502030303020204" pitchFamily="34" charset="0"/>
              </a:rPr>
              <a:t>t.tank_id</a:t>
            </a:r>
            <a:r>
              <a:rPr lang="en-IN" sz="2600" dirty="0">
                <a:solidFill>
                  <a:schemeClr val="bg1"/>
                </a:solidFill>
                <a:latin typeface="Candara" panose="020E0502030303020204" pitchFamily="34" charset="0"/>
              </a:rPr>
              <a:t>;</a:t>
            </a:r>
          </a:p>
          <a:p>
            <a:r>
              <a:rPr lang="en-IN" sz="2600" dirty="0">
                <a:solidFill>
                  <a:schemeClr val="bg1"/>
                </a:solidFill>
                <a:latin typeface="Candara" panose="020E0502030303020204" pitchFamily="34" charset="0"/>
              </a:rPr>
              <a:t>Output:</a:t>
            </a:r>
          </a:p>
          <a:p>
            <a:endParaRPr lang="en-IN" dirty="0"/>
          </a:p>
        </p:txBody>
      </p:sp>
      <p:pic>
        <p:nvPicPr>
          <p:cNvPr id="16" name="Picture 15">
            <a:extLst>
              <a:ext uri="{FF2B5EF4-FFF2-40B4-BE49-F238E27FC236}">
                <a16:creationId xmlns:a16="http://schemas.microsoft.com/office/drawing/2014/main" id="{407F94C8-D5FB-D59E-E91D-18265EDC0C68}"/>
              </a:ext>
            </a:extLst>
          </p:cNvPr>
          <p:cNvPicPr>
            <a:picLocks noChangeAspect="1"/>
          </p:cNvPicPr>
          <p:nvPr/>
        </p:nvPicPr>
        <p:blipFill>
          <a:blip r:embed="rId2"/>
          <a:stretch>
            <a:fillRect/>
          </a:stretch>
        </p:blipFill>
        <p:spPr>
          <a:xfrm>
            <a:off x="2246818" y="3642450"/>
            <a:ext cx="3949266" cy="3084124"/>
          </a:xfrm>
          <a:prstGeom prst="rect">
            <a:avLst/>
          </a:prstGeom>
        </p:spPr>
      </p:pic>
    </p:spTree>
    <p:extLst>
      <p:ext uri="{BB962C8B-B14F-4D97-AF65-F5344CB8AC3E}">
        <p14:creationId xmlns:p14="http://schemas.microsoft.com/office/powerpoint/2010/main" val="3719189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3B107-0CEC-8BED-4B3A-ED70AACB70E1}"/>
              </a:ext>
            </a:extLst>
          </p:cNvPr>
          <p:cNvSpPr>
            <a:spLocks noGrp="1"/>
          </p:cNvSpPr>
          <p:nvPr>
            <p:ph type="title"/>
          </p:nvPr>
        </p:nvSpPr>
        <p:spPr/>
        <p:txBody>
          <a:bodyPr/>
          <a:lstStyle/>
          <a:p>
            <a:r>
              <a:rPr lang="en-US" dirty="0">
                <a:solidFill>
                  <a:schemeClr val="bg1"/>
                </a:solidFill>
              </a:rPr>
              <a:t>Join Query to Get Feeding Schedule with Species Names:</a:t>
            </a:r>
            <a:endParaRPr lang="en-IN" dirty="0">
              <a:solidFill>
                <a:schemeClr val="bg1"/>
              </a:solidFill>
            </a:endParaRPr>
          </a:p>
        </p:txBody>
      </p:sp>
      <p:sp>
        <p:nvSpPr>
          <p:cNvPr id="9" name="Content Placeholder 8">
            <a:extLst>
              <a:ext uri="{FF2B5EF4-FFF2-40B4-BE49-F238E27FC236}">
                <a16:creationId xmlns:a16="http://schemas.microsoft.com/office/drawing/2014/main" id="{24891DF0-D74D-2155-7469-1A944A4F7CF0}"/>
              </a:ext>
            </a:extLst>
          </p:cNvPr>
          <p:cNvSpPr>
            <a:spLocks noGrp="1"/>
          </p:cNvSpPr>
          <p:nvPr>
            <p:ph idx="1"/>
          </p:nvPr>
        </p:nvSpPr>
        <p:spPr>
          <a:xfrm>
            <a:off x="838200" y="1761819"/>
            <a:ext cx="10515600" cy="4351338"/>
          </a:xfrm>
        </p:spPr>
        <p:txBody>
          <a:bodyPr/>
          <a:lstStyle/>
          <a:p>
            <a:endParaRPr lang="en-IN" dirty="0"/>
          </a:p>
          <a:p>
            <a:r>
              <a:rPr lang="en-IN" sz="2600" dirty="0">
                <a:solidFill>
                  <a:schemeClr val="bg1"/>
                </a:solidFill>
                <a:latin typeface="Candara" panose="020E0502030303020204" pitchFamily="34" charset="0"/>
              </a:rPr>
              <a:t>Syntax:</a:t>
            </a:r>
          </a:p>
          <a:p>
            <a:r>
              <a:rPr lang="en-IN" sz="2600" dirty="0">
                <a:solidFill>
                  <a:schemeClr val="bg1"/>
                </a:solidFill>
                <a:latin typeface="Candara" panose="020E0502030303020204" pitchFamily="34" charset="0"/>
              </a:rPr>
              <a:t>SELECT </a:t>
            </a:r>
            <a:r>
              <a:rPr lang="en-IN" sz="2600" dirty="0" err="1">
                <a:solidFill>
                  <a:schemeClr val="bg1"/>
                </a:solidFill>
                <a:latin typeface="Candara" panose="020E0502030303020204" pitchFamily="34" charset="0"/>
              </a:rPr>
              <a:t>fs.feeding_time</a:t>
            </a:r>
            <a:r>
              <a:rPr lang="en-IN" sz="2600" dirty="0">
                <a:solidFill>
                  <a:schemeClr val="bg1"/>
                </a:solidFill>
                <a:latin typeface="Candara" panose="020E0502030303020204" pitchFamily="34" charset="0"/>
              </a:rPr>
              <a:t>, </a:t>
            </a:r>
            <a:r>
              <a:rPr lang="en-IN" sz="2600" dirty="0" err="1">
                <a:solidFill>
                  <a:schemeClr val="bg1"/>
                </a:solidFill>
                <a:latin typeface="Candara" panose="020E0502030303020204" pitchFamily="34" charset="0"/>
              </a:rPr>
              <a:t>fs.food_type</a:t>
            </a:r>
            <a:r>
              <a:rPr lang="en-IN" sz="2600" dirty="0">
                <a:solidFill>
                  <a:schemeClr val="bg1"/>
                </a:solidFill>
                <a:latin typeface="Candara" panose="020E0502030303020204" pitchFamily="34" charset="0"/>
              </a:rPr>
              <a:t>, </a:t>
            </a:r>
            <a:r>
              <a:rPr lang="en-IN" sz="2600" dirty="0" err="1">
                <a:solidFill>
                  <a:schemeClr val="bg1"/>
                </a:solidFill>
                <a:latin typeface="Candara" panose="020E0502030303020204" pitchFamily="34" charset="0"/>
              </a:rPr>
              <a:t>s.species_name</a:t>
            </a:r>
            <a:r>
              <a:rPr lang="en-IN" sz="2600" dirty="0">
                <a:solidFill>
                  <a:schemeClr val="bg1"/>
                </a:solidFill>
                <a:latin typeface="Candara" panose="020E0502030303020204" pitchFamily="34" charset="0"/>
              </a:rPr>
              <a:t> FROM </a:t>
            </a:r>
            <a:r>
              <a:rPr lang="en-IN" sz="2600" dirty="0" err="1">
                <a:solidFill>
                  <a:schemeClr val="bg1"/>
                </a:solidFill>
                <a:latin typeface="Candara" panose="020E0502030303020204" pitchFamily="34" charset="0"/>
              </a:rPr>
              <a:t>FeedingSchedule</a:t>
            </a:r>
            <a:r>
              <a:rPr lang="en-IN" sz="2600" dirty="0">
                <a:solidFill>
                  <a:schemeClr val="bg1"/>
                </a:solidFill>
                <a:latin typeface="Candara" panose="020E0502030303020204" pitchFamily="34" charset="0"/>
              </a:rPr>
              <a:t> fs INNER JOIN Species s ON </a:t>
            </a:r>
            <a:r>
              <a:rPr lang="en-IN" sz="2600" dirty="0" err="1">
                <a:solidFill>
                  <a:schemeClr val="bg1"/>
                </a:solidFill>
                <a:latin typeface="Candara" panose="020E0502030303020204" pitchFamily="34" charset="0"/>
              </a:rPr>
              <a:t>fs.species_id</a:t>
            </a:r>
            <a:r>
              <a:rPr lang="en-IN" sz="2600" dirty="0">
                <a:solidFill>
                  <a:schemeClr val="bg1"/>
                </a:solidFill>
                <a:latin typeface="Candara" panose="020E0502030303020204" pitchFamily="34" charset="0"/>
              </a:rPr>
              <a:t> = </a:t>
            </a:r>
            <a:r>
              <a:rPr lang="en-IN" sz="2600" dirty="0" err="1">
                <a:solidFill>
                  <a:schemeClr val="bg1"/>
                </a:solidFill>
                <a:latin typeface="Candara" panose="020E0502030303020204" pitchFamily="34" charset="0"/>
              </a:rPr>
              <a:t>s.species_id</a:t>
            </a:r>
            <a:r>
              <a:rPr lang="en-IN" sz="2600" dirty="0">
                <a:solidFill>
                  <a:schemeClr val="bg1"/>
                </a:solidFill>
                <a:latin typeface="Candara" panose="020E0502030303020204" pitchFamily="34" charset="0"/>
              </a:rPr>
              <a:t>;</a:t>
            </a:r>
          </a:p>
          <a:p>
            <a:r>
              <a:rPr lang="en-IN" sz="2600" dirty="0">
                <a:solidFill>
                  <a:schemeClr val="bg1"/>
                </a:solidFill>
                <a:latin typeface="Candara" panose="020E0502030303020204" pitchFamily="34" charset="0"/>
              </a:rPr>
              <a:t>Output:</a:t>
            </a:r>
          </a:p>
          <a:p>
            <a:endParaRPr lang="en-IN" dirty="0"/>
          </a:p>
        </p:txBody>
      </p:sp>
      <p:pic>
        <p:nvPicPr>
          <p:cNvPr id="11" name="Picture 10">
            <a:extLst>
              <a:ext uri="{FF2B5EF4-FFF2-40B4-BE49-F238E27FC236}">
                <a16:creationId xmlns:a16="http://schemas.microsoft.com/office/drawing/2014/main" id="{422F2D15-250A-287D-5629-5F0A7E698C96}"/>
              </a:ext>
            </a:extLst>
          </p:cNvPr>
          <p:cNvPicPr>
            <a:picLocks noChangeAspect="1"/>
          </p:cNvPicPr>
          <p:nvPr/>
        </p:nvPicPr>
        <p:blipFill>
          <a:blip r:embed="rId2"/>
          <a:stretch>
            <a:fillRect/>
          </a:stretch>
        </p:blipFill>
        <p:spPr>
          <a:xfrm>
            <a:off x="2377959" y="3759516"/>
            <a:ext cx="3718041" cy="2513268"/>
          </a:xfrm>
          <a:prstGeom prst="rect">
            <a:avLst/>
          </a:prstGeom>
        </p:spPr>
      </p:pic>
    </p:spTree>
    <p:extLst>
      <p:ext uri="{BB962C8B-B14F-4D97-AF65-F5344CB8AC3E}">
        <p14:creationId xmlns:p14="http://schemas.microsoft.com/office/powerpoint/2010/main" val="2767602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8BE1-12D2-6531-1246-FD11C25AE0CC}"/>
              </a:ext>
            </a:extLst>
          </p:cNvPr>
          <p:cNvSpPr>
            <a:spLocks noGrp="1"/>
          </p:cNvSpPr>
          <p:nvPr>
            <p:ph type="title"/>
          </p:nvPr>
        </p:nvSpPr>
        <p:spPr/>
        <p:txBody>
          <a:bodyPr/>
          <a:lstStyle/>
          <a:p>
            <a:r>
              <a:rPr lang="en-US" dirty="0">
                <a:solidFill>
                  <a:schemeClr val="bg1"/>
                </a:solidFill>
              </a:rPr>
              <a:t>Join Query to Get Caretakers Responsible for Feeding Fish in Each Tank:</a:t>
            </a:r>
            <a:endParaRPr lang="en-IN" dirty="0">
              <a:solidFill>
                <a:schemeClr val="bg1"/>
              </a:solidFill>
            </a:endParaRPr>
          </a:p>
        </p:txBody>
      </p:sp>
      <p:sp>
        <p:nvSpPr>
          <p:cNvPr id="13" name="Content Placeholder 12">
            <a:extLst>
              <a:ext uri="{FF2B5EF4-FFF2-40B4-BE49-F238E27FC236}">
                <a16:creationId xmlns:a16="http://schemas.microsoft.com/office/drawing/2014/main" id="{95AF2BEB-B11C-FE4F-2B51-68BDD67CA358}"/>
              </a:ext>
            </a:extLst>
          </p:cNvPr>
          <p:cNvSpPr>
            <a:spLocks noGrp="1"/>
          </p:cNvSpPr>
          <p:nvPr>
            <p:ph idx="1"/>
          </p:nvPr>
        </p:nvSpPr>
        <p:spPr>
          <a:xfrm>
            <a:off x="775447" y="1825625"/>
            <a:ext cx="10515600" cy="4351338"/>
          </a:xfrm>
        </p:spPr>
        <p:txBody>
          <a:bodyPr/>
          <a:lstStyle/>
          <a:p>
            <a:endParaRPr lang="en-IN" dirty="0"/>
          </a:p>
          <a:p>
            <a:r>
              <a:rPr lang="en-IN" sz="2600" dirty="0">
                <a:solidFill>
                  <a:schemeClr val="bg1"/>
                </a:solidFill>
                <a:latin typeface="Candara" panose="020E0502030303020204" pitchFamily="34" charset="0"/>
              </a:rPr>
              <a:t>Syntax:</a:t>
            </a:r>
          </a:p>
          <a:p>
            <a:r>
              <a:rPr lang="en-IN" sz="2600" dirty="0">
                <a:solidFill>
                  <a:schemeClr val="bg1"/>
                </a:solidFill>
                <a:latin typeface="Candara" panose="020E0502030303020204" pitchFamily="34" charset="0"/>
              </a:rPr>
              <a:t>SELECT </a:t>
            </a:r>
            <a:r>
              <a:rPr lang="en-IN" sz="2600" dirty="0" err="1">
                <a:solidFill>
                  <a:schemeClr val="bg1"/>
                </a:solidFill>
                <a:latin typeface="Candara" panose="020E0502030303020204" pitchFamily="34" charset="0"/>
              </a:rPr>
              <a:t>t.location</a:t>
            </a:r>
            <a:r>
              <a:rPr lang="en-IN" sz="2600" dirty="0">
                <a:solidFill>
                  <a:schemeClr val="bg1"/>
                </a:solidFill>
                <a:latin typeface="Candara" panose="020E0502030303020204" pitchFamily="34" charset="0"/>
              </a:rPr>
              <a:t>, </a:t>
            </a:r>
            <a:r>
              <a:rPr lang="en-IN" sz="2600" dirty="0" err="1">
                <a:solidFill>
                  <a:schemeClr val="bg1"/>
                </a:solidFill>
                <a:latin typeface="Candara" panose="020E0502030303020204" pitchFamily="34" charset="0"/>
              </a:rPr>
              <a:t>c.first_name</a:t>
            </a:r>
            <a:r>
              <a:rPr lang="en-IN" sz="2600" dirty="0">
                <a:solidFill>
                  <a:schemeClr val="bg1"/>
                </a:solidFill>
                <a:latin typeface="Candara" panose="020E0502030303020204" pitchFamily="34" charset="0"/>
              </a:rPr>
              <a:t>, </a:t>
            </a:r>
            <a:r>
              <a:rPr lang="en-IN" sz="2600" dirty="0" err="1">
                <a:solidFill>
                  <a:schemeClr val="bg1"/>
                </a:solidFill>
                <a:latin typeface="Candara" panose="020E0502030303020204" pitchFamily="34" charset="0"/>
              </a:rPr>
              <a:t>c.last_name</a:t>
            </a:r>
            <a:r>
              <a:rPr lang="en-IN" sz="2600" dirty="0">
                <a:solidFill>
                  <a:schemeClr val="bg1"/>
                </a:solidFill>
                <a:latin typeface="Candara" panose="020E0502030303020204" pitchFamily="34" charset="0"/>
              </a:rPr>
              <a:t> FROM Tank t JOIN </a:t>
            </a:r>
            <a:r>
              <a:rPr lang="en-IN" sz="2600" dirty="0" err="1">
                <a:solidFill>
                  <a:schemeClr val="bg1"/>
                </a:solidFill>
                <a:latin typeface="Candara" panose="020E0502030303020204" pitchFamily="34" charset="0"/>
              </a:rPr>
              <a:t>CaretakerTank</a:t>
            </a:r>
            <a:r>
              <a:rPr lang="en-IN" sz="2600" dirty="0">
                <a:solidFill>
                  <a:schemeClr val="bg1"/>
                </a:solidFill>
                <a:latin typeface="Candara" panose="020E0502030303020204" pitchFamily="34" charset="0"/>
              </a:rPr>
              <a:t> </a:t>
            </a:r>
            <a:r>
              <a:rPr lang="en-IN" sz="2600" dirty="0" err="1">
                <a:solidFill>
                  <a:schemeClr val="bg1"/>
                </a:solidFill>
                <a:latin typeface="Candara" panose="020E0502030303020204" pitchFamily="34" charset="0"/>
              </a:rPr>
              <a:t>ct</a:t>
            </a:r>
            <a:r>
              <a:rPr lang="en-IN" sz="2600" dirty="0">
                <a:solidFill>
                  <a:schemeClr val="bg1"/>
                </a:solidFill>
                <a:latin typeface="Candara" panose="020E0502030303020204" pitchFamily="34" charset="0"/>
              </a:rPr>
              <a:t> ON </a:t>
            </a:r>
            <a:r>
              <a:rPr lang="en-IN" sz="2600" dirty="0" err="1">
                <a:solidFill>
                  <a:schemeClr val="bg1"/>
                </a:solidFill>
                <a:latin typeface="Candara" panose="020E0502030303020204" pitchFamily="34" charset="0"/>
              </a:rPr>
              <a:t>t.tank_id</a:t>
            </a:r>
            <a:r>
              <a:rPr lang="en-IN" sz="2600" dirty="0">
                <a:solidFill>
                  <a:schemeClr val="bg1"/>
                </a:solidFill>
                <a:latin typeface="Candara" panose="020E0502030303020204" pitchFamily="34" charset="0"/>
              </a:rPr>
              <a:t> = </a:t>
            </a:r>
            <a:r>
              <a:rPr lang="en-IN" sz="2600" dirty="0" err="1">
                <a:solidFill>
                  <a:schemeClr val="bg1"/>
                </a:solidFill>
                <a:latin typeface="Candara" panose="020E0502030303020204" pitchFamily="34" charset="0"/>
              </a:rPr>
              <a:t>ct.tank_id</a:t>
            </a:r>
            <a:r>
              <a:rPr lang="en-IN" sz="2600" dirty="0">
                <a:solidFill>
                  <a:schemeClr val="bg1"/>
                </a:solidFill>
                <a:latin typeface="Candara" panose="020E0502030303020204" pitchFamily="34" charset="0"/>
              </a:rPr>
              <a:t> JOIN Caretaker c ON </a:t>
            </a:r>
            <a:r>
              <a:rPr lang="en-IN" sz="2600" dirty="0" err="1">
                <a:solidFill>
                  <a:schemeClr val="bg1"/>
                </a:solidFill>
                <a:latin typeface="Candara" panose="020E0502030303020204" pitchFamily="34" charset="0"/>
              </a:rPr>
              <a:t>ct.caretaker_id</a:t>
            </a:r>
            <a:r>
              <a:rPr lang="en-IN" sz="2600" dirty="0">
                <a:solidFill>
                  <a:schemeClr val="bg1"/>
                </a:solidFill>
                <a:latin typeface="Candara" panose="020E0502030303020204" pitchFamily="34" charset="0"/>
              </a:rPr>
              <a:t> = </a:t>
            </a:r>
            <a:r>
              <a:rPr lang="en-IN" sz="2600" dirty="0" err="1">
                <a:solidFill>
                  <a:schemeClr val="bg1"/>
                </a:solidFill>
                <a:latin typeface="Candara" panose="020E0502030303020204" pitchFamily="34" charset="0"/>
              </a:rPr>
              <a:t>c.caretaker_id</a:t>
            </a:r>
            <a:r>
              <a:rPr lang="en-IN" sz="2600" dirty="0">
                <a:solidFill>
                  <a:schemeClr val="bg1"/>
                </a:solidFill>
                <a:latin typeface="Candara" panose="020E0502030303020204" pitchFamily="34" charset="0"/>
              </a:rPr>
              <a:t>;</a:t>
            </a:r>
          </a:p>
          <a:p>
            <a:r>
              <a:rPr lang="en-IN" sz="2600" dirty="0">
                <a:solidFill>
                  <a:schemeClr val="bg1"/>
                </a:solidFill>
                <a:latin typeface="Candara" panose="020E0502030303020204" pitchFamily="34" charset="0"/>
              </a:rPr>
              <a:t>Output:</a:t>
            </a:r>
          </a:p>
          <a:p>
            <a:endParaRPr lang="en-IN" dirty="0"/>
          </a:p>
        </p:txBody>
      </p:sp>
      <p:pic>
        <p:nvPicPr>
          <p:cNvPr id="15" name="Picture 14">
            <a:extLst>
              <a:ext uri="{FF2B5EF4-FFF2-40B4-BE49-F238E27FC236}">
                <a16:creationId xmlns:a16="http://schemas.microsoft.com/office/drawing/2014/main" id="{2564D30B-77B2-C6F6-6926-02D6190B1960}"/>
              </a:ext>
            </a:extLst>
          </p:cNvPr>
          <p:cNvPicPr>
            <a:picLocks noChangeAspect="1"/>
          </p:cNvPicPr>
          <p:nvPr/>
        </p:nvPicPr>
        <p:blipFill>
          <a:blip r:embed="rId2"/>
          <a:stretch>
            <a:fillRect/>
          </a:stretch>
        </p:blipFill>
        <p:spPr>
          <a:xfrm>
            <a:off x="2216527" y="4383431"/>
            <a:ext cx="4525467" cy="2019582"/>
          </a:xfrm>
          <a:prstGeom prst="rect">
            <a:avLst/>
          </a:prstGeom>
        </p:spPr>
      </p:pic>
    </p:spTree>
    <p:extLst>
      <p:ext uri="{BB962C8B-B14F-4D97-AF65-F5344CB8AC3E}">
        <p14:creationId xmlns:p14="http://schemas.microsoft.com/office/powerpoint/2010/main" val="1104239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FF3E9-E966-4793-F0D9-85DDE70BC15A}"/>
              </a:ext>
            </a:extLst>
          </p:cNvPr>
          <p:cNvSpPr>
            <a:spLocks noGrp="1"/>
          </p:cNvSpPr>
          <p:nvPr>
            <p:ph type="title"/>
          </p:nvPr>
        </p:nvSpPr>
        <p:spPr/>
        <p:txBody>
          <a:bodyPr/>
          <a:lstStyle/>
          <a:p>
            <a:r>
              <a:rPr lang="en-US" dirty="0">
                <a:solidFill>
                  <a:schemeClr val="bg1"/>
                </a:solidFill>
              </a:rPr>
              <a:t>Join Query to Retrieve Caretakers and Their Assigned Tanks (Left Join)</a:t>
            </a:r>
            <a:endParaRPr lang="en-IN" dirty="0">
              <a:solidFill>
                <a:schemeClr val="bg1"/>
              </a:solidFill>
            </a:endParaRPr>
          </a:p>
        </p:txBody>
      </p:sp>
      <p:sp>
        <p:nvSpPr>
          <p:cNvPr id="9" name="Content Placeholder 8">
            <a:extLst>
              <a:ext uri="{FF2B5EF4-FFF2-40B4-BE49-F238E27FC236}">
                <a16:creationId xmlns:a16="http://schemas.microsoft.com/office/drawing/2014/main" id="{390AB0FE-C7C5-A85A-7950-8878A0D6D8EB}"/>
              </a:ext>
            </a:extLst>
          </p:cNvPr>
          <p:cNvSpPr>
            <a:spLocks noGrp="1"/>
          </p:cNvSpPr>
          <p:nvPr>
            <p:ph idx="1"/>
          </p:nvPr>
        </p:nvSpPr>
        <p:spPr>
          <a:xfrm>
            <a:off x="838200" y="1798732"/>
            <a:ext cx="10515600" cy="4351338"/>
          </a:xfrm>
        </p:spPr>
        <p:txBody>
          <a:bodyPr/>
          <a:lstStyle/>
          <a:p>
            <a:endParaRPr lang="en-IN" dirty="0"/>
          </a:p>
          <a:p>
            <a:r>
              <a:rPr lang="en-IN" sz="2600" dirty="0">
                <a:solidFill>
                  <a:schemeClr val="bg1"/>
                </a:solidFill>
                <a:latin typeface="Candara" panose="020E0502030303020204" pitchFamily="34" charset="0"/>
              </a:rPr>
              <a:t>Syntax: </a:t>
            </a:r>
          </a:p>
          <a:p>
            <a:r>
              <a:rPr lang="en-IN" sz="2600" dirty="0">
                <a:solidFill>
                  <a:schemeClr val="bg1"/>
                </a:solidFill>
                <a:latin typeface="Candara" panose="020E0502030303020204" pitchFamily="34" charset="0"/>
              </a:rPr>
              <a:t>SELECT </a:t>
            </a:r>
            <a:r>
              <a:rPr lang="en-IN" sz="2600" dirty="0" err="1">
                <a:solidFill>
                  <a:schemeClr val="bg1"/>
                </a:solidFill>
                <a:latin typeface="Candara" panose="020E0502030303020204" pitchFamily="34" charset="0"/>
              </a:rPr>
              <a:t>t.tank_id</a:t>
            </a:r>
            <a:r>
              <a:rPr lang="en-IN" sz="2600" dirty="0">
                <a:solidFill>
                  <a:schemeClr val="bg1"/>
                </a:solidFill>
                <a:latin typeface="Candara" panose="020E0502030303020204" pitchFamily="34" charset="0"/>
              </a:rPr>
              <a:t>, </a:t>
            </a:r>
            <a:r>
              <a:rPr lang="en-IN" sz="2600" dirty="0" err="1">
                <a:solidFill>
                  <a:schemeClr val="bg1"/>
                </a:solidFill>
                <a:latin typeface="Candara" panose="020E0502030303020204" pitchFamily="34" charset="0"/>
              </a:rPr>
              <a:t>t.location</a:t>
            </a:r>
            <a:r>
              <a:rPr lang="en-IN" sz="2600" dirty="0">
                <a:solidFill>
                  <a:schemeClr val="bg1"/>
                </a:solidFill>
                <a:latin typeface="Candara" panose="020E0502030303020204" pitchFamily="34" charset="0"/>
              </a:rPr>
              <a:t>, </a:t>
            </a:r>
            <a:r>
              <a:rPr lang="en-IN" sz="2600" dirty="0" err="1">
                <a:solidFill>
                  <a:schemeClr val="bg1"/>
                </a:solidFill>
                <a:latin typeface="Candara" panose="020E0502030303020204" pitchFamily="34" charset="0"/>
              </a:rPr>
              <a:t>c.first_name</a:t>
            </a:r>
            <a:r>
              <a:rPr lang="en-IN" sz="2600" dirty="0">
                <a:solidFill>
                  <a:schemeClr val="bg1"/>
                </a:solidFill>
                <a:latin typeface="Candara" panose="020E0502030303020204" pitchFamily="34" charset="0"/>
              </a:rPr>
              <a:t>, </a:t>
            </a:r>
            <a:r>
              <a:rPr lang="en-IN" sz="2600" dirty="0" err="1">
                <a:solidFill>
                  <a:schemeClr val="bg1"/>
                </a:solidFill>
                <a:latin typeface="Candara" panose="020E0502030303020204" pitchFamily="34" charset="0"/>
              </a:rPr>
              <a:t>c.last_name</a:t>
            </a:r>
            <a:r>
              <a:rPr lang="en-IN" sz="2600" dirty="0">
                <a:solidFill>
                  <a:schemeClr val="bg1"/>
                </a:solidFill>
                <a:latin typeface="Candara" panose="020E0502030303020204" pitchFamily="34" charset="0"/>
              </a:rPr>
              <a:t> FROM Tank t LEFT JOIN </a:t>
            </a:r>
            <a:r>
              <a:rPr lang="en-IN" sz="2600" dirty="0" err="1">
                <a:solidFill>
                  <a:schemeClr val="bg1"/>
                </a:solidFill>
                <a:latin typeface="Candara" panose="020E0502030303020204" pitchFamily="34" charset="0"/>
              </a:rPr>
              <a:t>CaretakerTank</a:t>
            </a:r>
            <a:r>
              <a:rPr lang="en-IN" sz="2600" dirty="0">
                <a:solidFill>
                  <a:schemeClr val="bg1"/>
                </a:solidFill>
                <a:latin typeface="Candara" panose="020E0502030303020204" pitchFamily="34" charset="0"/>
              </a:rPr>
              <a:t> </a:t>
            </a:r>
            <a:r>
              <a:rPr lang="en-IN" sz="2600" dirty="0" err="1">
                <a:solidFill>
                  <a:schemeClr val="bg1"/>
                </a:solidFill>
                <a:latin typeface="Candara" panose="020E0502030303020204" pitchFamily="34" charset="0"/>
              </a:rPr>
              <a:t>ct</a:t>
            </a:r>
            <a:r>
              <a:rPr lang="en-IN" sz="2600" dirty="0">
                <a:solidFill>
                  <a:schemeClr val="bg1"/>
                </a:solidFill>
                <a:latin typeface="Candara" panose="020E0502030303020204" pitchFamily="34" charset="0"/>
              </a:rPr>
              <a:t> ON </a:t>
            </a:r>
            <a:r>
              <a:rPr lang="en-IN" sz="2600" dirty="0" err="1">
                <a:solidFill>
                  <a:schemeClr val="bg1"/>
                </a:solidFill>
                <a:latin typeface="Candara" panose="020E0502030303020204" pitchFamily="34" charset="0"/>
              </a:rPr>
              <a:t>t.tank_id</a:t>
            </a:r>
            <a:r>
              <a:rPr lang="en-IN" sz="2600" dirty="0">
                <a:solidFill>
                  <a:schemeClr val="bg1"/>
                </a:solidFill>
                <a:latin typeface="Candara" panose="020E0502030303020204" pitchFamily="34" charset="0"/>
              </a:rPr>
              <a:t> = </a:t>
            </a:r>
            <a:r>
              <a:rPr lang="en-IN" sz="2600" dirty="0" err="1">
                <a:solidFill>
                  <a:schemeClr val="bg1"/>
                </a:solidFill>
                <a:latin typeface="Candara" panose="020E0502030303020204" pitchFamily="34" charset="0"/>
              </a:rPr>
              <a:t>ct.tank_id</a:t>
            </a:r>
            <a:r>
              <a:rPr lang="en-IN" sz="2600" dirty="0">
                <a:solidFill>
                  <a:schemeClr val="bg1"/>
                </a:solidFill>
                <a:latin typeface="Candara" panose="020E0502030303020204" pitchFamily="34" charset="0"/>
              </a:rPr>
              <a:t> LEFT JOIN Caretaker c ON </a:t>
            </a:r>
            <a:r>
              <a:rPr lang="en-IN" sz="2600" dirty="0" err="1">
                <a:solidFill>
                  <a:schemeClr val="bg1"/>
                </a:solidFill>
                <a:latin typeface="Candara" panose="020E0502030303020204" pitchFamily="34" charset="0"/>
              </a:rPr>
              <a:t>ct.caretaker_id</a:t>
            </a:r>
            <a:r>
              <a:rPr lang="en-IN" sz="2600" dirty="0">
                <a:solidFill>
                  <a:schemeClr val="bg1"/>
                </a:solidFill>
                <a:latin typeface="Candara" panose="020E0502030303020204" pitchFamily="34" charset="0"/>
              </a:rPr>
              <a:t> = </a:t>
            </a:r>
            <a:r>
              <a:rPr lang="en-IN" sz="2600" dirty="0" err="1">
                <a:solidFill>
                  <a:schemeClr val="bg1"/>
                </a:solidFill>
                <a:latin typeface="Candara" panose="020E0502030303020204" pitchFamily="34" charset="0"/>
              </a:rPr>
              <a:t>c.caretaker_id</a:t>
            </a:r>
            <a:r>
              <a:rPr lang="en-IN" sz="2600" dirty="0">
                <a:solidFill>
                  <a:schemeClr val="bg1"/>
                </a:solidFill>
                <a:latin typeface="Candara" panose="020E0502030303020204" pitchFamily="34" charset="0"/>
              </a:rPr>
              <a:t>;</a:t>
            </a:r>
          </a:p>
          <a:p>
            <a:r>
              <a:rPr lang="en-IN" sz="2600" dirty="0">
                <a:solidFill>
                  <a:schemeClr val="bg1"/>
                </a:solidFill>
                <a:latin typeface="Candara" panose="020E0502030303020204" pitchFamily="34" charset="0"/>
              </a:rPr>
              <a:t>Output:</a:t>
            </a:r>
          </a:p>
          <a:p>
            <a:endParaRPr lang="en-IN" dirty="0"/>
          </a:p>
        </p:txBody>
      </p:sp>
      <p:pic>
        <p:nvPicPr>
          <p:cNvPr id="11" name="Picture 10">
            <a:extLst>
              <a:ext uri="{FF2B5EF4-FFF2-40B4-BE49-F238E27FC236}">
                <a16:creationId xmlns:a16="http://schemas.microsoft.com/office/drawing/2014/main" id="{A3935DAE-50D3-56DA-8497-D897B74B226A}"/>
              </a:ext>
            </a:extLst>
          </p:cNvPr>
          <p:cNvPicPr>
            <a:picLocks noChangeAspect="1"/>
          </p:cNvPicPr>
          <p:nvPr/>
        </p:nvPicPr>
        <p:blipFill>
          <a:blip r:embed="rId2"/>
          <a:stretch>
            <a:fillRect/>
          </a:stretch>
        </p:blipFill>
        <p:spPr>
          <a:xfrm>
            <a:off x="2375255" y="4149541"/>
            <a:ext cx="5335730" cy="2184956"/>
          </a:xfrm>
          <a:prstGeom prst="rect">
            <a:avLst/>
          </a:prstGeom>
        </p:spPr>
      </p:pic>
    </p:spTree>
    <p:extLst>
      <p:ext uri="{BB962C8B-B14F-4D97-AF65-F5344CB8AC3E}">
        <p14:creationId xmlns:p14="http://schemas.microsoft.com/office/powerpoint/2010/main" val="2267796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443AE-7A8B-EE18-A647-710D786B4491}"/>
              </a:ext>
            </a:extLst>
          </p:cNvPr>
          <p:cNvSpPr>
            <a:spLocks noGrp="1"/>
          </p:cNvSpPr>
          <p:nvPr>
            <p:ph type="title"/>
          </p:nvPr>
        </p:nvSpPr>
        <p:spPr/>
        <p:txBody>
          <a:bodyPr/>
          <a:lstStyle/>
          <a:p>
            <a:r>
              <a:rPr lang="en-US" dirty="0">
                <a:solidFill>
                  <a:schemeClr val="bg1"/>
                </a:solidFill>
              </a:rPr>
              <a:t>Join Query to Retrieve Feeding Schedules with Caretaker Details (Right join)</a:t>
            </a:r>
            <a:endParaRPr lang="en-IN" dirty="0">
              <a:solidFill>
                <a:schemeClr val="bg1"/>
              </a:solidFill>
            </a:endParaRPr>
          </a:p>
        </p:txBody>
      </p:sp>
      <p:sp>
        <p:nvSpPr>
          <p:cNvPr id="13" name="Content Placeholder 12">
            <a:extLst>
              <a:ext uri="{FF2B5EF4-FFF2-40B4-BE49-F238E27FC236}">
                <a16:creationId xmlns:a16="http://schemas.microsoft.com/office/drawing/2014/main" id="{5535E441-CFD7-A12E-F422-2D4EE6EF66F1}"/>
              </a:ext>
            </a:extLst>
          </p:cNvPr>
          <p:cNvSpPr>
            <a:spLocks noGrp="1"/>
          </p:cNvSpPr>
          <p:nvPr>
            <p:ph idx="1"/>
          </p:nvPr>
        </p:nvSpPr>
        <p:spPr/>
        <p:txBody>
          <a:bodyPr>
            <a:normAutofit/>
          </a:bodyPr>
          <a:lstStyle/>
          <a:p>
            <a:r>
              <a:rPr lang="en-IN" sz="2600" dirty="0">
                <a:solidFill>
                  <a:schemeClr val="bg1"/>
                </a:solidFill>
                <a:latin typeface="Candara" panose="020E0502030303020204" pitchFamily="34" charset="0"/>
              </a:rPr>
              <a:t>Syntax:</a:t>
            </a:r>
          </a:p>
          <a:p>
            <a:r>
              <a:rPr lang="en-IN" sz="2600" dirty="0">
                <a:solidFill>
                  <a:schemeClr val="bg1"/>
                </a:solidFill>
                <a:latin typeface="Candara" panose="020E0502030303020204" pitchFamily="34" charset="0"/>
              </a:rPr>
              <a:t>SELECT </a:t>
            </a:r>
            <a:r>
              <a:rPr lang="en-IN" sz="2600" dirty="0" err="1">
                <a:solidFill>
                  <a:schemeClr val="bg1"/>
                </a:solidFill>
                <a:latin typeface="Candara" panose="020E0502030303020204" pitchFamily="34" charset="0"/>
              </a:rPr>
              <a:t>FeedingSchedule.schedule_id</a:t>
            </a:r>
            <a:r>
              <a:rPr lang="en-IN" sz="2600" dirty="0">
                <a:solidFill>
                  <a:schemeClr val="bg1"/>
                </a:solidFill>
                <a:latin typeface="Candara" panose="020E0502030303020204" pitchFamily="34" charset="0"/>
              </a:rPr>
              <a:t>, </a:t>
            </a:r>
            <a:r>
              <a:rPr lang="en-IN" sz="2600" dirty="0" err="1">
                <a:solidFill>
                  <a:schemeClr val="bg1"/>
                </a:solidFill>
                <a:latin typeface="Candara" panose="020E0502030303020204" pitchFamily="34" charset="0"/>
              </a:rPr>
              <a:t>FeedingSchedule.species_id</a:t>
            </a:r>
            <a:r>
              <a:rPr lang="en-IN" sz="2600" dirty="0">
                <a:solidFill>
                  <a:schemeClr val="bg1"/>
                </a:solidFill>
                <a:latin typeface="Candara" panose="020E0502030303020204" pitchFamily="34" charset="0"/>
              </a:rPr>
              <a:t>, </a:t>
            </a:r>
            <a:r>
              <a:rPr lang="en-IN" sz="2600" dirty="0" err="1">
                <a:solidFill>
                  <a:schemeClr val="bg1"/>
                </a:solidFill>
                <a:latin typeface="Candara" panose="020E0502030303020204" pitchFamily="34" charset="0"/>
              </a:rPr>
              <a:t>FeedingSchedule.tank_id</a:t>
            </a:r>
            <a:r>
              <a:rPr lang="en-IN" sz="2600" dirty="0">
                <a:solidFill>
                  <a:schemeClr val="bg1"/>
                </a:solidFill>
                <a:latin typeface="Candara" panose="020E0502030303020204" pitchFamily="34" charset="0"/>
              </a:rPr>
              <a:t>, </a:t>
            </a:r>
            <a:r>
              <a:rPr lang="en-IN" sz="2600" dirty="0" err="1">
                <a:solidFill>
                  <a:schemeClr val="bg1"/>
                </a:solidFill>
                <a:latin typeface="Candara" panose="020E0502030303020204" pitchFamily="34" charset="0"/>
              </a:rPr>
              <a:t>FeedingSchedule.feeding_time</a:t>
            </a:r>
            <a:r>
              <a:rPr lang="en-IN" sz="2600" dirty="0">
                <a:solidFill>
                  <a:schemeClr val="bg1"/>
                </a:solidFill>
                <a:latin typeface="Candara" panose="020E0502030303020204" pitchFamily="34" charset="0"/>
              </a:rPr>
              <a:t>, </a:t>
            </a:r>
            <a:r>
              <a:rPr lang="en-IN" sz="2600" dirty="0" err="1">
                <a:solidFill>
                  <a:schemeClr val="bg1"/>
                </a:solidFill>
                <a:latin typeface="Candara" panose="020E0502030303020204" pitchFamily="34" charset="0"/>
              </a:rPr>
              <a:t>FeedingSchedule.food_type</a:t>
            </a:r>
            <a:r>
              <a:rPr lang="en-IN" sz="2600" dirty="0">
                <a:solidFill>
                  <a:schemeClr val="bg1"/>
                </a:solidFill>
                <a:latin typeface="Candara" panose="020E0502030303020204" pitchFamily="34" charset="0"/>
              </a:rPr>
              <a:t>, </a:t>
            </a:r>
            <a:r>
              <a:rPr lang="en-IN" sz="2600" dirty="0" err="1">
                <a:solidFill>
                  <a:schemeClr val="bg1"/>
                </a:solidFill>
                <a:latin typeface="Candara" panose="020E0502030303020204" pitchFamily="34" charset="0"/>
              </a:rPr>
              <a:t>Caretaker.first_name</a:t>
            </a:r>
            <a:r>
              <a:rPr lang="en-IN" sz="2600" dirty="0">
                <a:solidFill>
                  <a:schemeClr val="bg1"/>
                </a:solidFill>
                <a:latin typeface="Candara" panose="020E0502030303020204" pitchFamily="34" charset="0"/>
              </a:rPr>
              <a:t>, </a:t>
            </a:r>
            <a:r>
              <a:rPr lang="en-IN" sz="2600" dirty="0" err="1">
                <a:solidFill>
                  <a:schemeClr val="bg1"/>
                </a:solidFill>
                <a:latin typeface="Candara" panose="020E0502030303020204" pitchFamily="34" charset="0"/>
              </a:rPr>
              <a:t>Caretaker.last_name</a:t>
            </a:r>
            <a:r>
              <a:rPr lang="en-IN" sz="2600" dirty="0">
                <a:solidFill>
                  <a:schemeClr val="bg1"/>
                </a:solidFill>
                <a:latin typeface="Candara" panose="020E0502030303020204" pitchFamily="34" charset="0"/>
              </a:rPr>
              <a:t> FROM </a:t>
            </a:r>
            <a:r>
              <a:rPr lang="en-IN" sz="2600" dirty="0" err="1">
                <a:solidFill>
                  <a:schemeClr val="bg1"/>
                </a:solidFill>
                <a:latin typeface="Candara" panose="020E0502030303020204" pitchFamily="34" charset="0"/>
              </a:rPr>
              <a:t>CaretakerRIGHT</a:t>
            </a:r>
            <a:r>
              <a:rPr lang="en-IN" sz="2600" dirty="0">
                <a:solidFill>
                  <a:schemeClr val="bg1"/>
                </a:solidFill>
                <a:latin typeface="Candara" panose="020E0502030303020204" pitchFamily="34" charset="0"/>
              </a:rPr>
              <a:t> JOIN </a:t>
            </a:r>
            <a:r>
              <a:rPr lang="en-IN" sz="2600" dirty="0" err="1">
                <a:solidFill>
                  <a:schemeClr val="bg1"/>
                </a:solidFill>
                <a:latin typeface="Candara" panose="020E0502030303020204" pitchFamily="34" charset="0"/>
              </a:rPr>
              <a:t>FeedingSchedule</a:t>
            </a:r>
            <a:r>
              <a:rPr lang="en-IN" sz="2600" dirty="0">
                <a:solidFill>
                  <a:schemeClr val="bg1"/>
                </a:solidFill>
                <a:latin typeface="Candara" panose="020E0502030303020204" pitchFamily="34" charset="0"/>
              </a:rPr>
              <a:t> ON </a:t>
            </a:r>
            <a:r>
              <a:rPr lang="en-IN" sz="2600" dirty="0" err="1">
                <a:solidFill>
                  <a:schemeClr val="bg1"/>
                </a:solidFill>
                <a:latin typeface="Candara" panose="020E0502030303020204" pitchFamily="34" charset="0"/>
              </a:rPr>
              <a:t>Caretaker.caretaker_id</a:t>
            </a:r>
            <a:r>
              <a:rPr lang="en-IN" sz="2600" dirty="0">
                <a:solidFill>
                  <a:schemeClr val="bg1"/>
                </a:solidFill>
                <a:latin typeface="Candara" panose="020E0502030303020204" pitchFamily="34" charset="0"/>
              </a:rPr>
              <a:t> = </a:t>
            </a:r>
            <a:r>
              <a:rPr lang="en-IN" sz="2600" dirty="0" err="1">
                <a:solidFill>
                  <a:schemeClr val="bg1"/>
                </a:solidFill>
                <a:latin typeface="Candara" panose="020E0502030303020204" pitchFamily="34" charset="0"/>
              </a:rPr>
              <a:t>FeedingSchedule.caretaker_id</a:t>
            </a:r>
            <a:r>
              <a:rPr lang="en-IN" sz="2600" dirty="0">
                <a:solidFill>
                  <a:schemeClr val="bg1"/>
                </a:solidFill>
                <a:latin typeface="Candara" panose="020E0502030303020204" pitchFamily="34" charset="0"/>
              </a:rPr>
              <a:t>;</a:t>
            </a:r>
          </a:p>
          <a:p>
            <a:pPr marL="0" indent="0">
              <a:buNone/>
            </a:pPr>
            <a:r>
              <a:rPr lang="en-IN" sz="2600" dirty="0">
                <a:solidFill>
                  <a:schemeClr val="bg1"/>
                </a:solidFill>
                <a:latin typeface="Candara" panose="020E0502030303020204" pitchFamily="34" charset="0"/>
              </a:rPr>
              <a:t> </a:t>
            </a:r>
          </a:p>
          <a:p>
            <a:endParaRPr lang="en-IN" dirty="0"/>
          </a:p>
        </p:txBody>
      </p:sp>
    </p:spTree>
    <p:extLst>
      <p:ext uri="{BB962C8B-B14F-4D97-AF65-F5344CB8AC3E}">
        <p14:creationId xmlns:p14="http://schemas.microsoft.com/office/powerpoint/2010/main" val="744739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5CBA17-53CB-9D34-0F54-58BF79FE1EB8}"/>
              </a:ext>
            </a:extLst>
          </p:cNvPr>
          <p:cNvPicPr>
            <a:picLocks noChangeAspect="1"/>
          </p:cNvPicPr>
          <p:nvPr/>
        </p:nvPicPr>
        <p:blipFill>
          <a:blip r:embed="rId2"/>
          <a:stretch>
            <a:fillRect/>
          </a:stretch>
        </p:blipFill>
        <p:spPr>
          <a:xfrm>
            <a:off x="873467" y="2085957"/>
            <a:ext cx="9648957" cy="3962965"/>
          </a:xfrm>
          <a:prstGeom prst="rect">
            <a:avLst/>
          </a:prstGeom>
        </p:spPr>
      </p:pic>
      <p:sp>
        <p:nvSpPr>
          <p:cNvPr id="5" name="TextBox 4">
            <a:extLst>
              <a:ext uri="{FF2B5EF4-FFF2-40B4-BE49-F238E27FC236}">
                <a16:creationId xmlns:a16="http://schemas.microsoft.com/office/drawing/2014/main" id="{A1760129-7AD0-61E1-FD79-400305EA3D12}"/>
              </a:ext>
            </a:extLst>
          </p:cNvPr>
          <p:cNvSpPr txBox="1"/>
          <p:nvPr/>
        </p:nvSpPr>
        <p:spPr>
          <a:xfrm>
            <a:off x="873467" y="1323833"/>
            <a:ext cx="2770496" cy="492443"/>
          </a:xfrm>
          <a:prstGeom prst="rect">
            <a:avLst/>
          </a:prstGeom>
          <a:noFill/>
        </p:spPr>
        <p:txBody>
          <a:bodyPr wrap="square" rtlCol="0">
            <a:spAutoFit/>
          </a:bodyPr>
          <a:lstStyle/>
          <a:p>
            <a:r>
              <a:rPr lang="en-IN" sz="2600" dirty="0">
                <a:solidFill>
                  <a:schemeClr val="bg1"/>
                </a:solidFill>
                <a:latin typeface="Candara" panose="020E0502030303020204" pitchFamily="34" charset="0"/>
              </a:rPr>
              <a:t>Output:</a:t>
            </a:r>
          </a:p>
        </p:txBody>
      </p:sp>
    </p:spTree>
    <p:extLst>
      <p:ext uri="{BB962C8B-B14F-4D97-AF65-F5344CB8AC3E}">
        <p14:creationId xmlns:p14="http://schemas.microsoft.com/office/powerpoint/2010/main" val="984238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1D55D-A531-7752-7123-C091BBE2C62E}"/>
              </a:ext>
            </a:extLst>
          </p:cNvPr>
          <p:cNvSpPr>
            <a:spLocks noGrp="1"/>
          </p:cNvSpPr>
          <p:nvPr>
            <p:ph type="ctrTitle"/>
          </p:nvPr>
        </p:nvSpPr>
        <p:spPr/>
        <p:txBody>
          <a:bodyPr/>
          <a:lstStyle/>
          <a:p>
            <a:pPr algn="l">
              <a:lnSpc>
                <a:spcPct val="100000"/>
              </a:lnSpc>
            </a:pPr>
            <a:r>
              <a:rPr lang="en-IN" dirty="0">
                <a:solidFill>
                  <a:schemeClr val="bg1"/>
                </a:solidFill>
              </a:rPr>
              <a:t>Prepared by</a:t>
            </a:r>
          </a:p>
        </p:txBody>
      </p:sp>
      <p:sp>
        <p:nvSpPr>
          <p:cNvPr id="3" name="Subtitle 2">
            <a:extLst>
              <a:ext uri="{FF2B5EF4-FFF2-40B4-BE49-F238E27FC236}">
                <a16:creationId xmlns:a16="http://schemas.microsoft.com/office/drawing/2014/main" id="{AA5BDDB9-0262-54BC-237A-2F1F8849983B}"/>
              </a:ext>
            </a:extLst>
          </p:cNvPr>
          <p:cNvSpPr>
            <a:spLocks noGrp="1"/>
          </p:cNvSpPr>
          <p:nvPr>
            <p:ph type="subTitle" idx="1"/>
          </p:nvPr>
        </p:nvSpPr>
        <p:spPr/>
        <p:txBody>
          <a:bodyPr/>
          <a:lstStyle/>
          <a:p>
            <a:pPr algn="l"/>
            <a:r>
              <a:rPr lang="en-IN" dirty="0">
                <a:solidFill>
                  <a:schemeClr val="bg1"/>
                </a:solidFill>
              </a:rPr>
              <a:t>Ashwin Varman</a:t>
            </a:r>
          </a:p>
          <a:p>
            <a:pPr algn="l"/>
            <a:r>
              <a:rPr lang="en-IN" dirty="0">
                <a:solidFill>
                  <a:schemeClr val="bg1"/>
                </a:solidFill>
              </a:rPr>
              <a:t>IT VEDANT</a:t>
            </a:r>
          </a:p>
          <a:p>
            <a:pPr algn="l"/>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T318-</a:t>
            </a:r>
            <a:r>
              <a:rPr lang="en-US" dirty="0">
                <a:solidFill>
                  <a:schemeClr val="bg1"/>
                </a:solidFill>
                <a:latin typeface="Candara" panose="020E0502030303020204" pitchFamily="34" charset="0"/>
              </a:rPr>
              <a:t> Master’s in Data</a:t>
            </a:r>
          </a:p>
          <a:p>
            <a:pPr algn="l"/>
            <a:r>
              <a:rPr lang="en-US" dirty="0">
                <a:solidFill>
                  <a:schemeClr val="bg1"/>
                </a:solidFill>
                <a:latin typeface="Candara" panose="020E0502030303020204" pitchFamily="34" charset="0"/>
              </a:rPr>
              <a:t>Science and Analytics with </a:t>
            </a:r>
            <a:r>
              <a:rPr lang="en-US" dirty="0"/>
              <a:t>AI</a:t>
            </a:r>
            <a:endParaRPr lang="en-IN" dirty="0"/>
          </a:p>
        </p:txBody>
      </p:sp>
    </p:spTree>
    <p:extLst>
      <p:ext uri="{BB962C8B-B14F-4D97-AF65-F5344CB8AC3E}">
        <p14:creationId xmlns:p14="http://schemas.microsoft.com/office/powerpoint/2010/main" val="588060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B6157-DEB5-CB89-18E7-AE92B67FB163}"/>
              </a:ext>
            </a:extLst>
          </p:cNvPr>
          <p:cNvSpPr>
            <a:spLocks noGrp="1"/>
          </p:cNvSpPr>
          <p:nvPr>
            <p:ph type="title"/>
          </p:nvPr>
        </p:nvSpPr>
        <p:spPr>
          <a:xfrm>
            <a:off x="1235964" y="2652506"/>
            <a:ext cx="9720072" cy="1552987"/>
          </a:xfrm>
        </p:spPr>
        <p:txBody>
          <a:bodyPr/>
          <a:lstStyle/>
          <a:p>
            <a:r>
              <a:rPr lang="en-IN" dirty="0">
                <a:solidFill>
                  <a:schemeClr val="bg1"/>
                </a:solidFill>
              </a:rPr>
              <a:t>Thankyou</a:t>
            </a:r>
          </a:p>
        </p:txBody>
      </p:sp>
    </p:spTree>
    <p:extLst>
      <p:ext uri="{BB962C8B-B14F-4D97-AF65-F5344CB8AC3E}">
        <p14:creationId xmlns:p14="http://schemas.microsoft.com/office/powerpoint/2010/main" val="1524568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F32BA-A4FC-3B84-09B7-A7755D39D6C7}"/>
              </a:ext>
            </a:extLst>
          </p:cNvPr>
          <p:cNvSpPr>
            <a:spLocks noGrp="1"/>
          </p:cNvSpPr>
          <p:nvPr>
            <p:ph type="title"/>
          </p:nvPr>
        </p:nvSpPr>
        <p:spPr/>
        <p:txBody>
          <a:bodyPr/>
          <a:lstStyle/>
          <a:p>
            <a:r>
              <a:rPr lang="en-IN" dirty="0">
                <a:solidFill>
                  <a:schemeClr val="bg1"/>
                </a:solidFill>
              </a:rPr>
              <a:t>Abstract</a:t>
            </a:r>
          </a:p>
        </p:txBody>
      </p:sp>
      <p:sp>
        <p:nvSpPr>
          <p:cNvPr id="3" name="Content Placeholder 2">
            <a:extLst>
              <a:ext uri="{FF2B5EF4-FFF2-40B4-BE49-F238E27FC236}">
                <a16:creationId xmlns:a16="http://schemas.microsoft.com/office/drawing/2014/main" id="{8973A706-B2EB-0DE4-C2C5-28FA3D8B9F47}"/>
              </a:ext>
            </a:extLst>
          </p:cNvPr>
          <p:cNvSpPr>
            <a:spLocks noGrp="1"/>
          </p:cNvSpPr>
          <p:nvPr>
            <p:ph idx="1"/>
          </p:nvPr>
        </p:nvSpPr>
        <p:spPr/>
        <p:txBody>
          <a:bodyPr>
            <a:normAutofit/>
          </a:bodyPr>
          <a:lstStyle/>
          <a:p>
            <a:pPr>
              <a:lnSpc>
                <a:spcPct val="130000"/>
              </a:lnSpc>
            </a:pPr>
            <a:r>
              <a:rPr lang="en-US" dirty="0">
                <a:solidFill>
                  <a:schemeClr val="bg1"/>
                </a:solidFill>
                <a:latin typeface="Candara" panose="020E0502030303020204" pitchFamily="34" charset="0"/>
                <a:ea typeface="Calibri" panose="020F0502020204030204" pitchFamily="34" charset="0"/>
                <a:cs typeface="Calibri" panose="020F0502020204030204" pitchFamily="34" charset="0"/>
              </a:rPr>
              <a:t>The </a:t>
            </a:r>
            <a:r>
              <a:rPr lang="en-US" dirty="0" err="1">
                <a:solidFill>
                  <a:schemeClr val="bg1"/>
                </a:solidFill>
                <a:latin typeface="Candara" panose="020E0502030303020204" pitchFamily="34" charset="0"/>
                <a:ea typeface="Calibri" panose="020F0502020204030204" pitchFamily="34" charset="0"/>
                <a:cs typeface="Calibri" panose="020F0502020204030204" pitchFamily="34" charset="0"/>
              </a:rPr>
              <a:t>Aquasphere</a:t>
            </a:r>
            <a:r>
              <a:rPr lang="en-US" dirty="0">
                <a:solidFill>
                  <a:schemeClr val="bg1"/>
                </a:solidFill>
                <a:latin typeface="Candara" panose="020E0502030303020204" pitchFamily="34" charset="0"/>
                <a:ea typeface="Calibri" panose="020F0502020204030204" pitchFamily="34" charset="0"/>
                <a:cs typeface="Calibri" panose="020F0502020204030204" pitchFamily="34" charset="0"/>
              </a:rPr>
              <a:t> SQL Project simulates a database for an underwater research facility, managing data on facilities, scientists, marine species, research projects, and observations. It involves creating and interlinking tables, inserting sample data, and developing SQL queries for data retrieval and manipulation. The project showcases efficient data management, enabling operations like counting scientists per facility, retrieving project details for specific species, and updating records. It serves as a practical example of using SQL in a scientific research context, demonstrating the power and flexibility of relational databases.</a:t>
            </a:r>
            <a:endParaRPr lang="en-IN" dirty="0">
              <a:solidFill>
                <a:schemeClr val="bg1"/>
              </a:solidFill>
              <a:latin typeface="Candara" panose="020E050203030302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11277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3CD37-6FEE-E04A-E76A-98F92396CF45}"/>
              </a:ext>
            </a:extLst>
          </p:cNvPr>
          <p:cNvSpPr>
            <a:spLocks noGrp="1"/>
          </p:cNvSpPr>
          <p:nvPr>
            <p:ph type="title"/>
          </p:nvPr>
        </p:nvSpPr>
        <p:spPr/>
        <p:txBody>
          <a:bodyPr/>
          <a:lstStyle/>
          <a:p>
            <a:r>
              <a:rPr lang="en-US" dirty="0">
                <a:solidFill>
                  <a:schemeClr val="bg1"/>
                </a:solidFill>
              </a:rPr>
              <a:t>ER Diagram for the schema’s </a:t>
            </a:r>
            <a:r>
              <a:rPr lang="en-US" dirty="0" err="1">
                <a:solidFill>
                  <a:schemeClr val="bg1"/>
                </a:solidFill>
              </a:rPr>
              <a:t>AquaSphere</a:t>
            </a:r>
            <a:r>
              <a:rPr lang="en-US" dirty="0">
                <a:solidFill>
                  <a:schemeClr val="bg1"/>
                </a:solidFill>
              </a:rPr>
              <a:t> </a:t>
            </a:r>
            <a:endParaRPr lang="en-IN" dirty="0">
              <a:solidFill>
                <a:schemeClr val="bg1"/>
              </a:solidFill>
            </a:endParaRPr>
          </a:p>
        </p:txBody>
      </p:sp>
      <p:pic>
        <p:nvPicPr>
          <p:cNvPr id="5" name="Content Placeholder 4">
            <a:extLst>
              <a:ext uri="{FF2B5EF4-FFF2-40B4-BE49-F238E27FC236}">
                <a16:creationId xmlns:a16="http://schemas.microsoft.com/office/drawing/2014/main" id="{674F9D1B-8E2C-5AF9-1CE0-78C1AE30EB71}"/>
              </a:ext>
            </a:extLst>
          </p:cNvPr>
          <p:cNvPicPr>
            <a:picLocks noGrp="1" noChangeAspect="1"/>
          </p:cNvPicPr>
          <p:nvPr>
            <p:ph idx="1"/>
          </p:nvPr>
        </p:nvPicPr>
        <p:blipFill>
          <a:blip r:embed="rId2"/>
          <a:stretch>
            <a:fillRect/>
          </a:stretch>
        </p:blipFill>
        <p:spPr>
          <a:xfrm>
            <a:off x="2055845" y="2084832"/>
            <a:ext cx="8080309" cy="4371952"/>
          </a:xfrm>
        </p:spPr>
      </p:pic>
    </p:spTree>
    <p:extLst>
      <p:ext uri="{BB962C8B-B14F-4D97-AF65-F5344CB8AC3E}">
        <p14:creationId xmlns:p14="http://schemas.microsoft.com/office/powerpoint/2010/main" val="367171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4BCC8-25D2-8344-4D54-C9DFC495ED5C}"/>
              </a:ext>
            </a:extLst>
          </p:cNvPr>
          <p:cNvSpPr>
            <a:spLocks noGrp="1"/>
          </p:cNvSpPr>
          <p:nvPr>
            <p:ph type="title"/>
          </p:nvPr>
        </p:nvSpPr>
        <p:spPr/>
        <p:txBody>
          <a:bodyPr/>
          <a:lstStyle/>
          <a:p>
            <a:r>
              <a:rPr lang="en-US" dirty="0">
                <a:solidFill>
                  <a:schemeClr val="bg1"/>
                </a:solidFill>
              </a:rPr>
              <a:t>Structure of Tank Table </a:t>
            </a:r>
            <a:endParaRPr lang="en-IN" dirty="0">
              <a:solidFill>
                <a:schemeClr val="bg1"/>
              </a:solidFill>
            </a:endParaRPr>
          </a:p>
        </p:txBody>
      </p:sp>
      <p:sp>
        <p:nvSpPr>
          <p:cNvPr id="9" name="Content Placeholder 8">
            <a:extLst>
              <a:ext uri="{FF2B5EF4-FFF2-40B4-BE49-F238E27FC236}">
                <a16:creationId xmlns:a16="http://schemas.microsoft.com/office/drawing/2014/main" id="{25B03413-A171-D746-2B1C-C23A61C8249D}"/>
              </a:ext>
            </a:extLst>
          </p:cNvPr>
          <p:cNvSpPr>
            <a:spLocks noGrp="1"/>
          </p:cNvSpPr>
          <p:nvPr>
            <p:ph idx="1"/>
          </p:nvPr>
        </p:nvSpPr>
        <p:spPr>
          <a:xfrm>
            <a:off x="1024128" y="1636097"/>
            <a:ext cx="10515600" cy="4351338"/>
          </a:xfrm>
        </p:spPr>
        <p:txBody>
          <a:bodyPr/>
          <a:lstStyle/>
          <a:p>
            <a:endParaRPr lang="en-IN" dirty="0"/>
          </a:p>
          <a:p>
            <a:r>
              <a:rPr lang="en-IN" sz="2600" dirty="0">
                <a:solidFill>
                  <a:schemeClr val="bg1"/>
                </a:solidFill>
                <a:latin typeface="Candara" panose="020E0502030303020204" pitchFamily="34" charset="0"/>
                <a:ea typeface="Calibri" panose="020F0502020204030204" pitchFamily="34" charset="0"/>
                <a:cs typeface="Calibri" panose="020F0502020204030204" pitchFamily="34" charset="0"/>
              </a:rPr>
              <a:t>Syntax: DESC Tank;</a:t>
            </a:r>
          </a:p>
          <a:p>
            <a:r>
              <a:rPr lang="en-IN" sz="2600" dirty="0">
                <a:solidFill>
                  <a:schemeClr val="bg1"/>
                </a:solidFill>
                <a:latin typeface="Candara" panose="020E0502030303020204" pitchFamily="34" charset="0"/>
                <a:ea typeface="Calibri" panose="020F0502020204030204" pitchFamily="34" charset="0"/>
                <a:cs typeface="Calibri" panose="020F0502020204030204" pitchFamily="34" charset="0"/>
              </a:rPr>
              <a:t>Output:</a:t>
            </a:r>
          </a:p>
          <a:p>
            <a:endParaRPr lang="en-IN" dirty="0"/>
          </a:p>
          <a:p>
            <a:pPr marL="0" indent="0">
              <a:buNone/>
            </a:pPr>
            <a:endParaRPr lang="en-IN" dirty="0"/>
          </a:p>
        </p:txBody>
      </p:sp>
      <p:pic>
        <p:nvPicPr>
          <p:cNvPr id="7" name="Picture 6">
            <a:extLst>
              <a:ext uri="{FF2B5EF4-FFF2-40B4-BE49-F238E27FC236}">
                <a16:creationId xmlns:a16="http://schemas.microsoft.com/office/drawing/2014/main" id="{F140A8CE-1E90-D430-763A-80AE1DF2508C}"/>
              </a:ext>
            </a:extLst>
          </p:cNvPr>
          <p:cNvPicPr>
            <a:picLocks noChangeAspect="1"/>
          </p:cNvPicPr>
          <p:nvPr/>
        </p:nvPicPr>
        <p:blipFill>
          <a:blip r:embed="rId2"/>
          <a:stretch>
            <a:fillRect/>
          </a:stretch>
        </p:blipFill>
        <p:spPr>
          <a:xfrm>
            <a:off x="2709487" y="2989650"/>
            <a:ext cx="7144882" cy="2529695"/>
          </a:xfrm>
          <a:prstGeom prst="rect">
            <a:avLst/>
          </a:prstGeom>
        </p:spPr>
      </p:pic>
    </p:spTree>
    <p:extLst>
      <p:ext uri="{BB962C8B-B14F-4D97-AF65-F5344CB8AC3E}">
        <p14:creationId xmlns:p14="http://schemas.microsoft.com/office/powerpoint/2010/main" val="2500149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31F68-339D-5B68-3CE7-118AC0DA99BB}"/>
              </a:ext>
            </a:extLst>
          </p:cNvPr>
          <p:cNvSpPr>
            <a:spLocks noGrp="1"/>
          </p:cNvSpPr>
          <p:nvPr>
            <p:ph type="title"/>
          </p:nvPr>
        </p:nvSpPr>
        <p:spPr/>
        <p:txBody>
          <a:bodyPr/>
          <a:lstStyle/>
          <a:p>
            <a:r>
              <a:rPr lang="en-US" dirty="0">
                <a:solidFill>
                  <a:schemeClr val="bg1"/>
                </a:solidFill>
              </a:rPr>
              <a:t>Content of Tank Table </a:t>
            </a:r>
            <a:endParaRPr lang="en-IN" dirty="0">
              <a:solidFill>
                <a:schemeClr val="bg1"/>
              </a:solidFill>
            </a:endParaRPr>
          </a:p>
        </p:txBody>
      </p:sp>
      <p:sp>
        <p:nvSpPr>
          <p:cNvPr id="10" name="Content Placeholder 9">
            <a:extLst>
              <a:ext uri="{FF2B5EF4-FFF2-40B4-BE49-F238E27FC236}">
                <a16:creationId xmlns:a16="http://schemas.microsoft.com/office/drawing/2014/main" id="{DD6C911E-F17A-660C-1453-E5256219CDC6}"/>
              </a:ext>
            </a:extLst>
          </p:cNvPr>
          <p:cNvSpPr>
            <a:spLocks noGrp="1"/>
          </p:cNvSpPr>
          <p:nvPr>
            <p:ph idx="1"/>
          </p:nvPr>
        </p:nvSpPr>
        <p:spPr>
          <a:xfrm>
            <a:off x="1024127" y="2084832"/>
            <a:ext cx="9720073" cy="4023360"/>
          </a:xfrm>
        </p:spPr>
        <p:txBody>
          <a:bodyPr/>
          <a:lstStyle/>
          <a:p>
            <a:r>
              <a:rPr lang="en-IN" sz="2600" dirty="0">
                <a:solidFill>
                  <a:schemeClr val="bg1"/>
                </a:solidFill>
                <a:latin typeface="Candara" panose="020E0502030303020204" pitchFamily="34" charset="0"/>
                <a:ea typeface="Calibri" panose="020F0502020204030204" pitchFamily="34" charset="0"/>
                <a:cs typeface="Calibri" panose="020F0502020204030204" pitchFamily="34" charset="0"/>
              </a:rPr>
              <a:t>Syntax: SELECT * FROM Tank;</a:t>
            </a:r>
          </a:p>
          <a:p>
            <a:r>
              <a:rPr lang="en-IN" sz="2600" dirty="0">
                <a:solidFill>
                  <a:schemeClr val="bg1"/>
                </a:solidFill>
                <a:latin typeface="Candara" panose="020E0502030303020204" pitchFamily="34" charset="0"/>
                <a:ea typeface="Calibri" panose="020F0502020204030204" pitchFamily="34" charset="0"/>
                <a:cs typeface="Calibri" panose="020F0502020204030204" pitchFamily="34" charset="0"/>
              </a:rPr>
              <a:t>Output:</a:t>
            </a:r>
          </a:p>
          <a:p>
            <a:pPr marL="0" indent="0">
              <a:buNone/>
            </a:pPr>
            <a:r>
              <a:rPr lang="en-IN" dirty="0"/>
              <a:t> </a:t>
            </a:r>
          </a:p>
        </p:txBody>
      </p:sp>
      <p:pic>
        <p:nvPicPr>
          <p:cNvPr id="12" name="Picture 11">
            <a:extLst>
              <a:ext uri="{FF2B5EF4-FFF2-40B4-BE49-F238E27FC236}">
                <a16:creationId xmlns:a16="http://schemas.microsoft.com/office/drawing/2014/main" id="{24066966-6D33-CB80-8156-6CEC4DB6F515}"/>
              </a:ext>
            </a:extLst>
          </p:cNvPr>
          <p:cNvPicPr>
            <a:picLocks noChangeAspect="1"/>
          </p:cNvPicPr>
          <p:nvPr/>
        </p:nvPicPr>
        <p:blipFill>
          <a:blip r:embed="rId2"/>
          <a:stretch>
            <a:fillRect/>
          </a:stretch>
        </p:blipFill>
        <p:spPr>
          <a:xfrm>
            <a:off x="3101086" y="2829317"/>
            <a:ext cx="5375086" cy="3443467"/>
          </a:xfrm>
          <a:prstGeom prst="rect">
            <a:avLst/>
          </a:prstGeom>
        </p:spPr>
      </p:pic>
    </p:spTree>
    <p:extLst>
      <p:ext uri="{BB962C8B-B14F-4D97-AF65-F5344CB8AC3E}">
        <p14:creationId xmlns:p14="http://schemas.microsoft.com/office/powerpoint/2010/main" val="3148165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837ED-9844-1DE0-3F8C-E3203F40BE32}"/>
              </a:ext>
            </a:extLst>
          </p:cNvPr>
          <p:cNvSpPr>
            <a:spLocks noGrp="1"/>
          </p:cNvSpPr>
          <p:nvPr>
            <p:ph type="title"/>
          </p:nvPr>
        </p:nvSpPr>
        <p:spPr/>
        <p:txBody>
          <a:bodyPr/>
          <a:lstStyle/>
          <a:p>
            <a:r>
              <a:rPr lang="en-US" dirty="0">
                <a:solidFill>
                  <a:schemeClr val="bg1"/>
                </a:solidFill>
              </a:rPr>
              <a:t>Structure of Table Species</a:t>
            </a:r>
            <a:endParaRPr lang="en-IN" dirty="0">
              <a:solidFill>
                <a:schemeClr val="bg1"/>
              </a:solidFill>
            </a:endParaRPr>
          </a:p>
        </p:txBody>
      </p:sp>
      <p:sp>
        <p:nvSpPr>
          <p:cNvPr id="9" name="Content Placeholder 8">
            <a:extLst>
              <a:ext uri="{FF2B5EF4-FFF2-40B4-BE49-F238E27FC236}">
                <a16:creationId xmlns:a16="http://schemas.microsoft.com/office/drawing/2014/main" id="{077FBB49-4121-C277-B078-D60801BE8B3A}"/>
              </a:ext>
            </a:extLst>
          </p:cNvPr>
          <p:cNvSpPr>
            <a:spLocks noGrp="1"/>
          </p:cNvSpPr>
          <p:nvPr>
            <p:ph idx="1"/>
          </p:nvPr>
        </p:nvSpPr>
        <p:spPr/>
        <p:txBody>
          <a:bodyPr/>
          <a:lstStyle/>
          <a:p>
            <a:r>
              <a:rPr lang="en-IN" sz="2600" dirty="0">
                <a:solidFill>
                  <a:schemeClr val="bg1"/>
                </a:solidFill>
              </a:rPr>
              <a:t>Syntax: DESC species;</a:t>
            </a:r>
          </a:p>
          <a:p>
            <a:r>
              <a:rPr lang="en-IN" sz="2600" dirty="0">
                <a:solidFill>
                  <a:schemeClr val="bg1"/>
                </a:solidFill>
              </a:rPr>
              <a:t>Output:</a:t>
            </a:r>
          </a:p>
          <a:p>
            <a:endParaRPr lang="en-IN" dirty="0"/>
          </a:p>
        </p:txBody>
      </p:sp>
      <p:pic>
        <p:nvPicPr>
          <p:cNvPr id="11" name="Picture 10">
            <a:extLst>
              <a:ext uri="{FF2B5EF4-FFF2-40B4-BE49-F238E27FC236}">
                <a16:creationId xmlns:a16="http://schemas.microsoft.com/office/drawing/2014/main" id="{ECF97DC8-E22A-E138-F679-4A1A546709CF}"/>
              </a:ext>
            </a:extLst>
          </p:cNvPr>
          <p:cNvPicPr>
            <a:picLocks noChangeAspect="1"/>
          </p:cNvPicPr>
          <p:nvPr/>
        </p:nvPicPr>
        <p:blipFill>
          <a:blip r:embed="rId2"/>
          <a:stretch>
            <a:fillRect/>
          </a:stretch>
        </p:blipFill>
        <p:spPr>
          <a:xfrm>
            <a:off x="2757394" y="2991326"/>
            <a:ext cx="7445602" cy="2612707"/>
          </a:xfrm>
          <a:prstGeom prst="rect">
            <a:avLst/>
          </a:prstGeom>
        </p:spPr>
      </p:pic>
    </p:spTree>
    <p:extLst>
      <p:ext uri="{BB962C8B-B14F-4D97-AF65-F5344CB8AC3E}">
        <p14:creationId xmlns:p14="http://schemas.microsoft.com/office/powerpoint/2010/main" val="218699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54BDC-8A93-C88D-2DCA-BD2DE488306E}"/>
              </a:ext>
            </a:extLst>
          </p:cNvPr>
          <p:cNvSpPr>
            <a:spLocks noGrp="1"/>
          </p:cNvSpPr>
          <p:nvPr>
            <p:ph type="title"/>
          </p:nvPr>
        </p:nvSpPr>
        <p:spPr/>
        <p:txBody>
          <a:bodyPr/>
          <a:lstStyle/>
          <a:p>
            <a:r>
              <a:rPr lang="en-US" dirty="0">
                <a:solidFill>
                  <a:schemeClr val="bg1"/>
                </a:solidFill>
              </a:rPr>
              <a:t>Contents of the Species table </a:t>
            </a:r>
            <a:endParaRPr lang="en-IN" dirty="0">
              <a:solidFill>
                <a:schemeClr val="bg1"/>
              </a:solidFill>
            </a:endParaRPr>
          </a:p>
        </p:txBody>
      </p:sp>
      <p:sp>
        <p:nvSpPr>
          <p:cNvPr id="9" name="Content Placeholder 8">
            <a:extLst>
              <a:ext uri="{FF2B5EF4-FFF2-40B4-BE49-F238E27FC236}">
                <a16:creationId xmlns:a16="http://schemas.microsoft.com/office/drawing/2014/main" id="{528C9093-76A0-6D7B-1A92-B6CE82A61B94}"/>
              </a:ext>
            </a:extLst>
          </p:cNvPr>
          <p:cNvSpPr>
            <a:spLocks noGrp="1"/>
          </p:cNvSpPr>
          <p:nvPr>
            <p:ph idx="1"/>
          </p:nvPr>
        </p:nvSpPr>
        <p:spPr/>
        <p:txBody>
          <a:bodyPr/>
          <a:lstStyle/>
          <a:p>
            <a:r>
              <a:rPr lang="en-IN" sz="2600" dirty="0">
                <a:solidFill>
                  <a:schemeClr val="bg1"/>
                </a:solidFill>
              </a:rPr>
              <a:t>Syntax: SELECT * FROM Species;</a:t>
            </a:r>
          </a:p>
          <a:p>
            <a:r>
              <a:rPr lang="en-IN" sz="2600" dirty="0">
                <a:solidFill>
                  <a:schemeClr val="bg1"/>
                </a:solidFill>
              </a:rPr>
              <a:t>Output: </a:t>
            </a:r>
          </a:p>
          <a:p>
            <a:pPr marL="0" indent="0">
              <a:buNone/>
            </a:pPr>
            <a:endParaRPr lang="en-IN" dirty="0"/>
          </a:p>
        </p:txBody>
      </p:sp>
      <p:pic>
        <p:nvPicPr>
          <p:cNvPr id="11" name="Picture 10">
            <a:extLst>
              <a:ext uri="{FF2B5EF4-FFF2-40B4-BE49-F238E27FC236}">
                <a16:creationId xmlns:a16="http://schemas.microsoft.com/office/drawing/2014/main" id="{C7A9611F-9B71-3F40-C7FB-C4E183203B6B}"/>
              </a:ext>
            </a:extLst>
          </p:cNvPr>
          <p:cNvPicPr>
            <a:picLocks noChangeAspect="1"/>
          </p:cNvPicPr>
          <p:nvPr/>
        </p:nvPicPr>
        <p:blipFill>
          <a:blip r:embed="rId2"/>
          <a:stretch>
            <a:fillRect/>
          </a:stretch>
        </p:blipFill>
        <p:spPr>
          <a:xfrm>
            <a:off x="1139656" y="3262050"/>
            <a:ext cx="5338482" cy="3248478"/>
          </a:xfrm>
          <a:prstGeom prst="rect">
            <a:avLst/>
          </a:prstGeom>
        </p:spPr>
      </p:pic>
      <p:pic>
        <p:nvPicPr>
          <p:cNvPr id="13" name="Picture 12">
            <a:extLst>
              <a:ext uri="{FF2B5EF4-FFF2-40B4-BE49-F238E27FC236}">
                <a16:creationId xmlns:a16="http://schemas.microsoft.com/office/drawing/2014/main" id="{89E33A0A-C66F-9A65-CBF2-51EF1BC16D59}"/>
              </a:ext>
            </a:extLst>
          </p:cNvPr>
          <p:cNvPicPr>
            <a:picLocks noChangeAspect="1"/>
          </p:cNvPicPr>
          <p:nvPr/>
        </p:nvPicPr>
        <p:blipFill>
          <a:blip r:embed="rId3"/>
          <a:stretch>
            <a:fillRect/>
          </a:stretch>
        </p:blipFill>
        <p:spPr>
          <a:xfrm>
            <a:off x="6593666" y="3519261"/>
            <a:ext cx="5338482" cy="2991267"/>
          </a:xfrm>
          <a:prstGeom prst="rect">
            <a:avLst/>
          </a:prstGeom>
        </p:spPr>
      </p:pic>
    </p:spTree>
    <p:extLst>
      <p:ext uri="{BB962C8B-B14F-4D97-AF65-F5344CB8AC3E}">
        <p14:creationId xmlns:p14="http://schemas.microsoft.com/office/powerpoint/2010/main" val="883303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BBB1-22BC-FCBC-C717-AE6288A24566}"/>
              </a:ext>
            </a:extLst>
          </p:cNvPr>
          <p:cNvSpPr>
            <a:spLocks noGrp="1"/>
          </p:cNvSpPr>
          <p:nvPr>
            <p:ph type="title"/>
          </p:nvPr>
        </p:nvSpPr>
        <p:spPr/>
        <p:txBody>
          <a:bodyPr/>
          <a:lstStyle/>
          <a:p>
            <a:r>
              <a:rPr lang="en-US" dirty="0">
                <a:solidFill>
                  <a:schemeClr val="bg1"/>
                </a:solidFill>
              </a:rPr>
              <a:t>Structure of Caretaker Table </a:t>
            </a:r>
            <a:endParaRPr lang="en-IN" dirty="0">
              <a:solidFill>
                <a:schemeClr val="bg1"/>
              </a:solidFill>
            </a:endParaRPr>
          </a:p>
        </p:txBody>
      </p:sp>
      <p:sp>
        <p:nvSpPr>
          <p:cNvPr id="9" name="Content Placeholder 8">
            <a:extLst>
              <a:ext uri="{FF2B5EF4-FFF2-40B4-BE49-F238E27FC236}">
                <a16:creationId xmlns:a16="http://schemas.microsoft.com/office/drawing/2014/main" id="{5F2C171E-9181-13CE-F50F-3A65E34DE1A8}"/>
              </a:ext>
            </a:extLst>
          </p:cNvPr>
          <p:cNvSpPr>
            <a:spLocks noGrp="1"/>
          </p:cNvSpPr>
          <p:nvPr>
            <p:ph idx="1"/>
          </p:nvPr>
        </p:nvSpPr>
        <p:spPr>
          <a:xfrm>
            <a:off x="1024128" y="1649745"/>
            <a:ext cx="10515600" cy="4351338"/>
          </a:xfrm>
        </p:spPr>
        <p:txBody>
          <a:bodyPr/>
          <a:lstStyle/>
          <a:p>
            <a:endParaRPr lang="en-IN" dirty="0"/>
          </a:p>
          <a:p>
            <a:r>
              <a:rPr lang="en-IN" sz="2600" dirty="0">
                <a:solidFill>
                  <a:schemeClr val="bg1"/>
                </a:solidFill>
              </a:rPr>
              <a:t>Syntax: DESC Caretaker;</a:t>
            </a:r>
          </a:p>
          <a:p>
            <a:r>
              <a:rPr lang="en-IN" sz="2600" dirty="0">
                <a:solidFill>
                  <a:schemeClr val="bg1"/>
                </a:solidFill>
              </a:rPr>
              <a:t>Output:</a:t>
            </a:r>
          </a:p>
          <a:p>
            <a:endParaRPr lang="en-IN" dirty="0"/>
          </a:p>
        </p:txBody>
      </p:sp>
      <p:pic>
        <p:nvPicPr>
          <p:cNvPr id="11" name="Picture 10">
            <a:extLst>
              <a:ext uri="{FF2B5EF4-FFF2-40B4-BE49-F238E27FC236}">
                <a16:creationId xmlns:a16="http://schemas.microsoft.com/office/drawing/2014/main" id="{135A2B2E-B5CE-0C98-AE28-2EA96E223AC5}"/>
              </a:ext>
            </a:extLst>
          </p:cNvPr>
          <p:cNvPicPr>
            <a:picLocks noChangeAspect="1"/>
          </p:cNvPicPr>
          <p:nvPr/>
        </p:nvPicPr>
        <p:blipFill>
          <a:blip r:embed="rId2"/>
          <a:stretch>
            <a:fillRect/>
          </a:stretch>
        </p:blipFill>
        <p:spPr>
          <a:xfrm>
            <a:off x="2709616" y="2826670"/>
            <a:ext cx="7487980" cy="2432574"/>
          </a:xfrm>
          <a:prstGeom prst="rect">
            <a:avLst/>
          </a:prstGeom>
        </p:spPr>
      </p:pic>
    </p:spTree>
    <p:extLst>
      <p:ext uri="{BB962C8B-B14F-4D97-AF65-F5344CB8AC3E}">
        <p14:creationId xmlns:p14="http://schemas.microsoft.com/office/powerpoint/2010/main" val="11249554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1722</TotalTime>
  <Words>815</Words>
  <Application>Microsoft Office PowerPoint</Application>
  <PresentationFormat>Widescreen</PresentationFormat>
  <Paragraphs>94</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Calibri</vt:lpstr>
      <vt:lpstr>Candara</vt:lpstr>
      <vt:lpstr>Tw Cen MT</vt:lpstr>
      <vt:lpstr>Tw Cen MT Condensed</vt:lpstr>
      <vt:lpstr>Wingdings 3</vt:lpstr>
      <vt:lpstr>Integral</vt:lpstr>
      <vt:lpstr>AquaSphere Feeding Cycle Database</vt:lpstr>
      <vt:lpstr>PowerPoint Presentation</vt:lpstr>
      <vt:lpstr>Abstract</vt:lpstr>
      <vt:lpstr>ER Diagram for the schema’s AquaSphere </vt:lpstr>
      <vt:lpstr>Structure of Tank Table </vt:lpstr>
      <vt:lpstr>Content of Tank Table </vt:lpstr>
      <vt:lpstr>Structure of Table Species</vt:lpstr>
      <vt:lpstr>Contents of the Species table </vt:lpstr>
      <vt:lpstr>Structure of Caretaker Table </vt:lpstr>
      <vt:lpstr>Contents of the Caretaker Table </vt:lpstr>
      <vt:lpstr>Structure of Feeding Schedule Table</vt:lpstr>
      <vt:lpstr>Contents of Feeding Schedule Table </vt:lpstr>
      <vt:lpstr>Structure of Caretaker Tank table</vt:lpstr>
      <vt:lpstr>Contents of Caretaker Tank Table</vt:lpstr>
      <vt:lpstr>SUBQURIES</vt:lpstr>
      <vt:lpstr>Retrieve Species in Tanks with Capacity Greater Than 250</vt:lpstr>
      <vt:lpstr>Retrieve Caretakers Assigned to the Largest Tank</vt:lpstr>
      <vt:lpstr>Retrieve the Species with the Longest Average Lifespan</vt:lpstr>
      <vt:lpstr>Retrieve Feeding Schedules for Species in 'North Wing' Tanks</vt:lpstr>
      <vt:lpstr>Retrieve the Feeding Schedules for Species in the Largest Tank</vt:lpstr>
      <vt:lpstr>JOINS</vt:lpstr>
      <vt:lpstr>Join Query to Retrieve Species and Their Corresponding Tanks:</vt:lpstr>
      <vt:lpstr>Join Query to Get Feeding Schedule with Species Names:</vt:lpstr>
      <vt:lpstr>Join Query to Get Caretakers Responsible for Feeding Fish in Each Tank:</vt:lpstr>
      <vt:lpstr>Join Query to Retrieve Caretakers and Their Assigned Tanks (Left Join)</vt:lpstr>
      <vt:lpstr>Join Query to Retrieve Feeding Schedules with Caretaker Details (Right join)</vt:lpstr>
      <vt:lpstr>PowerPoint Presentation</vt:lpstr>
      <vt:lpstr>Prepared by</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Ashwin Varman</dc:creator>
  <cp:lastModifiedBy>Ashwin Varman</cp:lastModifiedBy>
  <cp:revision>15</cp:revision>
  <dcterms:created xsi:type="dcterms:W3CDTF">2024-06-02T07:24:49Z</dcterms:created>
  <dcterms:modified xsi:type="dcterms:W3CDTF">2024-06-06T00:58:52Z</dcterms:modified>
</cp:coreProperties>
</file>