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howGuides="1">
      <p:cViewPr varScale="1">
        <p:scale>
          <a:sx n="80" d="100"/>
          <a:sy n="80" d="100"/>
        </p:scale>
        <p:origin x="284"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8AAE459-FA3F-4F5C-8637-E47149D9458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427119A-A177-47CF-8C6B-662E74A31E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27119A-A177-47CF-8C6B-662E74A31E6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048000" y="1752600"/>
            <a:ext cx="7772400" cy="1001395"/>
          </a:xfrm>
          <a:prstGeom prst="rect">
            <a:avLst/>
          </a:prstGeom>
        </p:spPr>
        <p:txBody>
          <a:bodyPr vert="horz" wrap="square" lIns="0" tIns="16510" rIns="0" bIns="0" rtlCol="0">
            <a:spAutoFit/>
          </a:bodyPr>
          <a:lstStyle/>
          <a:p>
            <a:pPr marL="3213735">
              <a:lnSpc>
                <a:spcPct val="100000"/>
              </a:lnSpc>
              <a:spcBef>
                <a:spcPts val="130"/>
              </a:spcBef>
            </a:pPr>
            <a:r>
              <a:rPr lang="en-IN" spc="15" dirty="0"/>
              <a:t>ASHWIN D</a:t>
            </a:r>
            <a:br>
              <a:rPr lang="en-IN" spc="15" dirty="0"/>
            </a:br>
            <a:r>
              <a:rPr lang="en-US" altLang="en-IN" spc="15" dirty="0"/>
              <a:t>NM ID : au</a:t>
            </a:r>
            <a:r>
              <a:rPr lang="en-IN" spc="15" dirty="0"/>
              <a:t>7117212430</a:t>
            </a:r>
            <a:r>
              <a:rPr lang="en-US" altLang="en-IN" spc="15" dirty="0"/>
              <a:t>13</a:t>
            </a:r>
            <a:endParaRPr lang="en-US" altLang="en-IN" spc="15" dirty="0"/>
          </a:p>
        </p:txBody>
      </p:sp>
      <p:sp>
        <p:nvSpPr>
          <p:cNvPr id="8" name="object 8"/>
          <p:cNvSpPr txBox="1"/>
          <p:nvPr/>
        </p:nvSpPr>
        <p:spPr>
          <a:xfrm>
            <a:off x="6248400" y="2754156"/>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587" y="1137812"/>
            <a:ext cx="7119938" cy="52648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94923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90651" y="829627"/>
            <a:ext cx="8378926" cy="3332964"/>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US" sz="4400" b="0" dirty="0" err="1"/>
              <a:t>GANpaint</a:t>
            </a:r>
            <a:r>
              <a:rPr lang="en-US" sz="4400" b="0" dirty="0"/>
              <a:t>: Image </a:t>
            </a:r>
            <a:r>
              <a:rPr lang="en-US" sz="4400" b="0" dirty="0" err="1"/>
              <a:t>Inpainting</a:t>
            </a:r>
            <a:r>
              <a:rPr lang="en-US" sz="4400" b="0" dirty="0"/>
              <a:t> with Generative Adversarial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556586" y="1819383"/>
            <a:ext cx="5586285" cy="3999172"/>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br>
              <a:rPr lang="en-IN" sz="3200" dirty="0"/>
            </a:br>
            <a:br>
              <a:rPr lang="en-US" sz="1100" dirty="0"/>
            </a:br>
            <a:br>
              <a:rPr lang="en-US" sz="2400" dirty="0"/>
            </a:br>
            <a:r>
              <a:rPr lang="en-US" sz="2400" dirty="0"/>
              <a:t>1. Problem Statement</a:t>
            </a:r>
            <a:br>
              <a:rPr lang="en-US" sz="2400" dirty="0"/>
            </a:br>
            <a:r>
              <a:rPr lang="en-US" sz="2400" dirty="0"/>
              <a:t>2. Data Collection and Preprocessing</a:t>
            </a:r>
            <a:br>
              <a:rPr lang="en-US" sz="2400" dirty="0"/>
            </a:br>
            <a:r>
              <a:rPr lang="en-US" sz="2400" dirty="0"/>
              <a:t>3. GAN Model Architecture</a:t>
            </a:r>
            <a:br>
              <a:rPr lang="en-US" sz="2400" dirty="0"/>
            </a:br>
            <a:r>
              <a:rPr lang="en-US" sz="2400" dirty="0"/>
              <a:t>4. Training the GAN Model</a:t>
            </a:r>
            <a:br>
              <a:rPr lang="en-US" sz="2400" dirty="0"/>
            </a:br>
            <a:r>
              <a:rPr lang="en-US" sz="2400" dirty="0"/>
              <a:t>5. Image </a:t>
            </a:r>
            <a:r>
              <a:rPr lang="en-US" sz="2400" dirty="0" err="1"/>
              <a:t>Inpainting</a:t>
            </a:r>
            <a:r>
              <a:rPr lang="en-US" sz="2400" dirty="0"/>
              <a:t> Process</a:t>
            </a:r>
            <a:br>
              <a:rPr lang="en-US" sz="2400" dirty="0"/>
            </a:br>
            <a:r>
              <a:rPr lang="en-US" sz="2400" dirty="0"/>
              <a:t>6. Evaluation Metrics</a:t>
            </a:r>
            <a:br>
              <a:rPr lang="en-US" sz="2400" dirty="0"/>
            </a:br>
            <a:r>
              <a:rPr lang="en-US" sz="2400" dirty="0"/>
              <a:t>7. Results and Discussion</a:t>
            </a:r>
            <a:br>
              <a:rPr lang="en-US" sz="2400" dirty="0"/>
            </a:br>
            <a:r>
              <a:rPr lang="en-US" sz="2400" dirty="0"/>
              <a:t>8. Future Work</a:t>
            </a:r>
            <a:endParaRPr sz="2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7014528"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t>P</a:t>
            </a:r>
            <a:r>
              <a:rPr sz="2400" spc="15" dirty="0"/>
              <a:t>ROB</a:t>
            </a:r>
            <a:r>
              <a:rPr sz="2400" spc="55" dirty="0"/>
              <a:t>L</a:t>
            </a:r>
            <a:r>
              <a:rPr sz="2400" spc="-20" dirty="0"/>
              <a:t>E</a:t>
            </a:r>
            <a:r>
              <a:rPr sz="2400" spc="20" dirty="0"/>
              <a:t>M</a:t>
            </a:r>
            <a:r>
              <a:rPr lang="en-IN" sz="2400" dirty="0"/>
              <a:t> </a:t>
            </a:r>
            <a:r>
              <a:rPr sz="2400" spc="10" dirty="0"/>
              <a:t>S</a:t>
            </a:r>
            <a:r>
              <a:rPr sz="2400" spc="-370" dirty="0"/>
              <a:t>T</a:t>
            </a:r>
            <a:r>
              <a:rPr sz="2400" spc="-375" dirty="0"/>
              <a:t>A</a:t>
            </a:r>
            <a:r>
              <a:rPr sz="2400" spc="15" dirty="0"/>
              <a:t>T</a:t>
            </a:r>
            <a:r>
              <a:rPr sz="2400" spc="-10" dirty="0"/>
              <a:t>E</a:t>
            </a:r>
            <a:r>
              <a:rPr sz="2400" spc="-20" dirty="0"/>
              <a:t>ME</a:t>
            </a:r>
            <a:r>
              <a:rPr sz="2400" spc="10" dirty="0"/>
              <a:t>NT</a:t>
            </a:r>
            <a:br>
              <a:rPr lang="en-IN" sz="2000" spc="10" dirty="0"/>
            </a:br>
            <a:br>
              <a:rPr lang="en-IN" sz="2000" spc="10" dirty="0"/>
            </a:br>
            <a:br>
              <a:rPr lang="en-IN" sz="1600" spc="10" dirty="0"/>
            </a:br>
            <a:r>
              <a:rPr lang="en-US" sz="2800" b="0" dirty="0"/>
              <a:t>Design and implement an image </a:t>
            </a:r>
            <a:r>
              <a:rPr lang="en-US" sz="2800" b="0" dirty="0" err="1"/>
              <a:t>inpainting</a:t>
            </a:r>
            <a:r>
              <a:rPr lang="en-US" sz="2800" b="0" dirty="0"/>
              <a:t>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a:t>
            </a:r>
            <a:r>
              <a:rPr lang="en-US" sz="2000" b="0" dirty="0"/>
              <a:t>.</a:t>
            </a:r>
            <a:endParaRPr sz="20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67131" y="533400"/>
            <a:ext cx="9086469" cy="47564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t>PROJECT</a:t>
            </a:r>
            <a:r>
              <a:rPr lang="en-IN" sz="2800" spc="5" dirty="0"/>
              <a:t> </a:t>
            </a:r>
            <a:r>
              <a:rPr sz="2800" spc="-20" dirty="0"/>
              <a:t>OVERVIEW</a:t>
            </a:r>
            <a:br>
              <a:rPr lang="en-IN" sz="2000" spc="-20" dirty="0"/>
            </a:br>
            <a:br>
              <a:rPr lang="en-US" sz="2000" spc="-20" dirty="0"/>
            </a:br>
            <a:br>
              <a:rPr lang="en-US" sz="2000" spc="-20" dirty="0"/>
            </a:br>
            <a:r>
              <a:rPr lang="en-US" sz="2400" spc="-20" dirty="0"/>
              <a:t>This project focuses on creating an image </a:t>
            </a:r>
            <a:r>
              <a:rPr lang="en-US" sz="2400" spc="-20" dirty="0" err="1"/>
              <a:t>inpainting</a:t>
            </a:r>
            <a:r>
              <a:rPr lang="en-US" sz="2400" spc="-20" dirty="0"/>
              <a:t> system named "</a:t>
            </a:r>
            <a:r>
              <a:rPr lang="en-US" sz="2400" spc="-20" dirty="0" err="1"/>
              <a:t>GANpaint</a:t>
            </a:r>
            <a:r>
              <a:rPr lang="en-US" sz="2400" spc="-20" dirty="0"/>
              <a:t>" using Generative Adversarial Networks (GANs). </a:t>
            </a:r>
            <a:r>
              <a:rPr lang="en-US" sz="2400" spc="-20" dirty="0" err="1"/>
              <a:t>GANpaint</a:t>
            </a:r>
            <a:r>
              <a:rPr lang="en-US" sz="2400" spc="-20" dirty="0"/>
              <a:t> aims to automatically restore missing or damaged parts of images, especially in old or damaged photographs. Through GANs, the system generates realistic content to fill in the gaps, enhancing image quality. The project involves data preprocessing, GAN model development and training, </a:t>
            </a:r>
            <a:r>
              <a:rPr lang="en-US" sz="2400" spc="-20" dirty="0" err="1"/>
              <a:t>inpainting</a:t>
            </a:r>
            <a:r>
              <a:rPr lang="en-US" sz="2400" spc="-20" dirty="0"/>
              <a:t> implementation, evaluation, and discussion of results and future improvements. </a:t>
            </a:r>
            <a:r>
              <a:rPr lang="en-US" sz="2400" spc="-20" dirty="0" err="1"/>
              <a:t>GANpaint</a:t>
            </a:r>
            <a:r>
              <a:rPr lang="en-US" sz="2400" spc="-20" dirty="0"/>
              <a:t> contributes to image restoration tasks across diverse applications.</a:t>
            </a:r>
            <a:endParaRPr sz="24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906111"/>
            <a:ext cx="8654098" cy="4694875"/>
          </a:xfrm>
          <a:prstGeom prst="rect">
            <a:avLst/>
          </a:prstGeom>
        </p:spPr>
        <p:txBody>
          <a:bodyPr vert="horz" wrap="square" lIns="0" tIns="16510" rIns="0" bIns="0" rtlCol="0">
            <a:spAutoFit/>
          </a:bodyPr>
          <a:lstStyle/>
          <a:p>
            <a:pPr marL="12700">
              <a:lnSpc>
                <a:spcPct val="100000"/>
              </a:lnSpc>
              <a:spcBef>
                <a:spcPts val="130"/>
              </a:spcBef>
            </a:pPr>
            <a:br>
              <a:rPr lang="en-IN" sz="3200" spc="5" dirty="0"/>
            </a:br>
            <a:r>
              <a:rPr lang="en-US" sz="2400" spc="5" dirty="0"/>
              <a:t>The potential end users of the "</a:t>
            </a:r>
            <a:r>
              <a:rPr lang="en-US" sz="2400" spc="5" dirty="0" err="1"/>
              <a:t>GANpaint</a:t>
            </a:r>
            <a:r>
              <a:rPr lang="en-US" sz="2400" spc="5" dirty="0"/>
              <a:t>" image </a:t>
            </a:r>
            <a:r>
              <a:rPr lang="en-US" sz="2400" spc="5" dirty="0" err="1"/>
              <a:t>inpainting</a:t>
            </a:r>
            <a:r>
              <a:rPr lang="en-US" sz="2400" spc="5" dirty="0"/>
              <a:t> system are:</a:t>
            </a:r>
            <a:br>
              <a:rPr lang="en-US" sz="3200" spc="5" dirty="0"/>
            </a:br>
            <a:br>
              <a:rPr lang="en-US" sz="3200" spc="5" dirty="0"/>
            </a:br>
            <a:r>
              <a:rPr lang="en-US" sz="3200" spc="5" dirty="0"/>
              <a:t>1. Photographers</a:t>
            </a:r>
            <a:br>
              <a:rPr lang="en-US" sz="3200" spc="5" dirty="0"/>
            </a:br>
            <a:r>
              <a:rPr lang="en-US" sz="3200" spc="5" dirty="0"/>
              <a:t>2. Archivists and Historians</a:t>
            </a:r>
            <a:br>
              <a:rPr lang="en-US" sz="3200" spc="5" dirty="0"/>
            </a:br>
            <a:r>
              <a:rPr lang="en-US" sz="3200" spc="5" dirty="0"/>
              <a:t>3. Artists and Designers</a:t>
            </a:r>
            <a:br>
              <a:rPr lang="en-US" sz="3200" spc="5" dirty="0"/>
            </a:br>
            <a:r>
              <a:rPr lang="en-US" sz="3200" spc="5" dirty="0"/>
              <a:t>4. Forensic Analysts</a:t>
            </a:r>
            <a:br>
              <a:rPr lang="en-US" sz="3200" spc="5" dirty="0"/>
            </a:br>
            <a:r>
              <a:rPr lang="en-US" sz="3200" spc="5" dirty="0"/>
              <a:t>5. Graphic Designers</a:t>
            </a:r>
            <a:br>
              <a:rPr lang="en-US" sz="3200" spc="5" dirty="0"/>
            </a:br>
            <a:r>
              <a:rPr lang="en-US" sz="3200" spc="5" dirty="0"/>
              <a:t>6. General Public</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35508"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184111"/>
          </a:xfrm>
          <a:prstGeom prst="rect">
            <a:avLst/>
          </a:prstGeom>
        </p:spPr>
        <p:txBody>
          <a:bodyPr vert="horz" wrap="square" lIns="0" tIns="13335" rIns="0" bIns="0" rtlCol="0">
            <a:spAutoFit/>
          </a:bodyPr>
          <a:lstStyle/>
          <a:p>
            <a:pPr marL="12700">
              <a:lnSpc>
                <a:spcPct val="100000"/>
              </a:lnSpc>
              <a:spcBef>
                <a:spcPts val="105"/>
              </a:spcBef>
            </a:pPr>
            <a:r>
              <a:rPr lang="en-US" sz="3200" dirty="0"/>
              <a:t>Solution and Value Proposition:</a:t>
            </a:r>
            <a:br>
              <a:rPr lang="en-US" sz="2400" dirty="0"/>
            </a:br>
            <a:br>
              <a:rPr lang="en-US" sz="2400" dirty="0"/>
            </a:br>
            <a:r>
              <a:rPr lang="en-US" sz="2800" dirty="0"/>
              <a:t>"</a:t>
            </a:r>
            <a:r>
              <a:rPr lang="en-US" sz="2800" dirty="0" err="1"/>
              <a:t>GANpaint</a:t>
            </a:r>
            <a:r>
              <a:rPr lang="en-US" sz="2800" dirty="0"/>
              <a:t>" is an advanced image </a:t>
            </a:r>
            <a:r>
              <a:rPr lang="en-US" sz="2800" dirty="0" err="1"/>
              <a:t>inpainting</a:t>
            </a:r>
            <a:r>
              <a:rPr lang="en-US" sz="2800" dirty="0"/>
              <a:t>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a:t>
            </a:r>
            <a:r>
              <a:rPr lang="en-US" sz="2800" dirty="0" err="1"/>
              <a:t>GANpaint</a:t>
            </a:r>
            <a:r>
              <a:rPr lang="en-US" sz="2800" dirty="0"/>
              <a:t> delivers innovative solutions, saving time and ensuring superior image quality.</a:t>
            </a:r>
            <a:endParaRPr sz="28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066800" y="1160143"/>
            <a:ext cx="9318625" cy="4202432"/>
          </a:xfrm>
          <a:prstGeom prst="rect">
            <a:avLst/>
          </a:prstGeom>
        </p:spPr>
        <p:txBody>
          <a:bodyPr vert="horz" wrap="square" lIns="0" tIns="16510" rIns="0" bIns="0" rtlCol="0">
            <a:spAutoFit/>
          </a:bodyPr>
          <a:lstStyle/>
          <a:p>
            <a:pPr marL="12700">
              <a:lnSpc>
                <a:spcPct val="100000"/>
              </a:lnSpc>
              <a:spcBef>
                <a:spcPts val="130"/>
              </a:spcBef>
            </a:pPr>
            <a:r>
              <a:rPr sz="1600" spc="15" dirty="0"/>
              <a:t>THE</a:t>
            </a:r>
            <a:r>
              <a:rPr sz="1600" spc="20" dirty="0"/>
              <a:t> </a:t>
            </a:r>
            <a:r>
              <a:rPr sz="1600" spc="10" dirty="0"/>
              <a:t>WOW</a:t>
            </a:r>
            <a:r>
              <a:rPr sz="1600" spc="85" dirty="0"/>
              <a:t> </a:t>
            </a:r>
            <a:r>
              <a:rPr sz="1600" spc="10" dirty="0"/>
              <a:t>IN</a:t>
            </a:r>
            <a:r>
              <a:rPr sz="1600" spc="-5" dirty="0"/>
              <a:t> </a:t>
            </a:r>
            <a:r>
              <a:rPr sz="1600" spc="15" dirty="0"/>
              <a:t>YOUR</a:t>
            </a:r>
            <a:r>
              <a:rPr sz="1600" spc="-10" dirty="0"/>
              <a:t> </a:t>
            </a:r>
            <a:r>
              <a:rPr sz="1600" spc="20" dirty="0"/>
              <a:t>SOLUTION</a:t>
            </a:r>
            <a:br>
              <a:rPr lang="en-US" sz="1600" spc="20" dirty="0"/>
            </a:br>
            <a:br>
              <a:rPr lang="en-US" sz="1600" spc="20" dirty="0"/>
            </a:br>
            <a:r>
              <a:rPr lang="en-US" sz="1600" spc="20" dirty="0"/>
              <a:t>1. Realism: </a:t>
            </a:r>
            <a:r>
              <a:rPr lang="en-US" sz="1600" spc="20" dirty="0" err="1"/>
              <a:t>GANpaint</a:t>
            </a:r>
            <a:r>
              <a:rPr lang="en-US" sz="1600" spc="20" dirty="0"/>
              <a:t> produces incredibly realistic results, seamlessly filling in missing parts of images in a way that often appears indistinguishable from the original.</a:t>
            </a:r>
            <a:br>
              <a:rPr lang="en-US" sz="1600" spc="20" dirty="0"/>
            </a:br>
            <a:br>
              <a:rPr lang="en-US" sz="1600" spc="20" dirty="0"/>
            </a:br>
            <a:r>
              <a:rPr lang="en-US" sz="1600" spc="20" dirty="0"/>
              <a:t>2. Speed: The speed at which </a:t>
            </a:r>
            <a:r>
              <a:rPr lang="en-US" sz="1600" spc="20" dirty="0" err="1"/>
              <a:t>GANpaint</a:t>
            </a:r>
            <a:r>
              <a:rPr lang="en-US" sz="1600" spc="20" dirty="0"/>
              <a:t> can restore images is impressive, offering quick turnaround times for users who need fast results.</a:t>
            </a:r>
            <a:br>
              <a:rPr lang="en-US" sz="1600" spc="20" dirty="0"/>
            </a:br>
            <a:br>
              <a:rPr lang="en-US" sz="1600" spc="20" dirty="0"/>
            </a:br>
            <a:r>
              <a:rPr lang="en-US" sz="1600" spc="20" dirty="0"/>
              <a:t>3. Ease of Use: Its intuitive interface makes it accessible to users of all skill levels, allowing them to achieve professional-quality results with minimal effort.</a:t>
            </a:r>
            <a:br>
              <a:rPr lang="en-US" sz="1600" spc="20" dirty="0"/>
            </a:br>
            <a:br>
              <a:rPr lang="en-US" sz="1600" spc="20" dirty="0"/>
            </a:br>
            <a:r>
              <a:rPr lang="en-US" sz="1600" spc="20" dirty="0"/>
              <a:t>4. Versatility: </a:t>
            </a:r>
            <a:r>
              <a:rPr lang="en-US" sz="1600" spc="20" dirty="0" err="1"/>
              <a:t>GANpaint's</a:t>
            </a:r>
            <a:r>
              <a:rPr lang="en-US" sz="1600" spc="20" dirty="0"/>
              <a:t> ability to handle a wide range of image </a:t>
            </a:r>
            <a:r>
              <a:rPr lang="en-US" sz="1600" spc="20" dirty="0" err="1"/>
              <a:t>inpainting</a:t>
            </a:r>
            <a:r>
              <a:rPr lang="en-US" sz="1600" spc="20" dirty="0"/>
              <a:t> tasks, from restoring old photographs to removing unwanted objects, makes it a versatile tool for various applications.</a:t>
            </a:r>
            <a:br>
              <a:rPr lang="en-US" sz="1600" spc="20" dirty="0"/>
            </a:br>
            <a:br>
              <a:rPr lang="en-US" sz="1600" spc="20" dirty="0"/>
            </a:br>
            <a:r>
              <a:rPr lang="en-US" sz="1600" spc="20" dirty="0"/>
              <a:t>5. Innovation: Leveraging state-of-the-art GAN technology showcases the cutting-edge innovation behind </a:t>
            </a:r>
            <a:r>
              <a:rPr lang="en-US" sz="1600" spc="20" dirty="0" err="1"/>
              <a:t>GANpaint</a:t>
            </a:r>
            <a:r>
              <a:rPr lang="en-US" sz="1600" spc="20" dirty="0"/>
              <a:t>, setting it apart from traditional image editing tools.</a:t>
            </a:r>
            <a:endParaRPr sz="1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12343" y="853275"/>
            <a:ext cx="10004425" cy="5724644"/>
          </a:xfrm>
          <a:prstGeom prst="rect">
            <a:avLst/>
          </a:prstGeom>
        </p:spPr>
        <p:txBody>
          <a:bodyPr vert="horz" wrap="square" lIns="0" tIns="12700" rIns="0" bIns="0" rtlCol="0">
            <a:spAutoFit/>
          </a:bodyPr>
          <a:lstStyle/>
          <a:p>
            <a:pPr marL="12700">
              <a:lnSpc>
                <a:spcPct val="100000"/>
              </a:lnSpc>
              <a:spcBef>
                <a:spcPts val="100"/>
              </a:spcBef>
            </a:pPr>
            <a:endParaRPr lang="en-US" sz="1400" spc="-45" dirty="0">
              <a:latin typeface="Trebuchet MS" panose="020B0603020202020204"/>
              <a:cs typeface="Trebuchet MS" panose="020B0603020202020204"/>
            </a:endParaRPr>
          </a:p>
          <a:p>
            <a:pPr marL="12700">
              <a:lnSpc>
                <a:spcPct val="100000"/>
              </a:lnSpc>
              <a:spcBef>
                <a:spcPts val="100"/>
              </a:spcBef>
            </a:pPr>
            <a:endParaRPr lang="en-US" sz="1400" spc="-45" dirty="0">
              <a:latin typeface="Trebuchet MS" panose="020B0603020202020204"/>
              <a:cs typeface="Trebuchet MS" panose="020B0603020202020204"/>
            </a:endParaRPr>
          </a:p>
          <a:p>
            <a:pPr marL="12700">
              <a:lnSpc>
                <a:spcPct val="100000"/>
              </a:lnSpc>
              <a:spcBef>
                <a:spcPts val="100"/>
              </a:spcBef>
            </a:pPr>
            <a:r>
              <a:rPr lang="en-US" sz="1600" spc="-45" dirty="0">
                <a:latin typeface="Trebuchet MS" panose="020B0603020202020204"/>
                <a:cs typeface="Trebuchet MS" panose="020B0603020202020204"/>
              </a:rPr>
              <a:t>1. Generator Network: Designing the generator network responsible for generating realistic content to fill in the missing regions of images. The generator should be capable of producing high-quality </a:t>
            </a:r>
            <a:r>
              <a:rPr lang="en-US" sz="1600" spc="-45" dirty="0" err="1">
                <a:latin typeface="Trebuchet MS" panose="020B0603020202020204"/>
                <a:cs typeface="Trebuchet MS" panose="020B0603020202020204"/>
              </a:rPr>
              <a:t>inpainted</a:t>
            </a:r>
            <a:r>
              <a:rPr lang="en-US" sz="1600" spc="-45" dirty="0">
                <a:latin typeface="Trebuchet MS" panose="020B0603020202020204"/>
                <a:cs typeface="Trebuchet MS" panose="020B0603020202020204"/>
              </a:rPr>
              <a:t> images that seamlessly blend with the original content.</a:t>
            </a:r>
            <a:endParaRPr lang="en-US" sz="1600" spc="-45" dirty="0">
              <a:latin typeface="Trebuchet MS" panose="020B0603020202020204"/>
              <a:cs typeface="Trebuchet MS" panose="020B0603020202020204"/>
            </a:endParaRPr>
          </a:p>
          <a:p>
            <a:pPr marL="12700">
              <a:lnSpc>
                <a:spcPct val="100000"/>
              </a:lnSpc>
              <a:spcBef>
                <a:spcPts val="100"/>
              </a:spcBef>
            </a:pPr>
            <a:endParaRPr lang="en-US" sz="1600" spc="-45" dirty="0">
              <a:latin typeface="Trebuchet MS" panose="020B0603020202020204"/>
              <a:cs typeface="Trebuchet MS" panose="020B0603020202020204"/>
            </a:endParaRPr>
          </a:p>
          <a:p>
            <a:pPr marL="12700">
              <a:lnSpc>
                <a:spcPct val="100000"/>
              </a:lnSpc>
              <a:spcBef>
                <a:spcPts val="100"/>
              </a:spcBef>
            </a:pPr>
            <a:r>
              <a:rPr lang="en-US" sz="1600" spc="-45" dirty="0">
                <a:latin typeface="Trebuchet MS" panose="020B0603020202020204"/>
                <a:cs typeface="Trebuchet MS" panose="020B0603020202020204"/>
              </a:rPr>
              <a:t>2. Discriminator Network: Developing the discriminator network to distinguish between real and </a:t>
            </a:r>
            <a:r>
              <a:rPr lang="en-US" sz="1600" spc="-45" dirty="0" err="1">
                <a:latin typeface="Trebuchet MS" panose="020B0603020202020204"/>
                <a:cs typeface="Trebuchet MS" panose="020B0603020202020204"/>
              </a:rPr>
              <a:t>inpainted</a:t>
            </a:r>
            <a:r>
              <a:rPr lang="en-US" sz="1600" spc="-45" dirty="0">
                <a:latin typeface="Trebuchet MS" panose="020B0603020202020204"/>
                <a:cs typeface="Trebuchet MS" panose="020B0603020202020204"/>
              </a:rPr>
              <a:t> images. The discriminator plays a crucial role in guiding the generator to produce more realistic results by providing feedback on the quality of the generated images.</a:t>
            </a:r>
            <a:endParaRPr lang="en-US" sz="1600" spc="-45" dirty="0">
              <a:latin typeface="Trebuchet MS" panose="020B0603020202020204"/>
              <a:cs typeface="Trebuchet MS" panose="020B0603020202020204"/>
            </a:endParaRPr>
          </a:p>
          <a:p>
            <a:pPr marL="12700">
              <a:lnSpc>
                <a:spcPct val="100000"/>
              </a:lnSpc>
              <a:spcBef>
                <a:spcPts val="100"/>
              </a:spcBef>
            </a:pPr>
            <a:endParaRPr lang="en-US" sz="1600" spc="-45" dirty="0">
              <a:latin typeface="Trebuchet MS" panose="020B0603020202020204"/>
              <a:cs typeface="Trebuchet MS" panose="020B0603020202020204"/>
            </a:endParaRPr>
          </a:p>
          <a:p>
            <a:pPr marL="12700">
              <a:lnSpc>
                <a:spcPct val="100000"/>
              </a:lnSpc>
              <a:spcBef>
                <a:spcPts val="100"/>
              </a:spcBef>
            </a:pPr>
            <a:r>
              <a:rPr lang="en-US" sz="1600" spc="-45" dirty="0">
                <a:latin typeface="Trebuchet MS" panose="020B0603020202020204"/>
                <a:cs typeface="Trebuchet MS" panose="020B0603020202020204"/>
              </a:rPr>
              <a:t>3. Loss Functions: Defining appropriate loss functions to train the GAN effectively. Common loss functions used in GAN training include adversarial loss, which encourages the generator to produce realistic images, and reconstruction loss, which ensures that the </a:t>
            </a:r>
            <a:r>
              <a:rPr lang="en-US" sz="1600" spc="-45" dirty="0" err="1">
                <a:latin typeface="Trebuchet MS" panose="020B0603020202020204"/>
                <a:cs typeface="Trebuchet MS" panose="020B0603020202020204"/>
              </a:rPr>
              <a:t>inpainted</a:t>
            </a:r>
            <a:r>
              <a:rPr lang="en-US" sz="1600" spc="-45" dirty="0">
                <a:latin typeface="Trebuchet MS" panose="020B0603020202020204"/>
                <a:cs typeface="Trebuchet MS" panose="020B0603020202020204"/>
              </a:rPr>
              <a:t> images accurately match the missing regions of the original images.</a:t>
            </a:r>
            <a:endParaRPr lang="en-US" sz="1600" spc="-45" dirty="0">
              <a:latin typeface="Trebuchet MS" panose="020B0603020202020204"/>
              <a:cs typeface="Trebuchet MS" panose="020B0603020202020204"/>
            </a:endParaRPr>
          </a:p>
          <a:p>
            <a:pPr marL="12700">
              <a:lnSpc>
                <a:spcPct val="100000"/>
              </a:lnSpc>
              <a:spcBef>
                <a:spcPts val="100"/>
              </a:spcBef>
            </a:pPr>
            <a:endParaRPr lang="en-US" sz="1600" spc="-45" dirty="0">
              <a:latin typeface="Trebuchet MS" panose="020B0603020202020204"/>
              <a:cs typeface="Trebuchet MS" panose="020B0603020202020204"/>
            </a:endParaRPr>
          </a:p>
          <a:p>
            <a:pPr marL="12700">
              <a:lnSpc>
                <a:spcPct val="100000"/>
              </a:lnSpc>
              <a:spcBef>
                <a:spcPts val="100"/>
              </a:spcBef>
            </a:pPr>
            <a:r>
              <a:rPr lang="en-US" sz="1600" spc="-45" dirty="0">
                <a:latin typeface="Trebuchet MS" panose="020B0603020202020204"/>
                <a:cs typeface="Trebuchet MS" panose="020B0603020202020204"/>
              </a:rPr>
              <a:t>4. Training Procedure: Implementing the training procedure to optimize the parameters of the generator and discriminator networks. This involves iteratively updating the networks using techniques such as mini-batch stochastic gradient descent and </a:t>
            </a:r>
            <a:r>
              <a:rPr lang="en-US" sz="1600" spc="-45" dirty="0" err="1">
                <a:latin typeface="Trebuchet MS" panose="020B0603020202020204"/>
                <a:cs typeface="Trebuchet MS" panose="020B0603020202020204"/>
              </a:rPr>
              <a:t>backpropagation</a:t>
            </a:r>
            <a:r>
              <a:rPr lang="en-US" sz="1600" spc="-45" dirty="0">
                <a:latin typeface="Trebuchet MS" panose="020B0603020202020204"/>
                <a:cs typeface="Trebuchet MS" panose="020B0603020202020204"/>
              </a:rPr>
              <a:t>.</a:t>
            </a:r>
            <a:endParaRPr lang="en-US" sz="1600" spc="-45" dirty="0">
              <a:latin typeface="Trebuchet MS" panose="020B0603020202020204"/>
              <a:cs typeface="Trebuchet MS" panose="020B0603020202020204"/>
            </a:endParaRPr>
          </a:p>
          <a:p>
            <a:pPr marL="12700">
              <a:lnSpc>
                <a:spcPct val="100000"/>
              </a:lnSpc>
              <a:spcBef>
                <a:spcPts val="100"/>
              </a:spcBef>
            </a:pPr>
            <a:endParaRPr lang="en-US" sz="1600" spc="-45" dirty="0">
              <a:latin typeface="Trebuchet MS" panose="020B0603020202020204"/>
              <a:cs typeface="Trebuchet MS" panose="020B0603020202020204"/>
            </a:endParaRPr>
          </a:p>
          <a:p>
            <a:pPr marL="12700">
              <a:lnSpc>
                <a:spcPct val="100000"/>
              </a:lnSpc>
              <a:spcBef>
                <a:spcPts val="100"/>
              </a:spcBef>
            </a:pPr>
            <a:r>
              <a:rPr lang="en-US" sz="1600" spc="-45" dirty="0">
                <a:latin typeface="Trebuchet MS" panose="020B0603020202020204"/>
                <a:cs typeface="Trebuchet MS" panose="020B0603020202020204"/>
              </a:rPr>
              <a:t>5. </a:t>
            </a:r>
            <a:r>
              <a:rPr lang="en-US" sz="1600" spc="-45" dirty="0" err="1">
                <a:latin typeface="Trebuchet MS" panose="020B0603020202020204"/>
                <a:cs typeface="Trebuchet MS" panose="020B0603020202020204"/>
              </a:rPr>
              <a:t>Hyperparameter</a:t>
            </a:r>
            <a:r>
              <a:rPr lang="en-US" sz="1600" spc="-45" dirty="0">
                <a:latin typeface="Trebuchet MS" panose="020B0603020202020204"/>
                <a:cs typeface="Trebuchet MS" panose="020B0603020202020204"/>
              </a:rPr>
              <a:t> Tuning: Fine-tuning the </a:t>
            </a:r>
            <a:r>
              <a:rPr lang="en-US" sz="1600" spc="-45" dirty="0" err="1">
                <a:latin typeface="Trebuchet MS" panose="020B0603020202020204"/>
                <a:cs typeface="Trebuchet MS" panose="020B0603020202020204"/>
              </a:rPr>
              <a:t>hyperparameters</a:t>
            </a:r>
            <a:r>
              <a:rPr lang="en-US" sz="1600" spc="-45" dirty="0">
                <a:latin typeface="Trebuchet MS" panose="020B0603020202020204"/>
                <a:cs typeface="Trebuchet MS" panose="020B0603020202020204"/>
              </a:rPr>
              <a:t> of the GAN model to achieve optimal performance. This includes adjusting parameters such as learning rates, batch sizes, and network architectures to improve the quality of the </a:t>
            </a:r>
            <a:r>
              <a:rPr lang="en-US" sz="1600" spc="-45" dirty="0" err="1">
                <a:latin typeface="Trebuchet MS" panose="020B0603020202020204"/>
                <a:cs typeface="Trebuchet MS" panose="020B0603020202020204"/>
              </a:rPr>
              <a:t>inpainted</a:t>
            </a:r>
            <a:r>
              <a:rPr lang="en-US" sz="1600" spc="-45" dirty="0">
                <a:latin typeface="Trebuchet MS" panose="020B0603020202020204"/>
                <a:cs typeface="Trebuchet MS" panose="020B0603020202020204"/>
              </a:rPr>
              <a:t> images and the stability of the training process.</a:t>
            </a:r>
            <a:endParaRPr lang="en-US" sz="1600" spc="-45" dirty="0">
              <a:latin typeface="Trebuchet MS" panose="020B0603020202020204"/>
              <a:cs typeface="Trebuchet MS" panose="020B0603020202020204"/>
            </a:endParaRPr>
          </a:p>
          <a:p>
            <a:pPr marL="12700">
              <a:lnSpc>
                <a:spcPct val="100000"/>
              </a:lnSpc>
              <a:spcBef>
                <a:spcPts val="100"/>
              </a:spcBef>
            </a:pPr>
            <a:endParaRPr lang="en-US" sz="1400" spc="-45"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4597</Words>
  <Application>WPS Presentation</Application>
  <PresentationFormat>Widescreen</PresentationFormat>
  <Paragraphs>74</Paragraphs>
  <Slides>10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Trebuchet MS</vt:lpstr>
      <vt:lpstr>Calibri</vt:lpstr>
      <vt:lpstr>Microsoft YaHei</vt:lpstr>
      <vt:lpstr>Arial Unicode MS</vt:lpstr>
      <vt:lpstr>Office Theme</vt:lpstr>
      <vt:lpstr>ASHWIN D 711721243040</vt:lpstr>
      <vt:lpstr>PROJECT TITLE   GANpaint: Image Inpainting with Generative Adversarial Networks</vt:lpstr>
      <vt:lpstr>AGENDA   1. Problem Statement 2. Data Collection and Preprocessing 3. GAN Model Architecture 4. Training the GAN Model 5. Image Inpainting Process 6. Evaluation Metrics 7. Results and Discussion 8. Future Work</vt:lpstr>
      <vt:lpstr>PROBLEM STATEMENT   Design and implement an image inpainting system leveraging Generative Adversarial Networks (GANs) to automatically fill in missing or damaged parts of images. The system should effectively restore old or damaged photographs by generating realistic and coherent content in the missing regions, preserving the overall visual integrity and quality of the images.</vt:lpstr>
      <vt:lpstr>PROJECT OVERVIEW   This project focuses on creating an image inpainting system named "GANpaint" using Generative Adversarial Networks (GANs). GANpaint aims to automatically restore missing or damaged parts of images, especially in old or damaged photographs. Through GANs, the system generates realistic content to fill in the gaps, enhancing image quality. The project involves data preprocessing, GAN model development and training, inpainting implementation, evaluation, and discussion of results and future improvements. GANpaint contributes to image restoration tasks across diverse applications.</vt:lpstr>
      <vt:lpstr> The potential end users of the "GANpaint" image inpainting system are:  1. Photographers 2. Archivists and Historians 3. Artists and Designers 4. Forensic Analysts 5. Graphic Designers 6. General Public</vt:lpstr>
      <vt:lpstr>Solution and Value Proposition:  "GANpaint" is an advanced image inpainting system powered by Generative Adversarial Networks (GANs). It automates the restoration of missing or damaged image parts, offering efficient, high-quality results. Its versatility caters to various domains such as historical restoration, design, forensics, and personal photo enhancement. With its user-friendly interface and cutting-edge technology, GANpaint delivers innovative solutions, saving time and ensuring superior image quality.</vt:lpstr>
      <vt:lpstr>THE WOW IN YOUR SOLUTION  1. Realism: GANpaint produces incredibly realistic results, seamlessly filling in missing parts of images in a way that often appears indistinguishable from the original.  2. Speed: The speed at which GANpaint can restore images is impressive, offering quick turnaround times for users who need fast results.  3. Ease of Use: Its intuitive interface makes it accessible to users of all skill levels, allowing them to achieve professional-quality results with minimal effort.  4. Versatility: GANpaint's ability to handle a wide range of image inpainting tasks, from restoring old photographs to removing unwanted objects, makes it a versatile tool for various applications.  5. Innovation: Leveraging state-of-the-art GAN technology showcases the cutting-edge innovation behind GANpaint, setting it apart from traditional image editing tools.</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Harish Raaghav</dc:title>
  <dc:creator>Harish Raaghav</dc:creator>
  <cp:lastModifiedBy>ashwi</cp:lastModifiedBy>
  <cp:revision>11</cp:revision>
  <dcterms:created xsi:type="dcterms:W3CDTF">2024-04-03T03:59:00Z</dcterms:created>
  <dcterms:modified xsi:type="dcterms:W3CDTF">2024-05-05T15:51:07Z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5574263691FE4510870E371A3B78BD51_13</vt:lpwstr>
  </property>
  <property fmtid="{D5CDD505-2E9C-101B-9397-08002B2CF9AE}" pid="5" name="KSOProductBuildVer">
    <vt:lpwstr>1033-12.2.0.13489</vt:lpwstr>
  </property>
</Properties>
</file>