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290" r:id="rId4"/>
    <p:sldId id="257" r:id="rId5"/>
    <p:sldId id="282" r:id="rId6"/>
    <p:sldId id="284" r:id="rId7"/>
    <p:sldId id="288" r:id="rId8"/>
    <p:sldId id="304" r:id="rId9"/>
    <p:sldId id="285" r:id="rId10"/>
    <p:sldId id="286" r:id="rId11"/>
    <p:sldId id="289" r:id="rId12"/>
    <p:sldId id="287" r:id="rId13"/>
    <p:sldId id="303" r:id="rId14"/>
    <p:sldId id="291" r:id="rId15"/>
    <p:sldId id="298" r:id="rId16"/>
    <p:sldId id="299" r:id="rId17"/>
    <p:sldId id="293" r:id="rId18"/>
    <p:sldId id="300" r:id="rId19"/>
    <p:sldId id="292" r:id="rId20"/>
    <p:sldId id="294" r:id="rId21"/>
    <p:sldId id="301" r:id="rId22"/>
    <p:sldId id="302" r:id="rId23"/>
    <p:sldId id="295" r:id="rId24"/>
    <p:sldId id="297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gZCf10aQ56y2vyPezsfpLDudP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89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222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593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252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062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32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60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292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4823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78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801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625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434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68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636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3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790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20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02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738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98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4634" y="1386517"/>
            <a:ext cx="3262732" cy="11169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524000" y="5101389"/>
            <a:ext cx="9144000" cy="67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C8102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8697" y="181669"/>
            <a:ext cx="1535306" cy="5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  <a:defRPr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/>
          <p:nvPr/>
        </p:nvSpPr>
        <p:spPr>
          <a:xfrm>
            <a:off x="11513645" y="6400412"/>
            <a:ext cx="414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C8102E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>
              <a:solidFill>
                <a:srgbClr val="C810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7421" y="181913"/>
            <a:ext cx="1537362" cy="52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1217299.121730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07/978-0-387-70992-5_2" TargetMode="External"/><Relationship Id="rId5" Type="http://schemas.openxmlformats.org/officeDocument/2006/relationships/hyperlink" Target="https://doi.org/10.2139/ssrn.3338027" TargetMode="External"/><Relationship Id="rId4" Type="http://schemas.openxmlformats.org/officeDocument/2006/relationships/hyperlink" Target="https://doi.org/10.1145/1798596.179860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24285 FATE</a:t>
            </a:r>
            <a:endParaRPr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524000" y="4521455"/>
            <a:ext cx="9144000" cy="125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Session</a:t>
            </a:r>
            <a:r>
              <a:rPr lang="es-ES" dirty="0"/>
              <a:t> 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Anonymization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Confidential attributes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/>
              <a:t>Although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terms</a:t>
            </a:r>
            <a:r>
              <a:rPr lang="es-ES" sz="2000" dirty="0"/>
              <a:t> “personal data” and “</a:t>
            </a:r>
            <a:r>
              <a:rPr lang="es-ES" sz="2000" dirty="0" err="1"/>
              <a:t>sensitive</a:t>
            </a:r>
            <a:r>
              <a:rPr lang="es-ES" sz="2000" dirty="0"/>
              <a:t> data” are </a:t>
            </a:r>
            <a:r>
              <a:rPr lang="es-ES" sz="2000" dirty="0" err="1"/>
              <a:t>often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 to describe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same</a:t>
            </a:r>
            <a:r>
              <a:rPr lang="es-ES" sz="2000" dirty="0"/>
              <a:t> </a:t>
            </a:r>
            <a:r>
              <a:rPr lang="es-ES" sz="2000" dirty="0" err="1"/>
              <a:t>thing</a:t>
            </a:r>
            <a:r>
              <a:rPr lang="es-ES" sz="2000" dirty="0"/>
              <a:t>, </a:t>
            </a:r>
            <a:r>
              <a:rPr lang="es-ES" sz="2000" dirty="0" err="1"/>
              <a:t>the</a:t>
            </a:r>
            <a:r>
              <a:rPr lang="es-ES" sz="2000" dirty="0"/>
              <a:t> GDPR </a:t>
            </a:r>
            <a:r>
              <a:rPr lang="es-ES" sz="2000" dirty="0" err="1"/>
              <a:t>makes</a:t>
            </a:r>
            <a:r>
              <a:rPr lang="es-ES" sz="2000" dirty="0"/>
              <a:t> a </a:t>
            </a:r>
            <a:r>
              <a:rPr lang="es-ES" sz="2000" dirty="0" err="1"/>
              <a:t>clear</a:t>
            </a:r>
            <a:r>
              <a:rPr lang="es-ES" sz="2000" dirty="0"/>
              <a:t> </a:t>
            </a:r>
            <a:r>
              <a:rPr lang="es-ES" sz="2000" dirty="0" err="1"/>
              <a:t>distinction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these</a:t>
            </a:r>
            <a:r>
              <a:rPr lang="es-ES" sz="2000" dirty="0"/>
              <a:t> </a:t>
            </a:r>
            <a:r>
              <a:rPr lang="es-ES" sz="2000" dirty="0" err="1"/>
              <a:t>two</a:t>
            </a:r>
            <a:r>
              <a:rPr lang="es-ES" sz="2000" dirty="0"/>
              <a:t> </a:t>
            </a:r>
            <a:r>
              <a:rPr lang="es-ES" sz="2000" dirty="0" err="1"/>
              <a:t>terms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 err="1"/>
              <a:t>According</a:t>
            </a:r>
            <a:r>
              <a:rPr lang="es-ES" sz="2000" dirty="0"/>
              <a:t> to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regulation</a:t>
            </a:r>
            <a:r>
              <a:rPr lang="es-ES" sz="2000" dirty="0"/>
              <a:t>, </a:t>
            </a:r>
            <a:r>
              <a:rPr lang="es-ES" sz="2000" dirty="0" err="1"/>
              <a:t>sensitive</a:t>
            </a:r>
            <a:r>
              <a:rPr lang="es-ES" sz="2000" dirty="0"/>
              <a:t> data </a:t>
            </a:r>
            <a:r>
              <a:rPr lang="es-ES" sz="2000" dirty="0" err="1"/>
              <a:t>is</a:t>
            </a:r>
            <a:r>
              <a:rPr lang="es-ES" sz="2000" dirty="0"/>
              <a:t> a set of </a:t>
            </a:r>
            <a:r>
              <a:rPr lang="es-ES" sz="2000" dirty="0" err="1"/>
              <a:t>special</a:t>
            </a:r>
            <a:r>
              <a:rPr lang="es-ES" sz="2000" dirty="0"/>
              <a:t> </a:t>
            </a:r>
            <a:r>
              <a:rPr lang="es-ES" sz="2000" dirty="0" err="1"/>
              <a:t>categories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should</a:t>
            </a:r>
            <a:r>
              <a:rPr lang="es-ES" sz="2000" dirty="0"/>
              <a:t> be </a:t>
            </a:r>
            <a:r>
              <a:rPr lang="es-ES" sz="2000" dirty="0" err="1"/>
              <a:t>handled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extra </a:t>
            </a:r>
            <a:r>
              <a:rPr lang="es-ES" sz="2000" dirty="0" err="1"/>
              <a:t>security</a:t>
            </a:r>
            <a:r>
              <a:rPr lang="es-ES" sz="2000" dirty="0"/>
              <a:t>. </a:t>
            </a:r>
            <a:r>
              <a:rPr lang="es-ES" sz="2000" dirty="0" err="1"/>
              <a:t>These</a:t>
            </a:r>
            <a:r>
              <a:rPr lang="es-ES" sz="2000" dirty="0"/>
              <a:t> </a:t>
            </a:r>
            <a:r>
              <a:rPr lang="es-ES" sz="2000" dirty="0" err="1"/>
              <a:t>special</a:t>
            </a:r>
            <a:r>
              <a:rPr lang="es-ES" sz="2000" dirty="0"/>
              <a:t> </a:t>
            </a:r>
            <a:r>
              <a:rPr lang="es-ES" sz="2000" dirty="0" err="1"/>
              <a:t>categories</a:t>
            </a:r>
            <a:r>
              <a:rPr lang="es-ES" sz="2000" dirty="0"/>
              <a:t> are: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Ethnic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racial </a:t>
            </a:r>
            <a:r>
              <a:rPr lang="es-ES" sz="2000" dirty="0" err="1"/>
              <a:t>origin</a:t>
            </a:r>
            <a:r>
              <a:rPr lang="es-E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Political</a:t>
            </a:r>
            <a:r>
              <a:rPr lang="es-ES" sz="2000" dirty="0"/>
              <a:t> </a:t>
            </a:r>
            <a:r>
              <a:rPr lang="es-ES" sz="2000" dirty="0" err="1"/>
              <a:t>opinions</a:t>
            </a:r>
            <a:r>
              <a:rPr lang="es-E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Cultural </a:t>
            </a:r>
            <a:r>
              <a:rPr lang="es-ES" sz="2000" dirty="0" err="1"/>
              <a:t>or</a:t>
            </a:r>
            <a:r>
              <a:rPr lang="es-ES" sz="2000" dirty="0"/>
              <a:t> social </a:t>
            </a:r>
            <a:r>
              <a:rPr lang="es-ES" sz="2000" dirty="0" err="1"/>
              <a:t>identity</a:t>
            </a:r>
            <a:r>
              <a:rPr lang="es-E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Philosophical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religious</a:t>
            </a:r>
            <a:r>
              <a:rPr lang="es-ES" sz="2000" dirty="0"/>
              <a:t> </a:t>
            </a:r>
            <a:r>
              <a:rPr lang="es-ES" sz="2000" dirty="0" err="1"/>
              <a:t>beliefs</a:t>
            </a:r>
            <a:r>
              <a:rPr lang="es-E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Trade</a:t>
            </a:r>
            <a:r>
              <a:rPr lang="es-ES" sz="2000" dirty="0"/>
              <a:t> </a:t>
            </a:r>
            <a:r>
              <a:rPr lang="es-ES" sz="2000" dirty="0" err="1"/>
              <a:t>union</a:t>
            </a:r>
            <a:r>
              <a:rPr lang="es-ES" sz="2000" dirty="0"/>
              <a:t> </a:t>
            </a:r>
            <a:r>
              <a:rPr lang="es-ES" sz="2000" dirty="0" err="1"/>
              <a:t>memberships</a:t>
            </a:r>
            <a:r>
              <a:rPr lang="es-E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Genetic</a:t>
            </a:r>
            <a:r>
              <a:rPr lang="es-ES" sz="2000" dirty="0"/>
              <a:t>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Biometric</a:t>
            </a:r>
            <a:r>
              <a:rPr lang="es-ES" sz="2000" dirty="0"/>
              <a:t> data (</a:t>
            </a:r>
            <a:r>
              <a:rPr lang="es-ES" sz="2000" dirty="0" err="1"/>
              <a:t>that</a:t>
            </a:r>
            <a:r>
              <a:rPr lang="es-ES" sz="2000" dirty="0"/>
              <a:t> can be </a:t>
            </a:r>
            <a:r>
              <a:rPr lang="es-ES" sz="2000" dirty="0" err="1"/>
              <a:t>used</a:t>
            </a:r>
            <a:r>
              <a:rPr lang="es-ES" sz="2000" dirty="0"/>
              <a:t> to </a:t>
            </a:r>
            <a:r>
              <a:rPr lang="es-ES" sz="2000" dirty="0" err="1"/>
              <a:t>uniquely</a:t>
            </a:r>
            <a:r>
              <a:rPr lang="es-ES" sz="2000" dirty="0"/>
              <a:t> </a:t>
            </a:r>
            <a:r>
              <a:rPr lang="es-ES" sz="2000" dirty="0" err="1"/>
              <a:t>identify</a:t>
            </a:r>
            <a:r>
              <a:rPr lang="es-ES" sz="2000" dirty="0"/>
              <a:t> </a:t>
            </a:r>
            <a:r>
              <a:rPr lang="es-ES" sz="2000" dirty="0" err="1"/>
              <a:t>someone</a:t>
            </a:r>
            <a:r>
              <a:rPr lang="es-E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4522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Confidential attributes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Which</a:t>
            </a:r>
            <a:r>
              <a:rPr lang="es-ES" sz="2800" dirty="0"/>
              <a:t> are </a:t>
            </a:r>
            <a:r>
              <a:rPr lang="es-ES" sz="2800" dirty="0" err="1"/>
              <a:t>Identifiers</a:t>
            </a:r>
            <a:r>
              <a:rPr lang="es-ES" sz="2800" dirty="0"/>
              <a:t>, </a:t>
            </a:r>
            <a:r>
              <a:rPr lang="es-ES" sz="2800" dirty="0" err="1"/>
              <a:t>quasi-identifiers</a:t>
            </a:r>
            <a:r>
              <a:rPr lang="es-ES" sz="2800" dirty="0"/>
              <a:t> and </a:t>
            </a:r>
            <a:r>
              <a:rPr lang="es-ES" sz="2800" dirty="0" err="1"/>
              <a:t>confidential</a:t>
            </a:r>
            <a:r>
              <a:rPr lang="es-ES" sz="2800" dirty="0"/>
              <a:t> </a:t>
            </a:r>
            <a:r>
              <a:rPr lang="es-ES" sz="2800" dirty="0" err="1"/>
              <a:t>attributes</a:t>
            </a:r>
            <a:r>
              <a:rPr lang="es-ES" sz="2800" dirty="0"/>
              <a:t> in </a:t>
            </a:r>
            <a:r>
              <a:rPr lang="es-ES" sz="2800" dirty="0" err="1"/>
              <a:t>our</a:t>
            </a:r>
            <a:r>
              <a:rPr lang="es-ES" sz="2800" dirty="0"/>
              <a:t> </a:t>
            </a:r>
            <a:r>
              <a:rPr lang="es-ES" sz="2800" dirty="0" err="1"/>
              <a:t>dataset</a:t>
            </a:r>
            <a:r>
              <a:rPr lang="es-ES" sz="2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5217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K-Anonymity</a:t>
            </a:r>
            <a:endParaRPr dirty="0"/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79D0586-999D-984E-8F92-BF888FBF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00" y="2158782"/>
            <a:ext cx="7494554" cy="36324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46D9C15-45D4-E24F-AD92-F565D62F4B1A}"/>
              </a:ext>
            </a:extLst>
          </p:cNvPr>
          <p:cNvSpPr txBox="1"/>
          <p:nvPr/>
        </p:nvSpPr>
        <p:spPr>
          <a:xfrm rot="16200000">
            <a:off x="1824042" y="3930573"/>
            <a:ext cx="6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9D084C-2D75-FF43-8545-35A2882A6468}"/>
              </a:ext>
            </a:extLst>
          </p:cNvPr>
          <p:cNvSpPr txBox="1"/>
          <p:nvPr/>
        </p:nvSpPr>
        <p:spPr>
          <a:xfrm>
            <a:off x="5269455" y="2158782"/>
            <a:ext cx="165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POSTAL CODE</a:t>
            </a:r>
          </a:p>
        </p:txBody>
      </p:sp>
    </p:spTree>
    <p:extLst>
      <p:ext uri="{BB962C8B-B14F-4D97-AF65-F5344CB8AC3E}">
        <p14:creationId xmlns:p14="http://schemas.microsoft.com/office/powerpoint/2010/main" val="28173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Anonymization strategies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AABAF2-CEDA-22E5-4018-723F36038DFC}"/>
              </a:ext>
            </a:extLst>
          </p:cNvPr>
          <p:cNvSpPr/>
          <p:nvPr/>
        </p:nvSpPr>
        <p:spPr>
          <a:xfrm>
            <a:off x="838199" y="2044005"/>
            <a:ext cx="10229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u="sng" dirty="0"/>
              <a:t>Local </a:t>
            </a:r>
            <a:r>
              <a:rPr lang="es-ES" sz="2800" u="sng" dirty="0" err="1"/>
              <a:t>suppression</a:t>
            </a:r>
            <a:r>
              <a:rPr lang="es-ES" sz="2800" u="sng" dirty="0"/>
              <a:t>: </a:t>
            </a:r>
            <a:r>
              <a:rPr lang="es-ES" sz="2800" dirty="0" err="1"/>
              <a:t>Delete</a:t>
            </a:r>
            <a:r>
              <a:rPr lang="es-ES" sz="2800" dirty="0"/>
              <a:t> individual </a:t>
            </a:r>
            <a:r>
              <a:rPr lang="es-ES" sz="2800" dirty="0" err="1"/>
              <a:t>attribute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E.g</a:t>
            </a:r>
            <a:r>
              <a:rPr lang="es-ES" sz="2800" dirty="0"/>
              <a:t>. &lt;Age=50, </a:t>
            </a:r>
            <a:r>
              <a:rPr lang="es-ES" sz="2800" dirty="0" err="1"/>
              <a:t>Gender</a:t>
            </a:r>
            <a:r>
              <a:rPr lang="es-ES" sz="2800" dirty="0"/>
              <a:t>=M, </a:t>
            </a:r>
            <a:r>
              <a:rPr lang="es-ES" sz="2800" strike="sngStrike" dirty="0" err="1"/>
              <a:t>State</a:t>
            </a:r>
            <a:r>
              <a:rPr lang="es-ES" sz="2800" strike="sngStrike" dirty="0"/>
              <a:t>=CA</a:t>
            </a:r>
            <a:r>
              <a:rPr lang="es-ES" sz="2800" dirty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u="sng" dirty="0"/>
              <a:t>Global </a:t>
            </a:r>
            <a:r>
              <a:rPr lang="es-ES" sz="2800" u="sng" dirty="0" err="1"/>
              <a:t>attribute</a:t>
            </a:r>
            <a:r>
              <a:rPr lang="es-ES" sz="2800" u="sng" dirty="0"/>
              <a:t> </a:t>
            </a:r>
            <a:r>
              <a:rPr lang="es-ES" sz="2800" u="sng" dirty="0" err="1"/>
              <a:t>generalization</a:t>
            </a:r>
            <a:r>
              <a:rPr lang="es-ES" sz="2800" u="sng" dirty="0"/>
              <a:t>: </a:t>
            </a:r>
            <a:r>
              <a:rPr lang="es-ES" sz="2800" dirty="0" err="1"/>
              <a:t>Replace</a:t>
            </a:r>
            <a:r>
              <a:rPr lang="es-ES" sz="2800" dirty="0"/>
              <a:t> </a:t>
            </a:r>
            <a:r>
              <a:rPr lang="es-ES" sz="2800" dirty="0" err="1"/>
              <a:t>specific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more general </a:t>
            </a:r>
            <a:r>
              <a:rPr lang="es-ES" sz="2800" dirty="0" err="1"/>
              <a:t>ones</a:t>
            </a:r>
            <a:r>
              <a:rPr lang="es-ES" sz="2800" dirty="0"/>
              <a:t>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an</a:t>
            </a:r>
            <a:r>
              <a:rPr lang="es-ES" sz="2800" dirty="0"/>
              <a:t> </a:t>
            </a:r>
            <a:r>
              <a:rPr lang="es-ES" sz="2800" dirty="0" err="1"/>
              <a:t>attribute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Numeric</a:t>
            </a:r>
            <a:r>
              <a:rPr lang="es-ES" sz="2800" dirty="0"/>
              <a:t> data: </a:t>
            </a:r>
            <a:r>
              <a:rPr lang="es-ES" sz="2800" dirty="0" err="1"/>
              <a:t>partitioning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attribute</a:t>
            </a:r>
            <a:r>
              <a:rPr lang="es-ES" sz="2800" dirty="0"/>
              <a:t> </a:t>
            </a:r>
            <a:r>
              <a:rPr lang="es-ES" sz="2800" dirty="0" err="1"/>
              <a:t>domain</a:t>
            </a:r>
            <a:r>
              <a:rPr lang="es-ES" sz="2800" dirty="0"/>
              <a:t> </a:t>
            </a:r>
            <a:r>
              <a:rPr lang="es-ES" sz="2800" dirty="0" err="1"/>
              <a:t>into</a:t>
            </a:r>
            <a:r>
              <a:rPr lang="es-ES" sz="2800" dirty="0"/>
              <a:t> </a:t>
            </a:r>
            <a:r>
              <a:rPr lang="es-ES" sz="2800" dirty="0" err="1"/>
              <a:t>intervals</a:t>
            </a:r>
            <a:r>
              <a:rPr lang="es-ES" sz="2800" dirty="0"/>
              <a:t>. </a:t>
            </a:r>
            <a:r>
              <a:rPr lang="es-ES" sz="2800" dirty="0" err="1"/>
              <a:t>E.g</a:t>
            </a:r>
            <a:r>
              <a:rPr lang="es-ES" sz="2800" dirty="0"/>
              <a:t>. Age={[1-10],…,[91-100]}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Categorical</a:t>
            </a:r>
            <a:r>
              <a:rPr lang="es-ES" sz="2800" dirty="0"/>
              <a:t> data: </a:t>
            </a:r>
            <a:r>
              <a:rPr lang="es-ES" sz="2800" dirty="0" err="1"/>
              <a:t>generalization</a:t>
            </a:r>
            <a:r>
              <a:rPr lang="es-ES" sz="2800" dirty="0"/>
              <a:t> </a:t>
            </a:r>
            <a:r>
              <a:rPr lang="es-ES" sz="2800" dirty="0" err="1"/>
              <a:t>hierarchy</a:t>
            </a:r>
            <a:r>
              <a:rPr lang="es-ES" sz="2800" dirty="0"/>
              <a:t> </a:t>
            </a:r>
            <a:r>
              <a:rPr lang="es-ES" sz="2800" dirty="0" err="1"/>
              <a:t>supplied</a:t>
            </a:r>
            <a:r>
              <a:rPr lang="es-ES" sz="2800" dirty="0"/>
              <a:t> </a:t>
            </a:r>
            <a:r>
              <a:rPr lang="es-ES" sz="2800" dirty="0" err="1"/>
              <a:t>by</a:t>
            </a:r>
            <a:r>
              <a:rPr lang="es-ES" sz="2800" dirty="0"/>
              <a:t> </a:t>
            </a:r>
            <a:r>
              <a:rPr lang="es-ES" sz="2800" dirty="0" err="1"/>
              <a:t>users</a:t>
            </a:r>
            <a:r>
              <a:rPr lang="es-ES" sz="2800" dirty="0"/>
              <a:t>. </a:t>
            </a:r>
            <a:r>
              <a:rPr lang="es-ES" sz="2800" dirty="0" err="1"/>
              <a:t>E.g</a:t>
            </a:r>
            <a:r>
              <a:rPr lang="es-ES" sz="2800" dirty="0"/>
              <a:t>. </a:t>
            </a:r>
            <a:r>
              <a:rPr lang="es-ES" sz="2800" dirty="0" err="1"/>
              <a:t>Gender</a:t>
            </a:r>
            <a:r>
              <a:rPr lang="es-ES" sz="2800" dirty="0"/>
              <a:t> = [M </a:t>
            </a:r>
            <a:r>
              <a:rPr lang="es-ES" sz="2800" dirty="0" err="1"/>
              <a:t>or</a:t>
            </a:r>
            <a:r>
              <a:rPr lang="es-ES" sz="2800" dirty="0"/>
              <a:t> F]</a:t>
            </a:r>
          </a:p>
        </p:txBody>
      </p:sp>
    </p:spTree>
    <p:extLst>
      <p:ext uri="{BB962C8B-B14F-4D97-AF65-F5344CB8AC3E}">
        <p14:creationId xmlns:p14="http://schemas.microsoft.com/office/powerpoint/2010/main" val="54028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L-Diversity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38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Problems with K-Anonymity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Homogeneity</a:t>
            </a:r>
            <a:r>
              <a:rPr lang="es-ES" sz="2800" b="1" dirty="0"/>
              <a:t> </a:t>
            </a:r>
            <a:r>
              <a:rPr lang="es-ES" sz="2800" b="1" dirty="0" err="1"/>
              <a:t>attack</a:t>
            </a:r>
            <a:r>
              <a:rPr lang="es-ES" sz="2800" b="1" dirty="0"/>
              <a:t>: </a:t>
            </a:r>
            <a:r>
              <a:rPr lang="es-ES" sz="2800" dirty="0"/>
              <a:t>k-</a:t>
            </a:r>
            <a:r>
              <a:rPr lang="es-ES" sz="2800" dirty="0" err="1"/>
              <a:t>Anonymity</a:t>
            </a:r>
            <a:r>
              <a:rPr lang="es-ES" sz="2800" dirty="0"/>
              <a:t> can </a:t>
            </a:r>
            <a:r>
              <a:rPr lang="es-ES" sz="2800" dirty="0" err="1"/>
              <a:t>create</a:t>
            </a:r>
            <a:r>
              <a:rPr lang="es-ES" sz="2800" dirty="0"/>
              <a:t> </a:t>
            </a:r>
            <a:r>
              <a:rPr lang="es-ES" sz="2800" dirty="0" err="1"/>
              <a:t>groups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leak</a:t>
            </a:r>
            <a:r>
              <a:rPr lang="es-ES" sz="2800" dirty="0"/>
              <a:t> </a:t>
            </a:r>
            <a:r>
              <a:rPr lang="es-ES" sz="2800" dirty="0" err="1"/>
              <a:t>information</a:t>
            </a:r>
            <a:r>
              <a:rPr lang="es-ES" sz="2800" dirty="0"/>
              <a:t> </a:t>
            </a:r>
            <a:r>
              <a:rPr lang="es-ES" sz="2800" dirty="0" err="1"/>
              <a:t>due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lack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diversity</a:t>
            </a:r>
            <a:r>
              <a:rPr lang="es-ES" sz="2800" dirty="0"/>
              <a:t> in </a:t>
            </a:r>
            <a:r>
              <a:rPr lang="es-ES" sz="2800" dirty="0" err="1"/>
              <a:t>the</a:t>
            </a:r>
            <a:r>
              <a:rPr lang="es-ES" sz="2800" dirty="0"/>
              <a:t> sensitive </a:t>
            </a:r>
            <a:r>
              <a:rPr lang="es-ES" sz="2800" dirty="0" err="1"/>
              <a:t>attribute</a:t>
            </a:r>
            <a:r>
              <a:rPr lang="es-ES" sz="2800" dirty="0"/>
              <a:t>.</a:t>
            </a:r>
          </a:p>
          <a:p>
            <a:pPr lvl="3"/>
            <a:endParaRPr lang="es-ES" sz="2800" i="1" dirty="0"/>
          </a:p>
          <a:p>
            <a:pPr lvl="3"/>
            <a:r>
              <a:rPr lang="es-ES" sz="2800" i="1" dirty="0" err="1"/>
              <a:t>The</a:t>
            </a:r>
            <a:r>
              <a:rPr lang="es-ES" sz="2800" i="1" dirty="0"/>
              <a:t> </a:t>
            </a:r>
            <a:r>
              <a:rPr lang="es-ES" sz="2800" i="1" dirty="0" err="1"/>
              <a:t>sanitized</a:t>
            </a:r>
            <a:r>
              <a:rPr lang="es-ES" sz="2800" i="1" dirty="0"/>
              <a:t> table </a:t>
            </a:r>
            <a:r>
              <a:rPr lang="es-ES" sz="2800" i="1" dirty="0" err="1"/>
              <a:t>should</a:t>
            </a:r>
            <a:r>
              <a:rPr lang="es-ES" sz="2800" i="1" dirty="0"/>
              <a:t> </a:t>
            </a:r>
            <a:r>
              <a:rPr lang="es-ES" sz="2800" i="1" dirty="0" err="1"/>
              <a:t>also</a:t>
            </a:r>
            <a:r>
              <a:rPr lang="es-ES" sz="2800" i="1" dirty="0"/>
              <a:t> </a:t>
            </a:r>
            <a:r>
              <a:rPr lang="es-ES" sz="2800" i="1" dirty="0" err="1"/>
              <a:t>ensure</a:t>
            </a:r>
            <a:r>
              <a:rPr lang="es-ES" sz="2800" i="1" dirty="0"/>
              <a:t> </a:t>
            </a:r>
            <a:r>
              <a:rPr lang="es-ES" sz="2800" i="1" dirty="0" err="1"/>
              <a:t>diversity</a:t>
            </a:r>
            <a:r>
              <a:rPr lang="es-ES" sz="2800" i="1" dirty="0"/>
              <a:t>, </a:t>
            </a:r>
            <a:r>
              <a:rPr lang="es-ES" sz="2800" i="1" dirty="0" err="1"/>
              <a:t>that</a:t>
            </a:r>
            <a:r>
              <a:rPr lang="es-ES" sz="2800" i="1" dirty="0"/>
              <a:t> </a:t>
            </a:r>
            <a:r>
              <a:rPr lang="es-ES" sz="2800" i="1" dirty="0" err="1"/>
              <a:t>is</a:t>
            </a:r>
            <a:r>
              <a:rPr lang="es-ES" sz="2800" i="1" dirty="0"/>
              <a:t>, </a:t>
            </a:r>
            <a:r>
              <a:rPr lang="es-ES" sz="2800" i="1" dirty="0" err="1"/>
              <a:t>all</a:t>
            </a:r>
            <a:r>
              <a:rPr lang="es-ES" sz="2800" i="1" dirty="0"/>
              <a:t> </a:t>
            </a:r>
            <a:r>
              <a:rPr lang="es-ES" sz="2800" i="1" dirty="0" err="1"/>
              <a:t>tuples</a:t>
            </a:r>
            <a:r>
              <a:rPr lang="es-ES" sz="2800" i="1" dirty="0"/>
              <a:t> </a:t>
            </a:r>
            <a:r>
              <a:rPr lang="es-ES" sz="2800" i="1" dirty="0" err="1"/>
              <a:t>that</a:t>
            </a:r>
            <a:r>
              <a:rPr lang="es-ES" sz="2800" i="1" dirty="0"/>
              <a:t> share </a:t>
            </a:r>
            <a:r>
              <a:rPr lang="es-ES" sz="2800" i="1" dirty="0" err="1"/>
              <a:t>the</a:t>
            </a:r>
            <a:r>
              <a:rPr lang="es-ES" sz="2800" i="1" dirty="0"/>
              <a:t> </a:t>
            </a:r>
            <a:r>
              <a:rPr lang="es-ES" sz="2800" i="1" dirty="0" err="1"/>
              <a:t>same</a:t>
            </a:r>
            <a:r>
              <a:rPr lang="es-ES" sz="2800" i="1" dirty="0"/>
              <a:t> </a:t>
            </a:r>
            <a:r>
              <a:rPr lang="es-ES" sz="2800" i="1" dirty="0" err="1"/>
              <a:t>values</a:t>
            </a:r>
            <a:r>
              <a:rPr lang="es-ES" sz="2800" i="1" dirty="0"/>
              <a:t> </a:t>
            </a:r>
            <a:r>
              <a:rPr lang="es-ES" sz="2800" i="1" dirty="0" err="1"/>
              <a:t>of</a:t>
            </a:r>
            <a:r>
              <a:rPr lang="es-ES" sz="2800" i="1" dirty="0"/>
              <a:t> </a:t>
            </a:r>
            <a:r>
              <a:rPr lang="es-ES" sz="2800" i="1" dirty="0" err="1"/>
              <a:t>their</a:t>
            </a:r>
            <a:r>
              <a:rPr lang="es-ES" sz="2800" i="1" dirty="0"/>
              <a:t> </a:t>
            </a:r>
            <a:r>
              <a:rPr lang="es-ES" sz="2800" i="1" dirty="0" err="1"/>
              <a:t>quasi-identifiers</a:t>
            </a:r>
            <a:r>
              <a:rPr lang="es-ES" sz="2800" i="1" dirty="0"/>
              <a:t> </a:t>
            </a:r>
            <a:r>
              <a:rPr lang="es-ES" sz="2800" i="1" dirty="0" err="1"/>
              <a:t>should</a:t>
            </a:r>
            <a:r>
              <a:rPr lang="es-ES" sz="2800" i="1" dirty="0"/>
              <a:t> </a:t>
            </a:r>
            <a:r>
              <a:rPr lang="es-ES" sz="2800" i="1" dirty="0" err="1"/>
              <a:t>have</a:t>
            </a:r>
            <a:r>
              <a:rPr lang="es-ES" sz="2800" i="1" dirty="0"/>
              <a:t> diverse </a:t>
            </a:r>
            <a:r>
              <a:rPr lang="es-ES" sz="2800" i="1" dirty="0" err="1"/>
              <a:t>values</a:t>
            </a:r>
            <a:r>
              <a:rPr lang="es-ES" sz="2800" i="1" dirty="0"/>
              <a:t> </a:t>
            </a:r>
            <a:r>
              <a:rPr lang="es-ES" sz="2800" i="1" dirty="0" err="1"/>
              <a:t>for</a:t>
            </a:r>
            <a:r>
              <a:rPr lang="es-ES" sz="2800" i="1" dirty="0"/>
              <a:t> </a:t>
            </a:r>
            <a:r>
              <a:rPr lang="es-ES" sz="2800" i="1" dirty="0" err="1"/>
              <a:t>their</a:t>
            </a:r>
            <a:r>
              <a:rPr lang="es-ES" sz="2800" i="1" dirty="0"/>
              <a:t> sensitive </a:t>
            </a:r>
            <a:r>
              <a:rPr lang="es-ES" sz="2800" i="1" dirty="0" err="1"/>
              <a:t>attributes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50925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Problems with K-Anonymity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Background</a:t>
            </a:r>
            <a:r>
              <a:rPr lang="es-ES" sz="2800" b="1" dirty="0"/>
              <a:t> </a:t>
            </a:r>
            <a:r>
              <a:rPr lang="es-ES" sz="2800" b="1" dirty="0" err="1"/>
              <a:t>Knowledge</a:t>
            </a:r>
            <a:r>
              <a:rPr lang="es-ES" sz="2800" b="1" dirty="0"/>
              <a:t> </a:t>
            </a:r>
            <a:r>
              <a:rPr lang="es-ES" sz="2800" b="1" dirty="0" err="1"/>
              <a:t>Attack</a:t>
            </a:r>
            <a:r>
              <a:rPr lang="es-ES" sz="2800" b="1" dirty="0"/>
              <a:t>: </a:t>
            </a:r>
            <a:r>
              <a:rPr lang="es-ES" sz="2800" dirty="0"/>
              <a:t>k-</a:t>
            </a:r>
            <a:r>
              <a:rPr lang="es-ES" sz="2800" dirty="0" err="1"/>
              <a:t>Anonymity</a:t>
            </a:r>
            <a:r>
              <a:rPr lang="es-ES" sz="2800" dirty="0"/>
              <a:t> </a:t>
            </a:r>
            <a:r>
              <a:rPr lang="es-ES" sz="2800" dirty="0" err="1"/>
              <a:t>does</a:t>
            </a:r>
            <a:r>
              <a:rPr lang="es-ES" sz="2800" dirty="0"/>
              <a:t>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protect</a:t>
            </a:r>
            <a:r>
              <a:rPr lang="es-ES" sz="2800" dirty="0"/>
              <a:t> </a:t>
            </a:r>
            <a:r>
              <a:rPr lang="es-ES" sz="2800" dirty="0" err="1"/>
              <a:t>against</a:t>
            </a:r>
            <a:r>
              <a:rPr lang="es-ES" sz="2800" dirty="0"/>
              <a:t> </a:t>
            </a:r>
            <a:r>
              <a:rPr lang="es-ES" sz="2800" dirty="0" err="1"/>
              <a:t>attacks</a:t>
            </a:r>
            <a:r>
              <a:rPr lang="es-ES" sz="2800" dirty="0"/>
              <a:t> </a:t>
            </a:r>
            <a:r>
              <a:rPr lang="es-ES" sz="2800" dirty="0" err="1"/>
              <a:t>based</a:t>
            </a:r>
            <a:r>
              <a:rPr lang="es-ES" sz="2800" dirty="0"/>
              <a:t>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dirty="0" err="1"/>
              <a:t>background</a:t>
            </a:r>
            <a:r>
              <a:rPr lang="es-ES" sz="2800" dirty="0"/>
              <a:t> </a:t>
            </a:r>
            <a:r>
              <a:rPr lang="es-ES" sz="2800" dirty="0" err="1"/>
              <a:t>knowledge</a:t>
            </a:r>
            <a:r>
              <a:rPr lang="es-ES" sz="2800" dirty="0"/>
              <a:t>.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42382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L-Diversity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main</a:t>
            </a:r>
            <a:r>
              <a:rPr lang="es-ES" sz="2800" dirty="0"/>
              <a:t> idea </a:t>
            </a:r>
            <a:r>
              <a:rPr lang="es-ES" sz="2800" dirty="0" err="1"/>
              <a:t>behind</a:t>
            </a:r>
            <a:r>
              <a:rPr lang="es-ES" sz="2800" dirty="0"/>
              <a:t> L-</a:t>
            </a:r>
            <a:r>
              <a:rPr lang="es-ES" sz="2800" dirty="0" err="1"/>
              <a:t>diversity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requirement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sensitive </a:t>
            </a:r>
            <a:r>
              <a:rPr lang="es-ES" sz="2800" dirty="0" err="1"/>
              <a:t>attributes</a:t>
            </a:r>
            <a:r>
              <a:rPr lang="es-ES" sz="2800" dirty="0"/>
              <a:t> are </a:t>
            </a:r>
            <a:r>
              <a:rPr lang="es-ES" sz="2800" dirty="0" err="1"/>
              <a:t>well</a:t>
            </a:r>
            <a:r>
              <a:rPr lang="es-ES" sz="2800" dirty="0"/>
              <a:t> </a:t>
            </a:r>
            <a:r>
              <a:rPr lang="es-ES" sz="2800" dirty="0" err="1"/>
              <a:t>represented</a:t>
            </a:r>
            <a:r>
              <a:rPr lang="es-ES" sz="2800" dirty="0"/>
              <a:t> in </a:t>
            </a:r>
            <a:r>
              <a:rPr lang="es-ES" sz="2800" dirty="0" err="1"/>
              <a:t>each</a:t>
            </a:r>
            <a:r>
              <a:rPr lang="es-ES" sz="2800" dirty="0"/>
              <a:t> </a:t>
            </a:r>
            <a:r>
              <a:rPr lang="es-ES" sz="2800" dirty="0" err="1"/>
              <a:t>group</a:t>
            </a:r>
            <a:r>
              <a:rPr lang="es-ES" sz="2800" dirty="0"/>
              <a:t>.</a:t>
            </a:r>
          </a:p>
          <a:p>
            <a:endParaRPr lang="es-ES" sz="2800" u="sng" dirty="0"/>
          </a:p>
          <a:p>
            <a:r>
              <a:rPr lang="es-ES" sz="2800" i="1" dirty="0" err="1"/>
              <a:t>An</a:t>
            </a:r>
            <a:r>
              <a:rPr lang="es-ES" sz="2800" i="1" dirty="0"/>
              <a:t> </a:t>
            </a:r>
            <a:r>
              <a:rPr lang="es-ES" sz="2800" i="1" dirty="0" err="1"/>
              <a:t>equivalence</a:t>
            </a:r>
            <a:r>
              <a:rPr lang="es-ES" sz="2800" i="1" dirty="0"/>
              <a:t> </a:t>
            </a:r>
            <a:r>
              <a:rPr lang="es-ES" sz="2800" i="1" dirty="0" err="1"/>
              <a:t>class</a:t>
            </a:r>
            <a:r>
              <a:rPr lang="es-ES" sz="2800" i="1" dirty="0"/>
              <a:t> </a:t>
            </a:r>
            <a:r>
              <a:rPr lang="es-ES" sz="2800" i="1" dirty="0" err="1"/>
              <a:t>is</a:t>
            </a:r>
            <a:r>
              <a:rPr lang="es-ES" sz="2800" i="1" dirty="0"/>
              <a:t> </a:t>
            </a:r>
            <a:r>
              <a:rPr lang="es-ES" sz="2800" i="1" dirty="0" err="1"/>
              <a:t>said</a:t>
            </a:r>
            <a:r>
              <a:rPr lang="es-ES" sz="2800" i="1" dirty="0"/>
              <a:t> </a:t>
            </a:r>
            <a:r>
              <a:rPr lang="es-ES" sz="2800" i="1" dirty="0" err="1"/>
              <a:t>to</a:t>
            </a:r>
            <a:r>
              <a:rPr lang="es-ES" sz="2800" i="1" dirty="0"/>
              <a:t> </a:t>
            </a:r>
            <a:r>
              <a:rPr lang="es-ES" sz="2800" i="1" dirty="0" err="1"/>
              <a:t>have</a:t>
            </a:r>
            <a:r>
              <a:rPr lang="es-ES" sz="2800" i="1" dirty="0"/>
              <a:t> l-</a:t>
            </a:r>
            <a:r>
              <a:rPr lang="es-ES" sz="2800" i="1" dirty="0" err="1"/>
              <a:t>diversity</a:t>
            </a:r>
            <a:r>
              <a:rPr lang="es-ES" sz="2800" i="1" dirty="0"/>
              <a:t> </a:t>
            </a:r>
            <a:r>
              <a:rPr lang="es-ES" sz="2800" i="1" dirty="0" err="1"/>
              <a:t>if</a:t>
            </a:r>
            <a:r>
              <a:rPr lang="es-ES" sz="2800" i="1" dirty="0"/>
              <a:t> </a:t>
            </a:r>
            <a:r>
              <a:rPr lang="es-ES" sz="2800" i="1" dirty="0" err="1"/>
              <a:t>there</a:t>
            </a:r>
            <a:r>
              <a:rPr lang="es-ES" sz="2800" i="1" dirty="0"/>
              <a:t> are at </a:t>
            </a:r>
            <a:r>
              <a:rPr lang="es-ES" sz="2800" i="1" dirty="0" err="1"/>
              <a:t>least</a:t>
            </a:r>
            <a:r>
              <a:rPr lang="es-ES" sz="2800" i="1" dirty="0"/>
              <a:t> l “</a:t>
            </a:r>
            <a:r>
              <a:rPr lang="es-ES" sz="2800" i="1" dirty="0" err="1"/>
              <a:t>well-represented</a:t>
            </a:r>
            <a:r>
              <a:rPr lang="es-ES" sz="2800" i="1" dirty="0"/>
              <a:t>” </a:t>
            </a:r>
            <a:r>
              <a:rPr lang="es-ES" sz="2800" i="1" dirty="0" err="1"/>
              <a:t>values</a:t>
            </a:r>
            <a:r>
              <a:rPr lang="es-ES" sz="2800" i="1" dirty="0"/>
              <a:t> </a:t>
            </a:r>
            <a:r>
              <a:rPr lang="es-ES" sz="2800" i="1" dirty="0" err="1"/>
              <a:t>for</a:t>
            </a:r>
            <a:r>
              <a:rPr lang="es-ES" sz="2800" i="1" dirty="0"/>
              <a:t> </a:t>
            </a:r>
            <a:r>
              <a:rPr lang="es-ES" sz="2800" i="1" dirty="0" err="1"/>
              <a:t>the</a:t>
            </a:r>
            <a:r>
              <a:rPr lang="es-ES" sz="2800" i="1" dirty="0"/>
              <a:t> sensitive </a:t>
            </a:r>
            <a:r>
              <a:rPr lang="es-ES" sz="2800" i="1" dirty="0" err="1"/>
              <a:t>attribute</a:t>
            </a:r>
            <a:r>
              <a:rPr lang="es-ES" sz="2800" i="1" dirty="0"/>
              <a:t>. A table </a:t>
            </a:r>
            <a:r>
              <a:rPr lang="es-ES" sz="2800" i="1" dirty="0" err="1"/>
              <a:t>is</a:t>
            </a:r>
            <a:r>
              <a:rPr lang="es-ES" sz="2800" i="1" dirty="0"/>
              <a:t> </a:t>
            </a:r>
            <a:r>
              <a:rPr lang="es-ES" sz="2800" i="1" dirty="0" err="1"/>
              <a:t>said</a:t>
            </a:r>
            <a:r>
              <a:rPr lang="es-ES" sz="2800" i="1" dirty="0"/>
              <a:t> </a:t>
            </a:r>
            <a:r>
              <a:rPr lang="es-ES" sz="2800" i="1" dirty="0" err="1"/>
              <a:t>to</a:t>
            </a:r>
            <a:r>
              <a:rPr lang="es-ES" sz="2800" i="1" dirty="0"/>
              <a:t> </a:t>
            </a:r>
            <a:r>
              <a:rPr lang="es-ES" sz="2800" i="1" dirty="0" err="1"/>
              <a:t>have</a:t>
            </a:r>
            <a:r>
              <a:rPr lang="es-ES" sz="2800" i="1" dirty="0"/>
              <a:t> l-</a:t>
            </a:r>
            <a:r>
              <a:rPr lang="es-ES" sz="2800" i="1" dirty="0" err="1"/>
              <a:t>diversity</a:t>
            </a:r>
            <a:r>
              <a:rPr lang="es-ES" sz="2800" i="1" dirty="0"/>
              <a:t> </a:t>
            </a:r>
            <a:r>
              <a:rPr lang="es-ES" sz="2800" i="1" dirty="0" err="1"/>
              <a:t>if</a:t>
            </a:r>
            <a:r>
              <a:rPr lang="es-ES" sz="2800" i="1" dirty="0"/>
              <a:t> </a:t>
            </a:r>
            <a:r>
              <a:rPr lang="es-ES" sz="2800" i="1" dirty="0" err="1"/>
              <a:t>every</a:t>
            </a:r>
            <a:r>
              <a:rPr lang="es-ES" sz="2800" i="1" dirty="0"/>
              <a:t> </a:t>
            </a:r>
            <a:r>
              <a:rPr lang="es-ES" sz="2800" i="1" dirty="0" err="1"/>
              <a:t>equivalence</a:t>
            </a:r>
            <a:r>
              <a:rPr lang="es-ES" sz="2800" i="1" dirty="0"/>
              <a:t> </a:t>
            </a:r>
            <a:r>
              <a:rPr lang="es-ES" sz="2800" i="1" dirty="0" err="1"/>
              <a:t>class</a:t>
            </a:r>
            <a:r>
              <a:rPr lang="es-ES" sz="2800" i="1" dirty="0"/>
              <a:t> </a:t>
            </a:r>
            <a:r>
              <a:rPr lang="es-ES" sz="2800" i="1" dirty="0" err="1"/>
              <a:t>of</a:t>
            </a:r>
            <a:r>
              <a:rPr lang="es-ES" sz="2800" i="1" dirty="0"/>
              <a:t> </a:t>
            </a:r>
            <a:r>
              <a:rPr lang="es-ES" sz="2800" i="1" dirty="0" err="1"/>
              <a:t>the</a:t>
            </a:r>
            <a:r>
              <a:rPr lang="es-ES" sz="2800" i="1" dirty="0"/>
              <a:t> table has l-</a:t>
            </a:r>
            <a:r>
              <a:rPr lang="es-ES" sz="2800" i="1" dirty="0" err="1"/>
              <a:t>diversity</a:t>
            </a:r>
            <a:r>
              <a:rPr lang="es-ES" sz="2800" i="1" dirty="0"/>
              <a:t>.</a:t>
            </a:r>
            <a:endParaRPr lang="es-ES" sz="2800" u="sng" dirty="0"/>
          </a:p>
        </p:txBody>
      </p:sp>
    </p:spTree>
    <p:extLst>
      <p:ext uri="{BB962C8B-B14F-4D97-AF65-F5344CB8AC3E}">
        <p14:creationId xmlns:p14="http://schemas.microsoft.com/office/powerpoint/2010/main" val="251841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L-Diversity implementations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3237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err="1"/>
              <a:t>Distinct</a:t>
            </a:r>
            <a:r>
              <a:rPr lang="es-ES" sz="2400" b="1" dirty="0"/>
              <a:t> l-</a:t>
            </a:r>
            <a:r>
              <a:rPr lang="es-ES" sz="2400" b="1" dirty="0" err="1"/>
              <a:t>diversity</a:t>
            </a:r>
            <a:r>
              <a:rPr lang="es-ES" sz="2400" b="1" dirty="0"/>
              <a:t> –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simplest</a:t>
            </a:r>
            <a:r>
              <a:rPr lang="es-ES" sz="2400" dirty="0"/>
              <a:t> </a:t>
            </a:r>
            <a:r>
              <a:rPr lang="es-ES" sz="2400" dirty="0" err="1"/>
              <a:t>definition</a:t>
            </a:r>
            <a:r>
              <a:rPr lang="es-ES" sz="2400" dirty="0"/>
              <a:t> </a:t>
            </a:r>
            <a:r>
              <a:rPr lang="es-ES" sz="2400" dirty="0" err="1"/>
              <a:t>ensures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l </a:t>
            </a:r>
            <a:r>
              <a:rPr lang="es-ES" sz="2400" dirty="0" err="1"/>
              <a:t>distinct</a:t>
            </a:r>
            <a:r>
              <a:rPr lang="es-ES" sz="2400" dirty="0"/>
              <a:t>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sensitive </a:t>
            </a:r>
            <a:r>
              <a:rPr lang="es-ES" sz="2400" dirty="0" err="1"/>
              <a:t>field</a:t>
            </a:r>
            <a:r>
              <a:rPr lang="es-ES" sz="2400" dirty="0"/>
              <a:t> in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equivalence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exist</a:t>
            </a:r>
            <a:r>
              <a:rPr lang="es-E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err="1"/>
              <a:t>Entropy</a:t>
            </a:r>
            <a:r>
              <a:rPr lang="es-ES" sz="2400" b="1" dirty="0"/>
              <a:t> l-</a:t>
            </a:r>
            <a:r>
              <a:rPr lang="es-ES" sz="2400" b="1" dirty="0" err="1"/>
              <a:t>diversity</a:t>
            </a:r>
            <a:r>
              <a:rPr lang="es-ES" sz="2400" b="1" dirty="0"/>
              <a:t> –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most</a:t>
            </a:r>
            <a:r>
              <a:rPr lang="es-ES" sz="2400" dirty="0"/>
              <a:t> </a:t>
            </a:r>
            <a:r>
              <a:rPr lang="es-ES" sz="2400" dirty="0" err="1"/>
              <a:t>complex</a:t>
            </a:r>
            <a:r>
              <a:rPr lang="es-ES" sz="2400" dirty="0"/>
              <a:t> </a:t>
            </a:r>
            <a:r>
              <a:rPr lang="es-ES" sz="2400" dirty="0" err="1"/>
              <a:t>definition</a:t>
            </a:r>
            <a:r>
              <a:rPr lang="es-ES" sz="2400" dirty="0"/>
              <a:t> defines </a:t>
            </a:r>
            <a:r>
              <a:rPr lang="es-ES" sz="2400" dirty="0" err="1"/>
              <a:t>Entropy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equivalent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E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negation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summation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s </a:t>
            </a:r>
            <a:r>
              <a:rPr lang="es-ES" sz="2400" dirty="0" err="1"/>
              <a:t>across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domain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sensitive </a:t>
            </a:r>
            <a:r>
              <a:rPr lang="es-ES" sz="2400" dirty="0" err="1"/>
              <a:t>attribute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p(</a:t>
            </a:r>
            <a:r>
              <a:rPr lang="es-ES" sz="2400" dirty="0" err="1"/>
              <a:t>E,s</a:t>
            </a:r>
            <a:r>
              <a:rPr lang="es-ES" sz="2400" dirty="0"/>
              <a:t>)log(p(</a:t>
            </a:r>
            <a:r>
              <a:rPr lang="es-ES" sz="2400" dirty="0" err="1"/>
              <a:t>E,s</a:t>
            </a:r>
            <a:r>
              <a:rPr lang="es-ES" sz="2400" dirty="0"/>
              <a:t>)) </a:t>
            </a:r>
            <a:r>
              <a:rPr lang="es-ES" sz="2400" dirty="0" err="1"/>
              <a:t>where</a:t>
            </a:r>
            <a:r>
              <a:rPr lang="es-ES" sz="2400" dirty="0"/>
              <a:t> p(</a:t>
            </a:r>
            <a:r>
              <a:rPr lang="es-ES" sz="2400" dirty="0" err="1"/>
              <a:t>E,s</a:t>
            </a:r>
            <a:r>
              <a:rPr lang="es-ES" sz="2400" dirty="0"/>
              <a:t>)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fraction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records</a:t>
            </a:r>
            <a:r>
              <a:rPr lang="es-ES" sz="2400" dirty="0"/>
              <a:t> in E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sensitive </a:t>
            </a:r>
            <a:r>
              <a:rPr lang="es-ES" sz="2400" dirty="0" err="1"/>
              <a:t>value</a:t>
            </a:r>
            <a:r>
              <a:rPr lang="es-ES" sz="2400" dirty="0"/>
              <a:t> s. A table has </a:t>
            </a:r>
            <a:r>
              <a:rPr lang="es-ES" sz="2400" dirty="0" err="1"/>
              <a:t>entropy</a:t>
            </a:r>
            <a:r>
              <a:rPr lang="es-ES" sz="2400" dirty="0"/>
              <a:t> l-</a:t>
            </a:r>
            <a:r>
              <a:rPr lang="es-ES" sz="2400" dirty="0" err="1"/>
              <a:t>diversity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every</a:t>
            </a:r>
            <a:r>
              <a:rPr lang="es-ES" sz="2400" dirty="0"/>
              <a:t> </a:t>
            </a:r>
            <a:r>
              <a:rPr lang="es-ES" sz="2400" dirty="0" err="1"/>
              <a:t>equivalent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E, </a:t>
            </a:r>
            <a:r>
              <a:rPr lang="es-ES" sz="2400" dirty="0" err="1"/>
              <a:t>Entropy</a:t>
            </a:r>
            <a:r>
              <a:rPr lang="es-ES" sz="2400" dirty="0"/>
              <a:t>(E) ≥ log(l).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Recursive (c-l)-</a:t>
            </a:r>
            <a:r>
              <a:rPr lang="es-ES" sz="2400" b="1" dirty="0" err="1"/>
              <a:t>diversity</a:t>
            </a:r>
            <a:r>
              <a:rPr lang="es-ES" sz="2400" b="1" dirty="0"/>
              <a:t> – </a:t>
            </a:r>
            <a:r>
              <a:rPr lang="es-ES" sz="2400" dirty="0"/>
              <a:t>A </a:t>
            </a:r>
            <a:r>
              <a:rPr lang="es-ES" sz="2400" dirty="0" err="1"/>
              <a:t>compromise</a:t>
            </a:r>
            <a:r>
              <a:rPr lang="es-ES" sz="2400" dirty="0"/>
              <a:t> </a:t>
            </a:r>
            <a:r>
              <a:rPr lang="es-ES" sz="2400" dirty="0" err="1"/>
              <a:t>definition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ensures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most</a:t>
            </a:r>
            <a:r>
              <a:rPr lang="es-ES" sz="2400" dirty="0"/>
              <a:t> </a:t>
            </a:r>
            <a:r>
              <a:rPr lang="es-ES" sz="2400" dirty="0" err="1"/>
              <a:t>common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appear</a:t>
            </a:r>
            <a:r>
              <a:rPr lang="es-ES" sz="2400" dirty="0"/>
              <a:t> </a:t>
            </a:r>
            <a:r>
              <a:rPr lang="es-ES" sz="2400" dirty="0" err="1"/>
              <a:t>too</a:t>
            </a:r>
            <a:r>
              <a:rPr lang="es-ES" sz="2400" dirty="0"/>
              <a:t> </a:t>
            </a:r>
            <a:r>
              <a:rPr lang="es-ES" sz="2400" dirty="0" err="1"/>
              <a:t>often</a:t>
            </a:r>
            <a:r>
              <a:rPr lang="es-ES" sz="2400" dirty="0"/>
              <a:t> </a:t>
            </a:r>
            <a:r>
              <a:rPr lang="es-ES" sz="2400" dirty="0" err="1"/>
              <a:t>while</a:t>
            </a:r>
            <a:r>
              <a:rPr lang="es-ES" sz="2400" dirty="0"/>
              <a:t> </a:t>
            </a:r>
            <a:r>
              <a:rPr lang="es-ES" sz="2400" dirty="0" err="1"/>
              <a:t>less</a:t>
            </a:r>
            <a:r>
              <a:rPr lang="es-ES" sz="2400" dirty="0"/>
              <a:t> </a:t>
            </a:r>
            <a:r>
              <a:rPr lang="es-ES" sz="2400" dirty="0" err="1"/>
              <a:t>common</a:t>
            </a:r>
            <a:r>
              <a:rPr lang="es-ES" sz="2400" dirty="0"/>
              <a:t> </a:t>
            </a:r>
            <a:r>
              <a:rPr lang="es-ES" sz="2400" dirty="0" err="1"/>
              <a:t>values</a:t>
            </a:r>
            <a:r>
              <a:rPr lang="es-ES" sz="2400" dirty="0"/>
              <a:t> are </a:t>
            </a:r>
            <a:r>
              <a:rPr lang="es-ES" sz="2400" dirty="0" err="1"/>
              <a:t>ensured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appear</a:t>
            </a:r>
            <a:r>
              <a:rPr lang="es-ES" sz="2400" dirty="0"/>
              <a:t> </a:t>
            </a:r>
            <a:r>
              <a:rPr lang="es-ES" sz="2400" dirty="0" err="1"/>
              <a:t>too</a:t>
            </a:r>
            <a:r>
              <a:rPr lang="es-ES" sz="2400" dirty="0"/>
              <a:t> </a:t>
            </a:r>
            <a:r>
              <a:rPr lang="es-ES" sz="2400" dirty="0" err="1"/>
              <a:t>infrequently</a:t>
            </a:r>
            <a:r>
              <a:rPr lang="es-ES" sz="2400" dirty="0"/>
              <a:t>.</a:t>
            </a:r>
            <a:endParaRPr lang="es-ES" sz="2400" u="sng" dirty="0"/>
          </a:p>
        </p:txBody>
      </p:sp>
    </p:spTree>
    <p:extLst>
      <p:ext uri="{BB962C8B-B14F-4D97-AF65-F5344CB8AC3E}">
        <p14:creationId xmlns:p14="http://schemas.microsoft.com/office/powerpoint/2010/main" val="3291827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Differential privacy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67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Rules for Practices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9742714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6 </a:t>
            </a:r>
            <a:r>
              <a:rPr lang="es-ES" sz="2400" dirty="0" err="1"/>
              <a:t>sessions</a:t>
            </a:r>
            <a:r>
              <a:rPr lang="es-ES" sz="2400" dirty="0"/>
              <a:t> (3 modules)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Attendance</a:t>
            </a:r>
            <a:r>
              <a:rPr lang="es-ES" sz="2400" dirty="0"/>
              <a:t>: 4 of 6 </a:t>
            </a:r>
            <a:r>
              <a:rPr lang="es-ES" sz="2400" dirty="0" err="1"/>
              <a:t>classes</a:t>
            </a:r>
            <a:r>
              <a:rPr lang="es-ES" sz="2400" dirty="0"/>
              <a:t> </a:t>
            </a:r>
            <a:r>
              <a:rPr lang="es-ES" sz="2400" dirty="0" err="1"/>
              <a:t>mandatory</a:t>
            </a:r>
            <a:r>
              <a:rPr lang="es-ES" sz="2400" dirty="0"/>
              <a:t> (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undergraduate</a:t>
            </a:r>
            <a:r>
              <a:rPr lang="es-ES" sz="2400" dirty="0"/>
              <a:t> </a:t>
            </a:r>
            <a:r>
              <a:rPr lang="es-ES" sz="2400" dirty="0" err="1"/>
              <a:t>students</a:t>
            </a:r>
            <a:r>
              <a:rPr lang="es-ES" sz="2400" dirty="0"/>
              <a:t>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Deliverables</a:t>
            </a:r>
            <a:r>
              <a:rPr lang="es-ES" sz="2400" dirty="0"/>
              <a:t>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19D496-6023-D040-93CD-84F5DF60F74A}"/>
              </a:ext>
            </a:extLst>
          </p:cNvPr>
          <p:cNvSpPr/>
          <p:nvPr/>
        </p:nvSpPr>
        <p:spPr>
          <a:xfrm>
            <a:off x="1874108" y="3942421"/>
            <a:ext cx="8930526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1 (40% - Individual): 10/02/2023 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2 (20% - Individual): 22/02/2023 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3 (40% - In </a:t>
            </a:r>
            <a:r>
              <a:rPr lang="es-ES" sz="2400" dirty="0" err="1"/>
              <a:t>pairs</a:t>
            </a:r>
            <a:r>
              <a:rPr lang="es-ES" sz="2400" dirty="0"/>
              <a:t>): 17/03/2023 at 23:59</a:t>
            </a:r>
          </a:p>
        </p:txBody>
      </p:sp>
    </p:spTree>
    <p:extLst>
      <p:ext uri="{BB962C8B-B14F-4D97-AF65-F5344CB8AC3E}">
        <p14:creationId xmlns:p14="http://schemas.microsoft.com/office/powerpoint/2010/main" val="1261669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Differential privacy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Differential</a:t>
            </a:r>
            <a:r>
              <a:rPr lang="es-ES" sz="2800" dirty="0"/>
              <a:t> </a:t>
            </a:r>
            <a:r>
              <a:rPr lang="es-ES" sz="2800" dirty="0" err="1"/>
              <a:t>privacy</a:t>
            </a:r>
            <a:r>
              <a:rPr lang="es-ES" sz="2800" dirty="0"/>
              <a:t> (DP) </a:t>
            </a:r>
            <a:r>
              <a:rPr lang="es-ES" sz="2800" dirty="0" err="1"/>
              <a:t>is</a:t>
            </a:r>
            <a:r>
              <a:rPr lang="es-ES" sz="2800" dirty="0"/>
              <a:t> a </a:t>
            </a:r>
            <a:r>
              <a:rPr lang="es-ES" sz="2800" dirty="0" err="1"/>
              <a:t>way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preserve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privacy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individuals</a:t>
            </a:r>
            <a:r>
              <a:rPr lang="es-ES" sz="2800" dirty="0"/>
              <a:t> in a </a:t>
            </a:r>
            <a:r>
              <a:rPr lang="es-ES" sz="2800" dirty="0" err="1"/>
              <a:t>dataset</a:t>
            </a:r>
            <a:r>
              <a:rPr lang="es-ES" sz="2800" dirty="0"/>
              <a:t> </a:t>
            </a:r>
            <a:r>
              <a:rPr lang="es-ES" sz="2800" dirty="0" err="1"/>
              <a:t>while</a:t>
            </a:r>
            <a:r>
              <a:rPr lang="es-ES" sz="2800" dirty="0"/>
              <a:t> </a:t>
            </a:r>
            <a:r>
              <a:rPr lang="es-ES" sz="2800" dirty="0" err="1"/>
              <a:t>preserving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overall</a:t>
            </a:r>
            <a:r>
              <a:rPr lang="es-ES" sz="2800" dirty="0"/>
              <a:t> </a:t>
            </a:r>
            <a:r>
              <a:rPr lang="es-ES" sz="2800" dirty="0" err="1"/>
              <a:t>usefulness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such</a:t>
            </a:r>
            <a:r>
              <a:rPr lang="es-ES" sz="2800" dirty="0"/>
              <a:t> a </a:t>
            </a:r>
            <a:r>
              <a:rPr lang="es-ES" sz="2800" dirty="0" err="1"/>
              <a:t>dataset</a:t>
            </a:r>
            <a:r>
              <a:rPr lang="es-ES" sz="2800" dirty="0"/>
              <a:t>. </a:t>
            </a:r>
            <a:r>
              <a:rPr lang="es-ES" sz="2800" dirty="0" err="1"/>
              <a:t>Ideally</a:t>
            </a:r>
            <a:r>
              <a:rPr lang="es-ES" sz="2800" dirty="0"/>
              <a:t>, </a:t>
            </a:r>
            <a:r>
              <a:rPr lang="es-ES" sz="2800" dirty="0" err="1"/>
              <a:t>someone</a:t>
            </a:r>
            <a:r>
              <a:rPr lang="es-ES" sz="2800" dirty="0"/>
              <a:t> </a:t>
            </a:r>
            <a:r>
              <a:rPr lang="es-ES" sz="2800" dirty="0" err="1"/>
              <a:t>shouldn’t</a:t>
            </a:r>
            <a:r>
              <a:rPr lang="es-ES" sz="2800" dirty="0"/>
              <a:t> be </a:t>
            </a:r>
            <a:r>
              <a:rPr lang="es-ES" sz="2800" dirty="0" err="1"/>
              <a:t>able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tell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difference</a:t>
            </a:r>
            <a:r>
              <a:rPr lang="es-ES" sz="2800" dirty="0"/>
              <a:t> </a:t>
            </a:r>
            <a:r>
              <a:rPr lang="es-ES" sz="2800" dirty="0" err="1"/>
              <a:t>between</a:t>
            </a:r>
            <a:r>
              <a:rPr lang="es-ES" sz="2800" dirty="0"/>
              <a:t> </a:t>
            </a:r>
            <a:r>
              <a:rPr lang="es-ES" sz="2800" dirty="0" err="1"/>
              <a:t>one</a:t>
            </a:r>
            <a:r>
              <a:rPr lang="es-ES" sz="2800" dirty="0"/>
              <a:t> </a:t>
            </a:r>
            <a:r>
              <a:rPr lang="es-ES" sz="2800" dirty="0" err="1"/>
              <a:t>dataset</a:t>
            </a:r>
            <a:r>
              <a:rPr lang="es-ES" sz="2800" dirty="0"/>
              <a:t> and a </a:t>
            </a:r>
            <a:r>
              <a:rPr lang="es-ES" sz="2800" dirty="0" err="1"/>
              <a:t>parallel</a:t>
            </a:r>
            <a:r>
              <a:rPr lang="es-ES" sz="2800" dirty="0"/>
              <a:t> </a:t>
            </a:r>
            <a:r>
              <a:rPr lang="es-ES" sz="2800" dirty="0" err="1"/>
              <a:t>one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a single </a:t>
            </a:r>
            <a:r>
              <a:rPr lang="es-ES" sz="2800" dirty="0" err="1"/>
              <a:t>point</a:t>
            </a:r>
            <a:r>
              <a:rPr lang="es-ES" sz="2800" dirty="0"/>
              <a:t> removed. </a:t>
            </a:r>
            <a:r>
              <a:rPr lang="es-ES" sz="2800" dirty="0" err="1"/>
              <a:t>To</a:t>
            </a:r>
            <a:r>
              <a:rPr lang="es-ES" sz="2800" dirty="0"/>
              <a:t> do </a:t>
            </a:r>
            <a:r>
              <a:rPr lang="es-ES" sz="2800" dirty="0" err="1"/>
              <a:t>this</a:t>
            </a:r>
            <a:r>
              <a:rPr lang="es-ES" sz="2800" dirty="0"/>
              <a:t>, </a:t>
            </a:r>
            <a:r>
              <a:rPr lang="es-ES" sz="2800" dirty="0" err="1"/>
              <a:t>randomized</a:t>
            </a:r>
            <a:r>
              <a:rPr lang="es-ES" sz="2800" dirty="0"/>
              <a:t> </a:t>
            </a:r>
            <a:r>
              <a:rPr lang="es-ES" sz="2800" dirty="0" err="1"/>
              <a:t>algorithms</a:t>
            </a:r>
            <a:r>
              <a:rPr lang="es-ES" sz="2800" dirty="0"/>
              <a:t> are </a:t>
            </a:r>
            <a:r>
              <a:rPr lang="es-ES" sz="2800" dirty="0" err="1"/>
              <a:t>used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add</a:t>
            </a:r>
            <a:r>
              <a:rPr lang="es-ES" sz="2800" dirty="0"/>
              <a:t> </a:t>
            </a:r>
            <a:r>
              <a:rPr lang="es-ES" sz="2800" dirty="0" err="1"/>
              <a:t>noise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data.</a:t>
            </a:r>
          </a:p>
          <a:p>
            <a:endParaRPr lang="es-ES" sz="2800" dirty="0"/>
          </a:p>
          <a:p>
            <a:r>
              <a:rPr lang="es-ES" sz="2800" dirty="0" err="1"/>
              <a:t>This</a:t>
            </a:r>
            <a:r>
              <a:rPr lang="es-ES" sz="2800" dirty="0"/>
              <a:t> </a:t>
            </a:r>
            <a:r>
              <a:rPr lang="es-ES" sz="2800" dirty="0" err="1"/>
              <a:t>noise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what</a:t>
            </a:r>
            <a:r>
              <a:rPr lang="es-ES" sz="2800" dirty="0"/>
              <a:t> </a:t>
            </a:r>
            <a:r>
              <a:rPr lang="es-ES" sz="2800" dirty="0" err="1"/>
              <a:t>guarantees</a:t>
            </a:r>
            <a:r>
              <a:rPr lang="es-ES" sz="2800" dirty="0"/>
              <a:t> plausible </a:t>
            </a:r>
            <a:r>
              <a:rPr lang="es-ES" sz="2800" dirty="0" err="1"/>
              <a:t>deniability</a:t>
            </a:r>
            <a:r>
              <a:rPr lang="es-ES" sz="2800" dirty="0"/>
              <a:t>, and </a:t>
            </a:r>
            <a:r>
              <a:rPr lang="es-ES" sz="2800" dirty="0" err="1"/>
              <a:t>thus</a:t>
            </a:r>
            <a:r>
              <a:rPr lang="es-ES" sz="2800" dirty="0"/>
              <a:t> </a:t>
            </a:r>
            <a:r>
              <a:rPr lang="es-ES" sz="2800" dirty="0" err="1"/>
              <a:t>protection</a:t>
            </a:r>
            <a:r>
              <a:rPr lang="es-ES" sz="2800" dirty="0"/>
              <a:t> </a:t>
            </a:r>
            <a:r>
              <a:rPr lang="es-ES" sz="2800" dirty="0" err="1"/>
              <a:t>from</a:t>
            </a:r>
            <a:r>
              <a:rPr lang="es-ES" sz="2800" dirty="0"/>
              <a:t> </a:t>
            </a:r>
            <a:r>
              <a:rPr lang="es-ES" sz="2800" dirty="0" err="1"/>
              <a:t>harm</a:t>
            </a:r>
            <a:r>
              <a:rPr lang="es-ES" sz="2800" dirty="0"/>
              <a:t>,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people</a:t>
            </a:r>
            <a:r>
              <a:rPr lang="es-ES" sz="2800" dirty="0"/>
              <a:t> </a:t>
            </a:r>
            <a:r>
              <a:rPr lang="es-ES" sz="2800" dirty="0" err="1"/>
              <a:t>whose</a:t>
            </a:r>
            <a:r>
              <a:rPr lang="es-ES" sz="2800" dirty="0"/>
              <a:t> data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being</a:t>
            </a:r>
            <a:r>
              <a:rPr lang="es-ES" sz="2800" dirty="0"/>
              <a:t> </a:t>
            </a:r>
            <a:r>
              <a:rPr lang="es-ES" sz="2800" dirty="0" err="1"/>
              <a:t>used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77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Differential privacy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However</a:t>
            </a:r>
            <a:r>
              <a:rPr lang="es-ES" sz="2800" dirty="0"/>
              <a:t>, </a:t>
            </a:r>
            <a:r>
              <a:rPr lang="es-ES" sz="2800" dirty="0" err="1"/>
              <a:t>because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data </a:t>
            </a:r>
            <a:r>
              <a:rPr lang="es-ES" sz="2800" dirty="0" err="1"/>
              <a:t>scientists</a:t>
            </a:r>
            <a:r>
              <a:rPr lang="es-ES" sz="2800" dirty="0"/>
              <a:t> </a:t>
            </a:r>
            <a:r>
              <a:rPr lang="es-ES" sz="2800" dirty="0" err="1"/>
              <a:t>who</a:t>
            </a:r>
            <a:r>
              <a:rPr lang="es-ES" sz="2800" dirty="0"/>
              <a:t> are </a:t>
            </a:r>
            <a:r>
              <a:rPr lang="es-ES" sz="2800" dirty="0" err="1"/>
              <a:t>deploying</a:t>
            </a:r>
            <a:r>
              <a:rPr lang="es-ES" sz="2800" dirty="0"/>
              <a:t> </a:t>
            </a:r>
            <a:r>
              <a:rPr lang="es-ES" sz="2800" dirty="0" err="1"/>
              <a:t>these</a:t>
            </a:r>
            <a:r>
              <a:rPr lang="es-ES" sz="2800" dirty="0"/>
              <a:t> </a:t>
            </a:r>
            <a:r>
              <a:rPr lang="es-ES" sz="2800" dirty="0" err="1"/>
              <a:t>algorithms</a:t>
            </a:r>
            <a:r>
              <a:rPr lang="es-ES" sz="2800" dirty="0"/>
              <a:t> </a:t>
            </a:r>
            <a:r>
              <a:rPr lang="es-ES" sz="2800" dirty="0" err="1"/>
              <a:t>know</a:t>
            </a:r>
            <a:r>
              <a:rPr lang="es-ES" sz="2800" dirty="0"/>
              <a:t> </a:t>
            </a:r>
            <a:r>
              <a:rPr lang="es-ES" sz="2800" dirty="0" err="1"/>
              <a:t>precisely</a:t>
            </a:r>
            <a:r>
              <a:rPr lang="es-ES" sz="2800" dirty="0"/>
              <a:t> </a:t>
            </a:r>
            <a:r>
              <a:rPr lang="es-ES" sz="2800" dirty="0" err="1"/>
              <a:t>how</a:t>
            </a:r>
            <a:r>
              <a:rPr lang="es-ES" sz="2800" dirty="0"/>
              <a:t> </a:t>
            </a:r>
            <a:r>
              <a:rPr lang="es-ES" sz="2800" dirty="0" err="1"/>
              <a:t>this</a:t>
            </a:r>
            <a:r>
              <a:rPr lang="es-ES" sz="2800" dirty="0"/>
              <a:t> </a:t>
            </a:r>
            <a:r>
              <a:rPr lang="es-ES" sz="2800" dirty="0" err="1"/>
              <a:t>noise</a:t>
            </a:r>
            <a:r>
              <a:rPr lang="es-ES" sz="2800" dirty="0"/>
              <a:t> (in </a:t>
            </a:r>
            <a:r>
              <a:rPr lang="es-ES" sz="2800" dirty="0" err="1"/>
              <a:t>other</a:t>
            </a:r>
            <a:r>
              <a:rPr lang="es-ES" sz="2800" dirty="0"/>
              <a:t> </a:t>
            </a:r>
            <a:r>
              <a:rPr lang="es-ES" sz="2800" dirty="0" err="1"/>
              <a:t>words</a:t>
            </a:r>
            <a:r>
              <a:rPr lang="es-ES" sz="2800" dirty="0"/>
              <a:t>, error) </a:t>
            </a:r>
            <a:r>
              <a:rPr lang="es-ES" sz="2800" dirty="0" err="1"/>
              <a:t>was</a:t>
            </a:r>
            <a:r>
              <a:rPr lang="es-ES" sz="2800" dirty="0"/>
              <a:t> </a:t>
            </a:r>
            <a:r>
              <a:rPr lang="es-ES" sz="2800" dirty="0" err="1"/>
              <a:t>introduced</a:t>
            </a:r>
            <a:r>
              <a:rPr lang="es-ES" sz="2800" dirty="0"/>
              <a:t> </a:t>
            </a:r>
            <a:r>
              <a:rPr lang="es-ES" sz="2800" dirty="0" err="1"/>
              <a:t>into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data, </a:t>
            </a:r>
            <a:r>
              <a:rPr lang="es-ES" sz="2800" dirty="0" err="1"/>
              <a:t>they</a:t>
            </a:r>
            <a:r>
              <a:rPr lang="es-ES" sz="2800" dirty="0"/>
              <a:t> can </a:t>
            </a:r>
            <a:r>
              <a:rPr lang="es-ES" sz="2800" dirty="0" err="1"/>
              <a:t>work</a:t>
            </a:r>
            <a:r>
              <a:rPr lang="es-ES" sz="2800" dirty="0"/>
              <a:t> </a:t>
            </a:r>
            <a:r>
              <a:rPr lang="es-ES" sz="2800" dirty="0" err="1"/>
              <a:t>backwards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compute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metrics</a:t>
            </a:r>
            <a:r>
              <a:rPr lang="es-ES" sz="2800" dirty="0"/>
              <a:t> </a:t>
            </a:r>
            <a:r>
              <a:rPr lang="es-ES" sz="2800" dirty="0" err="1"/>
              <a:t>they</a:t>
            </a:r>
            <a:r>
              <a:rPr lang="es-ES" sz="2800" dirty="0"/>
              <a:t> are </a:t>
            </a:r>
            <a:r>
              <a:rPr lang="es-ES" sz="2800" dirty="0" err="1"/>
              <a:t>seeking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high</a:t>
            </a:r>
            <a:r>
              <a:rPr lang="es-ES" sz="2800" dirty="0"/>
              <a:t> </a:t>
            </a:r>
            <a:r>
              <a:rPr lang="es-ES" sz="2800" dirty="0" err="1"/>
              <a:t>confidence</a:t>
            </a:r>
            <a:r>
              <a:rPr lang="es-ES" sz="2800" dirty="0"/>
              <a:t>. </a:t>
            </a:r>
          </a:p>
          <a:p>
            <a:endParaRPr lang="es-ES" sz="2800" u="sng" dirty="0"/>
          </a:p>
          <a:p>
            <a:endParaRPr lang="es-ES" sz="2800" dirty="0"/>
          </a:p>
          <a:p>
            <a:endParaRPr lang="es-ES" sz="2800" u="sng" dirty="0"/>
          </a:p>
          <a:p>
            <a:r>
              <a:rPr lang="es-ES" sz="2800" u="sng" dirty="0" err="1"/>
              <a:t>Importantly</a:t>
            </a:r>
            <a:r>
              <a:rPr lang="es-ES" sz="2800" u="sng" dirty="0"/>
              <a:t>, </a:t>
            </a:r>
            <a:r>
              <a:rPr lang="es-ES" sz="2800" u="sng" dirty="0" err="1"/>
              <a:t>differential</a:t>
            </a:r>
            <a:r>
              <a:rPr lang="es-ES" sz="2800" u="sng" dirty="0"/>
              <a:t> </a:t>
            </a:r>
            <a:r>
              <a:rPr lang="es-ES" sz="2800" u="sng" dirty="0" err="1"/>
              <a:t>privacy</a:t>
            </a:r>
            <a:r>
              <a:rPr lang="es-ES" sz="2800" u="sng" dirty="0"/>
              <a:t> </a:t>
            </a:r>
            <a:r>
              <a:rPr lang="es-ES" sz="2800" u="sng" dirty="0" err="1"/>
              <a:t>is</a:t>
            </a:r>
            <a:r>
              <a:rPr lang="es-ES" sz="2800" u="sng" dirty="0"/>
              <a:t> </a:t>
            </a:r>
            <a:r>
              <a:rPr lang="es-ES" sz="2800" u="sng" dirty="0" err="1"/>
              <a:t>not</a:t>
            </a:r>
            <a:r>
              <a:rPr lang="es-ES" sz="2800" u="sng" dirty="0"/>
              <a:t> a single </a:t>
            </a:r>
            <a:r>
              <a:rPr lang="es-ES" sz="2800" u="sng" dirty="0" err="1"/>
              <a:t>tool</a:t>
            </a:r>
            <a:r>
              <a:rPr lang="es-ES" sz="2800" u="sng" dirty="0"/>
              <a:t> </a:t>
            </a:r>
            <a:r>
              <a:rPr lang="es-ES" sz="2800" u="sng" dirty="0" err="1"/>
              <a:t>but</a:t>
            </a:r>
            <a:r>
              <a:rPr lang="es-ES" sz="2800" u="sng" dirty="0"/>
              <a:t> a </a:t>
            </a:r>
            <a:r>
              <a:rPr lang="es-ES" sz="2800" u="sng" dirty="0" err="1"/>
              <a:t>definition</a:t>
            </a:r>
            <a:r>
              <a:rPr lang="es-ES" sz="2800" u="sng" dirty="0"/>
              <a:t> </a:t>
            </a:r>
            <a:r>
              <a:rPr lang="es-ES" sz="2800" u="sng" dirty="0" err="1"/>
              <a:t>or</a:t>
            </a:r>
            <a:r>
              <a:rPr lang="es-ES" sz="2800" u="sng" dirty="0"/>
              <a:t> standard </a:t>
            </a:r>
            <a:r>
              <a:rPr lang="es-ES" sz="2800" u="sng" dirty="0" err="1"/>
              <a:t>for</a:t>
            </a:r>
            <a:r>
              <a:rPr lang="es-ES" sz="2800" u="sng" dirty="0"/>
              <a:t> </a:t>
            </a:r>
            <a:r>
              <a:rPr lang="es-ES" sz="2800" u="sng" dirty="0" err="1"/>
              <a:t>quantifying</a:t>
            </a:r>
            <a:r>
              <a:rPr lang="es-ES" sz="2800" u="sng" dirty="0"/>
              <a:t> and </a:t>
            </a:r>
            <a:r>
              <a:rPr lang="es-ES" sz="2800" u="sng" dirty="0" err="1"/>
              <a:t>managing</a:t>
            </a:r>
            <a:r>
              <a:rPr lang="es-ES" sz="2800" u="sng" dirty="0"/>
              <a:t> </a:t>
            </a:r>
            <a:r>
              <a:rPr lang="es-ES" sz="2800" u="sng" dirty="0" err="1"/>
              <a:t>privacy</a:t>
            </a:r>
            <a:r>
              <a:rPr lang="es-ES" sz="2800" u="sng" dirty="0"/>
              <a:t> </a:t>
            </a:r>
            <a:r>
              <a:rPr lang="es-ES" sz="2800" u="sng" dirty="0" err="1"/>
              <a:t>risks</a:t>
            </a:r>
            <a:r>
              <a:rPr lang="es-ES" sz="2800" u="sng" dirty="0"/>
              <a:t> </a:t>
            </a:r>
            <a:r>
              <a:rPr lang="es-ES" sz="2800" u="sng" dirty="0" err="1"/>
              <a:t>for</a:t>
            </a:r>
            <a:r>
              <a:rPr lang="es-ES" sz="2800" u="sng" dirty="0"/>
              <a:t> </a:t>
            </a:r>
            <a:r>
              <a:rPr lang="es-ES" sz="2800" u="sng" dirty="0" err="1"/>
              <a:t>which</a:t>
            </a:r>
            <a:r>
              <a:rPr lang="es-ES" sz="2800" u="sng" dirty="0"/>
              <a:t> </a:t>
            </a:r>
            <a:r>
              <a:rPr lang="es-ES" sz="2800" u="sng" dirty="0" err="1"/>
              <a:t>many</a:t>
            </a:r>
            <a:r>
              <a:rPr lang="es-ES" sz="2800" u="sng" dirty="0"/>
              <a:t> </a:t>
            </a:r>
            <a:r>
              <a:rPr lang="es-ES" sz="2800" u="sng" dirty="0" err="1"/>
              <a:t>technological</a:t>
            </a:r>
            <a:r>
              <a:rPr lang="es-ES" sz="2800" u="sng" dirty="0"/>
              <a:t> </a:t>
            </a:r>
            <a:r>
              <a:rPr lang="es-ES" sz="2800" u="sng" dirty="0" err="1"/>
              <a:t>tools</a:t>
            </a:r>
            <a:r>
              <a:rPr lang="es-ES" sz="2800" u="sng" dirty="0"/>
              <a:t> </a:t>
            </a:r>
            <a:r>
              <a:rPr lang="es-ES" sz="2800" u="sng" dirty="0" err="1"/>
              <a:t>have</a:t>
            </a:r>
            <a:r>
              <a:rPr lang="es-ES" sz="2800" u="sng" dirty="0"/>
              <a:t> </a:t>
            </a:r>
            <a:r>
              <a:rPr lang="es-ES" sz="2800" u="sng" dirty="0" err="1"/>
              <a:t>been</a:t>
            </a:r>
            <a:r>
              <a:rPr lang="es-ES" sz="2800" u="sng" dirty="0"/>
              <a:t> </a:t>
            </a:r>
            <a:r>
              <a:rPr lang="es-ES" sz="2800" u="sng" dirty="0" err="1"/>
              <a:t>devised</a:t>
            </a:r>
            <a:r>
              <a:rPr lang="es-ES" sz="2800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095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Maximizing privacy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higher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level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privacy</a:t>
            </a:r>
            <a:r>
              <a:rPr lang="es-ES" sz="2800" dirty="0"/>
              <a:t> (</a:t>
            </a:r>
            <a:r>
              <a:rPr lang="es-ES" sz="2800" dirty="0" err="1"/>
              <a:t>low</a:t>
            </a:r>
            <a:r>
              <a:rPr lang="es-ES" sz="2800" dirty="0"/>
              <a:t> </a:t>
            </a:r>
            <a:r>
              <a:rPr lang="el-GR" sz="2800" dirty="0"/>
              <a:t>ε),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lower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accuracy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our</a:t>
            </a:r>
            <a:r>
              <a:rPr lang="es-ES" sz="2800" dirty="0"/>
              <a:t> </a:t>
            </a:r>
            <a:r>
              <a:rPr lang="es-ES" sz="2800" dirty="0" err="1"/>
              <a:t>results</a:t>
            </a:r>
            <a:r>
              <a:rPr lang="es-ES" sz="2800" dirty="0"/>
              <a:t>.</a:t>
            </a:r>
          </a:p>
          <a:p>
            <a:endParaRPr lang="es-ES" sz="2800" u="sng" dirty="0"/>
          </a:p>
          <a:p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higher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level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privacy</a:t>
            </a:r>
            <a:r>
              <a:rPr lang="es-ES" sz="2800" dirty="0"/>
              <a:t> (</a:t>
            </a:r>
            <a:r>
              <a:rPr lang="es-ES" sz="2800" dirty="0" err="1"/>
              <a:t>low</a:t>
            </a:r>
            <a:r>
              <a:rPr lang="es-ES" sz="2800" dirty="0"/>
              <a:t> </a:t>
            </a:r>
            <a:r>
              <a:rPr lang="el-GR" sz="2800" dirty="0"/>
              <a:t>ε),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lower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accuracy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our</a:t>
            </a:r>
            <a:r>
              <a:rPr lang="es-ES" sz="2800" dirty="0"/>
              <a:t> </a:t>
            </a:r>
            <a:r>
              <a:rPr lang="es-ES" sz="2800" dirty="0" err="1"/>
              <a:t>results</a:t>
            </a:r>
            <a:r>
              <a:rPr lang="es-ES" sz="2800" dirty="0"/>
              <a:t>. In </a:t>
            </a:r>
            <a:r>
              <a:rPr lang="es-ES" sz="2800" dirty="0" err="1"/>
              <a:t>order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combat</a:t>
            </a:r>
            <a:r>
              <a:rPr lang="es-ES" sz="2800" dirty="0"/>
              <a:t> </a:t>
            </a:r>
            <a:r>
              <a:rPr lang="es-ES" sz="2800" dirty="0" err="1"/>
              <a:t>this</a:t>
            </a:r>
            <a:r>
              <a:rPr lang="es-ES" sz="2800" dirty="0"/>
              <a:t> </a:t>
            </a:r>
            <a:r>
              <a:rPr lang="es-ES" sz="2800" dirty="0" err="1"/>
              <a:t>blow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accuracy</a:t>
            </a:r>
            <a:r>
              <a:rPr lang="es-ES" sz="2800" dirty="0"/>
              <a:t> </a:t>
            </a:r>
            <a:r>
              <a:rPr lang="es-ES" sz="2800" dirty="0" err="1"/>
              <a:t>while</a:t>
            </a:r>
            <a:r>
              <a:rPr lang="es-ES" sz="2800" dirty="0"/>
              <a:t> </a:t>
            </a:r>
            <a:r>
              <a:rPr lang="es-ES" sz="2800" dirty="0" err="1"/>
              <a:t>still</a:t>
            </a:r>
            <a:r>
              <a:rPr lang="es-ES" sz="2800" dirty="0"/>
              <a:t> </a:t>
            </a:r>
            <a:r>
              <a:rPr lang="es-ES" sz="2800" dirty="0" err="1"/>
              <a:t>guaranteeing</a:t>
            </a:r>
            <a:r>
              <a:rPr lang="es-ES" sz="2800" dirty="0"/>
              <a:t> </a:t>
            </a:r>
            <a:r>
              <a:rPr lang="es-ES" sz="2800" dirty="0" err="1"/>
              <a:t>privacy</a:t>
            </a:r>
            <a:r>
              <a:rPr lang="es-ES" sz="2800" dirty="0"/>
              <a:t>, a </a:t>
            </a:r>
            <a:r>
              <a:rPr lang="es-ES" sz="2800" dirty="0" err="1"/>
              <a:t>bigger</a:t>
            </a:r>
            <a:r>
              <a:rPr lang="es-ES" sz="2800" dirty="0"/>
              <a:t> </a:t>
            </a:r>
            <a:r>
              <a:rPr lang="es-ES" sz="2800" dirty="0" err="1"/>
              <a:t>dataset</a:t>
            </a:r>
            <a:r>
              <a:rPr lang="es-ES" sz="2800" dirty="0"/>
              <a:t> </a:t>
            </a:r>
            <a:r>
              <a:rPr lang="es-ES" sz="2800" dirty="0" err="1"/>
              <a:t>must</a:t>
            </a:r>
            <a:r>
              <a:rPr lang="es-ES" sz="2800" dirty="0"/>
              <a:t> be </a:t>
            </a:r>
            <a:r>
              <a:rPr lang="es-ES" sz="2800" dirty="0" err="1"/>
              <a:t>used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63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Deliverable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918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Literature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effectLst/>
              </a:rPr>
              <a:t>Sweeney</a:t>
            </a:r>
            <a:r>
              <a:rPr lang="es-ES" dirty="0">
                <a:effectLst/>
              </a:rPr>
              <a:t>, L. (2002). k-ANONYMITY: A MODEL FOR PROTECTING PRIVACY. International </a:t>
            </a:r>
            <a:r>
              <a:rPr lang="es-ES" dirty="0" err="1">
                <a:effectLst/>
              </a:rPr>
              <a:t>Journal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of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Uncertainty</a:t>
            </a:r>
            <a:r>
              <a:rPr lang="es-ES" dirty="0">
                <a:effectLst/>
              </a:rPr>
              <a:t>, </a:t>
            </a:r>
            <a:r>
              <a:rPr lang="es-ES" dirty="0" err="1">
                <a:effectLst/>
              </a:rPr>
              <a:t>Fuzziness</a:t>
            </a:r>
            <a:r>
              <a:rPr lang="es-ES" dirty="0">
                <a:effectLst/>
              </a:rPr>
              <a:t> and </a:t>
            </a:r>
            <a:r>
              <a:rPr lang="es-ES" dirty="0" err="1">
                <a:effectLst/>
              </a:rPr>
              <a:t>Knowledge-Based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Systems</a:t>
            </a:r>
            <a:r>
              <a:rPr lang="es-ES" dirty="0">
                <a:effectLst/>
              </a:rPr>
              <a:t>, 10(05), 557–570. https://</a:t>
            </a:r>
            <a:r>
              <a:rPr lang="es-ES" dirty="0" err="1">
                <a:effectLst/>
              </a:rPr>
              <a:t>doi.org</a:t>
            </a:r>
            <a:r>
              <a:rPr lang="es-ES" dirty="0">
                <a:effectLst/>
              </a:rPr>
              <a:t>/10.1142/S0218488502001648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effectLst/>
              </a:rPr>
              <a:t>Machanavajjhala</a:t>
            </a:r>
            <a:r>
              <a:rPr lang="es-ES" dirty="0">
                <a:effectLst/>
              </a:rPr>
              <a:t>, A., </a:t>
            </a:r>
            <a:r>
              <a:rPr lang="es-ES" dirty="0" err="1">
                <a:effectLst/>
              </a:rPr>
              <a:t>Kifer</a:t>
            </a:r>
            <a:r>
              <a:rPr lang="es-ES" dirty="0">
                <a:effectLst/>
              </a:rPr>
              <a:t>, D., </a:t>
            </a:r>
            <a:r>
              <a:rPr lang="es-ES" dirty="0" err="1">
                <a:effectLst/>
              </a:rPr>
              <a:t>Gehrke</a:t>
            </a:r>
            <a:r>
              <a:rPr lang="es-ES" dirty="0">
                <a:effectLst/>
              </a:rPr>
              <a:t>, J., &amp; </a:t>
            </a:r>
            <a:r>
              <a:rPr lang="es-ES" dirty="0" err="1">
                <a:effectLst/>
              </a:rPr>
              <a:t>Venkitasubramaniam</a:t>
            </a:r>
            <a:r>
              <a:rPr lang="es-ES" dirty="0">
                <a:effectLst/>
              </a:rPr>
              <a:t>, M. (2007). L -</a:t>
            </a:r>
            <a:r>
              <a:rPr lang="es-ES" dirty="0" err="1">
                <a:effectLst/>
              </a:rPr>
              <a:t>diversity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Privacy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beyond</a:t>
            </a:r>
            <a:r>
              <a:rPr lang="es-ES" dirty="0">
                <a:effectLst/>
              </a:rPr>
              <a:t> k -</a:t>
            </a:r>
            <a:r>
              <a:rPr lang="es-ES" dirty="0" err="1">
                <a:effectLst/>
              </a:rPr>
              <a:t>anonymity</a:t>
            </a:r>
            <a:r>
              <a:rPr lang="es-ES" dirty="0">
                <a:effectLst/>
              </a:rPr>
              <a:t>. ACM </a:t>
            </a:r>
            <a:r>
              <a:rPr lang="es-ES" dirty="0" err="1">
                <a:effectLst/>
              </a:rPr>
              <a:t>Transactions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on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Knowledge</a:t>
            </a:r>
            <a:r>
              <a:rPr lang="es-ES" dirty="0">
                <a:effectLst/>
              </a:rPr>
              <a:t> Discovery </a:t>
            </a:r>
            <a:r>
              <a:rPr lang="es-ES" dirty="0" err="1">
                <a:effectLst/>
              </a:rPr>
              <a:t>from</a:t>
            </a:r>
            <a:r>
              <a:rPr lang="es-ES" dirty="0">
                <a:effectLst/>
              </a:rPr>
              <a:t> Data, 1(1), 3. </a:t>
            </a:r>
            <a:r>
              <a:rPr lang="es-ES" dirty="0">
                <a:effectLst/>
                <a:hlinkClick r:id="rId3"/>
              </a:rPr>
              <a:t>https://doi.org/10.1145/1217299.1217302</a:t>
            </a:r>
            <a:endParaRPr lang="es-ES" dirty="0">
              <a:effectLst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effectLst/>
              </a:rPr>
              <a:t>Aggarwal</a:t>
            </a:r>
            <a:r>
              <a:rPr lang="es-ES" dirty="0">
                <a:effectLst/>
              </a:rPr>
              <a:t>, G., </a:t>
            </a:r>
            <a:r>
              <a:rPr lang="es-ES" dirty="0" err="1">
                <a:effectLst/>
              </a:rPr>
              <a:t>Panigrahy</a:t>
            </a:r>
            <a:r>
              <a:rPr lang="es-ES" dirty="0">
                <a:effectLst/>
              </a:rPr>
              <a:t>, R., </a:t>
            </a:r>
            <a:r>
              <a:rPr lang="es-ES" dirty="0" err="1">
                <a:effectLst/>
              </a:rPr>
              <a:t>Feder</a:t>
            </a:r>
            <a:r>
              <a:rPr lang="es-ES" dirty="0">
                <a:effectLst/>
              </a:rPr>
              <a:t>, T., Thomas, D., </a:t>
            </a:r>
            <a:r>
              <a:rPr lang="es-ES" dirty="0" err="1">
                <a:effectLst/>
              </a:rPr>
              <a:t>Kenthapadi</a:t>
            </a:r>
            <a:r>
              <a:rPr lang="es-ES" dirty="0">
                <a:effectLst/>
              </a:rPr>
              <a:t>, K., </a:t>
            </a:r>
            <a:r>
              <a:rPr lang="es-ES" dirty="0" err="1">
                <a:effectLst/>
              </a:rPr>
              <a:t>Khuller</a:t>
            </a:r>
            <a:r>
              <a:rPr lang="es-ES" dirty="0">
                <a:effectLst/>
              </a:rPr>
              <a:t>, S., &amp; Zhu, A. (2010). </a:t>
            </a:r>
            <a:r>
              <a:rPr lang="es-ES" dirty="0" err="1">
                <a:effectLst/>
              </a:rPr>
              <a:t>Achieving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anonymity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via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clustering</a:t>
            </a:r>
            <a:r>
              <a:rPr lang="es-ES" dirty="0">
                <a:effectLst/>
              </a:rPr>
              <a:t>. </a:t>
            </a:r>
            <a:r>
              <a:rPr lang="es-ES" i="1" dirty="0">
                <a:effectLst/>
              </a:rPr>
              <a:t>ACM </a:t>
            </a:r>
            <a:r>
              <a:rPr lang="es-ES" i="1" dirty="0" err="1">
                <a:effectLst/>
              </a:rPr>
              <a:t>Transactions</a:t>
            </a:r>
            <a:r>
              <a:rPr lang="es-ES" i="1" dirty="0">
                <a:effectLst/>
              </a:rPr>
              <a:t> </a:t>
            </a:r>
            <a:r>
              <a:rPr lang="es-ES" i="1" dirty="0" err="1">
                <a:effectLst/>
              </a:rPr>
              <a:t>on</a:t>
            </a:r>
            <a:r>
              <a:rPr lang="es-ES" i="1" dirty="0">
                <a:effectLst/>
              </a:rPr>
              <a:t> </a:t>
            </a:r>
            <a:r>
              <a:rPr lang="es-ES" i="1" dirty="0" err="1">
                <a:effectLst/>
              </a:rPr>
              <a:t>Algorithms</a:t>
            </a:r>
            <a:r>
              <a:rPr lang="es-ES" dirty="0">
                <a:effectLst/>
              </a:rPr>
              <a:t>, </a:t>
            </a:r>
            <a:r>
              <a:rPr lang="es-ES" i="1" dirty="0">
                <a:effectLst/>
              </a:rPr>
              <a:t>6</a:t>
            </a:r>
            <a:r>
              <a:rPr lang="es-ES" dirty="0">
                <a:effectLst/>
              </a:rPr>
              <a:t>(3), 1–19. </a:t>
            </a:r>
            <a:r>
              <a:rPr lang="es-ES" dirty="0">
                <a:effectLst/>
                <a:hlinkClick r:id="rId4"/>
              </a:rPr>
              <a:t>https://doi.org/10.1145/1798596.1798602</a:t>
            </a:r>
            <a:endParaRPr lang="es-ES" dirty="0">
              <a:effectLst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>
                <a:effectLst/>
              </a:rPr>
              <a:t>Wood, A., Altman, M., </a:t>
            </a:r>
            <a:r>
              <a:rPr lang="es-ES" dirty="0" err="1">
                <a:effectLst/>
              </a:rPr>
              <a:t>Bembenek</a:t>
            </a:r>
            <a:r>
              <a:rPr lang="es-ES" dirty="0">
                <a:effectLst/>
              </a:rPr>
              <a:t>, A., </a:t>
            </a:r>
            <a:r>
              <a:rPr lang="es-ES" dirty="0" err="1">
                <a:effectLst/>
              </a:rPr>
              <a:t>Bun</a:t>
            </a:r>
            <a:r>
              <a:rPr lang="es-ES" dirty="0">
                <a:effectLst/>
              </a:rPr>
              <a:t>, M., </a:t>
            </a:r>
            <a:r>
              <a:rPr lang="es-ES" dirty="0" err="1">
                <a:effectLst/>
              </a:rPr>
              <a:t>Gaboardi</a:t>
            </a:r>
            <a:r>
              <a:rPr lang="es-ES" dirty="0">
                <a:effectLst/>
              </a:rPr>
              <a:t>, M., </a:t>
            </a:r>
            <a:r>
              <a:rPr lang="es-ES" dirty="0" err="1">
                <a:effectLst/>
              </a:rPr>
              <a:t>Honaker</a:t>
            </a:r>
            <a:r>
              <a:rPr lang="es-ES" dirty="0">
                <a:effectLst/>
              </a:rPr>
              <a:t>, J., </a:t>
            </a:r>
            <a:r>
              <a:rPr lang="es-ES" dirty="0" err="1">
                <a:effectLst/>
              </a:rPr>
              <a:t>Nissim</a:t>
            </a:r>
            <a:r>
              <a:rPr lang="es-ES" dirty="0">
                <a:effectLst/>
              </a:rPr>
              <a:t>, K., O’Brien, D., </a:t>
            </a:r>
            <a:r>
              <a:rPr lang="es-ES" dirty="0" err="1">
                <a:effectLst/>
              </a:rPr>
              <a:t>Steinke</a:t>
            </a:r>
            <a:r>
              <a:rPr lang="es-ES" dirty="0">
                <a:effectLst/>
              </a:rPr>
              <a:t>, T., &amp; </a:t>
            </a:r>
            <a:r>
              <a:rPr lang="es-ES" dirty="0" err="1">
                <a:effectLst/>
              </a:rPr>
              <a:t>Vadhan</a:t>
            </a:r>
            <a:r>
              <a:rPr lang="es-ES" dirty="0">
                <a:effectLst/>
              </a:rPr>
              <a:t>, S. (2018). </a:t>
            </a:r>
            <a:r>
              <a:rPr lang="es-ES" dirty="0" err="1">
                <a:effectLst/>
              </a:rPr>
              <a:t>Differential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Privacy</a:t>
            </a:r>
            <a:r>
              <a:rPr lang="es-ES" dirty="0">
                <a:effectLst/>
              </a:rPr>
              <a:t>: A Primer </a:t>
            </a:r>
            <a:r>
              <a:rPr lang="es-ES" dirty="0" err="1">
                <a:effectLst/>
              </a:rPr>
              <a:t>for</a:t>
            </a:r>
            <a:r>
              <a:rPr lang="es-ES" dirty="0">
                <a:effectLst/>
              </a:rPr>
              <a:t> a Non-</a:t>
            </a:r>
            <a:r>
              <a:rPr lang="es-ES" dirty="0" err="1">
                <a:effectLst/>
              </a:rPr>
              <a:t>Technical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Audience</a:t>
            </a:r>
            <a:r>
              <a:rPr lang="es-ES" dirty="0">
                <a:effectLst/>
              </a:rPr>
              <a:t>. </a:t>
            </a:r>
            <a:r>
              <a:rPr lang="es-ES" i="1" dirty="0">
                <a:effectLst/>
              </a:rPr>
              <a:t>SSRN Electronic </a:t>
            </a:r>
            <a:r>
              <a:rPr lang="es-ES" i="1" dirty="0" err="1">
                <a:effectLst/>
              </a:rPr>
              <a:t>Journal</a:t>
            </a:r>
            <a:r>
              <a:rPr lang="es-ES" dirty="0">
                <a:effectLst/>
              </a:rPr>
              <a:t>. </a:t>
            </a:r>
            <a:r>
              <a:rPr lang="es-ES" dirty="0">
                <a:effectLst/>
                <a:hlinkClick r:id="rId5"/>
              </a:rPr>
              <a:t>https://doi.org/10.2139/ssrn.3338027</a:t>
            </a:r>
            <a:endParaRPr lang="es-ES" dirty="0">
              <a:effectLst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effectLst/>
              </a:rPr>
              <a:t>Aggarwal</a:t>
            </a:r>
            <a:r>
              <a:rPr lang="es-ES" dirty="0">
                <a:effectLst/>
              </a:rPr>
              <a:t>, C. C., &amp; </a:t>
            </a:r>
            <a:r>
              <a:rPr lang="es-ES" dirty="0" err="1">
                <a:effectLst/>
              </a:rPr>
              <a:t>Yu</a:t>
            </a:r>
            <a:r>
              <a:rPr lang="es-ES" dirty="0">
                <a:effectLst/>
              </a:rPr>
              <a:t>, P. S. (2008). A General </a:t>
            </a:r>
            <a:r>
              <a:rPr lang="es-ES" dirty="0" err="1">
                <a:effectLst/>
              </a:rPr>
              <a:t>Survey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of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Privacy-Preserving</a:t>
            </a:r>
            <a:r>
              <a:rPr lang="es-ES" dirty="0">
                <a:effectLst/>
              </a:rPr>
              <a:t> Data </a:t>
            </a:r>
            <a:r>
              <a:rPr lang="es-ES" dirty="0" err="1">
                <a:effectLst/>
              </a:rPr>
              <a:t>Mining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Models</a:t>
            </a:r>
            <a:r>
              <a:rPr lang="es-ES" dirty="0">
                <a:effectLst/>
              </a:rPr>
              <a:t> and </a:t>
            </a:r>
            <a:r>
              <a:rPr lang="es-ES" dirty="0" err="1">
                <a:effectLst/>
              </a:rPr>
              <a:t>Algorithms</a:t>
            </a:r>
            <a:r>
              <a:rPr lang="es-ES" dirty="0">
                <a:effectLst/>
              </a:rPr>
              <a:t>. In C. C. </a:t>
            </a:r>
            <a:r>
              <a:rPr lang="es-ES" dirty="0" err="1">
                <a:effectLst/>
              </a:rPr>
              <a:t>Aggarwal</a:t>
            </a:r>
            <a:r>
              <a:rPr lang="es-ES" dirty="0">
                <a:effectLst/>
              </a:rPr>
              <a:t> &amp; P. S. </a:t>
            </a:r>
            <a:r>
              <a:rPr lang="es-ES" dirty="0" err="1">
                <a:effectLst/>
              </a:rPr>
              <a:t>Yu</a:t>
            </a:r>
            <a:r>
              <a:rPr lang="es-ES" dirty="0">
                <a:effectLst/>
              </a:rPr>
              <a:t> (Eds.), </a:t>
            </a:r>
            <a:r>
              <a:rPr lang="es-ES" i="1" dirty="0" err="1">
                <a:effectLst/>
              </a:rPr>
              <a:t>Privacy-Preserving</a:t>
            </a:r>
            <a:r>
              <a:rPr lang="es-ES" i="1" dirty="0">
                <a:effectLst/>
              </a:rPr>
              <a:t> Data </a:t>
            </a:r>
            <a:r>
              <a:rPr lang="es-ES" i="1" dirty="0" err="1">
                <a:effectLst/>
              </a:rPr>
              <a:t>Mining</a:t>
            </a:r>
            <a:r>
              <a:rPr lang="es-ES" dirty="0">
                <a:effectLst/>
              </a:rPr>
              <a:t> (Vol. 34, pp. 11–52). Springer US. </a:t>
            </a:r>
            <a:r>
              <a:rPr lang="es-ES" dirty="0">
                <a:effectLst/>
                <a:hlinkClick r:id="rId6"/>
              </a:rPr>
              <a:t>https://doi.org/10.1007/978-0-387-70992-5_2</a:t>
            </a:r>
            <a:endParaRPr lang="es-ES" dirty="0">
              <a:effectLst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 err="1">
                <a:effectLst/>
              </a:rPr>
              <a:t>Adusumalli</a:t>
            </a:r>
            <a:r>
              <a:rPr lang="es-ES" dirty="0">
                <a:effectLst/>
              </a:rPr>
              <a:t>, S. K., &amp; </a:t>
            </a:r>
            <a:r>
              <a:rPr lang="es-ES" dirty="0" err="1">
                <a:effectLst/>
              </a:rPr>
              <a:t>Kumari</a:t>
            </a:r>
            <a:r>
              <a:rPr lang="es-ES" dirty="0">
                <a:effectLst/>
              </a:rPr>
              <a:t>, V. V. (2011). </a:t>
            </a:r>
            <a:r>
              <a:rPr lang="es-ES" dirty="0" err="1">
                <a:effectLst/>
              </a:rPr>
              <a:t>Attribute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Based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Anonymity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for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Preserving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Privacy</a:t>
            </a:r>
            <a:r>
              <a:rPr lang="es-ES" dirty="0">
                <a:effectLst/>
              </a:rPr>
              <a:t>. In A. Abraham, J. L. Mauri, J. F. Buford, J. Suzuki, &amp; S. M. </a:t>
            </a:r>
            <a:r>
              <a:rPr lang="es-ES" dirty="0" err="1">
                <a:effectLst/>
              </a:rPr>
              <a:t>Thampi</a:t>
            </a:r>
            <a:r>
              <a:rPr lang="es-ES" dirty="0">
                <a:effectLst/>
              </a:rPr>
              <a:t> (Eds.), </a:t>
            </a:r>
            <a:r>
              <a:rPr lang="es-ES" dirty="0" err="1">
                <a:effectLst/>
              </a:rPr>
              <a:t>Advances</a:t>
            </a:r>
            <a:r>
              <a:rPr lang="es-ES" dirty="0">
                <a:effectLst/>
              </a:rPr>
              <a:t> in Computing and </a:t>
            </a:r>
            <a:r>
              <a:rPr lang="es-ES" dirty="0" err="1">
                <a:effectLst/>
              </a:rPr>
              <a:t>Communications</a:t>
            </a:r>
            <a:r>
              <a:rPr lang="es-ES" dirty="0">
                <a:effectLst/>
              </a:rPr>
              <a:t> (Vol. 193, pp. 572–579). Springer </a:t>
            </a:r>
            <a:r>
              <a:rPr lang="es-ES" dirty="0" err="1">
                <a:effectLst/>
              </a:rPr>
              <a:t>Berlin</a:t>
            </a:r>
            <a:r>
              <a:rPr lang="es-ES" dirty="0">
                <a:effectLst/>
              </a:rPr>
              <a:t> Heidelberg. https://</a:t>
            </a:r>
            <a:r>
              <a:rPr lang="es-ES" dirty="0" err="1">
                <a:effectLst/>
              </a:rPr>
              <a:t>doi.org</a:t>
            </a:r>
            <a:r>
              <a:rPr lang="es-ES" dirty="0">
                <a:effectLst/>
              </a:rPr>
              <a:t>/10.1007/978-3-642-22726-4_59</a:t>
            </a:r>
          </a:p>
        </p:txBody>
      </p:sp>
    </p:spTree>
    <p:extLst>
      <p:ext uri="{BB962C8B-B14F-4D97-AF65-F5344CB8AC3E}">
        <p14:creationId xmlns:p14="http://schemas.microsoft.com/office/powerpoint/2010/main" val="32038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Goals of Module 1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9699171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To </a:t>
            </a:r>
            <a:r>
              <a:rPr lang="es-ES" sz="2400" dirty="0" err="1"/>
              <a:t>understand</a:t>
            </a:r>
            <a:r>
              <a:rPr lang="es-ES" sz="2400" dirty="0"/>
              <a:t> K-</a:t>
            </a:r>
            <a:r>
              <a:rPr lang="es-ES" sz="2400" dirty="0" err="1"/>
              <a:t>anonymity</a:t>
            </a:r>
            <a:r>
              <a:rPr lang="es-ES" sz="2400" dirty="0"/>
              <a:t> and L-</a:t>
            </a:r>
            <a:r>
              <a:rPr lang="es-ES" sz="2400" dirty="0" err="1"/>
              <a:t>diversity</a:t>
            </a:r>
            <a:r>
              <a:rPr lang="es-ES" sz="2400" dirty="0"/>
              <a:t> in </a:t>
            </a:r>
            <a:r>
              <a:rPr lang="es-ES" sz="2400" dirty="0" err="1"/>
              <a:t>practical</a:t>
            </a:r>
            <a:r>
              <a:rPr lang="es-ES" sz="2400" dirty="0"/>
              <a:t> </a:t>
            </a:r>
            <a:r>
              <a:rPr lang="es-ES" sz="2400" dirty="0" err="1"/>
              <a:t>terms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To </a:t>
            </a:r>
            <a:r>
              <a:rPr lang="es-ES" sz="2400" dirty="0" err="1"/>
              <a:t>apply</a:t>
            </a:r>
            <a:r>
              <a:rPr lang="es-ES" sz="2400" dirty="0"/>
              <a:t> </a:t>
            </a:r>
            <a:r>
              <a:rPr lang="es-ES" sz="2400" dirty="0" err="1"/>
              <a:t>concepts</a:t>
            </a:r>
            <a:r>
              <a:rPr lang="es-ES" sz="2400" dirty="0"/>
              <a:t> in a </a:t>
            </a:r>
            <a:r>
              <a:rPr lang="es-ES" sz="2400" dirty="0" err="1"/>
              <a:t>systematic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Assessment</a:t>
            </a:r>
            <a:r>
              <a:rPr lang="es-ES" sz="2400" dirty="0"/>
              <a:t> of </a:t>
            </a:r>
            <a:r>
              <a:rPr lang="es-ES" sz="2400" dirty="0" err="1"/>
              <a:t>anonymization</a:t>
            </a:r>
            <a:r>
              <a:rPr lang="es-ES" sz="2400" dirty="0"/>
              <a:t> </a:t>
            </a:r>
            <a:r>
              <a:rPr lang="es-ES" sz="2400" dirty="0" err="1"/>
              <a:t>techniques</a:t>
            </a:r>
            <a:endParaRPr lang="es-E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10D09C-7149-1F48-BCC6-62842427FAE9}"/>
              </a:ext>
            </a:extLst>
          </p:cNvPr>
          <p:cNvSpPr/>
          <p:nvPr/>
        </p:nvSpPr>
        <p:spPr>
          <a:xfrm>
            <a:off x="591065" y="5267984"/>
            <a:ext cx="11184472" cy="4563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/>
              <a:t>This</a:t>
            </a:r>
            <a:r>
              <a:rPr lang="es-ES" dirty="0"/>
              <a:t> module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exhaustive</a:t>
            </a:r>
            <a:r>
              <a:rPr lang="es-ES" dirty="0"/>
              <a:t>,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 and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massive</a:t>
            </a:r>
            <a:r>
              <a:rPr lang="es-ES" dirty="0"/>
              <a:t> data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data </a:t>
            </a:r>
            <a:r>
              <a:rPr lang="es-ES" dirty="0" err="1"/>
              <a:t>formats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874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K-Anonymity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K-Anonymity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A </a:t>
            </a:r>
            <a:r>
              <a:rPr lang="es-ES" sz="2800" dirty="0" err="1"/>
              <a:t>dataset</a:t>
            </a:r>
            <a:r>
              <a:rPr lang="es-ES" sz="2800" dirty="0"/>
              <a:t> </a:t>
            </a:r>
            <a:r>
              <a:rPr lang="es-ES" sz="2800" dirty="0" err="1"/>
              <a:t>satisfies</a:t>
            </a:r>
            <a:r>
              <a:rPr lang="es-ES" sz="2800" dirty="0"/>
              <a:t> </a:t>
            </a:r>
            <a:r>
              <a:rPr lang="es-ES" sz="2800" b="1" dirty="0"/>
              <a:t>k-</a:t>
            </a:r>
            <a:r>
              <a:rPr lang="es-ES" sz="2800" b="1" dirty="0" err="1"/>
              <a:t>anonymity</a:t>
            </a:r>
            <a:r>
              <a:rPr lang="es-ES" sz="2800" b="1" dirty="0"/>
              <a:t> </a:t>
            </a:r>
            <a:r>
              <a:rPr lang="es-ES" sz="2800" b="1" dirty="0" err="1"/>
              <a:t>for</a:t>
            </a:r>
            <a:r>
              <a:rPr lang="es-ES" sz="2800" b="1" dirty="0"/>
              <a:t> k &gt; 1</a:t>
            </a:r>
            <a:r>
              <a:rPr lang="es-ES" sz="2800" dirty="0"/>
              <a:t> </a:t>
            </a:r>
            <a:r>
              <a:rPr lang="es-ES" sz="2800" dirty="0" err="1"/>
              <a:t>if</a:t>
            </a:r>
            <a:br>
              <a:rPr lang="es-ES" sz="2800" dirty="0"/>
            </a:b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any</a:t>
            </a:r>
            <a:r>
              <a:rPr lang="es-ES" sz="2800" dirty="0"/>
              <a:t> </a:t>
            </a:r>
            <a:r>
              <a:rPr lang="es-ES" sz="2800" dirty="0" err="1"/>
              <a:t>combination</a:t>
            </a:r>
            <a:r>
              <a:rPr lang="es-ES" sz="2800" dirty="0"/>
              <a:t> of </a:t>
            </a:r>
            <a:r>
              <a:rPr lang="es-ES" sz="2800" dirty="0" err="1"/>
              <a:t>values</a:t>
            </a:r>
            <a:r>
              <a:rPr lang="es-ES" sz="2800" dirty="0"/>
              <a:t> of </a:t>
            </a:r>
            <a:r>
              <a:rPr lang="es-ES" sz="2800" b="1" dirty="0" err="1"/>
              <a:t>quasi-identifiers</a:t>
            </a:r>
            <a:r>
              <a:rPr lang="es-ES" sz="2800" dirty="0"/>
              <a:t>,</a:t>
            </a:r>
            <a:br>
              <a:rPr lang="es-ES" sz="2800" dirty="0"/>
            </a:br>
            <a:r>
              <a:rPr lang="es-ES" sz="2800" dirty="0"/>
              <a:t>at </a:t>
            </a:r>
            <a:r>
              <a:rPr lang="es-ES" sz="2800" dirty="0" err="1"/>
              <a:t>least</a:t>
            </a:r>
            <a:r>
              <a:rPr lang="es-ES" sz="2800" dirty="0"/>
              <a:t> k records share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combination</a:t>
            </a:r>
            <a:r>
              <a:rPr lang="es-ES" sz="2800" dirty="0"/>
              <a:t> of </a:t>
            </a:r>
            <a:r>
              <a:rPr lang="es-ES" sz="2800" dirty="0" err="1"/>
              <a:t>values</a:t>
            </a:r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In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worse</a:t>
            </a:r>
            <a:r>
              <a:rPr lang="es-ES" sz="2800" dirty="0"/>
              <a:t> case re-</a:t>
            </a:r>
            <a:r>
              <a:rPr lang="es-ES" sz="2800" dirty="0" err="1"/>
              <a:t>identification</a:t>
            </a:r>
            <a:r>
              <a:rPr lang="es-ES" sz="2800" dirty="0"/>
              <a:t> </a:t>
            </a:r>
            <a:r>
              <a:rPr lang="es-ES" sz="2800" dirty="0" err="1"/>
              <a:t>will</a:t>
            </a:r>
            <a:r>
              <a:rPr lang="es-ES" sz="2800" dirty="0"/>
              <a:t> be </a:t>
            </a:r>
            <a:r>
              <a:rPr lang="es-ES" sz="2800" dirty="0" err="1"/>
              <a:t>ambiguous</a:t>
            </a:r>
            <a:r>
              <a:rPr lang="es-ES" sz="2800" dirty="0"/>
              <a:t>,</a:t>
            </a:r>
            <a:br>
              <a:rPr lang="es-ES" sz="2800" dirty="0"/>
            </a:br>
            <a:r>
              <a:rPr lang="es-ES" sz="2800" dirty="0"/>
              <a:t>as k </a:t>
            </a:r>
            <a:r>
              <a:rPr lang="es-ES" sz="2800" dirty="0" err="1"/>
              <a:t>or</a:t>
            </a:r>
            <a:r>
              <a:rPr lang="es-ES" sz="2800" dirty="0"/>
              <a:t> more </a:t>
            </a:r>
            <a:r>
              <a:rPr lang="es-ES" sz="2800" dirty="0" err="1"/>
              <a:t>people</a:t>
            </a:r>
            <a:r>
              <a:rPr lang="es-ES" sz="2800" dirty="0"/>
              <a:t> </a:t>
            </a:r>
            <a:r>
              <a:rPr lang="es-ES" sz="2800" dirty="0" err="1"/>
              <a:t>will</a:t>
            </a:r>
            <a:r>
              <a:rPr lang="es-ES" sz="2800" dirty="0"/>
              <a:t> match</a:t>
            </a:r>
            <a:endParaRPr lang="es-ES" sz="2800" u="sng" dirty="0"/>
          </a:p>
        </p:txBody>
      </p:sp>
    </p:spTree>
    <p:extLst>
      <p:ext uri="{BB962C8B-B14F-4D97-AF65-F5344CB8AC3E}">
        <p14:creationId xmlns:p14="http://schemas.microsoft.com/office/powerpoint/2010/main" val="123787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K-Anonymity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"</a:t>
            </a:r>
            <a:r>
              <a:rPr lang="es-ES" sz="2800" dirty="0" err="1"/>
              <a:t>Given</a:t>
            </a:r>
            <a:r>
              <a:rPr lang="es-ES" sz="2800" dirty="0"/>
              <a:t> </a:t>
            </a:r>
            <a:r>
              <a:rPr lang="es-ES" sz="2800" dirty="0" err="1"/>
              <a:t>person-specific</a:t>
            </a:r>
            <a:r>
              <a:rPr lang="es-ES" sz="2800" dirty="0"/>
              <a:t> </a:t>
            </a:r>
            <a:r>
              <a:rPr lang="es-ES" sz="2800" dirty="0" err="1"/>
              <a:t>field-structured</a:t>
            </a:r>
            <a:r>
              <a:rPr lang="es-ES" sz="2800" dirty="0"/>
              <a:t> data, produce a </a:t>
            </a:r>
            <a:r>
              <a:rPr lang="es-ES" sz="2800" dirty="0" err="1"/>
              <a:t>release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data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scientific</a:t>
            </a:r>
            <a:r>
              <a:rPr lang="es-ES" sz="2800" dirty="0"/>
              <a:t> </a:t>
            </a:r>
            <a:r>
              <a:rPr lang="es-ES" sz="2800" dirty="0" err="1"/>
              <a:t>guarantees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individuals</a:t>
            </a:r>
            <a:r>
              <a:rPr lang="es-ES" sz="2800" dirty="0"/>
              <a:t> </a:t>
            </a:r>
            <a:r>
              <a:rPr lang="es-ES" sz="2800" dirty="0" err="1"/>
              <a:t>who</a:t>
            </a:r>
            <a:r>
              <a:rPr lang="es-ES" sz="2800" dirty="0"/>
              <a:t> are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subjects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data </a:t>
            </a:r>
            <a:r>
              <a:rPr lang="es-ES" sz="2800" dirty="0" err="1"/>
              <a:t>cannot</a:t>
            </a:r>
            <a:r>
              <a:rPr lang="es-ES" sz="2800" dirty="0"/>
              <a:t> be re-</a:t>
            </a:r>
            <a:r>
              <a:rPr lang="es-ES" sz="2800" dirty="0" err="1"/>
              <a:t>identified</a:t>
            </a:r>
            <a:r>
              <a:rPr lang="es-ES" sz="2800" dirty="0"/>
              <a:t> </a:t>
            </a:r>
            <a:r>
              <a:rPr lang="es-ES" sz="2800" dirty="0" err="1"/>
              <a:t>while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data </a:t>
            </a:r>
            <a:r>
              <a:rPr lang="es-ES" sz="2800" dirty="0" err="1"/>
              <a:t>remain</a:t>
            </a:r>
            <a:r>
              <a:rPr lang="es-ES" sz="2800" dirty="0"/>
              <a:t> </a:t>
            </a:r>
            <a:r>
              <a:rPr lang="es-ES" sz="2800" dirty="0" err="1"/>
              <a:t>practically</a:t>
            </a:r>
            <a:r>
              <a:rPr lang="es-ES" sz="2800" dirty="0"/>
              <a:t> </a:t>
            </a:r>
            <a:r>
              <a:rPr lang="es-ES" sz="2800" dirty="0" err="1"/>
              <a:t>useful</a:t>
            </a:r>
            <a:r>
              <a:rPr lang="es-ES" sz="2800" dirty="0"/>
              <a:t>.” </a:t>
            </a:r>
            <a:r>
              <a:rPr lang="es-ES" dirty="0"/>
              <a:t>(</a:t>
            </a:r>
            <a:r>
              <a:rPr lang="es-ES" dirty="0" err="1"/>
              <a:t>Latanya</a:t>
            </a:r>
            <a:r>
              <a:rPr lang="es-ES" dirty="0"/>
              <a:t> </a:t>
            </a:r>
            <a:r>
              <a:rPr lang="es-ES" dirty="0" err="1"/>
              <a:t>Sweeney</a:t>
            </a:r>
            <a:r>
              <a:rPr lang="es-ES" dirty="0"/>
              <a:t> and </a:t>
            </a:r>
            <a:r>
              <a:rPr lang="es-ES" dirty="0" err="1"/>
              <a:t>Pierangela</a:t>
            </a:r>
            <a:r>
              <a:rPr lang="es-ES" dirty="0"/>
              <a:t> </a:t>
            </a:r>
            <a:r>
              <a:rPr lang="es-ES" dirty="0" err="1"/>
              <a:t>Samarati</a:t>
            </a:r>
            <a:r>
              <a:rPr lang="es-ES" dirty="0"/>
              <a:t>, 1998)</a:t>
            </a:r>
            <a:endParaRPr lang="es-ES" sz="2800" u="sng" dirty="0"/>
          </a:p>
        </p:txBody>
      </p:sp>
    </p:spTree>
    <p:extLst>
      <p:ext uri="{BB962C8B-B14F-4D97-AF65-F5344CB8AC3E}">
        <p14:creationId xmlns:p14="http://schemas.microsoft.com/office/powerpoint/2010/main" val="97066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Identifiers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7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24285 FATE</a:t>
            </a:r>
            <a:endParaRPr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524000" y="4521455"/>
            <a:ext cx="9144000" cy="125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Session</a:t>
            </a:r>
            <a:r>
              <a:rPr lang="es-ES" dirty="0"/>
              <a:t> 2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Anonymization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69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Type of Identifiers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2044005"/>
            <a:ext cx="102291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Identifiers</a:t>
            </a:r>
            <a:r>
              <a:rPr lang="es-ES" sz="2800" dirty="0"/>
              <a:t> can </a:t>
            </a:r>
            <a:r>
              <a:rPr lang="es-ES" sz="2800" dirty="0" err="1"/>
              <a:t>unambiguously</a:t>
            </a:r>
            <a:r>
              <a:rPr lang="es-ES" sz="2800" dirty="0"/>
              <a:t> </a:t>
            </a:r>
            <a:r>
              <a:rPr lang="es-ES" sz="2800" dirty="0" err="1"/>
              <a:t>identify</a:t>
            </a:r>
            <a:r>
              <a:rPr lang="es-ES" sz="2800" dirty="0"/>
              <a:t> a </a:t>
            </a:r>
            <a:r>
              <a:rPr lang="es-ES" sz="2800" dirty="0" err="1"/>
              <a:t>person</a:t>
            </a:r>
            <a:r>
              <a:rPr lang="es-ES" sz="2800" dirty="0"/>
              <a:t> (</a:t>
            </a:r>
            <a:r>
              <a:rPr lang="es-ES" sz="2800" dirty="0" err="1"/>
              <a:t>e.g</a:t>
            </a:r>
            <a:r>
              <a:rPr lang="es-ES" sz="2800" dirty="0"/>
              <a:t>., </a:t>
            </a:r>
            <a:r>
              <a:rPr lang="es-ES" sz="2800" dirty="0" err="1"/>
              <a:t>passport</a:t>
            </a:r>
            <a:r>
              <a:rPr lang="es-ES" sz="2800" dirty="0"/>
              <a:t> </a:t>
            </a:r>
            <a:r>
              <a:rPr lang="es-ES" sz="2800" dirty="0" err="1"/>
              <a:t>number</a:t>
            </a:r>
            <a:r>
              <a:rPr lang="es-ES" sz="2800" dirty="0"/>
              <a:t>, DNI/NIE in </a:t>
            </a:r>
            <a:r>
              <a:rPr lang="es-ES" sz="2800" dirty="0" err="1"/>
              <a:t>Spain</a:t>
            </a:r>
            <a:r>
              <a:rPr lang="es-ES" sz="2800" dirty="0"/>
              <a:t>)</a:t>
            </a:r>
          </a:p>
          <a:p>
            <a:endParaRPr lang="es-ES" sz="2800" dirty="0"/>
          </a:p>
          <a:p>
            <a:r>
              <a:rPr lang="es-ES" sz="2800" b="1" dirty="0" err="1"/>
              <a:t>Quasi-identifiers</a:t>
            </a:r>
            <a:r>
              <a:rPr lang="es-ES" sz="2800" dirty="0"/>
              <a:t> </a:t>
            </a:r>
            <a:r>
              <a:rPr lang="es-ES" sz="2800" dirty="0" err="1"/>
              <a:t>identify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person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some</a:t>
            </a:r>
            <a:r>
              <a:rPr lang="es-ES" sz="2800" dirty="0"/>
              <a:t> </a:t>
            </a:r>
            <a:r>
              <a:rPr lang="es-ES" sz="2800" dirty="0" err="1"/>
              <a:t>ambiguity</a:t>
            </a:r>
            <a:r>
              <a:rPr lang="es-ES" sz="2800" dirty="0"/>
              <a:t> (</a:t>
            </a:r>
            <a:r>
              <a:rPr lang="es-ES" sz="2800" dirty="0" err="1"/>
              <a:t>e.g</a:t>
            </a:r>
            <a:r>
              <a:rPr lang="es-ES" sz="2800" dirty="0"/>
              <a:t>., home </a:t>
            </a:r>
            <a:r>
              <a:rPr lang="es-ES" sz="2800" dirty="0" err="1"/>
              <a:t>address</a:t>
            </a:r>
            <a:r>
              <a:rPr lang="es-ES" sz="2800" dirty="0"/>
              <a:t>, </a:t>
            </a:r>
            <a:r>
              <a:rPr lang="es-ES" sz="2800" dirty="0" err="1"/>
              <a:t>telephone</a:t>
            </a:r>
            <a:r>
              <a:rPr lang="es-ES" sz="2800" dirty="0"/>
              <a:t> </a:t>
            </a:r>
            <a:r>
              <a:rPr lang="es-ES" sz="2800" dirty="0" err="1"/>
              <a:t>number</a:t>
            </a:r>
            <a:r>
              <a:rPr lang="es-ES" sz="2800" dirty="0"/>
              <a:t>)</a:t>
            </a:r>
          </a:p>
          <a:p>
            <a:endParaRPr lang="es-ES" sz="2800" dirty="0"/>
          </a:p>
          <a:p>
            <a:r>
              <a:rPr lang="es-ES" sz="2800" b="1" dirty="0" err="1"/>
              <a:t>Confidential</a:t>
            </a:r>
            <a:r>
              <a:rPr lang="es-ES" sz="2800" b="1" dirty="0"/>
              <a:t> </a:t>
            </a:r>
            <a:r>
              <a:rPr lang="es-ES" sz="2800" b="1" dirty="0" err="1"/>
              <a:t>attributes</a:t>
            </a:r>
            <a:r>
              <a:rPr lang="es-ES" sz="2800" b="1" dirty="0"/>
              <a:t> </a:t>
            </a:r>
            <a:r>
              <a:rPr lang="es-ES" sz="2800" dirty="0" err="1"/>
              <a:t>contain</a:t>
            </a:r>
            <a:r>
              <a:rPr lang="es-ES" sz="2800" dirty="0"/>
              <a:t> </a:t>
            </a:r>
            <a:r>
              <a:rPr lang="es-ES" sz="2800" dirty="0" err="1"/>
              <a:t>sensitive</a:t>
            </a:r>
            <a:r>
              <a:rPr lang="es-ES" sz="2800" dirty="0"/>
              <a:t> </a:t>
            </a:r>
            <a:r>
              <a:rPr lang="es-ES" sz="2800" dirty="0" err="1"/>
              <a:t>information</a:t>
            </a:r>
            <a:r>
              <a:rPr lang="es-ES" sz="2800" dirty="0"/>
              <a:t> (</a:t>
            </a:r>
            <a:r>
              <a:rPr lang="es-ES" sz="2800" dirty="0" err="1"/>
              <a:t>e.g</a:t>
            </a:r>
            <a:r>
              <a:rPr lang="es-ES" sz="2800" dirty="0"/>
              <a:t>., </a:t>
            </a:r>
            <a:r>
              <a:rPr lang="es-ES" sz="2800" dirty="0" err="1"/>
              <a:t>salary</a:t>
            </a:r>
            <a:r>
              <a:rPr lang="es-ES" sz="2800" dirty="0"/>
              <a:t>, </a:t>
            </a:r>
            <a:r>
              <a:rPr lang="es-ES" sz="2800" dirty="0" err="1"/>
              <a:t>religion</a:t>
            </a:r>
            <a:r>
              <a:rPr lang="es-ES" sz="2800" dirty="0"/>
              <a:t>, </a:t>
            </a:r>
            <a:r>
              <a:rPr lang="es-ES" sz="2800" dirty="0" err="1"/>
              <a:t>ethnicity</a:t>
            </a:r>
            <a:r>
              <a:rPr lang="es-ES" sz="2800" dirty="0"/>
              <a:t>, </a:t>
            </a:r>
            <a:r>
              <a:rPr lang="es-ES" sz="2800" dirty="0" err="1"/>
              <a:t>gender</a:t>
            </a:r>
            <a:r>
              <a:rPr lang="es-ES" sz="2800" dirty="0"/>
              <a:t> </a:t>
            </a:r>
            <a:r>
              <a:rPr lang="es-ES" sz="2800" dirty="0" err="1"/>
              <a:t>orientation</a:t>
            </a:r>
            <a:r>
              <a:rPr lang="es-ES" sz="2800" dirty="0"/>
              <a:t>, diagnosis)</a:t>
            </a:r>
          </a:p>
          <a:p>
            <a:endParaRPr lang="es-ES" sz="2800" dirty="0"/>
          </a:p>
          <a:p>
            <a:r>
              <a:rPr lang="es-ES" sz="2800" b="1" dirty="0"/>
              <a:t>Non-</a:t>
            </a:r>
            <a:r>
              <a:rPr lang="es-ES" sz="2800" b="1" dirty="0" err="1"/>
              <a:t>confidential</a:t>
            </a:r>
            <a:r>
              <a:rPr lang="es-ES" sz="2800" b="1" dirty="0"/>
              <a:t> </a:t>
            </a:r>
            <a:r>
              <a:rPr lang="es-ES" sz="2800" b="1" dirty="0" err="1"/>
              <a:t>attributes</a:t>
            </a:r>
            <a:r>
              <a:rPr lang="es-ES" sz="2800" b="1" dirty="0"/>
              <a:t> </a:t>
            </a:r>
            <a:r>
              <a:rPr lang="es-ES" sz="2800" dirty="0"/>
              <a:t>are </a:t>
            </a:r>
            <a:r>
              <a:rPr lang="es-ES" sz="2800" dirty="0" err="1"/>
              <a:t>what</a:t>
            </a:r>
            <a:r>
              <a:rPr lang="es-ES" sz="2800" dirty="0"/>
              <a:t> </a:t>
            </a:r>
            <a:r>
              <a:rPr lang="es-ES" sz="2800" dirty="0" err="1"/>
              <a:t>remains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802484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1518</Words>
  <Application>Microsoft Macintosh PowerPoint</Application>
  <PresentationFormat>Panorámica</PresentationFormat>
  <Paragraphs>130</Paragraphs>
  <Slides>24</Slides>
  <Notes>24</Notes>
  <HiddenSlides>4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Calibri</vt:lpstr>
      <vt:lpstr>2_Office Theme</vt:lpstr>
      <vt:lpstr>24285 FATE</vt:lpstr>
      <vt:lpstr>Rules for Practices</vt:lpstr>
      <vt:lpstr>Goals of Module 1</vt:lpstr>
      <vt:lpstr>K-Anonymity</vt:lpstr>
      <vt:lpstr>K-Anonymity</vt:lpstr>
      <vt:lpstr>K-Anonymity</vt:lpstr>
      <vt:lpstr>Identifiers</vt:lpstr>
      <vt:lpstr>24285 FATE</vt:lpstr>
      <vt:lpstr>Type of Identifiers</vt:lpstr>
      <vt:lpstr>Confidential attributes</vt:lpstr>
      <vt:lpstr>Confidential attributes</vt:lpstr>
      <vt:lpstr>K-Anonymity</vt:lpstr>
      <vt:lpstr>Anonymization strategies</vt:lpstr>
      <vt:lpstr>L-Diversity</vt:lpstr>
      <vt:lpstr>Problems with K-Anonymity</vt:lpstr>
      <vt:lpstr>Problems with K-Anonymity</vt:lpstr>
      <vt:lpstr>L-Diversity</vt:lpstr>
      <vt:lpstr>L-Diversity implementations</vt:lpstr>
      <vt:lpstr>Differential privacy</vt:lpstr>
      <vt:lpstr>Differential privacy</vt:lpstr>
      <vt:lpstr>Differential privacy</vt:lpstr>
      <vt:lpstr>Maximizing privacy</vt:lpstr>
      <vt:lpstr>Deliverable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24303 Databases</dc:title>
  <dc:creator>Microsoft Office User</dc:creator>
  <cp:lastModifiedBy>MANUEL PORTELA CHARNEJOVSKY</cp:lastModifiedBy>
  <cp:revision>15</cp:revision>
  <dcterms:created xsi:type="dcterms:W3CDTF">2018-09-18T20:23:57Z</dcterms:created>
  <dcterms:modified xsi:type="dcterms:W3CDTF">2023-01-31T06:43:48Z</dcterms:modified>
</cp:coreProperties>
</file>