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90" r:id="rId4"/>
    <p:sldId id="257" r:id="rId5"/>
    <p:sldId id="282" r:id="rId6"/>
    <p:sldId id="284" r:id="rId7"/>
    <p:sldId id="288" r:id="rId8"/>
    <p:sldId id="285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9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45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50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66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07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08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36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33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0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798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2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dnuggets.com/2018/05/machine-learning-breaking-bad-bias-fairnes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3&amp;4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Algorithmic Fairness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attributes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AFBCE-C1B4-3049-B563-0D27BBE2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00486"/>
            <a:ext cx="6540500" cy="41275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9F5844-8522-E34A-918D-FCC41125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47631"/>
            <a:ext cx="401300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attributes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CAFBCE-C1B4-3049-B563-0D27BBE2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00486"/>
            <a:ext cx="6540500" cy="41275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9F5844-8522-E34A-918D-FCC41125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47631"/>
            <a:ext cx="4013003" cy="13255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BA0D1D-01F7-9F4C-8C88-1D33B9DB7B8C}"/>
              </a:ext>
            </a:extLst>
          </p:cNvPr>
          <p:cNvSpPr/>
          <p:nvPr/>
        </p:nvSpPr>
        <p:spPr>
          <a:xfrm>
            <a:off x="838199" y="3428999"/>
            <a:ext cx="3975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fitted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model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punishes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people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with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low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education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more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necessary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Also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rewards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people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with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high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education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more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deserved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itself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already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incorrect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reflection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underlying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process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and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would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make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incorrect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recommendations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used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as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recommender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system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for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salaries.</a:t>
            </a:r>
          </a:p>
        </p:txBody>
      </p:sp>
    </p:spTree>
    <p:extLst>
      <p:ext uri="{BB962C8B-B14F-4D97-AF65-F5344CB8AC3E}">
        <p14:creationId xmlns:p14="http://schemas.microsoft.com/office/powerpoint/2010/main" val="37317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 protected attributes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88DE60-478C-5542-B416-985AF870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744"/>
            <a:ext cx="6781800" cy="35941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</a:t>
            </a:r>
          </a:p>
          <a:p>
            <a:endParaRPr lang="es-ES" dirty="0"/>
          </a:p>
          <a:p>
            <a:r>
              <a:rPr lang="es-ES" dirty="0" err="1"/>
              <a:t>pred_salary_model</a:t>
            </a:r>
            <a:r>
              <a:rPr lang="es-ES" dirty="0"/>
              <a:t> = 1000.000000 + 100.000000 * </a:t>
            </a:r>
            <a:r>
              <a:rPr lang="es-ES" dirty="0" err="1"/>
              <a:t>education</a:t>
            </a:r>
            <a:r>
              <a:rPr lang="es-ES" dirty="0"/>
              <a:t> + -500.000000 * </a:t>
            </a:r>
            <a:r>
              <a:rPr lang="es-ES" dirty="0" err="1"/>
              <a:t>ethnicity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60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 protected attributes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88DE60-478C-5542-B416-985AF870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744"/>
            <a:ext cx="6781800" cy="35941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</a:t>
            </a:r>
          </a:p>
          <a:p>
            <a:endParaRPr lang="es-ES" dirty="0"/>
          </a:p>
          <a:p>
            <a:r>
              <a:rPr lang="es-ES" dirty="0" err="1"/>
              <a:t>pred_salary_model</a:t>
            </a:r>
            <a:r>
              <a:rPr lang="es-ES" dirty="0"/>
              <a:t> = 1000.000000 + 100.000000 * </a:t>
            </a:r>
            <a:r>
              <a:rPr lang="es-ES" dirty="0" err="1"/>
              <a:t>education</a:t>
            </a:r>
            <a:r>
              <a:rPr lang="es-ES" dirty="0"/>
              <a:t> + -500.000000 * </a:t>
            </a:r>
            <a:r>
              <a:rPr lang="es-ES" dirty="0" err="1"/>
              <a:t>ethnicity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45D9E8-CD75-9641-85A2-05292AB98816}"/>
              </a:ext>
            </a:extLst>
          </p:cNvPr>
          <p:cNvSpPr/>
          <p:nvPr/>
        </p:nvSpPr>
        <p:spPr>
          <a:xfrm>
            <a:off x="838199" y="3429000"/>
            <a:ext cx="3733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Using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information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obtain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perfect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but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don't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want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use 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model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that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explicitly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depends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race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!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5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coefficient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0.00 - MSE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250000.00 - MSE </a:t>
            </a:r>
            <a:r>
              <a:rPr lang="es-ES" dirty="0" err="1"/>
              <a:t>privileged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0.00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48744"/>
            <a:ext cx="6540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 w/o protected coefficient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F2B055-9D8A-EA47-9542-1EDB9C279610}"/>
              </a:ext>
            </a:extLst>
          </p:cNvPr>
          <p:cNvSpPr/>
          <p:nvPr/>
        </p:nvSpPr>
        <p:spPr>
          <a:xfrm>
            <a:off x="838199" y="1804040"/>
            <a:ext cx="3239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Mean </a:t>
            </a:r>
            <a:r>
              <a:rPr lang="es-ES" dirty="0" err="1"/>
              <a:t>squared</a:t>
            </a:r>
            <a:r>
              <a:rPr lang="es-ES" dirty="0"/>
              <a:t> error: 0.00 - MSE </a:t>
            </a:r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250000.00 - MSE </a:t>
            </a:r>
            <a:r>
              <a:rPr lang="es-ES" dirty="0" err="1"/>
              <a:t>privileged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: 0.00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748744"/>
            <a:ext cx="6540500" cy="4127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A698FC5-4913-8347-9B9F-4C399CCB50E2}"/>
              </a:ext>
            </a:extLst>
          </p:cNvPr>
          <p:cNvSpPr/>
          <p:nvPr/>
        </p:nvSpPr>
        <p:spPr>
          <a:xfrm>
            <a:off x="838199" y="3429000"/>
            <a:ext cx="3723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equalizes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 at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top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bound</a:t>
            </a:r>
            <a:endParaRPr lang="es-ES" b="1" dirty="0">
              <a:solidFill>
                <a:srgbClr val="31708F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Also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satisfies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color-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awareness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since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does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not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use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enthnicity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as input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attribute</a:t>
            </a:r>
            <a:endParaRPr lang="es-ES" b="1" dirty="0">
              <a:solidFill>
                <a:srgbClr val="31708F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Predicting salaries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4AA985-953F-FD46-AAD0-773337F2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95" y="1903379"/>
            <a:ext cx="3587753" cy="22641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5D0491-E861-B148-9754-786ABA1D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"/>
          <a:stretch/>
        </p:blipFill>
        <p:spPr>
          <a:xfrm>
            <a:off x="3957422" y="1974859"/>
            <a:ext cx="4790096" cy="23500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F1EF76-A788-9E47-9704-D9CA581C8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66" y="1974859"/>
            <a:ext cx="3723854" cy="235000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ABC3B4B-55AF-0C4A-87AA-DE7D2E103C2F}"/>
              </a:ext>
            </a:extLst>
          </p:cNvPr>
          <p:cNvSpPr/>
          <p:nvPr/>
        </p:nvSpPr>
        <p:spPr>
          <a:xfrm>
            <a:off x="909422" y="4842530"/>
            <a:ext cx="9111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do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think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more </a:t>
            </a:r>
            <a:r>
              <a:rPr lang="es-ES" sz="1800" dirty="0" err="1"/>
              <a:t>fair</a:t>
            </a:r>
            <a:r>
              <a:rPr lang="es-ES" sz="1800" dirty="0"/>
              <a:t>? </a:t>
            </a:r>
          </a:p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prefer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a </a:t>
            </a:r>
            <a:r>
              <a:rPr lang="es-ES" sz="1800" dirty="0" err="1"/>
              <a:t>company</a:t>
            </a:r>
            <a:r>
              <a:rPr lang="es-ES" sz="1800" dirty="0"/>
              <a:t> </a:t>
            </a:r>
            <a:r>
              <a:rPr lang="es-ES" sz="1800" dirty="0" err="1"/>
              <a:t>having</a:t>
            </a:r>
            <a:r>
              <a:rPr lang="es-ES" sz="1800" dirty="0"/>
              <a:t> to </a:t>
            </a:r>
            <a:r>
              <a:rPr lang="es-ES" sz="1800" dirty="0" err="1"/>
              <a:t>pay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salaries? </a:t>
            </a:r>
          </a:p>
          <a:p>
            <a:pPr marL="342900" indent="-342900">
              <a:buAutoNum type="arabicPeriod"/>
            </a:pP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option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prefer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individual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ethnicity</a:t>
            </a:r>
            <a:r>
              <a:rPr lang="es-ES" sz="1800" dirty="0"/>
              <a:t>=1? </a:t>
            </a:r>
          </a:p>
          <a:p>
            <a:pPr marL="342900" indent="-342900">
              <a:buAutoNum type="arabicPeriod"/>
            </a:pPr>
            <a:r>
              <a:rPr lang="es-ES" sz="1800" dirty="0"/>
              <a:t>Do </a:t>
            </a:r>
            <a:r>
              <a:rPr lang="es-ES" sz="1800" dirty="0" err="1"/>
              <a:t>you</a:t>
            </a:r>
            <a:r>
              <a:rPr lang="es-ES" sz="1800" dirty="0"/>
              <a:t> </a:t>
            </a:r>
            <a:r>
              <a:rPr lang="es-ES" sz="1800" dirty="0" err="1"/>
              <a:t>think</a:t>
            </a:r>
            <a:r>
              <a:rPr lang="es-ES" sz="1800" dirty="0"/>
              <a:t> ML </a:t>
            </a:r>
            <a:r>
              <a:rPr lang="es-ES" sz="1800" dirty="0" err="1"/>
              <a:t>engineers</a:t>
            </a:r>
            <a:r>
              <a:rPr lang="es-ES" sz="1800" dirty="0"/>
              <a:t> </a:t>
            </a:r>
            <a:r>
              <a:rPr lang="es-ES" sz="1800" dirty="0" err="1"/>
              <a:t>typically</a:t>
            </a:r>
            <a:r>
              <a:rPr lang="es-ES" sz="1800" dirty="0"/>
              <a:t> </a:t>
            </a:r>
            <a:r>
              <a:rPr lang="es-ES" sz="1800" dirty="0" err="1"/>
              <a:t>consider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ideas?</a:t>
            </a:r>
          </a:p>
        </p:txBody>
      </p:sp>
    </p:spTree>
    <p:extLst>
      <p:ext uri="{BB962C8B-B14F-4D97-AF65-F5344CB8AC3E}">
        <p14:creationId xmlns:p14="http://schemas.microsoft.com/office/powerpoint/2010/main" val="13425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Working on a real-world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79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6319345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 dirty="0"/>
              <a:t>: 4 </a:t>
            </a:r>
            <a:r>
              <a:rPr lang="es-ES" sz="2400" dirty="0" err="1"/>
              <a:t>of</a:t>
            </a:r>
            <a:r>
              <a:rPr lang="es-ES" sz="2400" dirty="0"/>
              <a:t>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9479692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1 (40% - Individual): 10/02/2023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2 (20% - Individual): 22/02/2023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 dirty="0"/>
              <a:t>): 17/03/2023 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2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understand</a:t>
            </a:r>
            <a:r>
              <a:rPr lang="es-ES" sz="2400" dirty="0"/>
              <a:t> Disparate </a:t>
            </a:r>
            <a:r>
              <a:rPr lang="es-ES" sz="2400" dirty="0" err="1"/>
              <a:t>Impact</a:t>
            </a:r>
            <a:r>
              <a:rPr lang="es-ES" sz="2400" dirty="0"/>
              <a:t> as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approach</a:t>
            </a:r>
            <a:r>
              <a:rPr lang="es-ES" sz="2400" dirty="0"/>
              <a:t> to </a:t>
            </a:r>
            <a:r>
              <a:rPr lang="es-ES" sz="2400" dirty="0" err="1"/>
              <a:t>Algorithmic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concepts</a:t>
            </a:r>
            <a:r>
              <a:rPr lang="es-ES" sz="2400" dirty="0"/>
              <a:t> in a </a:t>
            </a:r>
            <a:r>
              <a:rPr lang="es-ES" sz="2400" dirty="0" err="1"/>
              <a:t>systematic</a:t>
            </a:r>
            <a:r>
              <a:rPr lang="es-ES" sz="2400" dirty="0"/>
              <a:t> </a:t>
            </a:r>
            <a:r>
              <a:rPr lang="es-ES" sz="2400" dirty="0" err="1"/>
              <a:t>way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Assessment</a:t>
            </a:r>
            <a:r>
              <a:rPr lang="es-ES" sz="2400" dirty="0"/>
              <a:t> of </a:t>
            </a:r>
            <a:r>
              <a:rPr lang="es-ES" sz="2400" dirty="0" err="1"/>
              <a:t>mitigation</a:t>
            </a:r>
            <a:r>
              <a:rPr lang="es-ES" sz="2400" dirty="0"/>
              <a:t> </a:t>
            </a:r>
            <a:r>
              <a:rPr lang="es-ES" sz="2400" dirty="0" err="1"/>
              <a:t>strategies</a:t>
            </a: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Disparate Impact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Disparate Impact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1121D8-96D7-B04A-BE0B-E15E38ECFB5E}"/>
              </a:ext>
            </a:extLst>
          </p:cNvPr>
          <p:cNvSpPr/>
          <p:nvPr/>
        </p:nvSpPr>
        <p:spPr>
          <a:xfrm>
            <a:off x="838199" y="3925357"/>
            <a:ext cx="102291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/>
              <a:t>﻿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wherein</a:t>
            </a:r>
            <a:r>
              <a:rPr lang="es-ES" sz="2000" i="1" dirty="0"/>
              <a:t> a </a:t>
            </a:r>
            <a:r>
              <a:rPr lang="es-ES" sz="2000" i="1" dirty="0" err="1"/>
              <a:t>penalty</a:t>
            </a:r>
            <a:r>
              <a:rPr lang="es-ES" sz="2000" i="1" dirty="0"/>
              <a:t> </a:t>
            </a:r>
            <a:r>
              <a:rPr lang="es-ES" sz="2000" i="1" dirty="0" err="1"/>
              <a:t>policy</a:t>
            </a:r>
            <a:r>
              <a:rPr lang="es-ES" sz="2000" i="1" dirty="0"/>
              <a:t> has </a:t>
            </a:r>
            <a:r>
              <a:rPr lang="es-ES" sz="2000" i="1" dirty="0" err="1"/>
              <a:t>unintended</a:t>
            </a:r>
            <a:r>
              <a:rPr lang="es-ES" sz="2000" i="1" dirty="0"/>
              <a:t> </a:t>
            </a:r>
            <a:r>
              <a:rPr lang="es-ES" sz="2000" i="1" dirty="0" err="1"/>
              <a:t>disproportionate</a:t>
            </a:r>
            <a:r>
              <a:rPr lang="es-ES" sz="2000" i="1" dirty="0"/>
              <a:t> adverse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a particular </a:t>
            </a:r>
            <a:r>
              <a:rPr lang="es-ES" sz="2000" i="1" dirty="0" err="1"/>
              <a:t>group</a:t>
            </a:r>
            <a:r>
              <a:rPr lang="es-ES" sz="2000" i="1" dirty="0"/>
              <a:t>. [..]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important</a:t>
            </a:r>
            <a:r>
              <a:rPr lang="es-ES" sz="2000" dirty="0"/>
              <a:t> to </a:t>
            </a:r>
            <a:r>
              <a:rPr lang="es-ES" sz="2000" dirty="0" err="1"/>
              <a:t>bear</a:t>
            </a:r>
            <a:r>
              <a:rPr lang="es-ES" sz="2000" dirty="0"/>
              <a:t> in </a:t>
            </a:r>
            <a:r>
              <a:rPr lang="es-ES" sz="2000" dirty="0" err="1"/>
              <a:t>mind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itself</a:t>
            </a:r>
            <a:r>
              <a:rPr lang="es-ES" sz="2000" dirty="0"/>
              <a:t>—</a:t>
            </a:r>
          </a:p>
          <a:p>
            <a:r>
              <a:rPr lang="es-ES" sz="2000" dirty="0" err="1"/>
              <a:t>along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notion</a:t>
            </a:r>
            <a:r>
              <a:rPr lang="es-ES" sz="2000" dirty="0"/>
              <a:t> of disparate </a:t>
            </a:r>
            <a:r>
              <a:rPr lang="es-ES" sz="2000" dirty="0" err="1"/>
              <a:t>impact</a:t>
            </a:r>
            <a:r>
              <a:rPr lang="es-ES" sz="2000" dirty="0"/>
              <a:t>—</a:t>
            </a:r>
            <a:r>
              <a:rPr lang="es-ES" sz="2000" dirty="0" err="1"/>
              <a:t>is</a:t>
            </a:r>
            <a:r>
              <a:rPr lang="es-ES" sz="2000" dirty="0"/>
              <a:t> a social and </a:t>
            </a:r>
            <a:r>
              <a:rPr lang="es-ES" sz="2000" dirty="0" err="1"/>
              <a:t>ethical</a:t>
            </a:r>
            <a:r>
              <a:rPr lang="es-ES" sz="2000" dirty="0"/>
              <a:t> concept, </a:t>
            </a:r>
            <a:r>
              <a:rPr lang="es-ES" sz="2000" dirty="0" err="1"/>
              <a:t>not</a:t>
            </a:r>
            <a:r>
              <a:rPr lang="es-ES" sz="2000" dirty="0"/>
              <a:t> a </a:t>
            </a:r>
            <a:r>
              <a:rPr lang="es-ES" sz="2000" dirty="0" err="1"/>
              <a:t>statistical</a:t>
            </a:r>
            <a:r>
              <a:rPr lang="es-ES" sz="2000" dirty="0"/>
              <a:t> concept.</a:t>
            </a:r>
            <a:br>
              <a:rPr lang="es-ES" sz="2800" dirty="0"/>
            </a:br>
            <a:r>
              <a:rPr lang="es-ES" sz="1200" dirty="0" err="1"/>
              <a:t>Chouldechova</a:t>
            </a:r>
            <a:r>
              <a:rPr lang="es-ES" sz="1200" dirty="0"/>
              <a:t>, A. (2017) </a:t>
            </a:r>
            <a:r>
              <a:rPr lang="es-ES" sz="1200" dirty="0" err="1"/>
              <a:t>Fair</a:t>
            </a:r>
            <a:r>
              <a:rPr lang="es-ES" sz="1200" dirty="0"/>
              <a:t> </a:t>
            </a:r>
            <a:r>
              <a:rPr lang="es-ES" sz="1200" dirty="0" err="1"/>
              <a:t>Prediction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Disparate </a:t>
            </a:r>
            <a:r>
              <a:rPr lang="es-ES" sz="1200" dirty="0" err="1"/>
              <a:t>Impact</a:t>
            </a:r>
            <a:r>
              <a:rPr lang="es-ES" sz="1200" dirty="0"/>
              <a:t>: A </a:t>
            </a:r>
            <a:r>
              <a:rPr lang="es-ES" sz="1200" dirty="0" err="1"/>
              <a:t>Study</a:t>
            </a:r>
            <a:r>
              <a:rPr lang="es-ES" sz="1200" dirty="0"/>
              <a:t> of </a:t>
            </a:r>
            <a:r>
              <a:rPr lang="es-ES" sz="1200" dirty="0" err="1"/>
              <a:t>Bias</a:t>
            </a:r>
            <a:r>
              <a:rPr lang="es-ES" sz="1200" dirty="0"/>
              <a:t> in </a:t>
            </a:r>
            <a:r>
              <a:rPr lang="es-ES" sz="1200" dirty="0" err="1"/>
              <a:t>Recidivism</a:t>
            </a:r>
            <a:r>
              <a:rPr lang="es-ES" sz="1200" dirty="0"/>
              <a:t> </a:t>
            </a:r>
            <a:r>
              <a:rPr lang="es-ES" sz="1200" dirty="0" err="1"/>
              <a:t>Prediction</a:t>
            </a:r>
            <a:r>
              <a:rPr lang="es-ES" sz="1200" dirty="0"/>
              <a:t> Instruments. Big Data, 5(2), pp. 153–163. doi:10.1089/big.2016.0047.</a:t>
            </a:r>
            <a:endParaRPr lang="es-ES" sz="1200" u="sng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8449508-57D3-7047-A107-FD222DB195AC}"/>
              </a:ext>
            </a:extLst>
          </p:cNvPr>
          <p:cNvSpPr/>
          <p:nvPr/>
        </p:nvSpPr>
        <p:spPr>
          <a:xfrm>
            <a:off x="838199" y="2022985"/>
            <a:ext cx="10229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i="1" dirty="0"/>
              <a:t>﻿Disparate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refers</a:t>
            </a:r>
            <a:r>
              <a:rPr lang="es-ES" sz="2000" i="1" dirty="0"/>
              <a:t> to </a:t>
            </a:r>
            <a:r>
              <a:rPr lang="es-ES" sz="2000" i="1" dirty="0" err="1"/>
              <a:t>policies</a:t>
            </a:r>
            <a:r>
              <a:rPr lang="es-ES" sz="2000" i="1" dirty="0"/>
              <a:t> </a:t>
            </a:r>
            <a:r>
              <a:rPr lang="es-ES" sz="2000" i="1" dirty="0" err="1"/>
              <a:t>or</a:t>
            </a:r>
            <a:r>
              <a:rPr lang="es-ES" sz="2000" i="1" dirty="0"/>
              <a:t> </a:t>
            </a:r>
            <a:r>
              <a:rPr lang="es-ES" sz="2000" i="1" dirty="0" err="1"/>
              <a:t>practices</a:t>
            </a:r>
            <a:r>
              <a:rPr lang="es-ES" sz="2000" i="1" dirty="0"/>
              <a:t> </a:t>
            </a:r>
            <a:r>
              <a:rPr lang="es-ES" sz="2000" i="1" dirty="0" err="1"/>
              <a:t>that</a:t>
            </a:r>
            <a:r>
              <a:rPr lang="es-ES" sz="2000" i="1" dirty="0"/>
              <a:t> are </a:t>
            </a:r>
            <a:r>
              <a:rPr lang="es-ES" sz="2000" i="1" dirty="0" err="1"/>
              <a:t>facially</a:t>
            </a:r>
            <a:r>
              <a:rPr lang="es-ES" sz="2000" i="1" dirty="0"/>
              <a:t> neutral </a:t>
            </a:r>
            <a:r>
              <a:rPr lang="es-ES" sz="2000" i="1" dirty="0" err="1"/>
              <a:t>but</a:t>
            </a:r>
            <a:r>
              <a:rPr lang="es-ES" sz="2000" i="1" dirty="0"/>
              <a:t> </a:t>
            </a:r>
            <a:r>
              <a:rPr lang="es-ES" sz="2000" i="1" dirty="0" err="1"/>
              <a:t>have</a:t>
            </a:r>
            <a:r>
              <a:rPr lang="es-ES" sz="2000" i="1" dirty="0"/>
              <a:t> a </a:t>
            </a:r>
            <a:r>
              <a:rPr lang="es-ES" sz="2000" i="1" dirty="0" err="1"/>
              <a:t>disproportionately</a:t>
            </a:r>
            <a:r>
              <a:rPr lang="es-ES" sz="2000" i="1" dirty="0"/>
              <a:t> adverse </a:t>
            </a:r>
            <a:r>
              <a:rPr lang="es-ES" sz="2000" i="1" dirty="0" err="1"/>
              <a:t>impact</a:t>
            </a:r>
            <a:r>
              <a:rPr lang="es-ES" sz="2000" i="1" dirty="0"/>
              <a:t> </a:t>
            </a:r>
            <a:r>
              <a:rPr lang="es-ES" sz="2000" i="1" dirty="0" err="1"/>
              <a:t>on</a:t>
            </a:r>
            <a:r>
              <a:rPr lang="es-ES" sz="2000" i="1" dirty="0"/>
              <a:t> </a:t>
            </a:r>
            <a:r>
              <a:rPr lang="es-ES" sz="2000" i="1" dirty="0" err="1"/>
              <a:t>protected</a:t>
            </a:r>
            <a:r>
              <a:rPr lang="es-ES" sz="2000" i="1" dirty="0"/>
              <a:t> </a:t>
            </a:r>
            <a:r>
              <a:rPr lang="es-ES" sz="2000" i="1" dirty="0" err="1"/>
              <a:t>classes</a:t>
            </a:r>
            <a:r>
              <a:rPr lang="es-ES" sz="2000" i="1" dirty="0"/>
              <a:t>. </a:t>
            </a:r>
            <a:r>
              <a:rPr lang="es-ES" sz="2000" dirty="0"/>
              <a:t>Disparate </a:t>
            </a:r>
            <a:r>
              <a:rPr lang="es-ES" sz="2000" dirty="0" err="1"/>
              <a:t>impact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concerned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intent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motive </a:t>
            </a:r>
            <a:r>
              <a:rPr lang="es-ES" sz="2000" dirty="0" err="1"/>
              <a:t>for</a:t>
            </a:r>
            <a:r>
              <a:rPr lang="es-ES" sz="2000" dirty="0"/>
              <a:t> a </a:t>
            </a:r>
            <a:r>
              <a:rPr lang="es-ES" sz="2000" dirty="0" err="1"/>
              <a:t>policy</a:t>
            </a:r>
            <a:r>
              <a:rPr lang="es-ES" sz="2000" dirty="0"/>
              <a:t>.</a:t>
            </a:r>
            <a:br>
              <a:rPr lang="es-ES" sz="2800" dirty="0"/>
            </a:br>
            <a:r>
              <a:rPr lang="es-ES" sz="1200" dirty="0"/>
              <a:t>﻿</a:t>
            </a:r>
            <a:r>
              <a:rPr lang="es-ES" sz="1200" dirty="0" err="1"/>
              <a:t>Barocas</a:t>
            </a:r>
            <a:r>
              <a:rPr lang="es-ES" sz="1200" dirty="0"/>
              <a:t>, S. (2014) Big Data ’ S Disparate </a:t>
            </a:r>
            <a:r>
              <a:rPr lang="es-ES" sz="1200" dirty="0" err="1"/>
              <a:t>Impact</a:t>
            </a:r>
            <a:r>
              <a:rPr lang="es-ES" sz="1200" dirty="0"/>
              <a:t>. California </a:t>
            </a:r>
            <a:r>
              <a:rPr lang="es-ES" sz="1200" dirty="0" err="1"/>
              <a:t>Law</a:t>
            </a:r>
            <a:r>
              <a:rPr lang="es-ES" sz="1200" dirty="0"/>
              <a:t> </a:t>
            </a:r>
            <a:r>
              <a:rPr lang="es-ES" sz="1200" dirty="0" err="1"/>
              <a:t>Review</a:t>
            </a:r>
            <a:r>
              <a:rPr lang="es-ES" sz="1200" dirty="0"/>
              <a:t>, 104(671), pp. 671–732.</a:t>
            </a:r>
            <a:endParaRPr lang="es-ES" sz="1200" u="sng" dirty="0"/>
          </a:p>
        </p:txBody>
      </p:sp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Disparate Impact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E502B6-A8E2-CC45-ACBD-2C9CE60B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24" y="1802977"/>
            <a:ext cx="6533952" cy="377102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CEE6092-F3BB-8847-B17A-04AA18BDFA63}"/>
              </a:ext>
            </a:extLst>
          </p:cNvPr>
          <p:cNvSpPr/>
          <p:nvPr/>
        </p:nvSpPr>
        <p:spPr>
          <a:xfrm>
            <a:off x="2829024" y="5574001"/>
            <a:ext cx="6533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Helvetica Neue" panose="02000503000000020004" pitchFamily="2" charset="0"/>
              </a:rPr>
              <a:t>Illustration</a:t>
            </a:r>
            <a:r>
              <a:rPr lang="es-ES" dirty="0">
                <a:latin typeface="Helvetica Neue" panose="02000503000000020004" pitchFamily="2" charset="0"/>
              </a:rPr>
              <a:t> of disparate </a:t>
            </a:r>
            <a:r>
              <a:rPr lang="es-ES" dirty="0" err="1">
                <a:latin typeface="Helvetica Neue" panose="02000503000000020004" pitchFamily="2" charset="0"/>
              </a:rPr>
              <a:t>impact</a:t>
            </a:r>
            <a:r>
              <a:rPr lang="es-ES" dirty="0">
                <a:latin typeface="Helvetica Neue" panose="02000503000000020004" pitchFamily="2" charset="0"/>
              </a:rPr>
              <a:t> — in </a:t>
            </a:r>
            <a:r>
              <a:rPr lang="es-ES" dirty="0" err="1">
                <a:latin typeface="Helvetica Neue" panose="02000503000000020004" pitchFamily="2" charset="0"/>
              </a:rPr>
              <a:t>this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diagram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data </a:t>
            </a:r>
            <a:r>
              <a:rPr lang="es-ES" dirty="0" err="1">
                <a:latin typeface="Helvetica Neue" panose="02000503000000020004" pitchFamily="2" charset="0"/>
              </a:rPr>
              <a:t>distribution</a:t>
            </a:r>
            <a:r>
              <a:rPr lang="es-ES" dirty="0">
                <a:latin typeface="Helvetica Neue" panose="02000503000000020004" pitchFamily="2" charset="0"/>
              </a:rPr>
              <a:t> of </a:t>
            </a:r>
            <a:r>
              <a:rPr lang="es-ES" dirty="0" err="1">
                <a:latin typeface="Helvetica Neue" panose="02000503000000020004" pitchFamily="2" charset="0"/>
              </a:rPr>
              <a:t>two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groups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is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very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different</a:t>
            </a:r>
            <a:r>
              <a:rPr lang="es-ES" dirty="0">
                <a:latin typeface="Helvetica Neue" panose="02000503000000020004" pitchFamily="2" charset="0"/>
              </a:rPr>
              <a:t>, </a:t>
            </a:r>
            <a:r>
              <a:rPr lang="es-ES" dirty="0" err="1">
                <a:latin typeface="Helvetica Neue" panose="02000503000000020004" pitchFamily="2" charset="0"/>
              </a:rPr>
              <a:t>which</a:t>
            </a:r>
            <a:r>
              <a:rPr lang="es-ES" dirty="0">
                <a:latin typeface="Helvetica Neue" panose="02000503000000020004" pitchFamily="2" charset="0"/>
              </a:rPr>
              <a:t> leads to </a:t>
            </a:r>
            <a:r>
              <a:rPr lang="es-ES" dirty="0" err="1">
                <a:latin typeface="Helvetica Neue" panose="02000503000000020004" pitchFamily="2" charset="0"/>
              </a:rPr>
              <a:t>differences</a:t>
            </a:r>
            <a:r>
              <a:rPr lang="es-ES" dirty="0">
                <a:latin typeface="Helvetica Neue" panose="02000503000000020004" pitchFamily="2" charset="0"/>
              </a:rPr>
              <a:t> in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output of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algorithm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without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any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explicit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association</a:t>
            </a:r>
            <a:r>
              <a:rPr lang="es-ES" dirty="0">
                <a:latin typeface="Helvetica Neue" panose="02000503000000020004" pitchFamily="2" charset="0"/>
              </a:rPr>
              <a:t> of </a:t>
            </a:r>
            <a:r>
              <a:rPr lang="es-ES" dirty="0" err="1">
                <a:latin typeface="Helvetica Neue" panose="02000503000000020004" pitchFamily="2" charset="0"/>
              </a:rPr>
              <a:t>the</a:t>
            </a:r>
            <a:r>
              <a:rPr lang="es-ES" dirty="0">
                <a:latin typeface="Helvetica Neue" panose="02000503000000020004" pitchFamily="2" charset="0"/>
              </a:rPr>
              <a:t> </a:t>
            </a:r>
            <a:r>
              <a:rPr lang="es-ES" dirty="0" err="1">
                <a:latin typeface="Helvetica Neue" panose="02000503000000020004" pitchFamily="2" charset="0"/>
              </a:rPr>
              <a:t>groups</a:t>
            </a:r>
            <a:r>
              <a:rPr lang="es-ES" dirty="0">
                <a:latin typeface="Helvetica Neue" panose="02000503000000020004" pitchFamily="2" charset="0"/>
              </a:rPr>
              <a:t>. </a:t>
            </a:r>
            <a:r>
              <a:rPr lang="es-ES" dirty="0" err="1">
                <a:latin typeface="Helvetica Neue" panose="02000503000000020004" pitchFamily="2" charset="0"/>
              </a:rPr>
              <a:t>Source</a:t>
            </a:r>
            <a:r>
              <a:rPr lang="es-ES" dirty="0">
                <a:latin typeface="Helvetica Neue" panose="02000503000000020004" pitchFamily="2" charset="0"/>
              </a:rPr>
              <a:t>: </a:t>
            </a:r>
            <a:r>
              <a:rPr lang="es-ES" u="sng" dirty="0">
                <a:solidFill>
                  <a:srgbClr val="296EAA"/>
                </a:solidFill>
                <a:latin typeface="Helvetica Neue" panose="02000503000000020004" pitchFamily="2" charset="0"/>
                <a:hlinkClick r:id="rId4"/>
              </a:rPr>
              <a:t>KdNuggets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 err="1"/>
              <a:t>Analysing</a:t>
            </a:r>
            <a:r>
              <a:rPr lang="en-US" dirty="0"/>
              <a:t> a toy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Toy dataset</a:t>
            </a:r>
            <a:endParaRPr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BD9CA33-7BCB-6B40-AE91-6A8314EF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745"/>
            <a:ext cx="2605565" cy="20454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2328F0-151F-C040-8F10-C3BF18B3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1730485"/>
            <a:ext cx="6540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4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Toy dataset</a:t>
            </a:r>
            <a:endParaRPr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DBD9CA33-7BCB-6B40-AE91-6A8314EF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745"/>
            <a:ext cx="2605565" cy="20454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2328F0-151F-C040-8F10-C3BF18B35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0" y="1730485"/>
            <a:ext cx="6540500" cy="41275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ED3C0EC-18A2-E549-9FB1-C500F9BD2CDA}"/>
              </a:ext>
            </a:extLst>
          </p:cNvPr>
          <p:cNvSpPr/>
          <p:nvPr/>
        </p:nvSpPr>
        <p:spPr>
          <a:xfrm>
            <a:off x="838200" y="4042405"/>
            <a:ext cx="40596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Oberservations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: </a:t>
            </a:r>
            <a:b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</a:b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Data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is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balanced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(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half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samples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have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*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* =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Most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of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highest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salaries are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given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*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* =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In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following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,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will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refer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to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= 0 as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the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privileged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group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and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ethnicity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= 1 as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disadvantaged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or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protected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 </a:t>
            </a:r>
            <a:r>
              <a:rPr lang="es-ES" b="1" dirty="0" err="1">
                <a:solidFill>
                  <a:srgbClr val="31708F"/>
                </a:solidFill>
                <a:latin typeface="Helvetica Neue" panose="02000503000000020004" pitchFamily="2" charset="0"/>
              </a:rPr>
              <a:t>group</a:t>
            </a:r>
            <a:r>
              <a:rPr lang="es-ES" b="1" dirty="0">
                <a:solidFill>
                  <a:srgbClr val="31708F"/>
                </a:solidFill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8422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797</Words>
  <Application>Microsoft Macintosh PowerPoint</Application>
  <PresentationFormat>Panorámica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Helvetica Neue</vt:lpstr>
      <vt:lpstr>Calibri</vt:lpstr>
      <vt:lpstr>2_Office Theme</vt:lpstr>
      <vt:lpstr>24285 FATE</vt:lpstr>
      <vt:lpstr>Rules for Practices</vt:lpstr>
      <vt:lpstr>Goals of Module 2</vt:lpstr>
      <vt:lpstr>Disparate Impact</vt:lpstr>
      <vt:lpstr>Disparate Impact</vt:lpstr>
      <vt:lpstr>Disparate Impact</vt:lpstr>
      <vt:lpstr>Analysing a toy dataset</vt:lpstr>
      <vt:lpstr>Toy dataset</vt:lpstr>
      <vt:lpstr>Toy dataset</vt:lpstr>
      <vt:lpstr>Predicting salaries w/o protected attributes</vt:lpstr>
      <vt:lpstr>Predicting salaries w/o protected attributes</vt:lpstr>
      <vt:lpstr>Predicting salaries w/ protected attributes</vt:lpstr>
      <vt:lpstr>Predicting salaries w/ protected attributes</vt:lpstr>
      <vt:lpstr>Predicting salaries w/o protected coefficient</vt:lpstr>
      <vt:lpstr>Predicting salaries w/o protected coefficient</vt:lpstr>
      <vt:lpstr>Predicting salaries</vt:lpstr>
      <vt:lpstr>Working on a real-world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13</cp:revision>
  <dcterms:created xsi:type="dcterms:W3CDTF">2018-09-18T20:23:57Z</dcterms:created>
  <dcterms:modified xsi:type="dcterms:W3CDTF">2023-01-29T10:31:24Z</dcterms:modified>
</cp:coreProperties>
</file>