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83" r:id="rId3"/>
    <p:sldId id="290" r:id="rId4"/>
    <p:sldId id="307" r:id="rId5"/>
    <p:sldId id="310" r:id="rId6"/>
    <p:sldId id="306" r:id="rId7"/>
    <p:sldId id="312" r:id="rId8"/>
    <p:sldId id="308" r:id="rId9"/>
    <p:sldId id="309" r:id="rId10"/>
    <p:sldId id="300" r:id="rId11"/>
    <p:sldId id="305" r:id="rId12"/>
    <p:sldId id="282" r:id="rId13"/>
    <p:sldId id="311" r:id="rId14"/>
    <p:sldId id="257" r:id="rId15"/>
    <p:sldId id="303" r:id="rId16"/>
    <p:sldId id="284" r:id="rId17"/>
    <p:sldId id="301" r:id="rId18"/>
    <p:sldId id="302" r:id="rId19"/>
    <p:sldId id="304" r:id="rId20"/>
    <p:sldId id="314" r:id="rId21"/>
    <p:sldId id="313" r:id="rId22"/>
    <p:sldId id="315" r:id="rId23"/>
    <p:sldId id="320" r:id="rId24"/>
    <p:sldId id="318" r:id="rId25"/>
    <p:sldId id="317" r:id="rId26"/>
    <p:sldId id="319" r:id="rId27"/>
    <p:sldId id="316" r:id="rId28"/>
    <p:sldId id="321" r:id="rId29"/>
    <p:sldId id="322" r:id="rId30"/>
  </p:sldIdLst>
  <p:sldSz cx="12192000" cy="6858000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harter" panose="02040503050506020203" pitchFamily="18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hgZCf10aQ56y2vyPezsfpLDudP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2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14"/>
    <p:restoredTop sz="94737"/>
  </p:normalViewPr>
  <p:slideViewPr>
    <p:cSldViewPr snapToGrid="0" snapToObjects="1">
      <p:cViewPr varScale="1">
        <p:scale>
          <a:sx n="112" d="100"/>
          <a:sy n="112" d="100"/>
        </p:scale>
        <p:origin x="22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85325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112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7903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6465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41605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42019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11089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408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0372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38010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12038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54204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28964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91634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36579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41739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17576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8022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99351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7360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86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0886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9605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3566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6925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Executar les següents sentències SQL en la connexió 1: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6646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9202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" name="Google Shape;17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4634" y="1386517"/>
            <a:ext cx="3262732" cy="111697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8"/>
          <p:cNvSpPr txBox="1">
            <a:spLocks noGrp="1"/>
          </p:cNvSpPr>
          <p:nvPr>
            <p:ph type="ctrTitle"/>
          </p:nvPr>
        </p:nvSpPr>
        <p:spPr>
          <a:xfrm>
            <a:off x="1524000" y="251754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subTitle" idx="1"/>
          </p:nvPr>
        </p:nvSpPr>
        <p:spPr>
          <a:xfrm>
            <a:off x="1524000" y="5101389"/>
            <a:ext cx="9144000" cy="671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solidFill>
          <a:srgbClr val="C8102E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9"/>
          <p:cNvSpPr txBox="1">
            <a:spLocks noGrp="1"/>
          </p:cNvSpPr>
          <p:nvPr>
            <p:ph type="title"/>
          </p:nvPr>
        </p:nvSpPr>
        <p:spPr>
          <a:xfrm>
            <a:off x="838776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2" name="Google Shape;22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58697" y="181669"/>
            <a:ext cx="1535306" cy="52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0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Calibri"/>
              <a:buNone/>
              <a:defRPr>
                <a:solidFill>
                  <a:srgbClr val="7F7F7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0"/>
          <p:cNvSpPr txBox="1"/>
          <p:nvPr/>
        </p:nvSpPr>
        <p:spPr>
          <a:xfrm>
            <a:off x="11513645" y="6400412"/>
            <a:ext cx="41455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C8102E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>
              <a:solidFill>
                <a:srgbClr val="C810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57421" y="181913"/>
            <a:ext cx="1537362" cy="526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rxiv.org/pdf/1810.01943.pdf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omarlarasa/cov19-open-data-mexico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"/>
          <p:cNvSpPr txBox="1">
            <a:spLocks noGrp="1"/>
          </p:cNvSpPr>
          <p:nvPr>
            <p:ph type="ctrTitle"/>
          </p:nvPr>
        </p:nvSpPr>
        <p:spPr>
          <a:xfrm>
            <a:off x="1524000" y="251754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dirty="0"/>
              <a:t>24285 FATE</a:t>
            </a:r>
            <a:endParaRPr dirty="0"/>
          </a:p>
        </p:txBody>
      </p:sp>
      <p:sp>
        <p:nvSpPr>
          <p:cNvPr id="35" name="Google Shape;35;p1"/>
          <p:cNvSpPr txBox="1">
            <a:spLocks noGrp="1"/>
          </p:cNvSpPr>
          <p:nvPr>
            <p:ph type="subTitle" idx="1"/>
          </p:nvPr>
        </p:nvSpPr>
        <p:spPr>
          <a:xfrm>
            <a:off x="1524000" y="4521455"/>
            <a:ext cx="9144000" cy="1251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 dirty="0" err="1"/>
              <a:t>Practice</a:t>
            </a:r>
            <a:r>
              <a:rPr lang="es-ES" dirty="0"/>
              <a:t> </a:t>
            </a:r>
            <a:r>
              <a:rPr lang="es-ES" dirty="0" err="1"/>
              <a:t>Session</a:t>
            </a:r>
            <a:r>
              <a:rPr lang="es-ES" dirty="0"/>
              <a:t> 4, 5 &amp; 6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Algorithmic Fairness and mitigation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2EB3C68-F91E-F340-B448-E97955FA3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" name="Imagen 6" descr="Interfaz de usuario gráfica, Texto, Sitio web&#10;&#10;Descripción generada automáticamente">
            <a:extLst>
              <a:ext uri="{FF2B5EF4-FFF2-40B4-BE49-F238E27FC236}">
                <a16:creationId xmlns:a16="http://schemas.microsoft.com/office/drawing/2014/main" id="{A549E224-993A-FB4B-8232-F03ED25EA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2798"/>
            <a:ext cx="6829498" cy="6572403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1AE5FED4-C495-E942-83D9-CC2415626D4F}"/>
              </a:ext>
            </a:extLst>
          </p:cNvPr>
          <p:cNvSpPr/>
          <p:nvPr/>
        </p:nvSpPr>
        <p:spPr>
          <a:xfrm>
            <a:off x="7866709" y="6250153"/>
            <a:ext cx="3288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800" b="1" dirty="0">
                <a:solidFill>
                  <a:srgbClr val="CD2C3C"/>
                </a:solidFill>
              </a:rPr>
              <a:t>https://aif360.mybluemix.net</a:t>
            </a:r>
          </a:p>
        </p:txBody>
      </p:sp>
    </p:spTree>
    <p:extLst>
      <p:ext uri="{BB962C8B-B14F-4D97-AF65-F5344CB8AC3E}">
        <p14:creationId xmlns:p14="http://schemas.microsoft.com/office/powerpoint/2010/main" val="50610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2EB3C68-F91E-F340-B448-E97955FA3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 </a:t>
            </a:r>
          </a:p>
        </p:txBody>
      </p:sp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FB04ADA7-3E61-1048-8677-23A004F65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94065"/>
            <a:ext cx="12192000" cy="546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78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Fairness Metrics for Classification in AIF360</a:t>
            </a:r>
            <a:endParaRPr dirty="0"/>
          </a:p>
        </p:txBody>
      </p:sp>
      <p:pic>
        <p:nvPicPr>
          <p:cNvPr id="3" name="Imagen 2" descr="Escala de tiempo&#10;&#10;Descripción generada automáticamente">
            <a:extLst>
              <a:ext uri="{FF2B5EF4-FFF2-40B4-BE49-F238E27FC236}">
                <a16:creationId xmlns:a16="http://schemas.microsoft.com/office/drawing/2014/main" id="{28DA7DEB-1CC4-894F-B121-2DD8C9F627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30"/>
          <a:stretch/>
        </p:blipFill>
        <p:spPr>
          <a:xfrm>
            <a:off x="613012" y="1392072"/>
            <a:ext cx="10740788" cy="530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871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Fairness Metrics for Classification in AIF360</a:t>
            </a:r>
            <a:endParaRPr dirty="0"/>
          </a:p>
        </p:txBody>
      </p:sp>
      <p:pic>
        <p:nvPicPr>
          <p:cNvPr id="4" name="Imagen 3" descr="Tabla&#10;&#10;Descripción generada automáticamente">
            <a:extLst>
              <a:ext uri="{FF2B5EF4-FFF2-40B4-BE49-F238E27FC236}">
                <a16:creationId xmlns:a16="http://schemas.microsoft.com/office/drawing/2014/main" id="{7ACBD6DC-651B-495C-D415-D5F9A5C88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736" y="1623060"/>
            <a:ext cx="7772400" cy="449897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814E3B4-C262-9146-5236-45D97F89644B}"/>
              </a:ext>
            </a:extLst>
          </p:cNvPr>
          <p:cNvSpPr txBox="1"/>
          <p:nvPr/>
        </p:nvSpPr>
        <p:spPr>
          <a:xfrm>
            <a:off x="1814513" y="6280930"/>
            <a:ext cx="60979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https://aif360.mybluemix.net</a:t>
            </a:r>
          </a:p>
        </p:txBody>
      </p:sp>
    </p:spTree>
    <p:extLst>
      <p:ext uri="{BB962C8B-B14F-4D97-AF65-F5344CB8AC3E}">
        <p14:creationId xmlns:p14="http://schemas.microsoft.com/office/powerpoint/2010/main" val="3174605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title"/>
          </p:nvPr>
        </p:nvSpPr>
        <p:spPr>
          <a:xfrm>
            <a:off x="838776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dirty="0"/>
              <a:t>Mitigation algorithms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Mitigation algorithms</a:t>
            </a:r>
            <a:endParaRPr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5FA54ED-5CD2-1847-8533-5D6F6DAD4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890" y="1386285"/>
            <a:ext cx="9528220" cy="5048534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2AB190F3-6DB5-A84D-B2B3-27EB7A8E8BFB}"/>
              </a:ext>
            </a:extLst>
          </p:cNvPr>
          <p:cNvSpPr/>
          <p:nvPr/>
        </p:nvSpPr>
        <p:spPr>
          <a:xfrm>
            <a:off x="7647354" y="6280930"/>
            <a:ext cx="34596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 err="1">
                <a:solidFill>
                  <a:srgbClr val="333333"/>
                </a:solidFill>
                <a:latin typeface="Tinos"/>
              </a:rPr>
              <a:t>Source:</a:t>
            </a:r>
            <a:r>
              <a:rPr lang="es-ES" i="1" u="sng" dirty="0" err="1">
                <a:latin typeface="Tinos"/>
                <a:hlinkClick r:id="rId4"/>
              </a:rPr>
              <a:t>https</a:t>
            </a:r>
            <a:r>
              <a:rPr lang="es-ES" i="1" u="sng" dirty="0">
                <a:latin typeface="Tinos"/>
                <a:hlinkClick r:id="rId4"/>
              </a:rPr>
              <a:t>://arxiv.org/pdf/1810.01943.pdf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88453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Mitigation in pre-processing</a:t>
            </a:r>
            <a:endParaRPr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7383F6C-708B-AE4C-9F94-6B7FF721C9E1}"/>
              </a:ext>
            </a:extLst>
          </p:cNvPr>
          <p:cNvSpPr txBox="1"/>
          <p:nvPr/>
        </p:nvSpPr>
        <p:spPr>
          <a:xfrm>
            <a:off x="838199" y="2761462"/>
            <a:ext cx="108715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Disparate </a:t>
            </a:r>
            <a:r>
              <a:rPr lang="es-ES" sz="2000" b="1" dirty="0" err="1"/>
              <a:t>Impact</a:t>
            </a:r>
            <a:r>
              <a:rPr lang="es-ES" sz="2000" b="1" dirty="0"/>
              <a:t> Remover</a:t>
            </a:r>
          </a:p>
          <a:p>
            <a:r>
              <a:rPr lang="es-ES" sz="2000" dirty="0" err="1"/>
              <a:t>Edits</a:t>
            </a:r>
            <a:r>
              <a:rPr lang="es-ES" sz="2000" dirty="0"/>
              <a:t> </a:t>
            </a:r>
            <a:r>
              <a:rPr lang="es-ES" sz="2000" dirty="0" err="1"/>
              <a:t>values</a:t>
            </a:r>
            <a:r>
              <a:rPr lang="es-ES" sz="2000" dirty="0"/>
              <a:t>, </a:t>
            </a:r>
            <a:r>
              <a:rPr lang="es-ES" sz="2000" dirty="0" err="1"/>
              <a:t>which</a:t>
            </a:r>
            <a:r>
              <a:rPr lang="es-ES" sz="2000" dirty="0"/>
              <a:t> </a:t>
            </a:r>
            <a:r>
              <a:rPr lang="es-ES" sz="2000" dirty="0" err="1"/>
              <a:t>will</a:t>
            </a:r>
            <a:r>
              <a:rPr lang="es-ES" sz="2000" dirty="0"/>
              <a:t> be </a:t>
            </a:r>
            <a:r>
              <a:rPr lang="es-ES" sz="2000" dirty="0" err="1"/>
              <a:t>used</a:t>
            </a:r>
            <a:r>
              <a:rPr lang="es-ES" sz="2000" dirty="0"/>
              <a:t> as </a:t>
            </a:r>
            <a:r>
              <a:rPr lang="es-ES" sz="2000" dirty="0" err="1"/>
              <a:t>features</a:t>
            </a:r>
            <a:r>
              <a:rPr lang="es-ES" sz="2000" dirty="0"/>
              <a:t>, to </a:t>
            </a:r>
            <a:r>
              <a:rPr lang="es-ES" sz="2000" dirty="0" err="1"/>
              <a:t>increase</a:t>
            </a:r>
            <a:r>
              <a:rPr lang="es-ES" sz="2000" dirty="0"/>
              <a:t> </a:t>
            </a:r>
            <a:r>
              <a:rPr lang="es-ES" sz="2000" dirty="0" err="1"/>
              <a:t>fairness</a:t>
            </a:r>
            <a:r>
              <a:rPr lang="es-ES" sz="2000" dirty="0"/>
              <a:t> </a:t>
            </a:r>
            <a:r>
              <a:rPr lang="es-ES" sz="2000" dirty="0" err="1"/>
              <a:t>between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groups</a:t>
            </a:r>
            <a:r>
              <a:rPr lang="es-ES" sz="2000" dirty="0"/>
              <a:t>.</a:t>
            </a:r>
          </a:p>
          <a:p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algorithm</a:t>
            </a:r>
            <a:r>
              <a:rPr lang="es-ES" sz="2000" dirty="0"/>
              <a:t> </a:t>
            </a:r>
            <a:r>
              <a:rPr lang="es-ES" sz="2000" dirty="0" err="1"/>
              <a:t>requires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user</a:t>
            </a:r>
            <a:r>
              <a:rPr lang="es-ES" sz="2000" dirty="0"/>
              <a:t> to </a:t>
            </a:r>
            <a:r>
              <a:rPr lang="es-ES" sz="2000" dirty="0" err="1"/>
              <a:t>specify</a:t>
            </a:r>
            <a:r>
              <a:rPr lang="es-ES" sz="2000" dirty="0"/>
              <a:t> a </a:t>
            </a:r>
            <a:r>
              <a:rPr lang="es-ES" sz="2000" dirty="0" err="1"/>
              <a:t>repair_level</a:t>
            </a:r>
            <a:r>
              <a:rPr lang="es-ES" sz="2000" dirty="0"/>
              <a:t>, </a:t>
            </a:r>
          </a:p>
          <a:p>
            <a:r>
              <a:rPr lang="es-ES" sz="2000" dirty="0" err="1"/>
              <a:t>this</a:t>
            </a:r>
            <a:r>
              <a:rPr lang="es-ES" sz="2000" dirty="0"/>
              <a:t> </a:t>
            </a:r>
            <a:r>
              <a:rPr lang="es-ES" sz="2000" dirty="0" err="1"/>
              <a:t>indicates</a:t>
            </a:r>
            <a:r>
              <a:rPr lang="es-ES" sz="2000" dirty="0"/>
              <a:t> </a:t>
            </a:r>
            <a:r>
              <a:rPr lang="es-ES" sz="2000" dirty="0" err="1"/>
              <a:t>how</a:t>
            </a:r>
            <a:r>
              <a:rPr lang="es-ES" sz="2000" dirty="0"/>
              <a:t> </a:t>
            </a:r>
            <a:r>
              <a:rPr lang="es-ES" sz="2000" dirty="0" err="1"/>
              <a:t>much</a:t>
            </a:r>
            <a:r>
              <a:rPr lang="es-ES" sz="2000" dirty="0"/>
              <a:t> </a:t>
            </a:r>
            <a:r>
              <a:rPr lang="es-ES" sz="2000" dirty="0" err="1"/>
              <a:t>you</a:t>
            </a:r>
            <a:r>
              <a:rPr lang="es-ES" sz="2000" dirty="0"/>
              <a:t> </a:t>
            </a:r>
            <a:r>
              <a:rPr lang="es-ES" sz="2000" dirty="0" err="1"/>
              <a:t>wish</a:t>
            </a:r>
            <a:r>
              <a:rPr lang="es-ES" sz="2000" dirty="0"/>
              <a:t> </a:t>
            </a:r>
            <a:r>
              <a:rPr lang="es-ES" sz="2000" dirty="0" err="1"/>
              <a:t>for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distributions</a:t>
            </a:r>
            <a:r>
              <a:rPr lang="es-ES" sz="2000" dirty="0"/>
              <a:t> of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groups</a:t>
            </a:r>
            <a:r>
              <a:rPr lang="es-ES" sz="2000" dirty="0"/>
              <a:t> to </a:t>
            </a:r>
            <a:r>
              <a:rPr lang="es-ES" sz="2000" dirty="0" err="1"/>
              <a:t>overlap</a:t>
            </a:r>
            <a:r>
              <a:rPr lang="es-ES" sz="2000" dirty="0"/>
              <a:t>.</a:t>
            </a:r>
          </a:p>
          <a:p>
            <a:endParaRPr lang="es-ES" sz="2000" dirty="0"/>
          </a:p>
          <a:p>
            <a:r>
              <a:rPr lang="es-ES" sz="2000" b="1" dirty="0" err="1"/>
              <a:t>Reweighing</a:t>
            </a:r>
            <a:r>
              <a:rPr lang="es-ES" sz="2000" dirty="0"/>
              <a:t> (</a:t>
            </a:r>
            <a:r>
              <a:rPr lang="es-ES" sz="2000" dirty="0" err="1"/>
              <a:t>you</a:t>
            </a:r>
            <a:r>
              <a:rPr lang="es-ES" sz="2000" dirty="0"/>
              <a:t> </a:t>
            </a:r>
            <a:r>
              <a:rPr lang="es-ES" sz="2000" dirty="0" err="1"/>
              <a:t>need</a:t>
            </a:r>
            <a:r>
              <a:rPr lang="es-ES" sz="2000" dirty="0"/>
              <a:t> a </a:t>
            </a:r>
            <a:r>
              <a:rPr lang="es-ES" sz="2000" dirty="0" err="1"/>
              <a:t>classifier</a:t>
            </a:r>
            <a:r>
              <a:rPr lang="es-ES" sz="2000" dirty="0"/>
              <a:t> </a:t>
            </a:r>
            <a:r>
              <a:rPr lang="es-ES" sz="2000" dirty="0" err="1"/>
              <a:t>that</a:t>
            </a:r>
            <a:r>
              <a:rPr lang="es-ES" sz="2000" dirty="0"/>
              <a:t> </a:t>
            </a:r>
            <a:r>
              <a:rPr lang="es-ES" sz="2000" dirty="0" err="1"/>
              <a:t>allows</a:t>
            </a:r>
            <a:r>
              <a:rPr lang="es-ES" sz="2000" dirty="0"/>
              <a:t> </a:t>
            </a:r>
            <a:r>
              <a:rPr lang="es-ES" sz="2000" dirty="0" err="1"/>
              <a:t>you</a:t>
            </a:r>
            <a:r>
              <a:rPr lang="es-ES" sz="2000" dirty="0"/>
              <a:t> to </a:t>
            </a:r>
            <a:r>
              <a:rPr lang="es-ES" sz="2000" dirty="0" err="1"/>
              <a:t>parametrize</a:t>
            </a:r>
            <a:r>
              <a:rPr lang="es-ES" sz="2000" dirty="0"/>
              <a:t> </a:t>
            </a:r>
            <a:r>
              <a:rPr lang="es-ES" sz="2000" dirty="0" err="1"/>
              <a:t>sample</a:t>
            </a:r>
            <a:r>
              <a:rPr lang="es-ES" sz="2000" dirty="0"/>
              <a:t> </a:t>
            </a:r>
            <a:r>
              <a:rPr lang="es-ES" sz="2000" dirty="0" err="1"/>
              <a:t>weights</a:t>
            </a:r>
            <a:r>
              <a:rPr lang="es-ES" sz="2000" dirty="0"/>
              <a:t> </a:t>
            </a:r>
            <a:r>
              <a:rPr lang="es-ES" sz="2000" dirty="0" err="1"/>
              <a:t>for</a:t>
            </a:r>
            <a:r>
              <a:rPr lang="es-ES" sz="2000" dirty="0"/>
              <a:t> </a:t>
            </a:r>
            <a:r>
              <a:rPr lang="es-ES" sz="2000" dirty="0" err="1"/>
              <a:t>this</a:t>
            </a:r>
            <a:r>
              <a:rPr lang="es-ES" sz="2000" dirty="0"/>
              <a:t>)</a:t>
            </a:r>
            <a:br>
              <a:rPr lang="es-ES" sz="2000" dirty="0"/>
            </a:br>
            <a:r>
              <a:rPr lang="es-ES" sz="2000" dirty="0" err="1"/>
              <a:t>Weights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examples</a:t>
            </a:r>
            <a:r>
              <a:rPr lang="es-ES" sz="2000" dirty="0"/>
              <a:t> in </a:t>
            </a:r>
            <a:r>
              <a:rPr lang="es-ES" sz="2000" dirty="0" err="1"/>
              <a:t>each</a:t>
            </a:r>
            <a:r>
              <a:rPr lang="es-ES" sz="2000" dirty="0"/>
              <a:t> (</a:t>
            </a:r>
            <a:r>
              <a:rPr lang="es-ES" sz="2000" dirty="0" err="1"/>
              <a:t>group</a:t>
            </a:r>
            <a:r>
              <a:rPr lang="es-ES" sz="2000" dirty="0"/>
              <a:t>, </a:t>
            </a:r>
            <a:r>
              <a:rPr lang="es-ES" sz="2000" dirty="0" err="1"/>
              <a:t>label</a:t>
            </a:r>
            <a:r>
              <a:rPr lang="es-ES" sz="2000" dirty="0"/>
              <a:t>) </a:t>
            </a:r>
            <a:r>
              <a:rPr lang="es-ES" sz="2000" dirty="0" err="1"/>
              <a:t>combination</a:t>
            </a:r>
            <a:r>
              <a:rPr lang="es-ES" sz="2000" dirty="0"/>
              <a:t> </a:t>
            </a:r>
            <a:r>
              <a:rPr lang="es-ES" sz="2000" dirty="0" err="1"/>
              <a:t>differently</a:t>
            </a:r>
            <a:r>
              <a:rPr lang="es-ES" sz="2000" dirty="0"/>
              <a:t> to </a:t>
            </a:r>
            <a:r>
              <a:rPr lang="es-ES" sz="2000" dirty="0" err="1"/>
              <a:t>ensure</a:t>
            </a:r>
            <a:r>
              <a:rPr lang="es-ES" sz="2000" dirty="0"/>
              <a:t> </a:t>
            </a:r>
            <a:r>
              <a:rPr lang="es-ES" sz="2000" dirty="0" err="1"/>
              <a:t>fairness</a:t>
            </a:r>
            <a:r>
              <a:rPr lang="es-ES" sz="2000" dirty="0"/>
              <a:t> </a:t>
            </a:r>
            <a:r>
              <a:rPr lang="es-ES" sz="2000" dirty="0" err="1"/>
              <a:t>before</a:t>
            </a:r>
            <a:r>
              <a:rPr lang="es-ES" sz="2000" dirty="0"/>
              <a:t> </a:t>
            </a:r>
            <a:r>
              <a:rPr lang="es-ES" sz="2000" dirty="0" err="1"/>
              <a:t>classification</a:t>
            </a:r>
            <a:r>
              <a:rPr lang="es-ES" sz="2000" dirty="0"/>
              <a:t>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397DAC2-C12A-074D-A691-4F3CBF5C008E}"/>
              </a:ext>
            </a:extLst>
          </p:cNvPr>
          <p:cNvSpPr/>
          <p:nvPr/>
        </p:nvSpPr>
        <p:spPr>
          <a:xfrm>
            <a:off x="838199" y="1748744"/>
            <a:ext cx="1021648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i="1" dirty="0" err="1">
                <a:solidFill>
                  <a:srgbClr val="292929"/>
                </a:solidFill>
                <a:latin typeface="Charter" panose="02040503050506020203" pitchFamily="18" charset="0"/>
              </a:rPr>
              <a:t>Opportunities</a:t>
            </a:r>
            <a:r>
              <a:rPr lang="es-ES" i="1" dirty="0">
                <a:solidFill>
                  <a:srgbClr val="292929"/>
                </a:solidFill>
                <a:latin typeface="Charter" panose="02040503050506020203" pitchFamily="18" charset="0"/>
              </a:rPr>
              <a:t> </a:t>
            </a:r>
            <a:r>
              <a:rPr lang="es-ES" i="1" dirty="0" err="1">
                <a:solidFill>
                  <a:srgbClr val="292929"/>
                </a:solidFill>
                <a:latin typeface="Charter" panose="02040503050506020203" pitchFamily="18" charset="0"/>
              </a:rPr>
              <a:t>experienced</a:t>
            </a:r>
            <a:r>
              <a:rPr lang="es-ES" i="1" dirty="0">
                <a:solidFill>
                  <a:srgbClr val="292929"/>
                </a:solidFill>
                <a:latin typeface="Charter" panose="02040503050506020203" pitchFamily="18" charset="0"/>
              </a:rPr>
              <a:t> </a:t>
            </a:r>
            <a:r>
              <a:rPr lang="es-ES" i="1" dirty="0" err="1">
                <a:solidFill>
                  <a:srgbClr val="292929"/>
                </a:solidFill>
                <a:latin typeface="Charter" panose="02040503050506020203" pitchFamily="18" charset="0"/>
              </a:rPr>
              <a:t>by</a:t>
            </a:r>
            <a:r>
              <a:rPr lang="es-ES" i="1" dirty="0">
                <a:solidFill>
                  <a:srgbClr val="292929"/>
                </a:solidFill>
                <a:latin typeface="Charter" panose="02040503050506020203" pitchFamily="18" charset="0"/>
              </a:rPr>
              <a:t> </a:t>
            </a:r>
            <a:r>
              <a:rPr lang="es-ES" i="1" dirty="0" err="1">
                <a:solidFill>
                  <a:srgbClr val="292929"/>
                </a:solidFill>
                <a:latin typeface="Charter" panose="02040503050506020203" pitchFamily="18" charset="0"/>
              </a:rPr>
              <a:t>the</a:t>
            </a:r>
            <a:r>
              <a:rPr lang="es-ES" i="1" dirty="0">
                <a:solidFill>
                  <a:srgbClr val="292929"/>
                </a:solidFill>
                <a:latin typeface="Charter" panose="02040503050506020203" pitchFamily="18" charset="0"/>
              </a:rPr>
              <a:t> </a:t>
            </a:r>
            <a:r>
              <a:rPr lang="es-ES" i="1" dirty="0" err="1">
                <a:solidFill>
                  <a:srgbClr val="292929"/>
                </a:solidFill>
                <a:latin typeface="Charter" panose="02040503050506020203" pitchFamily="18" charset="0"/>
              </a:rPr>
              <a:t>privileged</a:t>
            </a:r>
            <a:r>
              <a:rPr lang="es-ES" i="1" dirty="0">
                <a:solidFill>
                  <a:srgbClr val="292929"/>
                </a:solidFill>
                <a:latin typeface="Charter" panose="02040503050506020203" pitchFamily="18" charset="0"/>
              </a:rPr>
              <a:t> </a:t>
            </a:r>
            <a:r>
              <a:rPr lang="es-ES" i="1" dirty="0" err="1">
                <a:solidFill>
                  <a:srgbClr val="292929"/>
                </a:solidFill>
                <a:latin typeface="Charter" panose="02040503050506020203" pitchFamily="18" charset="0"/>
              </a:rPr>
              <a:t>group</a:t>
            </a:r>
            <a:r>
              <a:rPr lang="es-ES" i="1" dirty="0">
                <a:solidFill>
                  <a:srgbClr val="292929"/>
                </a:solidFill>
                <a:latin typeface="Charter" panose="02040503050506020203" pitchFamily="18" charset="0"/>
              </a:rPr>
              <a:t> </a:t>
            </a:r>
            <a:r>
              <a:rPr lang="es-ES" i="1" dirty="0" err="1">
                <a:solidFill>
                  <a:srgbClr val="292929"/>
                </a:solidFill>
                <a:latin typeface="Charter" panose="02040503050506020203" pitchFamily="18" charset="0"/>
              </a:rPr>
              <a:t>may</a:t>
            </a:r>
            <a:r>
              <a:rPr lang="es-ES" i="1" dirty="0">
                <a:solidFill>
                  <a:srgbClr val="292929"/>
                </a:solidFill>
                <a:latin typeface="Charter" panose="02040503050506020203" pitchFamily="18" charset="0"/>
              </a:rPr>
              <a:t> </a:t>
            </a:r>
            <a:r>
              <a:rPr lang="es-ES" i="1" dirty="0" err="1">
                <a:solidFill>
                  <a:srgbClr val="292929"/>
                </a:solidFill>
                <a:latin typeface="Charter" panose="02040503050506020203" pitchFamily="18" charset="0"/>
              </a:rPr>
              <a:t>not</a:t>
            </a:r>
            <a:r>
              <a:rPr lang="es-ES" i="1" dirty="0">
                <a:solidFill>
                  <a:srgbClr val="292929"/>
                </a:solidFill>
                <a:latin typeface="Charter" panose="02040503050506020203" pitchFamily="18" charset="0"/>
              </a:rPr>
              <a:t> </a:t>
            </a:r>
            <a:r>
              <a:rPr lang="es-ES" i="1" dirty="0" err="1">
                <a:solidFill>
                  <a:srgbClr val="292929"/>
                </a:solidFill>
                <a:latin typeface="Charter" panose="02040503050506020203" pitchFamily="18" charset="0"/>
              </a:rPr>
              <a:t>have</a:t>
            </a:r>
            <a:r>
              <a:rPr lang="es-ES" i="1" dirty="0">
                <a:solidFill>
                  <a:srgbClr val="292929"/>
                </a:solidFill>
                <a:latin typeface="Charter" panose="02040503050506020203" pitchFamily="18" charset="0"/>
              </a:rPr>
              <a:t> </a:t>
            </a:r>
            <a:r>
              <a:rPr lang="es-ES" i="1" dirty="0" err="1">
                <a:solidFill>
                  <a:srgbClr val="292929"/>
                </a:solidFill>
                <a:latin typeface="Charter" panose="02040503050506020203" pitchFamily="18" charset="0"/>
              </a:rPr>
              <a:t>been</a:t>
            </a:r>
            <a:r>
              <a:rPr lang="es-ES" i="1" dirty="0">
                <a:solidFill>
                  <a:srgbClr val="292929"/>
                </a:solidFill>
                <a:latin typeface="Charter" panose="02040503050506020203" pitchFamily="18" charset="0"/>
              </a:rPr>
              <a:t> </a:t>
            </a:r>
            <a:r>
              <a:rPr lang="es-ES" i="1" dirty="0" err="1">
                <a:solidFill>
                  <a:srgbClr val="292929"/>
                </a:solidFill>
                <a:latin typeface="Charter" panose="02040503050506020203" pitchFamily="18" charset="0"/>
              </a:rPr>
              <a:t>presented</a:t>
            </a:r>
            <a:r>
              <a:rPr lang="es-ES" i="1" dirty="0">
                <a:solidFill>
                  <a:srgbClr val="292929"/>
                </a:solidFill>
                <a:latin typeface="Charter" panose="02040503050506020203" pitchFamily="18" charset="0"/>
              </a:rPr>
              <a:t> to </a:t>
            </a:r>
            <a:r>
              <a:rPr lang="es-ES" i="1" dirty="0" err="1">
                <a:solidFill>
                  <a:srgbClr val="292929"/>
                </a:solidFill>
                <a:latin typeface="Charter" panose="02040503050506020203" pitchFamily="18" charset="0"/>
              </a:rPr>
              <a:t>the</a:t>
            </a:r>
            <a:r>
              <a:rPr lang="es-ES" i="1" dirty="0">
                <a:solidFill>
                  <a:srgbClr val="292929"/>
                </a:solidFill>
                <a:latin typeface="Charter" panose="02040503050506020203" pitchFamily="18" charset="0"/>
              </a:rPr>
              <a:t> </a:t>
            </a:r>
            <a:r>
              <a:rPr lang="es-ES" i="1" dirty="0" err="1">
                <a:solidFill>
                  <a:srgbClr val="292929"/>
                </a:solidFill>
                <a:latin typeface="Charter" panose="02040503050506020203" pitchFamily="18" charset="0"/>
              </a:rPr>
              <a:t>unprivileged</a:t>
            </a:r>
            <a:r>
              <a:rPr lang="es-ES" i="1" dirty="0">
                <a:solidFill>
                  <a:srgbClr val="292929"/>
                </a:solidFill>
                <a:latin typeface="Charter" panose="02040503050506020203" pitchFamily="18" charset="0"/>
              </a:rPr>
              <a:t> </a:t>
            </a:r>
            <a:r>
              <a:rPr lang="es-ES" i="1" dirty="0" err="1">
                <a:solidFill>
                  <a:srgbClr val="292929"/>
                </a:solidFill>
                <a:latin typeface="Charter" panose="02040503050506020203" pitchFamily="18" charset="0"/>
              </a:rPr>
              <a:t>group</a:t>
            </a:r>
            <a:r>
              <a:rPr lang="es-ES" i="1" dirty="0">
                <a:solidFill>
                  <a:srgbClr val="292929"/>
                </a:solidFill>
                <a:latin typeface="Charter" panose="02040503050506020203" pitchFamily="18" charset="0"/>
              </a:rPr>
              <a:t>; </a:t>
            </a:r>
            <a:r>
              <a:rPr lang="es-ES" i="1" dirty="0" err="1">
                <a:solidFill>
                  <a:srgbClr val="292929"/>
                </a:solidFill>
                <a:latin typeface="Charter" panose="02040503050506020203" pitchFamily="18" charset="0"/>
              </a:rPr>
              <a:t>members</a:t>
            </a:r>
            <a:r>
              <a:rPr lang="es-ES" i="1" dirty="0">
                <a:solidFill>
                  <a:srgbClr val="292929"/>
                </a:solidFill>
                <a:latin typeface="Charter" panose="02040503050506020203" pitchFamily="18" charset="0"/>
              </a:rPr>
              <a:t> of </a:t>
            </a:r>
            <a:r>
              <a:rPr lang="es-ES" i="1" dirty="0" err="1">
                <a:solidFill>
                  <a:srgbClr val="292929"/>
                </a:solidFill>
                <a:latin typeface="Charter" panose="02040503050506020203" pitchFamily="18" charset="0"/>
              </a:rPr>
              <a:t>each</a:t>
            </a:r>
            <a:r>
              <a:rPr lang="es-ES" i="1" dirty="0">
                <a:solidFill>
                  <a:srgbClr val="292929"/>
                </a:solidFill>
                <a:latin typeface="Charter" panose="02040503050506020203" pitchFamily="18" charset="0"/>
              </a:rPr>
              <a:t> </a:t>
            </a:r>
            <a:r>
              <a:rPr lang="es-ES" i="1" dirty="0" err="1">
                <a:solidFill>
                  <a:srgbClr val="292929"/>
                </a:solidFill>
                <a:latin typeface="Charter" panose="02040503050506020203" pitchFamily="18" charset="0"/>
              </a:rPr>
              <a:t>group</a:t>
            </a:r>
            <a:r>
              <a:rPr lang="es-ES" i="1" dirty="0">
                <a:solidFill>
                  <a:srgbClr val="292929"/>
                </a:solidFill>
                <a:latin typeface="Charter" panose="02040503050506020203" pitchFamily="18" charset="0"/>
              </a:rPr>
              <a:t> </a:t>
            </a:r>
            <a:r>
              <a:rPr lang="es-ES" i="1" dirty="0" err="1">
                <a:solidFill>
                  <a:srgbClr val="292929"/>
                </a:solidFill>
                <a:latin typeface="Charter" panose="02040503050506020203" pitchFamily="18" charset="0"/>
              </a:rPr>
              <a:t>may</a:t>
            </a:r>
            <a:r>
              <a:rPr lang="es-ES" i="1" dirty="0">
                <a:solidFill>
                  <a:srgbClr val="292929"/>
                </a:solidFill>
                <a:latin typeface="Charter" panose="02040503050506020203" pitchFamily="18" charset="0"/>
              </a:rPr>
              <a:t> </a:t>
            </a:r>
            <a:r>
              <a:rPr lang="es-ES" i="1" dirty="0" err="1">
                <a:solidFill>
                  <a:srgbClr val="292929"/>
                </a:solidFill>
                <a:latin typeface="Charter" panose="02040503050506020203" pitchFamily="18" charset="0"/>
              </a:rPr>
              <a:t>not</a:t>
            </a:r>
            <a:r>
              <a:rPr lang="es-ES" i="1" dirty="0">
                <a:solidFill>
                  <a:srgbClr val="292929"/>
                </a:solidFill>
                <a:latin typeface="Charter" panose="02040503050506020203" pitchFamily="18" charset="0"/>
              </a:rPr>
              <a:t> </a:t>
            </a:r>
            <a:r>
              <a:rPr lang="es-ES" i="1" dirty="0" err="1">
                <a:solidFill>
                  <a:srgbClr val="292929"/>
                </a:solidFill>
                <a:latin typeface="Charter" panose="02040503050506020203" pitchFamily="18" charset="0"/>
              </a:rPr>
              <a:t>have</a:t>
            </a:r>
            <a:r>
              <a:rPr lang="es-ES" i="1" dirty="0">
                <a:solidFill>
                  <a:srgbClr val="292929"/>
                </a:solidFill>
                <a:latin typeface="Charter" panose="02040503050506020203" pitchFamily="18" charset="0"/>
              </a:rPr>
              <a:t> </a:t>
            </a:r>
            <a:r>
              <a:rPr lang="es-ES" i="1" dirty="0" err="1">
                <a:solidFill>
                  <a:srgbClr val="292929"/>
                </a:solidFill>
                <a:latin typeface="Charter" panose="02040503050506020203" pitchFamily="18" charset="0"/>
              </a:rPr>
              <a:t>access</a:t>
            </a:r>
            <a:r>
              <a:rPr lang="es-ES" i="1" dirty="0">
                <a:solidFill>
                  <a:srgbClr val="292929"/>
                </a:solidFill>
                <a:latin typeface="Charter" panose="02040503050506020203" pitchFamily="18" charset="0"/>
              </a:rPr>
              <a:t> to </a:t>
            </a:r>
            <a:r>
              <a:rPr lang="es-ES" i="1" dirty="0" err="1">
                <a:solidFill>
                  <a:srgbClr val="292929"/>
                </a:solidFill>
                <a:latin typeface="Charter" panose="02040503050506020203" pitchFamily="18" charset="0"/>
              </a:rPr>
              <a:t>the</a:t>
            </a:r>
            <a:r>
              <a:rPr lang="es-ES" i="1" dirty="0">
                <a:solidFill>
                  <a:srgbClr val="292929"/>
                </a:solidFill>
                <a:latin typeface="Charter" panose="02040503050506020203" pitchFamily="18" charset="0"/>
              </a:rPr>
              <a:t> </a:t>
            </a:r>
            <a:r>
              <a:rPr lang="es-ES" i="1" dirty="0" err="1">
                <a:solidFill>
                  <a:srgbClr val="292929"/>
                </a:solidFill>
                <a:latin typeface="Charter" panose="02040503050506020203" pitchFamily="18" charset="0"/>
              </a:rPr>
              <a:t>same</a:t>
            </a:r>
            <a:r>
              <a:rPr lang="es-ES" i="1" dirty="0">
                <a:solidFill>
                  <a:srgbClr val="292929"/>
                </a:solidFill>
                <a:latin typeface="Charter" panose="02040503050506020203" pitchFamily="18" charset="0"/>
              </a:rPr>
              <a:t> </a:t>
            </a:r>
            <a:r>
              <a:rPr lang="es-ES" i="1" dirty="0" err="1">
                <a:solidFill>
                  <a:srgbClr val="292929"/>
                </a:solidFill>
                <a:latin typeface="Charter" panose="02040503050506020203" pitchFamily="18" charset="0"/>
              </a:rPr>
              <a:t>resources</a:t>
            </a:r>
            <a:r>
              <a:rPr lang="es-ES" i="1" dirty="0">
                <a:solidFill>
                  <a:srgbClr val="292929"/>
                </a:solidFill>
                <a:latin typeface="Charter" panose="02040503050506020203" pitchFamily="18" charset="0"/>
              </a:rPr>
              <a:t>, </a:t>
            </a:r>
            <a:r>
              <a:rPr lang="es-ES" i="1" dirty="0" err="1">
                <a:solidFill>
                  <a:srgbClr val="292929"/>
                </a:solidFill>
                <a:latin typeface="Charter" panose="02040503050506020203" pitchFamily="18" charset="0"/>
              </a:rPr>
              <a:t>whether</a:t>
            </a:r>
            <a:r>
              <a:rPr lang="es-ES" i="1" dirty="0">
                <a:solidFill>
                  <a:srgbClr val="292929"/>
                </a:solidFill>
                <a:latin typeface="Charter" panose="02040503050506020203" pitchFamily="18" charset="0"/>
              </a:rPr>
              <a:t> </a:t>
            </a:r>
            <a:r>
              <a:rPr lang="es-ES" i="1" dirty="0" err="1">
                <a:solidFill>
                  <a:srgbClr val="292929"/>
                </a:solidFill>
                <a:latin typeface="Charter" panose="02040503050506020203" pitchFamily="18" charset="0"/>
              </a:rPr>
              <a:t>financial</a:t>
            </a:r>
            <a:r>
              <a:rPr lang="es-ES" i="1" dirty="0">
                <a:solidFill>
                  <a:srgbClr val="292929"/>
                </a:solidFill>
                <a:latin typeface="Charter" panose="02040503050506020203" pitchFamily="18" charset="0"/>
              </a:rPr>
              <a:t> </a:t>
            </a:r>
            <a:r>
              <a:rPr lang="es-ES" i="1" dirty="0" err="1">
                <a:solidFill>
                  <a:srgbClr val="292929"/>
                </a:solidFill>
                <a:latin typeface="Charter" panose="02040503050506020203" pitchFamily="18" charset="0"/>
              </a:rPr>
              <a:t>or</a:t>
            </a:r>
            <a:r>
              <a:rPr lang="es-ES" i="1" dirty="0">
                <a:solidFill>
                  <a:srgbClr val="292929"/>
                </a:solidFill>
                <a:latin typeface="Charter" panose="02040503050506020203" pitchFamily="18" charset="0"/>
              </a:rPr>
              <a:t> </a:t>
            </a:r>
            <a:r>
              <a:rPr lang="es-ES" i="1" dirty="0" err="1">
                <a:solidFill>
                  <a:srgbClr val="292929"/>
                </a:solidFill>
                <a:latin typeface="Charter" panose="02040503050506020203" pitchFamily="18" charset="0"/>
              </a:rPr>
              <a:t>otherwise</a:t>
            </a:r>
            <a:r>
              <a:rPr lang="es-ES" i="1" dirty="0">
                <a:solidFill>
                  <a:srgbClr val="292929"/>
                </a:solidFill>
                <a:latin typeface="Charter" panose="02040503050506020203" pitchFamily="18" charset="0"/>
              </a:rPr>
              <a:t>. </a:t>
            </a:r>
            <a:r>
              <a:rPr lang="es-ES" i="1" dirty="0" err="1">
                <a:solidFill>
                  <a:srgbClr val="292929"/>
                </a:solidFill>
                <a:latin typeface="Charter" panose="02040503050506020203" pitchFamily="18" charset="0"/>
              </a:rPr>
              <a:t>This</a:t>
            </a:r>
            <a:r>
              <a:rPr lang="es-ES" i="1" dirty="0">
                <a:solidFill>
                  <a:srgbClr val="292929"/>
                </a:solidFill>
                <a:latin typeface="Charter" panose="02040503050506020203" pitchFamily="18" charset="0"/>
              </a:rPr>
              <a:t> </a:t>
            </a:r>
            <a:r>
              <a:rPr lang="es-ES" i="1" dirty="0" err="1">
                <a:solidFill>
                  <a:srgbClr val="292929"/>
                </a:solidFill>
                <a:latin typeface="Charter" panose="02040503050506020203" pitchFamily="18" charset="0"/>
              </a:rPr>
              <a:t>means</a:t>
            </a:r>
            <a:r>
              <a:rPr lang="es-ES" i="1" dirty="0">
                <a:solidFill>
                  <a:srgbClr val="292929"/>
                </a:solidFill>
                <a:latin typeface="Charter" panose="02040503050506020203" pitchFamily="18" charset="0"/>
              </a:rPr>
              <a:t> </a:t>
            </a:r>
            <a:r>
              <a:rPr lang="es-ES" i="1" dirty="0" err="1">
                <a:solidFill>
                  <a:srgbClr val="292929"/>
                </a:solidFill>
                <a:latin typeface="Charter" panose="02040503050506020203" pitchFamily="18" charset="0"/>
              </a:rPr>
              <a:t>their</a:t>
            </a:r>
            <a:r>
              <a:rPr lang="es-ES" i="1" dirty="0">
                <a:solidFill>
                  <a:srgbClr val="292929"/>
                </a:solidFill>
                <a:latin typeface="Charter" panose="02040503050506020203" pitchFamily="18" charset="0"/>
              </a:rPr>
              <a:t> </a:t>
            </a:r>
            <a:r>
              <a:rPr lang="es-ES" i="1" dirty="0" err="1">
                <a:solidFill>
                  <a:srgbClr val="292929"/>
                </a:solidFill>
                <a:latin typeface="Charter" panose="02040503050506020203" pitchFamily="18" charset="0"/>
              </a:rPr>
              <a:t>circumstances</a:t>
            </a:r>
            <a:r>
              <a:rPr lang="es-ES" i="1" dirty="0">
                <a:solidFill>
                  <a:srgbClr val="292929"/>
                </a:solidFill>
                <a:latin typeface="Charter" panose="02040503050506020203" pitchFamily="18" charset="0"/>
              </a:rPr>
              <a:t>, and </a:t>
            </a:r>
            <a:r>
              <a:rPr lang="es-ES" i="1" dirty="0" err="1">
                <a:solidFill>
                  <a:srgbClr val="292929"/>
                </a:solidFill>
                <a:latin typeface="Charter" panose="02040503050506020203" pitchFamily="18" charset="0"/>
              </a:rPr>
              <a:t>consequently</a:t>
            </a:r>
            <a:r>
              <a:rPr lang="es-ES" i="1" dirty="0">
                <a:solidFill>
                  <a:srgbClr val="292929"/>
                </a:solidFill>
                <a:latin typeface="Charter" panose="02040503050506020203" pitchFamily="18" charset="0"/>
              </a:rPr>
              <a:t>, </a:t>
            </a:r>
            <a:r>
              <a:rPr lang="es-ES" i="1" dirty="0" err="1">
                <a:solidFill>
                  <a:srgbClr val="292929"/>
                </a:solidFill>
                <a:latin typeface="Charter" panose="02040503050506020203" pitchFamily="18" charset="0"/>
              </a:rPr>
              <a:t>their</a:t>
            </a:r>
            <a:r>
              <a:rPr lang="es-ES" i="1" dirty="0">
                <a:solidFill>
                  <a:srgbClr val="292929"/>
                </a:solidFill>
                <a:latin typeface="Charter" panose="02040503050506020203" pitchFamily="18" charset="0"/>
              </a:rPr>
              <a:t> </a:t>
            </a:r>
            <a:r>
              <a:rPr lang="es-ES" i="1" dirty="0" err="1">
                <a:solidFill>
                  <a:srgbClr val="292929"/>
                </a:solidFill>
                <a:latin typeface="Charter" panose="02040503050506020203" pitchFamily="18" charset="0"/>
              </a:rPr>
              <a:t>features</a:t>
            </a:r>
            <a:r>
              <a:rPr lang="es-ES" i="1" dirty="0">
                <a:solidFill>
                  <a:srgbClr val="292929"/>
                </a:solidFill>
                <a:latin typeface="Charter" panose="02040503050506020203" pitchFamily="18" charset="0"/>
              </a:rPr>
              <a:t> </a:t>
            </a:r>
            <a:r>
              <a:rPr lang="es-ES" i="1" dirty="0" err="1">
                <a:solidFill>
                  <a:srgbClr val="292929"/>
                </a:solidFill>
                <a:latin typeface="Charter" panose="02040503050506020203" pitchFamily="18" charset="0"/>
              </a:rPr>
              <a:t>for</a:t>
            </a:r>
            <a:r>
              <a:rPr lang="es-ES" i="1" dirty="0">
                <a:solidFill>
                  <a:srgbClr val="292929"/>
                </a:solidFill>
                <a:latin typeface="Charter" panose="02040503050506020203" pitchFamily="18" charset="0"/>
              </a:rPr>
              <a:t> a machine </a:t>
            </a:r>
            <a:r>
              <a:rPr lang="es-ES" i="1" dirty="0" err="1">
                <a:solidFill>
                  <a:srgbClr val="292929"/>
                </a:solidFill>
                <a:latin typeface="Charter" panose="02040503050506020203" pitchFamily="18" charset="0"/>
              </a:rPr>
              <a:t>learning</a:t>
            </a:r>
            <a:r>
              <a:rPr lang="es-ES" i="1" dirty="0">
                <a:solidFill>
                  <a:srgbClr val="292929"/>
                </a:solidFill>
                <a:latin typeface="Charter" panose="02040503050506020203" pitchFamily="18" charset="0"/>
              </a:rPr>
              <a:t> </a:t>
            </a:r>
            <a:r>
              <a:rPr lang="es-ES" i="1" dirty="0" err="1">
                <a:solidFill>
                  <a:srgbClr val="292929"/>
                </a:solidFill>
                <a:latin typeface="Charter" panose="02040503050506020203" pitchFamily="18" charset="0"/>
              </a:rPr>
              <a:t>model</a:t>
            </a:r>
            <a:r>
              <a:rPr lang="es-ES" i="1" dirty="0">
                <a:solidFill>
                  <a:srgbClr val="292929"/>
                </a:solidFill>
                <a:latin typeface="Charter" panose="02040503050506020203" pitchFamily="18" charset="0"/>
              </a:rPr>
              <a:t>, are </a:t>
            </a:r>
            <a:r>
              <a:rPr lang="es-ES" i="1" dirty="0" err="1">
                <a:solidFill>
                  <a:srgbClr val="292929"/>
                </a:solidFill>
                <a:latin typeface="Charter" panose="02040503050506020203" pitchFamily="18" charset="0"/>
              </a:rPr>
              <a:t>different</a:t>
            </a:r>
            <a:r>
              <a:rPr lang="es-ES" i="1" dirty="0">
                <a:solidFill>
                  <a:srgbClr val="292929"/>
                </a:solidFill>
                <a:latin typeface="Charter" panose="02040503050506020203" pitchFamily="18" charset="0"/>
              </a:rPr>
              <a:t> and </a:t>
            </a:r>
            <a:r>
              <a:rPr lang="es-ES" i="1" dirty="0" err="1">
                <a:solidFill>
                  <a:srgbClr val="292929"/>
                </a:solidFill>
                <a:latin typeface="Charter" panose="02040503050506020203" pitchFamily="18" charset="0"/>
              </a:rPr>
              <a:t>not</a:t>
            </a:r>
            <a:r>
              <a:rPr lang="es-ES" i="1" dirty="0">
                <a:solidFill>
                  <a:srgbClr val="292929"/>
                </a:solidFill>
                <a:latin typeface="Charter" panose="02040503050506020203" pitchFamily="18" charset="0"/>
              </a:rPr>
              <a:t> </a:t>
            </a:r>
            <a:r>
              <a:rPr lang="es-ES" i="1" dirty="0" err="1">
                <a:solidFill>
                  <a:srgbClr val="292929"/>
                </a:solidFill>
                <a:latin typeface="Charter" panose="02040503050506020203" pitchFamily="18" charset="0"/>
              </a:rPr>
              <a:t>necessarily</a:t>
            </a:r>
            <a:r>
              <a:rPr lang="es-ES" i="1" dirty="0">
                <a:solidFill>
                  <a:srgbClr val="292929"/>
                </a:solidFill>
                <a:latin typeface="Charter" panose="02040503050506020203" pitchFamily="18" charset="0"/>
              </a:rPr>
              <a:t> comparable. </a:t>
            </a:r>
            <a:r>
              <a:rPr lang="es-ES" i="1" dirty="0" err="1">
                <a:solidFill>
                  <a:srgbClr val="292929"/>
                </a:solidFill>
                <a:latin typeface="Charter" panose="02040503050506020203" pitchFamily="18" charset="0"/>
              </a:rPr>
              <a:t>This</a:t>
            </a:r>
            <a:r>
              <a:rPr lang="es-ES" i="1" dirty="0">
                <a:solidFill>
                  <a:srgbClr val="292929"/>
                </a:solidFill>
                <a:latin typeface="Charter" panose="02040503050506020203" pitchFamily="18" charset="0"/>
              </a:rPr>
              <a:t> </a:t>
            </a:r>
            <a:r>
              <a:rPr lang="es-ES" i="1" dirty="0" err="1">
                <a:solidFill>
                  <a:srgbClr val="292929"/>
                </a:solidFill>
                <a:latin typeface="Charter" panose="02040503050506020203" pitchFamily="18" charset="0"/>
              </a:rPr>
              <a:t>is</a:t>
            </a:r>
            <a:r>
              <a:rPr lang="es-ES" i="1" dirty="0">
                <a:solidFill>
                  <a:srgbClr val="292929"/>
                </a:solidFill>
                <a:latin typeface="Charter" panose="02040503050506020203" pitchFamily="18" charset="0"/>
              </a:rPr>
              <a:t> a </a:t>
            </a:r>
            <a:r>
              <a:rPr lang="es-ES" i="1" dirty="0" err="1">
                <a:solidFill>
                  <a:srgbClr val="292929"/>
                </a:solidFill>
                <a:latin typeface="Charter" panose="02040503050506020203" pitchFamily="18" charset="0"/>
              </a:rPr>
              <a:t>consequence</a:t>
            </a:r>
            <a:r>
              <a:rPr lang="es-ES" i="1" dirty="0">
                <a:solidFill>
                  <a:srgbClr val="292929"/>
                </a:solidFill>
                <a:latin typeface="Charter" panose="02040503050506020203" pitchFamily="18" charset="0"/>
              </a:rPr>
              <a:t> of </a:t>
            </a:r>
            <a:r>
              <a:rPr lang="es-ES" i="1" dirty="0" err="1">
                <a:solidFill>
                  <a:srgbClr val="292929"/>
                </a:solidFill>
                <a:latin typeface="Charter" panose="02040503050506020203" pitchFamily="18" charset="0"/>
              </a:rPr>
              <a:t>systematic</a:t>
            </a:r>
            <a:r>
              <a:rPr lang="es-ES" i="1" dirty="0">
                <a:solidFill>
                  <a:srgbClr val="292929"/>
                </a:solidFill>
                <a:latin typeface="Charter" panose="02040503050506020203" pitchFamily="18" charset="0"/>
              </a:rPr>
              <a:t> </a:t>
            </a:r>
            <a:r>
              <a:rPr lang="es-ES" i="1" dirty="0" err="1">
                <a:solidFill>
                  <a:srgbClr val="292929"/>
                </a:solidFill>
                <a:latin typeface="Charter" panose="02040503050506020203" pitchFamily="18" charset="0"/>
              </a:rPr>
              <a:t>bias</a:t>
            </a:r>
            <a:r>
              <a:rPr lang="es-ES" i="1" dirty="0">
                <a:solidFill>
                  <a:srgbClr val="292929"/>
                </a:solidFill>
                <a:latin typeface="Charter" panose="02040503050506020203" pitchFamily="18" charset="0"/>
              </a:rPr>
              <a:t>.</a:t>
            </a:r>
          </a:p>
          <a:p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0662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Mitigation in in-processing</a:t>
            </a:r>
            <a:endParaRPr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7383F6C-708B-AE4C-9F94-6B7FF721C9E1}"/>
              </a:ext>
            </a:extLst>
          </p:cNvPr>
          <p:cNvSpPr txBox="1"/>
          <p:nvPr/>
        </p:nvSpPr>
        <p:spPr>
          <a:xfrm>
            <a:off x="838200" y="1748744"/>
            <a:ext cx="88653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err="1"/>
              <a:t>MetaFairClassifier</a:t>
            </a:r>
            <a:endParaRPr lang="es-ES" sz="2000" dirty="0"/>
          </a:p>
          <a:p>
            <a:r>
              <a:rPr lang="es-ES" sz="2000" dirty="0" err="1"/>
              <a:t>The</a:t>
            </a:r>
            <a:r>
              <a:rPr lang="es-ES" sz="2000" dirty="0"/>
              <a:t> meta </a:t>
            </a:r>
            <a:r>
              <a:rPr lang="es-ES" sz="2000" dirty="0" err="1"/>
              <a:t>algorithm</a:t>
            </a:r>
            <a:r>
              <a:rPr lang="es-ES" sz="2000" dirty="0"/>
              <a:t> </a:t>
            </a:r>
            <a:r>
              <a:rPr lang="es-ES" sz="2000" dirty="0" err="1"/>
              <a:t>here</a:t>
            </a:r>
            <a:r>
              <a:rPr lang="es-ES" sz="2000" dirty="0"/>
              <a:t> </a:t>
            </a:r>
            <a:r>
              <a:rPr lang="es-ES" sz="2000" dirty="0" err="1"/>
              <a:t>takes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fairness</a:t>
            </a:r>
            <a:r>
              <a:rPr lang="es-ES" sz="2000" dirty="0"/>
              <a:t> </a:t>
            </a:r>
            <a:r>
              <a:rPr lang="es-ES" sz="2000" dirty="0" err="1"/>
              <a:t>metric</a:t>
            </a:r>
            <a:r>
              <a:rPr lang="es-ES" sz="2000" dirty="0"/>
              <a:t> as </a:t>
            </a:r>
            <a:r>
              <a:rPr lang="es-ES" sz="2000" dirty="0" err="1"/>
              <a:t>part</a:t>
            </a:r>
            <a:r>
              <a:rPr lang="es-ES" sz="2000" dirty="0"/>
              <a:t> of </a:t>
            </a:r>
            <a:r>
              <a:rPr lang="es-ES" sz="2000" dirty="0" err="1"/>
              <a:t>the</a:t>
            </a:r>
            <a:r>
              <a:rPr lang="es-ES" sz="2000" dirty="0"/>
              <a:t> input and </a:t>
            </a:r>
            <a:r>
              <a:rPr lang="es-ES" sz="2000" dirty="0" err="1"/>
              <a:t>returns</a:t>
            </a:r>
            <a:r>
              <a:rPr lang="es-ES" sz="2000" dirty="0"/>
              <a:t> a </a:t>
            </a:r>
            <a:r>
              <a:rPr lang="es-ES" sz="2000" dirty="0" err="1"/>
              <a:t>classifier</a:t>
            </a:r>
            <a:r>
              <a:rPr lang="es-ES" sz="2000" dirty="0"/>
              <a:t> </a:t>
            </a:r>
            <a:r>
              <a:rPr lang="es-ES" sz="2000" dirty="0" err="1"/>
              <a:t>optimized</a:t>
            </a:r>
            <a:r>
              <a:rPr lang="es-ES" sz="2000" dirty="0"/>
              <a:t> </a:t>
            </a:r>
            <a:r>
              <a:rPr lang="es-ES" sz="2000" dirty="0" err="1"/>
              <a:t>w.r.t</a:t>
            </a:r>
            <a:r>
              <a:rPr lang="es-ES" sz="2000" dirty="0"/>
              <a:t>. </a:t>
            </a:r>
            <a:r>
              <a:rPr lang="es-ES" sz="2000" dirty="0" err="1"/>
              <a:t>that</a:t>
            </a:r>
            <a:r>
              <a:rPr lang="es-ES" sz="2000" dirty="0"/>
              <a:t> </a:t>
            </a:r>
            <a:r>
              <a:rPr lang="es-ES" sz="2000" dirty="0" err="1"/>
              <a:t>fairness</a:t>
            </a:r>
            <a:r>
              <a:rPr lang="es-ES" sz="2000" dirty="0"/>
              <a:t> </a:t>
            </a:r>
            <a:r>
              <a:rPr lang="es-ES" sz="2000" dirty="0" err="1"/>
              <a:t>metric</a:t>
            </a:r>
            <a:r>
              <a:rPr lang="es-E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9417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Mitigation in post-processing</a:t>
            </a:r>
            <a:endParaRPr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7383F6C-708B-AE4C-9F94-6B7FF721C9E1}"/>
              </a:ext>
            </a:extLst>
          </p:cNvPr>
          <p:cNvSpPr txBox="1"/>
          <p:nvPr/>
        </p:nvSpPr>
        <p:spPr>
          <a:xfrm>
            <a:off x="838200" y="1748744"/>
            <a:ext cx="82648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err="1"/>
              <a:t>EqOddsPostprocessing</a:t>
            </a:r>
            <a:r>
              <a:rPr lang="es-ES" sz="2000" dirty="0"/>
              <a:t> (</a:t>
            </a:r>
            <a:r>
              <a:rPr lang="es-ES" sz="2000" dirty="0" err="1"/>
              <a:t>You</a:t>
            </a:r>
            <a:r>
              <a:rPr lang="es-ES" sz="2000" dirty="0"/>
              <a:t> </a:t>
            </a:r>
            <a:r>
              <a:rPr lang="es-ES" sz="2000" dirty="0" err="1"/>
              <a:t>need</a:t>
            </a:r>
            <a:r>
              <a:rPr lang="es-ES" sz="2000" dirty="0"/>
              <a:t> to use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equalized</a:t>
            </a:r>
            <a:r>
              <a:rPr lang="es-ES" sz="2000" dirty="0"/>
              <a:t> </a:t>
            </a:r>
            <a:r>
              <a:rPr lang="es-ES" sz="2000" dirty="0" err="1"/>
              <a:t>odds</a:t>
            </a:r>
            <a:r>
              <a:rPr lang="es-ES" sz="2000" dirty="0"/>
              <a:t> ratio to </a:t>
            </a:r>
            <a:r>
              <a:rPr lang="es-ES" sz="2000" dirty="0" err="1"/>
              <a:t>measure</a:t>
            </a:r>
            <a:r>
              <a:rPr lang="es-ES" sz="2000" dirty="0"/>
              <a:t> performance of </a:t>
            </a:r>
            <a:r>
              <a:rPr lang="es-ES" sz="2000" dirty="0" err="1"/>
              <a:t>this</a:t>
            </a:r>
            <a:r>
              <a:rPr lang="es-ES" sz="2000" dirty="0"/>
              <a:t> </a:t>
            </a:r>
            <a:r>
              <a:rPr lang="es-ES" sz="2000" dirty="0" err="1"/>
              <a:t>classifier</a:t>
            </a:r>
            <a:r>
              <a:rPr lang="es-ES" sz="2000" dirty="0"/>
              <a:t> and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classifier</a:t>
            </a:r>
            <a:r>
              <a:rPr lang="es-ES" sz="2000" dirty="0"/>
              <a:t> </a:t>
            </a:r>
            <a:r>
              <a:rPr lang="es-ES" sz="2000" dirty="0" err="1"/>
              <a:t>trained</a:t>
            </a:r>
            <a:r>
              <a:rPr lang="es-ES" sz="2000" dirty="0"/>
              <a:t> </a:t>
            </a:r>
            <a:r>
              <a:rPr lang="es-ES" sz="2000" dirty="0" err="1"/>
              <a:t>above</a:t>
            </a:r>
            <a:r>
              <a:rPr lang="es-ES" sz="2000" dirty="0"/>
              <a:t>)</a:t>
            </a:r>
            <a:br>
              <a:rPr lang="es-ES" sz="2000" dirty="0"/>
            </a:br>
            <a:r>
              <a:rPr lang="es-ES" sz="2000" dirty="0" err="1"/>
              <a:t>Equalized</a:t>
            </a:r>
            <a:r>
              <a:rPr lang="es-ES" sz="2000" dirty="0"/>
              <a:t> </a:t>
            </a:r>
            <a:r>
              <a:rPr lang="es-ES" sz="2000" dirty="0" err="1"/>
              <a:t>odds</a:t>
            </a:r>
            <a:r>
              <a:rPr lang="es-ES" sz="2000" dirty="0"/>
              <a:t> </a:t>
            </a:r>
            <a:r>
              <a:rPr lang="es-ES" sz="2000" dirty="0" err="1"/>
              <a:t>postprocessing</a:t>
            </a:r>
            <a:r>
              <a:rPr lang="es-ES" sz="2000" dirty="0"/>
              <a:t> </a:t>
            </a:r>
            <a:r>
              <a:rPr lang="es-ES" sz="2000" dirty="0" err="1"/>
              <a:t>is</a:t>
            </a:r>
            <a:r>
              <a:rPr lang="es-ES" sz="2000" dirty="0"/>
              <a:t> a post-</a:t>
            </a:r>
            <a:r>
              <a:rPr lang="es-ES" sz="2000" dirty="0" err="1"/>
              <a:t>processing</a:t>
            </a:r>
            <a:r>
              <a:rPr lang="es-ES" sz="2000" dirty="0"/>
              <a:t> </a:t>
            </a:r>
            <a:r>
              <a:rPr lang="es-ES" sz="2000" dirty="0" err="1"/>
              <a:t>technique</a:t>
            </a:r>
            <a:r>
              <a:rPr lang="es-ES" sz="2000" dirty="0"/>
              <a:t> </a:t>
            </a:r>
            <a:r>
              <a:rPr lang="es-ES" sz="2000" dirty="0" err="1"/>
              <a:t>that</a:t>
            </a:r>
            <a:r>
              <a:rPr lang="es-ES" sz="2000" dirty="0"/>
              <a:t> </a:t>
            </a:r>
            <a:r>
              <a:rPr lang="es-ES" sz="2000" dirty="0" err="1"/>
              <a:t>solves</a:t>
            </a:r>
            <a:r>
              <a:rPr lang="es-ES" sz="2000" dirty="0"/>
              <a:t> a linear </a:t>
            </a:r>
            <a:r>
              <a:rPr lang="es-ES" sz="2000" dirty="0" err="1"/>
              <a:t>program</a:t>
            </a:r>
            <a:r>
              <a:rPr lang="es-ES" sz="2000" dirty="0"/>
              <a:t> to </a:t>
            </a:r>
            <a:r>
              <a:rPr lang="es-ES" sz="2000" dirty="0" err="1"/>
              <a:t>find</a:t>
            </a:r>
            <a:r>
              <a:rPr lang="es-ES" sz="2000" dirty="0"/>
              <a:t> </a:t>
            </a:r>
            <a:r>
              <a:rPr lang="es-ES" sz="2000" dirty="0" err="1"/>
              <a:t>probabilities</a:t>
            </a:r>
            <a:r>
              <a:rPr lang="es-ES" sz="2000" dirty="0"/>
              <a:t> </a:t>
            </a:r>
            <a:r>
              <a:rPr lang="es-ES" sz="2000" dirty="0" err="1"/>
              <a:t>with</a:t>
            </a:r>
            <a:r>
              <a:rPr lang="es-ES" sz="2000" dirty="0"/>
              <a:t> </a:t>
            </a:r>
            <a:r>
              <a:rPr lang="es-ES" sz="2000" dirty="0" err="1"/>
              <a:t>which</a:t>
            </a:r>
            <a:r>
              <a:rPr lang="es-ES" sz="2000" dirty="0"/>
              <a:t> to </a:t>
            </a:r>
            <a:r>
              <a:rPr lang="es-ES" sz="2000" dirty="0" err="1"/>
              <a:t>change</a:t>
            </a:r>
            <a:r>
              <a:rPr lang="es-ES" sz="2000" dirty="0"/>
              <a:t> output </a:t>
            </a:r>
            <a:r>
              <a:rPr lang="es-ES" sz="2000" dirty="0" err="1"/>
              <a:t>labels</a:t>
            </a:r>
            <a:r>
              <a:rPr lang="es-ES" sz="2000" dirty="0"/>
              <a:t> to </a:t>
            </a:r>
            <a:r>
              <a:rPr lang="es-ES" sz="2000" dirty="0" err="1"/>
              <a:t>optimize</a:t>
            </a:r>
            <a:r>
              <a:rPr lang="es-ES" sz="2000" dirty="0"/>
              <a:t> </a:t>
            </a:r>
            <a:r>
              <a:rPr lang="es-ES" sz="2000" dirty="0" err="1"/>
              <a:t>equalized</a:t>
            </a:r>
            <a:r>
              <a:rPr lang="es-ES" sz="2000" dirty="0"/>
              <a:t> </a:t>
            </a:r>
            <a:r>
              <a:rPr lang="es-ES" sz="2000" dirty="0" err="1"/>
              <a:t>odds</a:t>
            </a:r>
            <a:r>
              <a:rPr lang="es-E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1698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Mitigation algorithms</a:t>
            </a:r>
            <a:endParaRPr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7383F6C-708B-AE4C-9F94-6B7FF721C9E1}"/>
              </a:ext>
            </a:extLst>
          </p:cNvPr>
          <p:cNvSpPr txBox="1"/>
          <p:nvPr/>
        </p:nvSpPr>
        <p:spPr>
          <a:xfrm>
            <a:off x="838200" y="1748744"/>
            <a:ext cx="10515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solidFill>
                  <a:srgbClr val="FF0000"/>
                </a:solidFill>
              </a:rPr>
              <a:t>Sometimes</a:t>
            </a:r>
            <a:r>
              <a:rPr lang="es-ES" sz="2800" dirty="0">
                <a:solidFill>
                  <a:srgbClr val="FF0000"/>
                </a:solidFill>
              </a:rPr>
              <a:t>, </a:t>
            </a:r>
            <a:r>
              <a:rPr lang="es-ES" sz="2800" dirty="0" err="1">
                <a:solidFill>
                  <a:srgbClr val="FF0000"/>
                </a:solidFill>
              </a:rPr>
              <a:t>certain</a:t>
            </a:r>
            <a:r>
              <a:rPr lang="es-ES" sz="2800" dirty="0">
                <a:solidFill>
                  <a:srgbClr val="FF0000"/>
                </a:solidFill>
              </a:rPr>
              <a:t> </a:t>
            </a:r>
            <a:r>
              <a:rPr lang="es-ES" sz="2800" dirty="0" err="1">
                <a:solidFill>
                  <a:srgbClr val="FF0000"/>
                </a:solidFill>
              </a:rPr>
              <a:t>algorithms</a:t>
            </a:r>
            <a:r>
              <a:rPr lang="es-ES" sz="2800" dirty="0">
                <a:solidFill>
                  <a:srgbClr val="FF0000"/>
                </a:solidFill>
              </a:rPr>
              <a:t> do </a:t>
            </a:r>
            <a:r>
              <a:rPr lang="es-ES" sz="2800" dirty="0" err="1">
                <a:solidFill>
                  <a:srgbClr val="FF0000"/>
                </a:solidFill>
              </a:rPr>
              <a:t>not</a:t>
            </a:r>
            <a:r>
              <a:rPr lang="es-ES" sz="2800" dirty="0">
                <a:solidFill>
                  <a:srgbClr val="FF0000"/>
                </a:solidFill>
              </a:rPr>
              <a:t> </a:t>
            </a:r>
            <a:r>
              <a:rPr lang="es-ES" sz="2800" dirty="0" err="1">
                <a:solidFill>
                  <a:srgbClr val="FF0000"/>
                </a:solidFill>
              </a:rPr>
              <a:t>work</a:t>
            </a:r>
            <a:r>
              <a:rPr lang="es-ES" sz="2800" dirty="0">
                <a:solidFill>
                  <a:srgbClr val="FF0000"/>
                </a:solidFill>
              </a:rPr>
              <a:t> </a:t>
            </a:r>
            <a:r>
              <a:rPr lang="es-ES" sz="2800" dirty="0" err="1">
                <a:solidFill>
                  <a:srgbClr val="FF0000"/>
                </a:solidFill>
              </a:rPr>
              <a:t>well</a:t>
            </a:r>
            <a:r>
              <a:rPr lang="es-ES" sz="2800" dirty="0">
                <a:solidFill>
                  <a:srgbClr val="FF0000"/>
                </a:solidFill>
              </a:rPr>
              <a:t> </a:t>
            </a:r>
            <a:r>
              <a:rPr lang="es-ES" sz="2800" dirty="0" err="1">
                <a:solidFill>
                  <a:srgbClr val="FF0000"/>
                </a:solidFill>
              </a:rPr>
              <a:t>with</a:t>
            </a:r>
            <a:r>
              <a:rPr lang="es-ES" sz="2800" dirty="0">
                <a:solidFill>
                  <a:srgbClr val="FF0000"/>
                </a:solidFill>
              </a:rPr>
              <a:t> </a:t>
            </a:r>
            <a:r>
              <a:rPr lang="es-ES" sz="2800" dirty="0" err="1">
                <a:solidFill>
                  <a:srgbClr val="FF0000"/>
                </a:solidFill>
              </a:rPr>
              <a:t>certain</a:t>
            </a:r>
            <a:r>
              <a:rPr lang="es-ES" sz="2800" dirty="0">
                <a:solidFill>
                  <a:srgbClr val="FF0000"/>
                </a:solidFill>
              </a:rPr>
              <a:t> </a:t>
            </a:r>
            <a:r>
              <a:rPr lang="es-ES" sz="2800" dirty="0" err="1">
                <a:solidFill>
                  <a:srgbClr val="FF0000"/>
                </a:solidFill>
              </a:rPr>
              <a:t>classifiers</a:t>
            </a:r>
            <a:r>
              <a:rPr lang="es-ES" sz="2800" dirty="0">
                <a:solidFill>
                  <a:srgbClr val="FF0000"/>
                </a:solidFill>
              </a:rPr>
              <a:t> / output </a:t>
            </a:r>
            <a:r>
              <a:rPr lang="es-ES" sz="2800" dirty="0" err="1">
                <a:solidFill>
                  <a:srgbClr val="FF0000"/>
                </a:solidFill>
              </a:rPr>
              <a:t>distributions</a:t>
            </a:r>
            <a:endParaRPr lang="es-ES" sz="2800" dirty="0">
              <a:solidFill>
                <a:srgbClr val="FF0000"/>
              </a:solidFill>
            </a:endParaRPr>
          </a:p>
          <a:p>
            <a:r>
              <a:rPr lang="es-ES" sz="2800" dirty="0" err="1">
                <a:solidFill>
                  <a:srgbClr val="FF0000"/>
                </a:solidFill>
              </a:rPr>
              <a:t>This</a:t>
            </a:r>
            <a:r>
              <a:rPr lang="es-ES" sz="2800" dirty="0">
                <a:solidFill>
                  <a:srgbClr val="FF0000"/>
                </a:solidFill>
              </a:rPr>
              <a:t> can </a:t>
            </a:r>
            <a:r>
              <a:rPr lang="es-ES" sz="2800" dirty="0" err="1">
                <a:solidFill>
                  <a:srgbClr val="FF0000"/>
                </a:solidFill>
              </a:rPr>
              <a:t>happen</a:t>
            </a:r>
            <a:r>
              <a:rPr lang="es-ES" sz="2800" dirty="0">
                <a:solidFill>
                  <a:srgbClr val="FF0000"/>
                </a:solidFill>
              </a:rPr>
              <a:t> </a:t>
            </a:r>
            <a:r>
              <a:rPr lang="es-ES" sz="2800" dirty="0" err="1">
                <a:solidFill>
                  <a:srgbClr val="FF0000"/>
                </a:solidFill>
              </a:rPr>
              <a:t>for</a:t>
            </a:r>
            <a:r>
              <a:rPr lang="es-ES" sz="2800" dirty="0">
                <a:solidFill>
                  <a:srgbClr val="FF0000"/>
                </a:solidFill>
              </a:rPr>
              <a:t> </a:t>
            </a:r>
            <a:r>
              <a:rPr lang="es-ES" sz="2800" dirty="0" err="1">
                <a:solidFill>
                  <a:srgbClr val="FF0000"/>
                </a:solidFill>
              </a:rPr>
              <a:t>several</a:t>
            </a:r>
            <a:r>
              <a:rPr lang="es-ES" sz="2800" dirty="0">
                <a:solidFill>
                  <a:srgbClr val="FF0000"/>
                </a:solidFill>
              </a:rPr>
              <a:t> </a:t>
            </a:r>
            <a:r>
              <a:rPr lang="es-ES" sz="2800" dirty="0" err="1">
                <a:solidFill>
                  <a:srgbClr val="FF0000"/>
                </a:solidFill>
              </a:rPr>
              <a:t>reasons</a:t>
            </a:r>
            <a:r>
              <a:rPr lang="es-ES" sz="2800" dirty="0">
                <a:solidFill>
                  <a:srgbClr val="FF0000"/>
                </a:solidFill>
              </a:rPr>
              <a:t>, </a:t>
            </a:r>
            <a:r>
              <a:rPr lang="es-ES" sz="2800" dirty="0" err="1">
                <a:solidFill>
                  <a:srgbClr val="FF0000"/>
                </a:solidFill>
              </a:rPr>
              <a:t>one</a:t>
            </a:r>
            <a:r>
              <a:rPr lang="es-ES" sz="2800" dirty="0">
                <a:solidFill>
                  <a:srgbClr val="FF0000"/>
                </a:solidFill>
              </a:rPr>
              <a:t> of </a:t>
            </a:r>
            <a:r>
              <a:rPr lang="es-ES" sz="2800" dirty="0" err="1">
                <a:solidFill>
                  <a:srgbClr val="FF0000"/>
                </a:solidFill>
              </a:rPr>
              <a:t>them</a:t>
            </a:r>
            <a:r>
              <a:rPr lang="es-ES" sz="2800" dirty="0">
                <a:solidFill>
                  <a:srgbClr val="FF0000"/>
                </a:solidFill>
              </a:rPr>
              <a:t> </a:t>
            </a:r>
            <a:r>
              <a:rPr lang="es-ES" sz="2800" dirty="0" err="1">
                <a:solidFill>
                  <a:srgbClr val="FF0000"/>
                </a:solidFill>
              </a:rPr>
              <a:t>being</a:t>
            </a:r>
            <a:r>
              <a:rPr lang="es-ES" sz="2800" dirty="0">
                <a:solidFill>
                  <a:srgbClr val="FF0000"/>
                </a:solidFill>
              </a:rPr>
              <a:t> </a:t>
            </a:r>
            <a:r>
              <a:rPr lang="es-ES" sz="2800" dirty="0" err="1">
                <a:solidFill>
                  <a:srgbClr val="FF0000"/>
                </a:solidFill>
              </a:rPr>
              <a:t>the</a:t>
            </a:r>
            <a:r>
              <a:rPr lang="es-ES" sz="2800" dirty="0">
                <a:solidFill>
                  <a:srgbClr val="FF0000"/>
                </a:solidFill>
              </a:rPr>
              <a:t> </a:t>
            </a:r>
            <a:r>
              <a:rPr lang="es-ES" sz="2800" dirty="0" err="1">
                <a:solidFill>
                  <a:srgbClr val="FF0000"/>
                </a:solidFill>
              </a:rPr>
              <a:t>changes</a:t>
            </a:r>
            <a:r>
              <a:rPr lang="es-ES" sz="2800" dirty="0">
                <a:solidFill>
                  <a:srgbClr val="FF0000"/>
                </a:solidFill>
              </a:rPr>
              <a:t> done </a:t>
            </a:r>
            <a:r>
              <a:rPr lang="es-ES" sz="2800" dirty="0" err="1">
                <a:solidFill>
                  <a:srgbClr val="FF0000"/>
                </a:solidFill>
              </a:rPr>
              <a:t>for</a:t>
            </a:r>
            <a:r>
              <a:rPr lang="es-ES" sz="2800" dirty="0">
                <a:solidFill>
                  <a:srgbClr val="FF0000"/>
                </a:solidFill>
              </a:rPr>
              <a:t> </a:t>
            </a:r>
            <a:r>
              <a:rPr lang="es-ES" sz="2800" dirty="0" err="1">
                <a:solidFill>
                  <a:srgbClr val="FF0000"/>
                </a:solidFill>
              </a:rPr>
              <a:t>subsequent</a:t>
            </a:r>
            <a:r>
              <a:rPr lang="es-ES" sz="2800" dirty="0">
                <a:solidFill>
                  <a:srgbClr val="FF0000"/>
                </a:solidFill>
              </a:rPr>
              <a:t> </a:t>
            </a:r>
            <a:r>
              <a:rPr lang="es-ES" sz="2800" dirty="0" err="1">
                <a:solidFill>
                  <a:srgbClr val="FF0000"/>
                </a:solidFill>
              </a:rPr>
              <a:t>versions</a:t>
            </a:r>
            <a:r>
              <a:rPr lang="es-ES" sz="2800" dirty="0">
                <a:solidFill>
                  <a:srgbClr val="FF0000"/>
                </a:solidFill>
              </a:rPr>
              <a:t> of </a:t>
            </a:r>
            <a:r>
              <a:rPr lang="es-ES" sz="2800" dirty="0" err="1">
                <a:solidFill>
                  <a:srgbClr val="FF0000"/>
                </a:solidFill>
              </a:rPr>
              <a:t>the</a:t>
            </a:r>
            <a:r>
              <a:rPr lang="es-ES" sz="2800" dirty="0">
                <a:solidFill>
                  <a:srgbClr val="FF0000"/>
                </a:solidFill>
              </a:rPr>
              <a:t> </a:t>
            </a:r>
            <a:r>
              <a:rPr lang="es-ES" sz="2800" dirty="0" err="1">
                <a:solidFill>
                  <a:srgbClr val="FF0000"/>
                </a:solidFill>
              </a:rPr>
              <a:t>tool</a:t>
            </a:r>
            <a:endParaRPr lang="es-ES" sz="2800" dirty="0">
              <a:solidFill>
                <a:srgbClr val="FF0000"/>
              </a:solidFill>
            </a:endParaRPr>
          </a:p>
          <a:p>
            <a:br>
              <a:rPr lang="es-ES" sz="2800" dirty="0">
                <a:solidFill>
                  <a:srgbClr val="FF0000"/>
                </a:solidFill>
              </a:rPr>
            </a:br>
            <a:r>
              <a:rPr lang="es-ES" sz="2800" b="1" dirty="0" err="1">
                <a:solidFill>
                  <a:srgbClr val="FF0000"/>
                </a:solidFill>
              </a:rPr>
              <a:t>If</a:t>
            </a:r>
            <a:r>
              <a:rPr lang="es-ES" sz="2800" b="1" dirty="0">
                <a:solidFill>
                  <a:srgbClr val="FF0000"/>
                </a:solidFill>
              </a:rPr>
              <a:t> </a:t>
            </a:r>
            <a:r>
              <a:rPr lang="es-ES" sz="2800" b="1" dirty="0" err="1">
                <a:solidFill>
                  <a:srgbClr val="FF0000"/>
                </a:solidFill>
              </a:rPr>
              <a:t>you</a:t>
            </a:r>
            <a:r>
              <a:rPr lang="es-ES" sz="2800" b="1" dirty="0">
                <a:solidFill>
                  <a:srgbClr val="FF0000"/>
                </a:solidFill>
              </a:rPr>
              <a:t> </a:t>
            </a:r>
            <a:r>
              <a:rPr lang="es-ES" sz="2800" b="1" dirty="0" err="1">
                <a:solidFill>
                  <a:srgbClr val="FF0000"/>
                </a:solidFill>
              </a:rPr>
              <a:t>see</a:t>
            </a:r>
            <a:r>
              <a:rPr lang="es-ES" sz="2800" b="1" dirty="0">
                <a:solidFill>
                  <a:srgbClr val="FF0000"/>
                </a:solidFill>
              </a:rPr>
              <a:t> </a:t>
            </a:r>
            <a:r>
              <a:rPr lang="es-ES" sz="2800" b="1" dirty="0" err="1">
                <a:solidFill>
                  <a:srgbClr val="FF0000"/>
                </a:solidFill>
              </a:rPr>
              <a:t>that</a:t>
            </a:r>
            <a:r>
              <a:rPr lang="es-ES" sz="2800" b="1" dirty="0">
                <a:solidFill>
                  <a:srgbClr val="FF0000"/>
                </a:solidFill>
              </a:rPr>
              <a:t> </a:t>
            </a:r>
            <a:r>
              <a:rPr lang="es-ES" sz="2800" b="1" dirty="0" err="1">
                <a:solidFill>
                  <a:srgbClr val="FF0000"/>
                </a:solidFill>
              </a:rPr>
              <a:t>your</a:t>
            </a:r>
            <a:r>
              <a:rPr lang="es-ES" sz="2800" b="1" dirty="0">
                <a:solidFill>
                  <a:srgbClr val="FF0000"/>
                </a:solidFill>
              </a:rPr>
              <a:t> </a:t>
            </a:r>
            <a:r>
              <a:rPr lang="es-ES" sz="2800" b="1" dirty="0" err="1">
                <a:solidFill>
                  <a:srgbClr val="FF0000"/>
                </a:solidFill>
              </a:rPr>
              <a:t>unfairness</a:t>
            </a:r>
            <a:r>
              <a:rPr lang="es-ES" sz="2800" b="1" dirty="0">
                <a:solidFill>
                  <a:srgbClr val="FF0000"/>
                </a:solidFill>
              </a:rPr>
              <a:t> </a:t>
            </a:r>
            <a:r>
              <a:rPr lang="es-ES" sz="2800" b="1" dirty="0" err="1">
                <a:solidFill>
                  <a:srgbClr val="FF0000"/>
                </a:solidFill>
              </a:rPr>
              <a:t>mitigation</a:t>
            </a:r>
            <a:r>
              <a:rPr lang="es-ES" sz="2800" b="1" dirty="0">
                <a:solidFill>
                  <a:srgbClr val="FF0000"/>
                </a:solidFill>
              </a:rPr>
              <a:t> </a:t>
            </a:r>
            <a:r>
              <a:rPr lang="es-ES" sz="2800" b="1" dirty="0" err="1">
                <a:solidFill>
                  <a:srgbClr val="FF0000"/>
                </a:solidFill>
              </a:rPr>
              <a:t>algorithm</a:t>
            </a:r>
            <a:r>
              <a:rPr lang="es-ES" sz="2800" b="1" dirty="0">
                <a:solidFill>
                  <a:srgbClr val="FF0000"/>
                </a:solidFill>
              </a:rPr>
              <a:t> </a:t>
            </a:r>
            <a:r>
              <a:rPr lang="es-ES" sz="2800" b="1" dirty="0" err="1">
                <a:solidFill>
                  <a:srgbClr val="FF0000"/>
                </a:solidFill>
              </a:rPr>
              <a:t>does</a:t>
            </a:r>
            <a:r>
              <a:rPr lang="es-ES" sz="2800" b="1" dirty="0">
                <a:solidFill>
                  <a:srgbClr val="FF0000"/>
                </a:solidFill>
              </a:rPr>
              <a:t> </a:t>
            </a:r>
            <a:r>
              <a:rPr lang="es-ES" sz="2800" b="1" dirty="0" err="1">
                <a:solidFill>
                  <a:srgbClr val="FF0000"/>
                </a:solidFill>
              </a:rPr>
              <a:t>not</a:t>
            </a:r>
            <a:r>
              <a:rPr lang="es-ES" sz="2800" b="1" dirty="0">
                <a:solidFill>
                  <a:srgbClr val="FF0000"/>
                </a:solidFill>
              </a:rPr>
              <a:t> </a:t>
            </a:r>
            <a:r>
              <a:rPr lang="es-ES" sz="2800" b="1" dirty="0" err="1">
                <a:solidFill>
                  <a:srgbClr val="FF0000"/>
                </a:solidFill>
              </a:rPr>
              <a:t>work</a:t>
            </a:r>
            <a:r>
              <a:rPr lang="es-ES" sz="2800" b="1" dirty="0">
                <a:solidFill>
                  <a:srgbClr val="FF0000"/>
                </a:solidFill>
              </a:rPr>
              <a:t> as </a:t>
            </a:r>
            <a:r>
              <a:rPr lang="es-ES" sz="2800" b="1" dirty="0" err="1">
                <a:solidFill>
                  <a:srgbClr val="FF0000"/>
                </a:solidFill>
              </a:rPr>
              <a:t>expected</a:t>
            </a:r>
            <a:r>
              <a:rPr lang="es-ES" sz="2800" b="1" dirty="0">
                <a:solidFill>
                  <a:srgbClr val="FF0000"/>
                </a:solidFill>
              </a:rPr>
              <a:t>, do </a:t>
            </a:r>
            <a:r>
              <a:rPr lang="es-ES" sz="2800" b="1" dirty="0" err="1">
                <a:solidFill>
                  <a:srgbClr val="FF0000"/>
                </a:solidFill>
              </a:rPr>
              <a:t>not</a:t>
            </a:r>
            <a:r>
              <a:rPr lang="es-ES" sz="2800" b="1" dirty="0">
                <a:solidFill>
                  <a:srgbClr val="FF0000"/>
                </a:solidFill>
              </a:rPr>
              <a:t> </a:t>
            </a:r>
            <a:r>
              <a:rPr lang="es-ES" sz="2800" b="1" dirty="0" err="1">
                <a:solidFill>
                  <a:srgbClr val="FF0000"/>
                </a:solidFill>
              </a:rPr>
              <a:t>invest</a:t>
            </a:r>
            <a:r>
              <a:rPr lang="es-ES" sz="2800" b="1" dirty="0">
                <a:solidFill>
                  <a:srgbClr val="FF0000"/>
                </a:solidFill>
              </a:rPr>
              <a:t> </a:t>
            </a:r>
            <a:r>
              <a:rPr lang="es-ES" sz="2800" b="1" dirty="0" err="1">
                <a:solidFill>
                  <a:srgbClr val="FF0000"/>
                </a:solidFill>
              </a:rPr>
              <a:t>too</a:t>
            </a:r>
            <a:r>
              <a:rPr lang="es-ES" sz="2800" b="1" dirty="0">
                <a:solidFill>
                  <a:srgbClr val="FF0000"/>
                </a:solidFill>
              </a:rPr>
              <a:t> </a:t>
            </a:r>
            <a:r>
              <a:rPr lang="es-ES" sz="2800" b="1" dirty="0" err="1">
                <a:solidFill>
                  <a:srgbClr val="FF0000"/>
                </a:solidFill>
              </a:rPr>
              <a:t>much</a:t>
            </a:r>
            <a:r>
              <a:rPr lang="es-ES" sz="2800" b="1" dirty="0">
                <a:solidFill>
                  <a:srgbClr val="FF0000"/>
                </a:solidFill>
              </a:rPr>
              <a:t> time </a:t>
            </a:r>
            <a:r>
              <a:rPr lang="es-ES" sz="2800" b="1" dirty="0" err="1">
                <a:solidFill>
                  <a:srgbClr val="FF0000"/>
                </a:solidFill>
              </a:rPr>
              <a:t>trying</a:t>
            </a:r>
            <a:r>
              <a:rPr lang="es-ES" sz="2800" b="1" dirty="0">
                <a:solidFill>
                  <a:srgbClr val="FF0000"/>
                </a:solidFill>
              </a:rPr>
              <a:t> to </a:t>
            </a:r>
            <a:r>
              <a:rPr lang="es-ES" sz="2800" b="1" dirty="0" err="1">
                <a:solidFill>
                  <a:srgbClr val="FF0000"/>
                </a:solidFill>
              </a:rPr>
              <a:t>solve</a:t>
            </a:r>
            <a:r>
              <a:rPr lang="es-ES" sz="2800" b="1" dirty="0">
                <a:solidFill>
                  <a:srgbClr val="FF0000"/>
                </a:solidFill>
              </a:rPr>
              <a:t> </a:t>
            </a:r>
            <a:r>
              <a:rPr lang="es-ES" sz="2800" b="1" dirty="0" err="1">
                <a:solidFill>
                  <a:srgbClr val="FF0000"/>
                </a:solidFill>
              </a:rPr>
              <a:t>it</a:t>
            </a:r>
            <a:r>
              <a:rPr lang="es-ES" sz="2800" b="1" dirty="0">
                <a:solidFill>
                  <a:srgbClr val="FF0000"/>
                </a:solidFill>
              </a:rPr>
              <a:t>, use </a:t>
            </a:r>
            <a:r>
              <a:rPr lang="es-ES" sz="2800" b="1" dirty="0" err="1">
                <a:solidFill>
                  <a:srgbClr val="FF0000"/>
                </a:solidFill>
              </a:rPr>
              <a:t>another</a:t>
            </a:r>
            <a:r>
              <a:rPr lang="es-ES" sz="2800" b="1" dirty="0">
                <a:solidFill>
                  <a:srgbClr val="FF0000"/>
                </a:solidFill>
              </a:rPr>
              <a:t> </a:t>
            </a:r>
            <a:r>
              <a:rPr lang="es-ES" sz="2800" b="1" dirty="0" err="1">
                <a:solidFill>
                  <a:srgbClr val="FF0000"/>
                </a:solidFill>
              </a:rPr>
              <a:t>algorithm</a:t>
            </a:r>
            <a:r>
              <a:rPr lang="es-ES" sz="2800" b="1" dirty="0">
                <a:solidFill>
                  <a:srgbClr val="FF0000"/>
                </a:solidFill>
              </a:rPr>
              <a:t>!</a:t>
            </a:r>
            <a:endParaRPr lang="es-E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167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Rules for Practices</a:t>
            </a:r>
            <a:endParaRPr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21154C6-8E4B-B240-9065-A557243BD1CD}"/>
              </a:ext>
            </a:extLst>
          </p:cNvPr>
          <p:cNvSpPr/>
          <p:nvPr/>
        </p:nvSpPr>
        <p:spPr>
          <a:xfrm>
            <a:off x="838200" y="1748744"/>
            <a:ext cx="6319345" cy="2193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400" dirty="0"/>
              <a:t>6 </a:t>
            </a:r>
            <a:r>
              <a:rPr lang="es-ES" sz="2400" dirty="0" err="1"/>
              <a:t>sessions</a:t>
            </a:r>
            <a:r>
              <a:rPr lang="es-ES" sz="2400" dirty="0"/>
              <a:t> (3 modules)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400" dirty="0" err="1"/>
              <a:t>Attendance</a:t>
            </a:r>
            <a:r>
              <a:rPr lang="es-ES" sz="2400" dirty="0"/>
              <a:t>: 4 of 6 </a:t>
            </a:r>
            <a:r>
              <a:rPr lang="es-ES" sz="2400" dirty="0" err="1"/>
              <a:t>classes</a:t>
            </a:r>
            <a:r>
              <a:rPr lang="es-ES" sz="2400" dirty="0"/>
              <a:t> </a:t>
            </a:r>
            <a:r>
              <a:rPr lang="es-ES" sz="2400" dirty="0" err="1"/>
              <a:t>mandatory</a:t>
            </a:r>
            <a:r>
              <a:rPr lang="es-ES" sz="2400" dirty="0"/>
              <a:t>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400" dirty="0"/>
              <a:t>Individual </a:t>
            </a:r>
            <a:r>
              <a:rPr lang="es-ES" sz="2400" dirty="0" err="1"/>
              <a:t>deliverables</a:t>
            </a:r>
            <a:r>
              <a:rPr lang="es-ES" sz="2400" dirty="0"/>
              <a:t>: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A19D496-6023-D040-93CD-84F5DF60F74A}"/>
              </a:ext>
            </a:extLst>
          </p:cNvPr>
          <p:cNvSpPr/>
          <p:nvPr/>
        </p:nvSpPr>
        <p:spPr>
          <a:xfrm>
            <a:off x="1874108" y="3942421"/>
            <a:ext cx="9364910" cy="2193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4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400" strike="sngStrike" dirty="0" err="1"/>
              <a:t>Practice</a:t>
            </a:r>
            <a:r>
              <a:rPr lang="es-ES" sz="2400" strike="sngStrike" dirty="0"/>
              <a:t> Module 1 (40% - Individual): 10/02/2023 at 23:59</a:t>
            </a:r>
          </a:p>
          <a:p>
            <a:pPr marL="285750" lvl="4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400" strike="sngStrike" dirty="0" err="1"/>
              <a:t>Practice</a:t>
            </a:r>
            <a:r>
              <a:rPr lang="es-ES" sz="2400" strike="sngStrike" dirty="0"/>
              <a:t> Module 2 (20% - Individual): 22/02/2023 at 23:59</a:t>
            </a:r>
          </a:p>
          <a:p>
            <a:pPr marL="285750" lvl="4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400" dirty="0" err="1"/>
              <a:t>Practice</a:t>
            </a:r>
            <a:r>
              <a:rPr lang="es-ES" sz="2400" dirty="0"/>
              <a:t> Module 3 (40% - In </a:t>
            </a:r>
            <a:r>
              <a:rPr lang="es-ES" sz="2400" dirty="0" err="1"/>
              <a:t>pairs</a:t>
            </a:r>
            <a:r>
              <a:rPr lang="es-ES" sz="2400" dirty="0"/>
              <a:t>): 17/03/2023 at 23:59</a:t>
            </a:r>
          </a:p>
        </p:txBody>
      </p:sp>
    </p:spTree>
    <p:extLst>
      <p:ext uri="{BB962C8B-B14F-4D97-AF65-F5344CB8AC3E}">
        <p14:creationId xmlns:p14="http://schemas.microsoft.com/office/powerpoint/2010/main" val="1261669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title"/>
          </p:nvPr>
        </p:nvSpPr>
        <p:spPr>
          <a:xfrm>
            <a:off x="838776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dirty="0"/>
              <a:t>Remarks from P1 &amp; P2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31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Remarks</a:t>
            </a:r>
            <a:endParaRPr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21154C6-8E4B-B240-9065-A557243BD1CD}"/>
              </a:ext>
            </a:extLst>
          </p:cNvPr>
          <p:cNvSpPr/>
          <p:nvPr/>
        </p:nvSpPr>
        <p:spPr>
          <a:xfrm>
            <a:off x="838200" y="1748744"/>
            <a:ext cx="10260724" cy="4455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Explore the data deeply, looking for answers and unknowns. Develop your own plots, functions and analytic tools.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On your conclusions, be specific but also look for explanations, not just describing what you see. Try to go deeper with the level of analysis.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Review the concepts of identifiers, K-anonymous and L-Diversity.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Fairness is about treatment but also impact. Thus, is sought at the individual level (≃consistency) and at the group level (≃parity)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486004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Plots and functions</a:t>
            </a:r>
            <a:endParaRPr dirty="0"/>
          </a:p>
        </p:txBody>
      </p:sp>
      <p:pic>
        <p:nvPicPr>
          <p:cNvPr id="4" name="Imagen 3" descr="Gráfico, Histograma&#10;&#10;Descripción generada automáticamente">
            <a:extLst>
              <a:ext uri="{FF2B5EF4-FFF2-40B4-BE49-F238E27FC236}">
                <a16:creationId xmlns:a16="http://schemas.microsoft.com/office/drawing/2014/main" id="{EE1275FE-454D-B5D2-17A9-8BDEF2C49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37851"/>
            <a:ext cx="7772400" cy="3982298"/>
          </a:xfrm>
          <a:prstGeom prst="rect">
            <a:avLst/>
          </a:prstGeom>
        </p:spPr>
      </p:pic>
      <p:pic>
        <p:nvPicPr>
          <p:cNvPr id="6" name="Imagen 5" descr="Gráfico, Gráfico de barras, Gráfico de cajas y bigotes&#10;&#10;Descripción generada automáticamente">
            <a:extLst>
              <a:ext uri="{FF2B5EF4-FFF2-40B4-BE49-F238E27FC236}">
                <a16:creationId xmlns:a16="http://schemas.microsoft.com/office/drawing/2014/main" id="{F4409A2F-E2D7-72B5-C817-A758596610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2296778"/>
            <a:ext cx="7772400" cy="455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201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Plots and functions</a:t>
            </a:r>
            <a:endParaRPr dirty="0"/>
          </a:p>
        </p:txBody>
      </p:sp>
      <p:pic>
        <p:nvPicPr>
          <p:cNvPr id="3" name="Imagen 2" descr="Gráfico, Histograma&#10;&#10;Descripción generada automáticamente">
            <a:extLst>
              <a:ext uri="{FF2B5EF4-FFF2-40B4-BE49-F238E27FC236}">
                <a16:creationId xmlns:a16="http://schemas.microsoft.com/office/drawing/2014/main" id="{EA44B9DA-E725-4F37-756F-01D0664F6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386" y="2355703"/>
            <a:ext cx="5819791" cy="3304318"/>
          </a:xfrm>
          <a:prstGeom prst="rect">
            <a:avLst/>
          </a:prstGeom>
        </p:spPr>
      </p:pic>
      <p:pic>
        <p:nvPicPr>
          <p:cNvPr id="7" name="Imagen 6" descr="Gráfico, Histograma&#10;&#10;Descripción generada automáticamente">
            <a:extLst>
              <a:ext uri="{FF2B5EF4-FFF2-40B4-BE49-F238E27FC236}">
                <a16:creationId xmlns:a16="http://schemas.microsoft.com/office/drawing/2014/main" id="{AB6C4D3A-7296-9278-31B0-5B59DC937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31" y="2355703"/>
            <a:ext cx="5797727" cy="330431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EBBD04D-F956-8227-0EE3-AC5F5BB1087E}"/>
              </a:ext>
            </a:extLst>
          </p:cNvPr>
          <p:cNvSpPr txBox="1"/>
          <p:nvPr/>
        </p:nvSpPr>
        <p:spPr>
          <a:xfrm>
            <a:off x="6055637" y="2028423"/>
            <a:ext cx="60940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/>
              <a:t>Female FR</a:t>
            </a:r>
            <a:endParaRPr lang="es-ES" b="1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BE1F790-3DAA-B2C9-285A-13FCC99B225B}"/>
              </a:ext>
            </a:extLst>
          </p:cNvPr>
          <p:cNvSpPr txBox="1"/>
          <p:nvPr/>
        </p:nvSpPr>
        <p:spPr>
          <a:xfrm>
            <a:off x="255353" y="2028423"/>
            <a:ext cx="4374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/>
              <a:t>Male FR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682818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Explanations</a:t>
            </a:r>
            <a:endParaRPr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9D74F0E-A7AC-13E4-4918-12A27130A5E4}"/>
              </a:ext>
            </a:extLst>
          </p:cNvPr>
          <p:cNvSpPr txBox="1"/>
          <p:nvPr/>
        </p:nvSpPr>
        <p:spPr>
          <a:xfrm>
            <a:off x="838200" y="2403884"/>
            <a:ext cx="1036609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/>
              <a:t>I </a:t>
            </a:r>
            <a:r>
              <a:rPr lang="es-ES" sz="1800" dirty="0" err="1"/>
              <a:t>tried</a:t>
            </a:r>
            <a:r>
              <a:rPr lang="es-ES" sz="1800" dirty="0"/>
              <a:t> </a:t>
            </a:r>
            <a:r>
              <a:rPr lang="es-ES" sz="1800" dirty="0" err="1"/>
              <a:t>to</a:t>
            </a:r>
            <a:r>
              <a:rPr lang="es-ES" sz="1800" dirty="0"/>
              <a:t> </a:t>
            </a:r>
            <a:r>
              <a:rPr lang="es-ES" sz="1800" dirty="0" err="1"/>
              <a:t>train</a:t>
            </a:r>
            <a:r>
              <a:rPr lang="es-ES" sz="1800" dirty="0"/>
              <a:t> </a:t>
            </a:r>
            <a:r>
              <a:rPr lang="es-ES" sz="1800" dirty="0" err="1"/>
              <a:t>another</a:t>
            </a:r>
            <a:r>
              <a:rPr lang="es-ES" sz="1800" dirty="0"/>
              <a:t> </a:t>
            </a:r>
            <a:r>
              <a:rPr lang="es-ES" sz="1800" dirty="0" err="1"/>
              <a:t>model</a:t>
            </a:r>
            <a:r>
              <a:rPr lang="es-ES" sz="1800" dirty="0"/>
              <a:t>, and </a:t>
            </a:r>
            <a:r>
              <a:rPr lang="es-ES" sz="1800" dirty="0" err="1"/>
              <a:t>it</a:t>
            </a:r>
            <a:r>
              <a:rPr lang="es-ES" sz="1800" dirty="0"/>
              <a:t> </a:t>
            </a:r>
            <a:r>
              <a:rPr lang="es-ES" sz="1800" dirty="0" err="1"/>
              <a:t>seemed</a:t>
            </a:r>
            <a:r>
              <a:rPr lang="es-ES" sz="1800" dirty="0"/>
              <a:t> </a:t>
            </a:r>
            <a:r>
              <a:rPr lang="es-ES" sz="1800" dirty="0" err="1"/>
              <a:t>to</a:t>
            </a:r>
            <a:r>
              <a:rPr lang="es-ES" sz="1800" dirty="0"/>
              <a:t> do </a:t>
            </a:r>
            <a:r>
              <a:rPr lang="es-ES" sz="1800" dirty="0" err="1"/>
              <a:t>worse</a:t>
            </a:r>
            <a:r>
              <a:rPr lang="es-ES" sz="1800" dirty="0"/>
              <a:t> (</a:t>
            </a:r>
            <a:r>
              <a:rPr lang="es-ES" sz="1800" dirty="0" err="1"/>
              <a:t>actually</a:t>
            </a:r>
            <a:r>
              <a:rPr lang="es-ES" sz="1800" dirty="0"/>
              <a:t>, I </a:t>
            </a:r>
            <a:r>
              <a:rPr lang="es-ES" sz="1800" dirty="0" err="1"/>
              <a:t>trained</a:t>
            </a:r>
            <a:r>
              <a:rPr lang="es-ES" sz="1800" dirty="0"/>
              <a:t> 2 </a:t>
            </a:r>
            <a:r>
              <a:rPr lang="es-ES" sz="1800" dirty="0" err="1"/>
              <a:t>other</a:t>
            </a:r>
            <a:r>
              <a:rPr lang="es-ES" sz="1800" dirty="0"/>
              <a:t> </a:t>
            </a:r>
            <a:r>
              <a:rPr lang="es-ES" sz="1800" dirty="0" err="1"/>
              <a:t>models</a:t>
            </a:r>
            <a:r>
              <a:rPr lang="es-ES" sz="1800" dirty="0"/>
              <a:t> prior </a:t>
            </a:r>
            <a:r>
              <a:rPr lang="es-ES" sz="1800" dirty="0" err="1"/>
              <a:t>to</a:t>
            </a:r>
            <a:r>
              <a:rPr lang="es-ES" sz="1800" dirty="0"/>
              <a:t> </a:t>
            </a:r>
            <a:r>
              <a:rPr lang="es-ES" sz="1800" dirty="0" err="1"/>
              <a:t>this</a:t>
            </a:r>
            <a:r>
              <a:rPr lang="es-ES" sz="1800" dirty="0"/>
              <a:t> </a:t>
            </a:r>
            <a:r>
              <a:rPr lang="es-ES" sz="1800" dirty="0" err="1"/>
              <a:t>one</a:t>
            </a:r>
            <a:r>
              <a:rPr lang="es-ES" sz="1800" dirty="0"/>
              <a:t>, a </a:t>
            </a:r>
            <a:r>
              <a:rPr lang="es-ES" sz="1800" dirty="0" err="1"/>
              <a:t>logistic</a:t>
            </a:r>
            <a:r>
              <a:rPr lang="es-ES" sz="1800" dirty="0"/>
              <a:t> </a:t>
            </a:r>
            <a:r>
              <a:rPr lang="es-ES" sz="1800" dirty="0" err="1"/>
              <a:t>regression</a:t>
            </a:r>
            <a:r>
              <a:rPr lang="es-ES" sz="1800" dirty="0"/>
              <a:t> </a:t>
            </a:r>
            <a:r>
              <a:rPr lang="es-ES" sz="1800" dirty="0" err="1"/>
              <a:t>model</a:t>
            </a:r>
            <a:r>
              <a:rPr lang="es-ES" sz="1800" dirty="0"/>
              <a:t> and a </a:t>
            </a:r>
            <a:r>
              <a:rPr lang="es-ES" sz="1800" dirty="0" err="1"/>
              <a:t>MLPClassifier</a:t>
            </a:r>
            <a:r>
              <a:rPr lang="es-ES" sz="1800" dirty="0"/>
              <a:t> </a:t>
            </a:r>
            <a:r>
              <a:rPr lang="es-ES" sz="1800" dirty="0" err="1"/>
              <a:t>model</a:t>
            </a:r>
            <a:r>
              <a:rPr lang="es-ES" sz="1800" dirty="0"/>
              <a:t>), so </a:t>
            </a:r>
            <a:r>
              <a:rPr lang="es-ES" sz="1800" dirty="0" err="1"/>
              <a:t>I'll</a:t>
            </a:r>
            <a:r>
              <a:rPr lang="es-ES" sz="1800" dirty="0"/>
              <a:t> be </a:t>
            </a:r>
            <a:r>
              <a:rPr lang="es-ES" sz="1800" dirty="0" err="1"/>
              <a:t>basing</a:t>
            </a:r>
            <a:r>
              <a:rPr lang="es-ES" sz="1800" dirty="0"/>
              <a:t> off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first</a:t>
            </a:r>
            <a:r>
              <a:rPr lang="es-ES" sz="1800" dirty="0"/>
              <a:t> </a:t>
            </a:r>
            <a:r>
              <a:rPr lang="es-ES" sz="1800" dirty="0" err="1"/>
              <a:t>model</a:t>
            </a:r>
            <a:r>
              <a:rPr lang="es-ES" sz="1800" dirty="0"/>
              <a:t>. </a:t>
            </a:r>
          </a:p>
          <a:p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model</a:t>
            </a:r>
            <a:r>
              <a:rPr lang="es-ES" sz="1800" dirty="0"/>
              <a:t> </a:t>
            </a:r>
            <a:r>
              <a:rPr lang="es-ES" sz="1800" dirty="0" err="1"/>
              <a:t>seems</a:t>
            </a:r>
            <a:r>
              <a:rPr lang="es-ES" sz="1800" dirty="0"/>
              <a:t> </a:t>
            </a:r>
            <a:r>
              <a:rPr lang="es-ES" sz="1800" dirty="0" err="1"/>
              <a:t>to</a:t>
            </a:r>
            <a:r>
              <a:rPr lang="es-ES" sz="1800" dirty="0"/>
              <a:t> do a </a:t>
            </a:r>
            <a:r>
              <a:rPr lang="es-ES" sz="1800" dirty="0" err="1"/>
              <a:t>good</a:t>
            </a:r>
            <a:r>
              <a:rPr lang="es-ES" sz="1800" dirty="0"/>
              <a:t> </a:t>
            </a:r>
            <a:r>
              <a:rPr lang="es-ES" sz="1800" dirty="0" err="1"/>
              <a:t>job</a:t>
            </a:r>
            <a:r>
              <a:rPr lang="es-ES" sz="1800" dirty="0"/>
              <a:t> </a:t>
            </a:r>
            <a:r>
              <a:rPr lang="es-ES" sz="1800" dirty="0" err="1"/>
              <a:t>of</a:t>
            </a:r>
            <a:r>
              <a:rPr lang="es-ES" sz="1800" dirty="0"/>
              <a:t> </a:t>
            </a:r>
            <a:r>
              <a:rPr lang="es-ES" sz="1800" dirty="0" err="1"/>
              <a:t>predicting</a:t>
            </a:r>
            <a:r>
              <a:rPr lang="es-ES" sz="1800" dirty="0"/>
              <a:t> </a:t>
            </a:r>
            <a:r>
              <a:rPr lang="es-ES" sz="1800" dirty="0" err="1"/>
              <a:t>income</a:t>
            </a:r>
            <a:r>
              <a:rPr lang="es-ES" sz="1800" dirty="0"/>
              <a:t>, </a:t>
            </a:r>
            <a:r>
              <a:rPr lang="es-ES" sz="1800" dirty="0" err="1"/>
              <a:t>with</a:t>
            </a:r>
            <a:r>
              <a:rPr lang="es-ES" sz="1800" dirty="0"/>
              <a:t> </a:t>
            </a:r>
            <a:r>
              <a:rPr lang="es-ES" sz="1800" dirty="0" err="1"/>
              <a:t>an</a:t>
            </a:r>
            <a:r>
              <a:rPr lang="es-ES" sz="1800" dirty="0"/>
              <a:t> </a:t>
            </a:r>
            <a:r>
              <a:rPr lang="es-ES" sz="1800" dirty="0" err="1"/>
              <a:t>accuracy</a:t>
            </a:r>
            <a:r>
              <a:rPr lang="es-ES" sz="1800" dirty="0"/>
              <a:t> score </a:t>
            </a:r>
            <a:r>
              <a:rPr lang="es-ES" sz="1800" dirty="0" err="1"/>
              <a:t>of</a:t>
            </a:r>
            <a:r>
              <a:rPr lang="es-ES" sz="1800" dirty="0"/>
              <a:t> </a:t>
            </a:r>
            <a:r>
              <a:rPr lang="es-ES" sz="1800" dirty="0" err="1"/>
              <a:t>over</a:t>
            </a:r>
            <a:r>
              <a:rPr lang="es-ES" sz="1800" dirty="0"/>
              <a:t> 85% and </a:t>
            </a:r>
            <a:r>
              <a:rPr lang="es-ES" sz="1800" dirty="0" err="1"/>
              <a:t>such</a:t>
            </a:r>
            <a:r>
              <a:rPr lang="es-ES" sz="1800" dirty="0"/>
              <a:t> a </a:t>
            </a:r>
            <a:r>
              <a:rPr lang="es-ES" sz="1800" dirty="0" err="1"/>
              <a:t>low</a:t>
            </a:r>
            <a:r>
              <a:rPr lang="es-ES" sz="1800" dirty="0"/>
              <a:t> FPR. </a:t>
            </a:r>
            <a:r>
              <a:rPr lang="es-ES" sz="1800" dirty="0" err="1"/>
              <a:t>The</a:t>
            </a:r>
            <a:r>
              <a:rPr lang="es-ES" sz="1800" dirty="0"/>
              <a:t>  FNR </a:t>
            </a:r>
            <a:r>
              <a:rPr lang="es-ES" sz="1800" dirty="0" err="1"/>
              <a:t>is</a:t>
            </a:r>
            <a:r>
              <a:rPr lang="es-ES" sz="1800" dirty="0"/>
              <a:t> </a:t>
            </a:r>
            <a:r>
              <a:rPr lang="es-ES" sz="1800" dirty="0" err="1"/>
              <a:t>much</a:t>
            </a:r>
            <a:r>
              <a:rPr lang="es-ES" sz="1800" dirty="0"/>
              <a:t> </a:t>
            </a:r>
            <a:r>
              <a:rPr lang="es-ES" sz="1800" dirty="0" err="1"/>
              <a:t>higher</a:t>
            </a:r>
            <a:r>
              <a:rPr lang="es-ES" sz="1800" dirty="0"/>
              <a:t> </a:t>
            </a:r>
            <a:r>
              <a:rPr lang="es-ES" sz="1800" dirty="0" err="1"/>
              <a:t>than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FPR </a:t>
            </a:r>
            <a:r>
              <a:rPr lang="es-ES" sz="1800" dirty="0" err="1"/>
              <a:t>meaning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model</a:t>
            </a:r>
            <a:r>
              <a:rPr lang="es-ES" sz="1800" dirty="0"/>
              <a:t> </a:t>
            </a:r>
            <a:r>
              <a:rPr lang="es-ES" sz="1800" dirty="0" err="1"/>
              <a:t>was</a:t>
            </a:r>
            <a:r>
              <a:rPr lang="es-ES" sz="1800" dirty="0"/>
              <a:t> </a:t>
            </a:r>
            <a:r>
              <a:rPr lang="es-ES" sz="1800" dirty="0" err="1"/>
              <a:t>actually</a:t>
            </a:r>
            <a:r>
              <a:rPr lang="es-ES" sz="1800" dirty="0"/>
              <a:t> </a:t>
            </a:r>
            <a:r>
              <a:rPr lang="es-ES" sz="1800" dirty="0" err="1"/>
              <a:t>punishing</a:t>
            </a:r>
            <a:r>
              <a:rPr lang="es-ES" sz="1800" dirty="0"/>
              <a:t> more </a:t>
            </a:r>
            <a:r>
              <a:rPr lang="es-ES" sz="1800" dirty="0" err="1"/>
              <a:t>people</a:t>
            </a:r>
            <a:r>
              <a:rPr lang="es-ES" sz="1800" dirty="0"/>
              <a:t> and </a:t>
            </a:r>
            <a:r>
              <a:rPr lang="es-ES" sz="1800" dirty="0" err="1"/>
              <a:t>predicting</a:t>
            </a:r>
            <a:r>
              <a:rPr lang="es-ES" sz="1800" dirty="0"/>
              <a:t> </a:t>
            </a:r>
            <a:r>
              <a:rPr lang="es-ES" sz="1800" dirty="0" err="1"/>
              <a:t>them</a:t>
            </a:r>
            <a:r>
              <a:rPr lang="es-ES" sz="1800" dirty="0"/>
              <a:t> as </a:t>
            </a:r>
            <a:r>
              <a:rPr lang="es-ES" sz="1800" dirty="0" err="1"/>
              <a:t>making</a:t>
            </a:r>
            <a:r>
              <a:rPr lang="es-ES" sz="1800" dirty="0"/>
              <a:t> </a:t>
            </a:r>
            <a:r>
              <a:rPr lang="es-ES" sz="1800" dirty="0" err="1"/>
              <a:t>less</a:t>
            </a:r>
            <a:r>
              <a:rPr lang="es-ES" sz="1800" dirty="0"/>
              <a:t> </a:t>
            </a:r>
            <a:r>
              <a:rPr lang="es-ES" sz="1800" dirty="0" err="1"/>
              <a:t>than</a:t>
            </a:r>
            <a:r>
              <a:rPr lang="es-ES" sz="1800" dirty="0"/>
              <a:t> 50K, and </a:t>
            </a:r>
            <a:r>
              <a:rPr lang="es-ES" sz="1800" dirty="0" err="1"/>
              <a:t>judging</a:t>
            </a:r>
            <a:r>
              <a:rPr lang="es-ES" sz="1800" dirty="0"/>
              <a:t> </a:t>
            </a:r>
            <a:r>
              <a:rPr lang="es-ES" sz="1800" dirty="0" err="1"/>
              <a:t>from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percentages</a:t>
            </a:r>
            <a:r>
              <a:rPr lang="es-ES" sz="1800" dirty="0"/>
              <a:t> in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plot</a:t>
            </a:r>
            <a:r>
              <a:rPr lang="es-ES" sz="1800" dirty="0"/>
              <a:t>, </a:t>
            </a:r>
            <a:r>
              <a:rPr lang="es-ES" sz="1800" dirty="0" err="1"/>
              <a:t>it</a:t>
            </a:r>
            <a:r>
              <a:rPr lang="es-ES" sz="1800" dirty="0"/>
              <a:t> </a:t>
            </a:r>
            <a:r>
              <a:rPr lang="es-ES" sz="1800" dirty="0" err="1"/>
              <a:t>seems</a:t>
            </a:r>
            <a:r>
              <a:rPr lang="es-ES" sz="1800" dirty="0"/>
              <a:t> </a:t>
            </a:r>
            <a:r>
              <a:rPr lang="es-ES" sz="1800" dirty="0" err="1"/>
              <a:t>that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disadvantaged</a:t>
            </a:r>
            <a:r>
              <a:rPr lang="es-ES" sz="1800" dirty="0"/>
              <a:t> </a:t>
            </a:r>
            <a:r>
              <a:rPr lang="es-ES" sz="1800" dirty="0" err="1"/>
              <a:t>group</a:t>
            </a:r>
            <a:r>
              <a:rPr lang="es-ES" sz="1800" dirty="0"/>
              <a:t> </a:t>
            </a:r>
            <a:r>
              <a:rPr lang="es-ES" sz="1800" dirty="0" err="1"/>
              <a:t>had</a:t>
            </a:r>
            <a:r>
              <a:rPr lang="es-ES" sz="1800" dirty="0"/>
              <a:t> more </a:t>
            </a:r>
            <a:r>
              <a:rPr lang="es-ES" sz="1800" dirty="0" err="1"/>
              <a:t>people</a:t>
            </a:r>
            <a:r>
              <a:rPr lang="es-ES" sz="1800" dirty="0"/>
              <a:t> </a:t>
            </a:r>
            <a:r>
              <a:rPr lang="es-ES" sz="1800" dirty="0" err="1"/>
              <a:t>punished</a:t>
            </a:r>
            <a:r>
              <a:rPr lang="es-ES" sz="1800" dirty="0"/>
              <a:t>. I </a:t>
            </a:r>
            <a:r>
              <a:rPr lang="es-ES" sz="1800" dirty="0" err="1"/>
              <a:t>say</a:t>
            </a:r>
            <a:r>
              <a:rPr lang="es-ES" sz="1800" dirty="0"/>
              <a:t> so </a:t>
            </a:r>
            <a:r>
              <a:rPr lang="es-ES" sz="1800" dirty="0" err="1"/>
              <a:t>because</a:t>
            </a:r>
            <a:r>
              <a:rPr lang="es-ES" sz="1800" dirty="0"/>
              <a:t> </a:t>
            </a:r>
            <a:r>
              <a:rPr lang="es-ES" sz="1800" dirty="0" err="1"/>
              <a:t>only</a:t>
            </a:r>
            <a:r>
              <a:rPr lang="es-ES" sz="1800" dirty="0"/>
              <a:t> 2.5% more </a:t>
            </a:r>
            <a:r>
              <a:rPr lang="es-ES" sz="1800" dirty="0" err="1"/>
              <a:t>people</a:t>
            </a:r>
            <a:r>
              <a:rPr lang="es-ES" sz="1800" dirty="0"/>
              <a:t> </a:t>
            </a:r>
            <a:r>
              <a:rPr lang="es-ES" sz="1800" dirty="0" err="1"/>
              <a:t>were</a:t>
            </a:r>
            <a:r>
              <a:rPr lang="es-ES" sz="1800" dirty="0"/>
              <a:t> </a:t>
            </a:r>
            <a:r>
              <a:rPr lang="es-ES" sz="1800" dirty="0" err="1"/>
              <a:t>predicted</a:t>
            </a:r>
            <a:r>
              <a:rPr lang="es-ES" sz="1800" dirty="0"/>
              <a:t> as </a:t>
            </a:r>
            <a:r>
              <a:rPr lang="es-ES" sz="1800" dirty="0" err="1"/>
              <a:t>making</a:t>
            </a:r>
            <a:r>
              <a:rPr lang="es-ES" sz="1800" dirty="0"/>
              <a:t> </a:t>
            </a:r>
            <a:r>
              <a:rPr lang="es-ES" sz="1800" dirty="0" err="1"/>
              <a:t>less</a:t>
            </a:r>
            <a:r>
              <a:rPr lang="es-ES" sz="1800" dirty="0"/>
              <a:t> </a:t>
            </a:r>
            <a:r>
              <a:rPr lang="es-ES" sz="1800" dirty="0" err="1"/>
              <a:t>than</a:t>
            </a:r>
            <a:r>
              <a:rPr lang="es-ES" sz="1800" dirty="0"/>
              <a:t> 50K in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protected</a:t>
            </a:r>
            <a:r>
              <a:rPr lang="es-ES" sz="1800" dirty="0"/>
              <a:t> </a:t>
            </a:r>
            <a:r>
              <a:rPr lang="es-ES" sz="1800" dirty="0" err="1"/>
              <a:t>group</a:t>
            </a:r>
            <a:r>
              <a:rPr lang="es-ES" sz="1800" dirty="0"/>
              <a:t>, </a:t>
            </a:r>
            <a:r>
              <a:rPr lang="es-ES" sz="1800" dirty="0" err="1"/>
              <a:t>but</a:t>
            </a:r>
            <a:r>
              <a:rPr lang="es-ES" sz="1800" dirty="0"/>
              <a:t> 4.1% more </a:t>
            </a:r>
            <a:r>
              <a:rPr lang="es-ES" sz="1800" dirty="0" err="1"/>
              <a:t>people</a:t>
            </a:r>
            <a:r>
              <a:rPr lang="es-ES" sz="1800" dirty="0"/>
              <a:t> </a:t>
            </a:r>
            <a:r>
              <a:rPr lang="es-ES" sz="1800" dirty="0" err="1"/>
              <a:t>of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disadvantaged</a:t>
            </a:r>
            <a:r>
              <a:rPr lang="es-ES" sz="1800" dirty="0"/>
              <a:t> </a:t>
            </a:r>
            <a:r>
              <a:rPr lang="es-ES" sz="1800" dirty="0" err="1"/>
              <a:t>group</a:t>
            </a:r>
            <a:r>
              <a:rPr lang="es-ES" sz="1800" dirty="0"/>
              <a:t> </a:t>
            </a:r>
            <a:r>
              <a:rPr lang="es-ES" sz="1800" dirty="0" err="1"/>
              <a:t>were</a:t>
            </a:r>
            <a:r>
              <a:rPr lang="es-ES" sz="1800" dirty="0"/>
              <a:t> </a:t>
            </a:r>
            <a:r>
              <a:rPr lang="es-ES" sz="1800" dirty="0" err="1"/>
              <a:t>predicted</a:t>
            </a:r>
            <a:r>
              <a:rPr lang="es-ES" sz="1800" dirty="0"/>
              <a:t> as </a:t>
            </a:r>
            <a:r>
              <a:rPr lang="es-ES" sz="1800" dirty="0" err="1"/>
              <a:t>making</a:t>
            </a:r>
            <a:r>
              <a:rPr lang="es-ES" sz="1800" dirty="0"/>
              <a:t> </a:t>
            </a:r>
            <a:r>
              <a:rPr lang="es-ES" sz="1800" dirty="0" err="1"/>
              <a:t>less</a:t>
            </a:r>
            <a:r>
              <a:rPr lang="es-ES" sz="1800" dirty="0"/>
              <a:t> </a:t>
            </a:r>
            <a:r>
              <a:rPr lang="es-ES" sz="1800" dirty="0" err="1"/>
              <a:t>than</a:t>
            </a:r>
            <a:r>
              <a:rPr lang="es-ES" sz="1800" dirty="0"/>
              <a:t> 50K. </a:t>
            </a:r>
            <a:r>
              <a:rPr lang="es-ES" sz="1800" dirty="0" err="1"/>
              <a:t>From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plots</a:t>
            </a:r>
            <a:r>
              <a:rPr lang="es-ES" sz="1800" dirty="0"/>
              <a:t> </a:t>
            </a:r>
            <a:r>
              <a:rPr lang="es-ES" sz="1800" dirty="0" err="1"/>
              <a:t>of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true </a:t>
            </a:r>
            <a:r>
              <a:rPr lang="es-ES" sz="1800" dirty="0" err="1"/>
              <a:t>values</a:t>
            </a:r>
            <a:r>
              <a:rPr lang="es-ES" sz="1800" dirty="0"/>
              <a:t> and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predicted</a:t>
            </a:r>
            <a:r>
              <a:rPr lang="es-ES" sz="1800" dirty="0"/>
              <a:t> </a:t>
            </a:r>
            <a:r>
              <a:rPr lang="es-ES" sz="1800" dirty="0" err="1"/>
              <a:t>values</a:t>
            </a:r>
            <a:r>
              <a:rPr lang="es-ES" sz="1800" dirty="0"/>
              <a:t>, </a:t>
            </a:r>
            <a:r>
              <a:rPr lang="es-ES" sz="1800" dirty="0" err="1"/>
              <a:t>they</a:t>
            </a:r>
            <a:r>
              <a:rPr lang="es-ES" sz="1800" dirty="0"/>
              <a:t> look </a:t>
            </a:r>
            <a:r>
              <a:rPr lang="es-ES" sz="1800" dirty="0" err="1"/>
              <a:t>pretty</a:t>
            </a:r>
            <a:r>
              <a:rPr lang="es-ES" sz="1800" dirty="0"/>
              <a:t> similar and </a:t>
            </a:r>
            <a:r>
              <a:rPr lang="es-ES" sz="1800" dirty="0" err="1"/>
              <a:t>have</a:t>
            </a:r>
            <a:r>
              <a:rPr lang="es-ES" sz="1800" dirty="0"/>
              <a:t> similar </a:t>
            </a:r>
            <a:r>
              <a:rPr lang="es-ES" sz="1800" dirty="0" err="1"/>
              <a:t>percentages</a:t>
            </a:r>
            <a:r>
              <a:rPr lang="es-ES" sz="1800" dirty="0"/>
              <a:t> in </a:t>
            </a:r>
            <a:r>
              <a:rPr lang="es-ES" sz="1800" dirty="0" err="1"/>
              <a:t>the</a:t>
            </a:r>
            <a:r>
              <a:rPr lang="es-ES" sz="1800" dirty="0"/>
              <a:t> data </a:t>
            </a:r>
            <a:r>
              <a:rPr lang="es-ES" sz="1800" dirty="0" err="1"/>
              <a:t>both</a:t>
            </a:r>
            <a:r>
              <a:rPr lang="es-ES" sz="1800" dirty="0"/>
              <a:t> </a:t>
            </a:r>
            <a:r>
              <a:rPr lang="es-ES" sz="1800" dirty="0" err="1"/>
              <a:t>for</a:t>
            </a:r>
            <a:r>
              <a:rPr lang="es-ES" sz="1800" dirty="0"/>
              <a:t> </a:t>
            </a:r>
            <a:r>
              <a:rPr lang="es-ES" sz="1800" dirty="0" err="1"/>
              <a:t>below</a:t>
            </a:r>
            <a:r>
              <a:rPr lang="es-ES" sz="1800" dirty="0"/>
              <a:t> and </a:t>
            </a:r>
            <a:r>
              <a:rPr lang="es-ES" sz="1800" dirty="0" err="1"/>
              <a:t>above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50K </a:t>
            </a:r>
            <a:r>
              <a:rPr lang="es-ES" sz="1800" dirty="0" err="1"/>
              <a:t>mark</a:t>
            </a:r>
            <a:r>
              <a:rPr lang="es-ES" sz="1800" dirty="0"/>
              <a:t>.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model</a:t>
            </a:r>
            <a:r>
              <a:rPr lang="es-ES" sz="1800" dirty="0"/>
              <a:t> </a:t>
            </a:r>
            <a:r>
              <a:rPr lang="es-ES" sz="1800" dirty="0" err="1"/>
              <a:t>seemed</a:t>
            </a:r>
            <a:r>
              <a:rPr lang="es-ES" sz="1800" dirty="0"/>
              <a:t> </a:t>
            </a:r>
            <a:r>
              <a:rPr lang="es-ES" sz="1800" dirty="0" err="1"/>
              <a:t>to</a:t>
            </a:r>
            <a:r>
              <a:rPr lang="es-ES" sz="1800" dirty="0"/>
              <a:t> </a:t>
            </a:r>
            <a:r>
              <a:rPr lang="es-ES" sz="1800" dirty="0" err="1"/>
              <a:t>predict</a:t>
            </a:r>
            <a:r>
              <a:rPr lang="es-ES" sz="1800" dirty="0"/>
              <a:t> more </a:t>
            </a:r>
            <a:r>
              <a:rPr lang="es-ES" sz="1800" dirty="0" err="1"/>
              <a:t>people</a:t>
            </a:r>
            <a:r>
              <a:rPr lang="es-ES" sz="1800" dirty="0"/>
              <a:t> as </a:t>
            </a:r>
            <a:r>
              <a:rPr lang="es-ES" sz="1800" dirty="0" err="1"/>
              <a:t>making</a:t>
            </a:r>
            <a:r>
              <a:rPr lang="es-ES" sz="1800" dirty="0"/>
              <a:t> </a:t>
            </a:r>
            <a:r>
              <a:rPr lang="es-ES" sz="1800" dirty="0" err="1"/>
              <a:t>below</a:t>
            </a:r>
            <a:r>
              <a:rPr lang="es-ES" sz="1800" dirty="0"/>
              <a:t> 50K </a:t>
            </a:r>
            <a:r>
              <a:rPr lang="es-ES" sz="1800" dirty="0" err="1"/>
              <a:t>across</a:t>
            </a:r>
            <a:r>
              <a:rPr lang="es-ES" sz="1800" dirty="0"/>
              <a:t> </a:t>
            </a:r>
            <a:r>
              <a:rPr lang="es-ES" sz="1800" dirty="0" err="1"/>
              <a:t>both</a:t>
            </a:r>
            <a:r>
              <a:rPr lang="es-ES" sz="1800" dirty="0"/>
              <a:t> </a:t>
            </a:r>
            <a:r>
              <a:rPr lang="es-ES" sz="1800" dirty="0" err="1"/>
              <a:t>groups</a:t>
            </a:r>
            <a:r>
              <a:rPr lang="es-ES" sz="1800" dirty="0"/>
              <a:t>(</a:t>
            </a:r>
            <a:r>
              <a:rPr lang="es-ES" sz="1800" dirty="0" err="1"/>
              <a:t>protected</a:t>
            </a:r>
            <a:r>
              <a:rPr lang="es-ES" sz="1800" dirty="0"/>
              <a:t> and </a:t>
            </a:r>
            <a:r>
              <a:rPr lang="es-ES" sz="1800" dirty="0" err="1"/>
              <a:t>disadvantaged</a:t>
            </a:r>
            <a:r>
              <a:rPr lang="es-ES" sz="1800" dirty="0"/>
              <a:t>), </a:t>
            </a:r>
            <a:r>
              <a:rPr lang="es-ES" sz="1800" dirty="0" err="1"/>
              <a:t>but</a:t>
            </a:r>
            <a:r>
              <a:rPr lang="es-ES" sz="1800" dirty="0"/>
              <a:t> </a:t>
            </a:r>
            <a:r>
              <a:rPr lang="es-ES" sz="1800" dirty="0" err="1"/>
              <a:t>nonetheless</a:t>
            </a:r>
            <a:r>
              <a:rPr lang="es-ES" sz="1800" dirty="0"/>
              <a:t>, </a:t>
            </a:r>
            <a:r>
              <a:rPr lang="es-ES" sz="1800" dirty="0" err="1"/>
              <a:t>there</a:t>
            </a:r>
            <a:r>
              <a:rPr lang="es-ES" sz="1800" dirty="0"/>
              <a:t> </a:t>
            </a:r>
            <a:r>
              <a:rPr lang="es-ES" sz="1800" dirty="0" err="1"/>
              <a:t>was</a:t>
            </a:r>
            <a:r>
              <a:rPr lang="es-ES" sz="1800" dirty="0"/>
              <a:t> </a:t>
            </a:r>
            <a:r>
              <a:rPr lang="es-ES" sz="1800" dirty="0" err="1"/>
              <a:t>still</a:t>
            </a:r>
            <a:r>
              <a:rPr lang="es-ES" sz="1800" dirty="0"/>
              <a:t> </a:t>
            </a:r>
            <a:r>
              <a:rPr lang="es-ES" sz="1800" dirty="0" err="1"/>
              <a:t>always</a:t>
            </a:r>
            <a:r>
              <a:rPr lang="es-ES" sz="1800" dirty="0"/>
              <a:t> a </a:t>
            </a:r>
            <a:r>
              <a:rPr lang="es-ES" sz="1800" dirty="0" err="1"/>
              <a:t>higher</a:t>
            </a:r>
            <a:r>
              <a:rPr lang="es-ES" sz="1800" dirty="0"/>
              <a:t> </a:t>
            </a:r>
            <a:r>
              <a:rPr lang="es-ES" sz="1800" dirty="0" err="1"/>
              <a:t>percentage</a:t>
            </a:r>
            <a:r>
              <a:rPr lang="es-ES" sz="1800" dirty="0"/>
              <a:t> </a:t>
            </a:r>
            <a:r>
              <a:rPr lang="es-ES" sz="1800" dirty="0" err="1"/>
              <a:t>of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protected</a:t>
            </a:r>
            <a:r>
              <a:rPr lang="es-ES" sz="1800" dirty="0"/>
              <a:t> </a:t>
            </a:r>
            <a:r>
              <a:rPr lang="es-ES" sz="1800" dirty="0" err="1"/>
              <a:t>group</a:t>
            </a:r>
            <a:r>
              <a:rPr lang="es-ES" sz="1800" dirty="0"/>
              <a:t> </a:t>
            </a:r>
            <a:r>
              <a:rPr lang="es-ES" sz="1800" dirty="0" err="1"/>
              <a:t>predicted</a:t>
            </a:r>
            <a:r>
              <a:rPr lang="es-ES" sz="1800" dirty="0"/>
              <a:t> </a:t>
            </a:r>
            <a:r>
              <a:rPr lang="es-ES" sz="1800" dirty="0" err="1"/>
              <a:t>to</a:t>
            </a:r>
            <a:r>
              <a:rPr lang="es-ES" sz="1800" dirty="0"/>
              <a:t> </a:t>
            </a:r>
            <a:r>
              <a:rPr lang="es-ES" sz="1800" dirty="0" err="1"/>
              <a:t>make</a:t>
            </a:r>
            <a:r>
              <a:rPr lang="es-ES" sz="1800" dirty="0"/>
              <a:t> </a:t>
            </a:r>
            <a:r>
              <a:rPr lang="es-ES" sz="1800" dirty="0" err="1"/>
              <a:t>above</a:t>
            </a:r>
            <a:r>
              <a:rPr lang="es-ES" sz="1800" dirty="0"/>
              <a:t> </a:t>
            </a:r>
            <a:r>
              <a:rPr lang="es-ES" sz="1800" dirty="0" err="1"/>
              <a:t>over</a:t>
            </a:r>
            <a:r>
              <a:rPr lang="es-ES" sz="1800" dirty="0"/>
              <a:t> 50K, in </a:t>
            </a:r>
            <a:r>
              <a:rPr lang="es-ES" sz="1800" dirty="0" err="1"/>
              <a:t>fact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model</a:t>
            </a:r>
            <a:r>
              <a:rPr lang="es-ES" sz="1800" dirty="0"/>
              <a:t> </a:t>
            </a:r>
            <a:r>
              <a:rPr lang="es-ES" sz="1800" dirty="0" err="1"/>
              <a:t>predicted</a:t>
            </a:r>
            <a:r>
              <a:rPr lang="es-ES" sz="1800" dirty="0"/>
              <a:t> </a:t>
            </a:r>
            <a:r>
              <a:rPr lang="es-ES" sz="1800" dirty="0" err="1"/>
              <a:t>that</a:t>
            </a:r>
            <a:r>
              <a:rPr lang="es-ES" sz="1800" dirty="0"/>
              <a:t> more </a:t>
            </a:r>
            <a:r>
              <a:rPr lang="es-ES" sz="1800" dirty="0" err="1"/>
              <a:t>than</a:t>
            </a:r>
            <a:r>
              <a:rPr lang="es-ES" sz="1800" dirty="0"/>
              <a:t> </a:t>
            </a:r>
            <a:r>
              <a:rPr lang="es-ES" sz="1800" dirty="0" err="1"/>
              <a:t>double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number</a:t>
            </a:r>
            <a:r>
              <a:rPr lang="es-ES" sz="1800" dirty="0"/>
              <a:t> </a:t>
            </a:r>
            <a:r>
              <a:rPr lang="es-ES" sz="1800" dirty="0" err="1"/>
              <a:t>making</a:t>
            </a:r>
            <a:r>
              <a:rPr lang="es-ES" sz="1800" dirty="0"/>
              <a:t> </a:t>
            </a:r>
            <a:r>
              <a:rPr lang="es-ES" sz="1800" dirty="0" err="1"/>
              <a:t>over</a:t>
            </a:r>
            <a:r>
              <a:rPr lang="es-ES" sz="1800" dirty="0"/>
              <a:t> 50K in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disadvantaged</a:t>
            </a:r>
            <a:r>
              <a:rPr lang="es-ES" sz="1800" dirty="0"/>
              <a:t> </a:t>
            </a:r>
            <a:r>
              <a:rPr lang="es-ES" sz="1800" dirty="0" err="1"/>
              <a:t>group</a:t>
            </a:r>
            <a:r>
              <a:rPr lang="es-ES" sz="1800" dirty="0"/>
              <a:t> </a:t>
            </a:r>
            <a:r>
              <a:rPr lang="es-ES" sz="1800" dirty="0" err="1"/>
              <a:t>would</a:t>
            </a:r>
            <a:r>
              <a:rPr lang="es-ES" sz="1800" dirty="0"/>
              <a:t> be </a:t>
            </a:r>
            <a:r>
              <a:rPr lang="es-ES" sz="1800" dirty="0" err="1"/>
              <a:t>making</a:t>
            </a:r>
            <a:r>
              <a:rPr lang="es-ES" sz="1800" dirty="0"/>
              <a:t> </a:t>
            </a:r>
            <a:r>
              <a:rPr lang="es-ES" sz="1800" dirty="0" err="1"/>
              <a:t>over</a:t>
            </a:r>
            <a:r>
              <a:rPr lang="es-ES" sz="1800" dirty="0"/>
              <a:t> 50K in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protected</a:t>
            </a:r>
            <a:r>
              <a:rPr lang="es-ES" sz="1800" dirty="0"/>
              <a:t> </a:t>
            </a:r>
            <a:r>
              <a:rPr lang="es-ES" sz="1800" dirty="0" err="1"/>
              <a:t>group</a:t>
            </a:r>
            <a:r>
              <a:rPr lang="es-ES" sz="1800" dirty="0"/>
              <a:t>.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57191C9-0EB7-9D3D-76C9-ECCE591E6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646" y="534950"/>
            <a:ext cx="6714531" cy="186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849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K-anonymous</a:t>
            </a:r>
            <a:endParaRPr dirty="0"/>
          </a:p>
        </p:txBody>
      </p:sp>
      <p:pic>
        <p:nvPicPr>
          <p:cNvPr id="3" name="Imagen 2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449C088F-EC01-63E2-279F-DD2586725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95" y="1748744"/>
            <a:ext cx="11278010" cy="336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7477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Generalization methods</a:t>
            </a:r>
            <a:endParaRPr dirty="0"/>
          </a:p>
        </p:txBody>
      </p:sp>
      <p:pic>
        <p:nvPicPr>
          <p:cNvPr id="4" name="Imagen 3" descr="Tabla&#10;&#10;Descripción generada automáticamente">
            <a:extLst>
              <a:ext uri="{FF2B5EF4-FFF2-40B4-BE49-F238E27FC236}">
                <a16:creationId xmlns:a16="http://schemas.microsoft.com/office/drawing/2014/main" id="{3B650A00-FC20-9F1B-77BF-9386FA2F3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5637" y="2465407"/>
            <a:ext cx="6136363" cy="322467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CAC6C99-7880-A387-05C7-17C737F3992B}"/>
              </a:ext>
            </a:extLst>
          </p:cNvPr>
          <p:cNvSpPr txBox="1"/>
          <p:nvPr/>
        </p:nvSpPr>
        <p:spPr>
          <a:xfrm>
            <a:off x="6055637" y="2028423"/>
            <a:ext cx="60940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/>
              <a:t>Local Generalization</a:t>
            </a:r>
            <a:endParaRPr lang="es-ES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0DA958F-5963-2EB8-B3F1-6929A4B412B4}"/>
              </a:ext>
            </a:extLst>
          </p:cNvPr>
          <p:cNvSpPr txBox="1"/>
          <p:nvPr/>
        </p:nvSpPr>
        <p:spPr>
          <a:xfrm>
            <a:off x="255353" y="2028423"/>
            <a:ext cx="4374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/>
              <a:t>Global Generalization</a:t>
            </a:r>
            <a:endParaRPr lang="es-ES" b="1" dirty="0"/>
          </a:p>
        </p:txBody>
      </p:sp>
      <p:pic>
        <p:nvPicPr>
          <p:cNvPr id="9" name="Imagen 8" descr="Tabla&#10;&#10;Descripción generada automáticamente">
            <a:extLst>
              <a:ext uri="{FF2B5EF4-FFF2-40B4-BE49-F238E27FC236}">
                <a16:creationId xmlns:a16="http://schemas.microsoft.com/office/drawing/2014/main" id="{C83EAD18-77DC-F39F-611A-5A506D22C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353" y="2569580"/>
            <a:ext cx="5793885" cy="312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9462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L-diversity</a:t>
            </a:r>
            <a:endParaRPr dirty="0"/>
          </a:p>
        </p:txBody>
      </p:sp>
      <p:pic>
        <p:nvPicPr>
          <p:cNvPr id="3" name="Imagen 2" descr="Texto, Aplicación&#10;&#10;Descripción generada automáticamente">
            <a:extLst>
              <a:ext uri="{FF2B5EF4-FFF2-40B4-BE49-F238E27FC236}">
                <a16:creationId xmlns:a16="http://schemas.microsoft.com/office/drawing/2014/main" id="{978ABBE6-43AF-FC30-335C-EFD48745D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107" y="1212113"/>
            <a:ext cx="10464103" cy="545141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5A08278-F606-6D45-9120-98BEFC3D7DDC}"/>
              </a:ext>
            </a:extLst>
          </p:cNvPr>
          <p:cNvSpPr txBox="1"/>
          <p:nvPr/>
        </p:nvSpPr>
        <p:spPr>
          <a:xfrm>
            <a:off x="141790" y="3554985"/>
            <a:ext cx="212684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8003-20011009 false 8003-20010110 true 8014-20010101 false 8002-20001009 false 8002-20000101 true 8001-20001010 true 8013-20010110 false 8013-20011009 false 8012-20001009 true 8001-20011001 false 8014-20010109 false 8004-20000111 true 8012-20001011 false 8013-20011010 false</a:t>
            </a:r>
          </a:p>
        </p:txBody>
      </p:sp>
    </p:spTree>
    <p:extLst>
      <p:ext uri="{BB962C8B-B14F-4D97-AF65-F5344CB8AC3E}">
        <p14:creationId xmlns:p14="http://schemas.microsoft.com/office/powerpoint/2010/main" val="6549411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Fairness Metrics in Healthcare</a:t>
            </a:r>
            <a:endParaRPr dirty="0"/>
          </a:p>
        </p:txBody>
      </p:sp>
      <p:pic>
        <p:nvPicPr>
          <p:cNvPr id="2" name="Imagen 1" descr="Tabla&#10;&#10;Descripción generada automáticamente">
            <a:extLst>
              <a:ext uri="{FF2B5EF4-FFF2-40B4-BE49-F238E27FC236}">
                <a16:creationId xmlns:a16="http://schemas.microsoft.com/office/drawing/2014/main" id="{331557CE-565B-55AF-BA87-A55B2473F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861" y="1585732"/>
            <a:ext cx="6740274" cy="506441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4D6A598-0C44-76EE-0A28-88D676913275}"/>
              </a:ext>
            </a:extLst>
          </p:cNvPr>
          <p:cNvSpPr txBox="1"/>
          <p:nvPr/>
        </p:nvSpPr>
        <p:spPr>
          <a:xfrm>
            <a:off x="326196" y="6512425"/>
            <a:ext cx="60940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https://</a:t>
            </a:r>
            <a:r>
              <a:rPr lang="es-ES" dirty="0" err="1"/>
              <a:t>www.medrxiv.org</a:t>
            </a:r>
            <a:r>
              <a:rPr lang="es-ES" dirty="0"/>
              <a:t>/</a:t>
            </a:r>
            <a:r>
              <a:rPr lang="es-ES" dirty="0" err="1"/>
              <a:t>content</a:t>
            </a:r>
            <a:r>
              <a:rPr lang="es-ES" dirty="0"/>
              <a:t>/10.1101/2022.01.16.21267299v1.full.pdf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162F241-CE7D-B83E-487F-28E257266443}"/>
              </a:ext>
            </a:extLst>
          </p:cNvPr>
          <p:cNvSpPr txBox="1"/>
          <p:nvPr/>
        </p:nvSpPr>
        <p:spPr>
          <a:xfrm>
            <a:off x="7491714" y="6496256"/>
            <a:ext cx="60940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https://</a:t>
            </a:r>
            <a:r>
              <a:rPr lang="es-ES" dirty="0" err="1"/>
              <a:t>arxiv.org</a:t>
            </a:r>
            <a:r>
              <a:rPr lang="es-ES" dirty="0"/>
              <a:t>/</a:t>
            </a:r>
            <a:r>
              <a:rPr lang="es-ES" dirty="0" err="1"/>
              <a:t>pdf</a:t>
            </a:r>
            <a:r>
              <a:rPr lang="es-ES" dirty="0"/>
              <a:t>/2110.00603.pdf</a:t>
            </a:r>
          </a:p>
        </p:txBody>
      </p:sp>
    </p:spTree>
    <p:extLst>
      <p:ext uri="{BB962C8B-B14F-4D97-AF65-F5344CB8AC3E}">
        <p14:creationId xmlns:p14="http://schemas.microsoft.com/office/powerpoint/2010/main" val="36279489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Questions about COVID dataset</a:t>
            </a:r>
            <a:endParaRPr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4D6A598-0C44-76EE-0A28-88D676913275}"/>
              </a:ext>
            </a:extLst>
          </p:cNvPr>
          <p:cNvSpPr txBox="1"/>
          <p:nvPr/>
        </p:nvSpPr>
        <p:spPr>
          <a:xfrm>
            <a:off x="3048965" y="3429000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b="1" dirty="0"/>
              <a:t>ioannis.bilionis01@estudiant.upf.edu</a:t>
            </a:r>
          </a:p>
        </p:txBody>
      </p:sp>
    </p:spTree>
    <p:extLst>
      <p:ext uri="{BB962C8B-B14F-4D97-AF65-F5344CB8AC3E}">
        <p14:creationId xmlns:p14="http://schemas.microsoft.com/office/powerpoint/2010/main" val="1412264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Goals of Module 3</a:t>
            </a:r>
            <a:endParaRPr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21154C6-8E4B-B240-9065-A557243BD1CD}"/>
              </a:ext>
            </a:extLst>
          </p:cNvPr>
          <p:cNvSpPr/>
          <p:nvPr/>
        </p:nvSpPr>
        <p:spPr>
          <a:xfrm>
            <a:off x="838200" y="1748744"/>
            <a:ext cx="10260724" cy="2932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400" dirty="0" err="1"/>
              <a:t>Understand</a:t>
            </a:r>
            <a:r>
              <a:rPr lang="es-ES" sz="2400" dirty="0"/>
              <a:t> </a:t>
            </a:r>
            <a:r>
              <a:rPr lang="es-ES" sz="2400" dirty="0" err="1"/>
              <a:t>different</a:t>
            </a:r>
            <a:r>
              <a:rPr lang="es-ES" sz="2400" dirty="0"/>
              <a:t> </a:t>
            </a:r>
            <a:r>
              <a:rPr lang="es-ES" sz="2400" dirty="0" err="1"/>
              <a:t>fairness</a:t>
            </a:r>
            <a:r>
              <a:rPr lang="es-ES" sz="2400" dirty="0"/>
              <a:t> </a:t>
            </a:r>
            <a:r>
              <a:rPr lang="es-ES" sz="2400" dirty="0" err="1"/>
              <a:t>metrics</a:t>
            </a:r>
            <a:endParaRPr lang="es-ES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400" dirty="0" err="1"/>
              <a:t>Learn</a:t>
            </a:r>
            <a:r>
              <a:rPr lang="es-ES" sz="2400" dirty="0"/>
              <a:t> a </a:t>
            </a:r>
            <a:r>
              <a:rPr lang="es-ES" sz="2400" dirty="0" err="1"/>
              <a:t>industry-oriented</a:t>
            </a:r>
            <a:r>
              <a:rPr lang="es-ES" sz="2400" dirty="0"/>
              <a:t> </a:t>
            </a:r>
            <a:r>
              <a:rPr lang="es-ES" sz="2400" dirty="0" err="1"/>
              <a:t>tool</a:t>
            </a:r>
            <a:r>
              <a:rPr lang="es-ES" sz="2400" dirty="0"/>
              <a:t> to </a:t>
            </a:r>
            <a:r>
              <a:rPr lang="es-ES" sz="2400" dirty="0" err="1"/>
              <a:t>implement</a:t>
            </a:r>
            <a:r>
              <a:rPr lang="es-ES" sz="2400" dirty="0"/>
              <a:t> </a:t>
            </a:r>
            <a:r>
              <a:rPr lang="es-ES" sz="2400" dirty="0" err="1"/>
              <a:t>fairness</a:t>
            </a:r>
            <a:r>
              <a:rPr lang="es-ES" sz="2400" dirty="0"/>
              <a:t> </a:t>
            </a:r>
            <a:r>
              <a:rPr lang="es-ES" sz="2400" dirty="0" err="1"/>
              <a:t>metrics</a:t>
            </a:r>
            <a:endParaRPr lang="es-ES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400" dirty="0" err="1"/>
              <a:t>Learn</a:t>
            </a:r>
            <a:r>
              <a:rPr lang="es-ES" sz="2400" dirty="0"/>
              <a:t> </a:t>
            </a:r>
            <a:r>
              <a:rPr lang="es-ES" sz="2400" dirty="0" err="1"/>
              <a:t>how</a:t>
            </a:r>
            <a:r>
              <a:rPr lang="es-ES" sz="2400" dirty="0"/>
              <a:t> to </a:t>
            </a:r>
            <a:r>
              <a:rPr lang="es-ES" sz="2400" dirty="0" err="1"/>
              <a:t>apply</a:t>
            </a:r>
            <a:r>
              <a:rPr lang="es-ES" sz="2400" dirty="0"/>
              <a:t> </a:t>
            </a:r>
            <a:r>
              <a:rPr lang="es-ES" sz="2400" dirty="0" err="1"/>
              <a:t>mitigation</a:t>
            </a:r>
            <a:r>
              <a:rPr lang="es-ES" sz="2400" dirty="0"/>
              <a:t> </a:t>
            </a:r>
            <a:r>
              <a:rPr lang="es-ES" sz="2400" dirty="0" err="1"/>
              <a:t>strategies</a:t>
            </a:r>
            <a:r>
              <a:rPr lang="es-ES" sz="2400" dirty="0"/>
              <a:t> </a:t>
            </a:r>
            <a:r>
              <a:rPr lang="es-ES" sz="2400" dirty="0" err="1"/>
              <a:t>for</a:t>
            </a:r>
            <a:r>
              <a:rPr lang="es-ES" sz="2400" dirty="0"/>
              <a:t> </a:t>
            </a:r>
            <a:r>
              <a:rPr lang="es-ES" sz="2400" dirty="0" err="1"/>
              <a:t>unfair</a:t>
            </a:r>
            <a:r>
              <a:rPr lang="es-ES" sz="2400" dirty="0"/>
              <a:t> </a:t>
            </a:r>
            <a:r>
              <a:rPr lang="es-ES" sz="2400" dirty="0" err="1"/>
              <a:t>algorithms</a:t>
            </a:r>
            <a:endParaRPr lang="es-ES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s-ES" sz="24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A10D09C-7149-1F48-BCC6-62842427FAE9}"/>
              </a:ext>
            </a:extLst>
          </p:cNvPr>
          <p:cNvSpPr/>
          <p:nvPr/>
        </p:nvSpPr>
        <p:spPr>
          <a:xfrm>
            <a:off x="591065" y="5267984"/>
            <a:ext cx="11184472" cy="4563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s-ES" dirty="0" err="1"/>
              <a:t>This</a:t>
            </a:r>
            <a:r>
              <a:rPr lang="es-ES" dirty="0"/>
              <a:t> module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exhaustive</a:t>
            </a:r>
            <a:r>
              <a:rPr lang="es-ES" dirty="0"/>
              <a:t>, </a:t>
            </a:r>
            <a:r>
              <a:rPr lang="es-ES" dirty="0" err="1"/>
              <a:t>there</a:t>
            </a:r>
            <a:r>
              <a:rPr lang="es-ES" dirty="0"/>
              <a:t> are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techniques</a:t>
            </a:r>
            <a:r>
              <a:rPr lang="es-ES" dirty="0"/>
              <a:t> and </a:t>
            </a:r>
            <a:r>
              <a:rPr lang="es-ES" dirty="0" err="1"/>
              <a:t>tools</a:t>
            </a:r>
            <a:r>
              <a:rPr lang="es-ES" dirty="0"/>
              <a:t> </a:t>
            </a:r>
            <a:r>
              <a:rPr lang="es-ES" dirty="0" err="1"/>
              <a:t>available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working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massive</a:t>
            </a:r>
            <a:r>
              <a:rPr lang="es-ES" dirty="0"/>
              <a:t> data and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kind</a:t>
            </a:r>
            <a:r>
              <a:rPr lang="es-ES" dirty="0"/>
              <a:t> of data </a:t>
            </a:r>
            <a:r>
              <a:rPr lang="es-ES" dirty="0" err="1"/>
              <a:t>formats</a:t>
            </a:r>
            <a:r>
              <a:rPr lang="es-E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18744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title"/>
          </p:nvPr>
        </p:nvSpPr>
        <p:spPr>
          <a:xfrm>
            <a:off x="838776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dirty="0"/>
              <a:t>Final Project</a:t>
            </a:r>
            <a:br>
              <a:rPr lang="en-US" dirty="0"/>
            </a:br>
            <a:r>
              <a:rPr lang="en-US" dirty="0"/>
              <a:t>Part 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0455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Introduction to Dataset</a:t>
            </a:r>
            <a:endParaRPr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B4F1A66-E337-5405-F04E-7A732A0B2A4D}"/>
              </a:ext>
            </a:extLst>
          </p:cNvPr>
          <p:cNvSpPr txBox="1"/>
          <p:nvPr/>
        </p:nvSpPr>
        <p:spPr>
          <a:xfrm>
            <a:off x="838200" y="5831341"/>
            <a:ext cx="7539990" cy="456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4">
              <a:lnSpc>
                <a:spcPct val="200000"/>
              </a:lnSpc>
            </a:pPr>
            <a:r>
              <a:rPr lang="es-ES" sz="1400" i="1" dirty="0"/>
              <a:t>Original </a:t>
            </a:r>
            <a:r>
              <a:rPr lang="es-ES" sz="1400" i="1" dirty="0" err="1"/>
              <a:t>dataset</a:t>
            </a:r>
            <a:r>
              <a:rPr lang="es-ES" sz="1400" i="1" dirty="0"/>
              <a:t>: </a:t>
            </a:r>
            <a:r>
              <a:rPr lang="es-ES" sz="1400" i="1" dirty="0">
                <a:hlinkClick r:id="rId3"/>
              </a:rPr>
              <a:t>https://</a:t>
            </a:r>
            <a:r>
              <a:rPr lang="es-ES" sz="1400" i="1" dirty="0" err="1">
                <a:hlinkClick r:id="rId3"/>
              </a:rPr>
              <a:t>www.kaggle.com</a:t>
            </a:r>
            <a:r>
              <a:rPr lang="es-ES" sz="1400" i="1" dirty="0">
                <a:hlinkClick r:id="rId3"/>
              </a:rPr>
              <a:t>/</a:t>
            </a:r>
            <a:r>
              <a:rPr lang="es-ES" sz="1400" i="1" dirty="0" err="1">
                <a:hlinkClick r:id="rId3"/>
              </a:rPr>
              <a:t>datasets</a:t>
            </a:r>
            <a:r>
              <a:rPr lang="es-ES" sz="1400" i="1" dirty="0">
                <a:hlinkClick r:id="rId3"/>
              </a:rPr>
              <a:t>/</a:t>
            </a:r>
            <a:r>
              <a:rPr lang="es-ES" sz="1400" i="1" dirty="0" err="1">
                <a:hlinkClick r:id="rId3"/>
              </a:rPr>
              <a:t>omarlarasa</a:t>
            </a:r>
            <a:r>
              <a:rPr lang="es-ES" sz="1400" i="1" dirty="0">
                <a:hlinkClick r:id="rId3"/>
              </a:rPr>
              <a:t>/cov19-open-data-mexico</a:t>
            </a:r>
            <a:endParaRPr lang="es-ES" i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AC6F060-3130-5FEA-EC26-6EBDCA3C51EC}"/>
              </a:ext>
            </a:extLst>
          </p:cNvPr>
          <p:cNvSpPr txBox="1"/>
          <p:nvPr/>
        </p:nvSpPr>
        <p:spPr>
          <a:xfrm>
            <a:off x="838200" y="1666384"/>
            <a:ext cx="93497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 err="1"/>
              <a:t>Mexico</a:t>
            </a:r>
            <a:r>
              <a:rPr lang="es-ES" sz="1800" dirty="0"/>
              <a:t> </a:t>
            </a:r>
            <a:r>
              <a:rPr lang="es-ES" sz="1800" dirty="0" err="1"/>
              <a:t>is</a:t>
            </a:r>
            <a:r>
              <a:rPr lang="es-ES" sz="1800" dirty="0"/>
              <a:t> in </a:t>
            </a:r>
            <a:r>
              <a:rPr lang="es-ES" sz="1800" dirty="0" err="1"/>
              <a:t>the</a:t>
            </a:r>
            <a:r>
              <a:rPr lang="es-ES" sz="1800" dirty="0"/>
              <a:t> Top 5 </a:t>
            </a:r>
            <a:r>
              <a:rPr lang="es-ES" sz="1800" dirty="0" err="1"/>
              <a:t>countries</a:t>
            </a:r>
            <a:r>
              <a:rPr lang="es-ES" sz="1800" dirty="0"/>
              <a:t> </a:t>
            </a:r>
            <a:r>
              <a:rPr lang="es-ES" sz="1800" dirty="0" err="1"/>
              <a:t>with</a:t>
            </a:r>
            <a:r>
              <a:rPr lang="es-ES" sz="1800" dirty="0"/>
              <a:t> more COV19 </a:t>
            </a:r>
            <a:r>
              <a:rPr lang="es-ES" sz="1800" dirty="0" err="1"/>
              <a:t>deaths</a:t>
            </a:r>
            <a:r>
              <a:rPr lang="es-ES" sz="1800" dirty="0"/>
              <a:t>. </a:t>
            </a:r>
            <a:r>
              <a:rPr lang="es-ES" sz="1800" dirty="0" err="1"/>
              <a:t>many</a:t>
            </a:r>
            <a:r>
              <a:rPr lang="es-ES" sz="1800" dirty="0"/>
              <a:t> </a:t>
            </a:r>
            <a:r>
              <a:rPr lang="es-ES" sz="1800" dirty="0" err="1"/>
              <a:t>patients</a:t>
            </a:r>
            <a:r>
              <a:rPr lang="es-ES" sz="1800" dirty="0"/>
              <a:t> are </a:t>
            </a:r>
            <a:r>
              <a:rPr lang="es-ES" sz="1800" dirty="0" err="1"/>
              <a:t>dying</a:t>
            </a:r>
            <a:r>
              <a:rPr lang="es-ES" sz="1800" dirty="0"/>
              <a:t> </a:t>
            </a:r>
            <a:r>
              <a:rPr lang="es-ES" sz="1800" dirty="0" err="1"/>
              <a:t>every</a:t>
            </a:r>
            <a:r>
              <a:rPr lang="es-ES" sz="1800" dirty="0"/>
              <a:t> </a:t>
            </a:r>
            <a:r>
              <a:rPr lang="es-ES" sz="1800" dirty="0" err="1"/>
              <a:t>day</a:t>
            </a:r>
            <a:r>
              <a:rPr lang="es-ES" sz="1800" dirty="0"/>
              <a:t> in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hospitals</a:t>
            </a:r>
            <a:r>
              <a:rPr lang="es-ES" sz="1800" dirty="0"/>
              <a:t>. </a:t>
            </a:r>
          </a:p>
          <a:p>
            <a:r>
              <a:rPr lang="es-ES" sz="1800" dirty="0" err="1"/>
              <a:t>This</a:t>
            </a:r>
            <a:r>
              <a:rPr lang="es-ES" sz="1800" dirty="0"/>
              <a:t> </a:t>
            </a:r>
            <a:r>
              <a:rPr lang="es-ES" sz="1800" dirty="0" err="1"/>
              <a:t>dataset</a:t>
            </a:r>
            <a:r>
              <a:rPr lang="es-ES" sz="1800" dirty="0"/>
              <a:t> </a:t>
            </a:r>
            <a:r>
              <a:rPr lang="es-ES" sz="1800" dirty="0" err="1"/>
              <a:t>was</a:t>
            </a:r>
            <a:r>
              <a:rPr lang="es-ES" sz="1800" dirty="0"/>
              <a:t> </a:t>
            </a:r>
            <a:r>
              <a:rPr lang="es-ES" sz="1800" dirty="0" err="1"/>
              <a:t>collected</a:t>
            </a:r>
            <a:r>
              <a:rPr lang="es-ES" sz="1800" dirty="0"/>
              <a:t> </a:t>
            </a:r>
            <a:r>
              <a:rPr lang="es-ES" sz="1800" dirty="0" err="1"/>
              <a:t>by</a:t>
            </a:r>
            <a:r>
              <a:rPr lang="es-ES" sz="1800" dirty="0"/>
              <a:t> </a:t>
            </a:r>
            <a:r>
              <a:rPr lang="es-ES" sz="1800" dirty="0" err="1"/>
              <a:t>Mexican</a:t>
            </a:r>
            <a:r>
              <a:rPr lang="es-ES" sz="1800" dirty="0"/>
              <a:t> </a:t>
            </a:r>
            <a:r>
              <a:rPr lang="es-ES" sz="1800" dirty="0" err="1"/>
              <a:t>health</a:t>
            </a:r>
            <a:r>
              <a:rPr lang="es-ES" sz="1800" dirty="0"/>
              <a:t> </a:t>
            </a:r>
            <a:r>
              <a:rPr lang="es-ES" sz="1800" dirty="0" err="1"/>
              <a:t>authorities</a:t>
            </a:r>
            <a:r>
              <a:rPr lang="es-ES" sz="1800" dirty="0"/>
              <a:t> and </a:t>
            </a:r>
            <a:r>
              <a:rPr lang="es-ES" sz="1800" dirty="0" err="1"/>
              <a:t>contains</a:t>
            </a:r>
            <a:r>
              <a:rPr lang="es-ES" sz="1800" dirty="0"/>
              <a:t> </a:t>
            </a:r>
            <a:r>
              <a:rPr lang="es-ES" sz="1800" dirty="0" err="1"/>
              <a:t>all</a:t>
            </a:r>
            <a:r>
              <a:rPr lang="es-ES" sz="1800" dirty="0"/>
              <a:t> </a:t>
            </a:r>
            <a:r>
              <a:rPr lang="es-ES" sz="1800" dirty="0" err="1"/>
              <a:t>registers</a:t>
            </a:r>
            <a:r>
              <a:rPr lang="es-ES" sz="1800" dirty="0"/>
              <a:t> </a:t>
            </a:r>
            <a:r>
              <a:rPr lang="es-ES" sz="1800" dirty="0" err="1"/>
              <a:t>about</a:t>
            </a:r>
            <a:r>
              <a:rPr lang="es-ES" sz="1800" dirty="0"/>
              <a:t> COV19 </a:t>
            </a:r>
            <a:r>
              <a:rPr lang="es-ES" sz="1800" dirty="0" err="1"/>
              <a:t>patients</a:t>
            </a:r>
            <a:r>
              <a:rPr lang="es-ES" sz="1800" dirty="0"/>
              <a:t> </a:t>
            </a:r>
            <a:r>
              <a:rPr lang="es-ES" sz="1800" dirty="0" err="1"/>
              <a:t>by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time </a:t>
            </a:r>
            <a:r>
              <a:rPr lang="es-ES" sz="1800" dirty="0" err="1"/>
              <a:t>this</a:t>
            </a:r>
            <a:r>
              <a:rPr lang="es-ES" sz="1800" dirty="0"/>
              <a:t> </a:t>
            </a:r>
            <a:r>
              <a:rPr lang="es-ES" sz="1800" dirty="0" err="1"/>
              <a:t>dataset</a:t>
            </a:r>
            <a:r>
              <a:rPr lang="es-ES" sz="1800" dirty="0"/>
              <a:t> </a:t>
            </a:r>
            <a:r>
              <a:rPr lang="es-ES" sz="1800" dirty="0" err="1"/>
              <a:t>was</a:t>
            </a:r>
            <a:r>
              <a:rPr lang="es-ES" sz="1800" dirty="0"/>
              <a:t> </a:t>
            </a:r>
            <a:r>
              <a:rPr lang="es-ES" sz="1800" dirty="0" err="1"/>
              <a:t>downloaded</a:t>
            </a:r>
            <a:r>
              <a:rPr lang="es-ES" sz="1800" dirty="0"/>
              <a:t> (April, 2021).</a:t>
            </a:r>
          </a:p>
          <a:p>
            <a:endParaRPr lang="es-ES" sz="1800" dirty="0"/>
          </a:p>
          <a:p>
            <a:r>
              <a:rPr lang="es-ES" sz="1800" dirty="0" err="1"/>
              <a:t>What's</a:t>
            </a:r>
            <a:r>
              <a:rPr lang="es-ES" sz="1800" dirty="0"/>
              <a:t> </a:t>
            </a:r>
            <a:r>
              <a:rPr lang="es-ES" sz="1800" dirty="0" err="1"/>
              <a:t>inside</a:t>
            </a:r>
            <a:r>
              <a:rPr lang="es-ES" sz="1800" dirty="0"/>
              <a:t> </a:t>
            </a:r>
            <a:r>
              <a:rPr lang="es-ES" sz="1800" dirty="0" err="1"/>
              <a:t>is</a:t>
            </a:r>
            <a:r>
              <a:rPr lang="es-ES" sz="1800" dirty="0"/>
              <a:t> data </a:t>
            </a:r>
            <a:r>
              <a:rPr lang="es-ES" sz="1800" dirty="0" err="1"/>
              <a:t>about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patients</a:t>
            </a:r>
            <a:r>
              <a:rPr lang="es-ES" sz="1800" dirty="0"/>
              <a:t>, and </a:t>
            </a:r>
            <a:r>
              <a:rPr lang="es-ES" sz="1800" dirty="0" err="1"/>
              <a:t>there</a:t>
            </a:r>
            <a:r>
              <a:rPr lang="es-ES" sz="1800" dirty="0"/>
              <a:t> are </a:t>
            </a:r>
            <a:r>
              <a:rPr lang="es-ES" sz="1800" dirty="0" err="1"/>
              <a:t>many</a:t>
            </a:r>
            <a:r>
              <a:rPr lang="es-ES" sz="1800" dirty="0"/>
              <a:t> </a:t>
            </a:r>
            <a:r>
              <a:rPr lang="es-ES" sz="1800" dirty="0" err="1"/>
              <a:t>things</a:t>
            </a:r>
            <a:r>
              <a:rPr lang="es-ES" sz="1800" dirty="0"/>
              <a:t> </a:t>
            </a:r>
            <a:r>
              <a:rPr lang="es-ES" sz="1800" dirty="0" err="1"/>
              <a:t>we</a:t>
            </a:r>
            <a:r>
              <a:rPr lang="es-ES" sz="1800" dirty="0"/>
              <a:t> can </a:t>
            </a:r>
            <a:r>
              <a:rPr lang="es-ES" sz="1800" dirty="0" err="1"/>
              <a:t>know</a:t>
            </a:r>
            <a:r>
              <a:rPr lang="es-ES" sz="1800" dirty="0"/>
              <a:t> </a:t>
            </a:r>
            <a:r>
              <a:rPr lang="es-ES" sz="1800" dirty="0" err="1"/>
              <a:t>about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patients</a:t>
            </a:r>
            <a:r>
              <a:rPr lang="es-ES" sz="1800" dirty="0"/>
              <a:t> </a:t>
            </a:r>
            <a:r>
              <a:rPr lang="es-ES" sz="1800" dirty="0" err="1"/>
              <a:t>such</a:t>
            </a:r>
            <a:r>
              <a:rPr lang="es-ES" sz="1800" dirty="0"/>
              <a:t> as </a:t>
            </a:r>
            <a:r>
              <a:rPr lang="es-ES" sz="1800" dirty="0" err="1"/>
              <a:t>where</a:t>
            </a:r>
            <a:r>
              <a:rPr lang="es-ES" sz="1800" dirty="0"/>
              <a:t> </a:t>
            </a:r>
            <a:r>
              <a:rPr lang="es-ES" sz="1800" dirty="0" err="1"/>
              <a:t>did</a:t>
            </a:r>
            <a:r>
              <a:rPr lang="es-ES" sz="1800" dirty="0"/>
              <a:t> </a:t>
            </a:r>
            <a:r>
              <a:rPr lang="es-ES" sz="1800" dirty="0" err="1"/>
              <a:t>they</a:t>
            </a:r>
            <a:r>
              <a:rPr lang="es-ES" sz="1800" dirty="0"/>
              <a:t> </a:t>
            </a:r>
            <a:r>
              <a:rPr lang="es-ES" sz="1800" dirty="0" err="1"/>
              <a:t>were</a:t>
            </a:r>
            <a:r>
              <a:rPr lang="es-ES" sz="1800" dirty="0"/>
              <a:t> </a:t>
            </a:r>
            <a:r>
              <a:rPr lang="es-ES" sz="1800" dirty="0" err="1"/>
              <a:t>hospitalized</a:t>
            </a:r>
            <a:r>
              <a:rPr lang="es-ES" sz="1800" dirty="0"/>
              <a:t>, in </a:t>
            </a:r>
            <a:r>
              <a:rPr lang="es-ES" sz="1800" dirty="0" err="1"/>
              <a:t>what</a:t>
            </a:r>
            <a:r>
              <a:rPr lang="es-ES" sz="1800" dirty="0"/>
              <a:t> </a:t>
            </a:r>
            <a:r>
              <a:rPr lang="es-ES" sz="1800" dirty="0" err="1"/>
              <a:t>state</a:t>
            </a:r>
            <a:r>
              <a:rPr lang="es-ES" sz="1800" dirty="0"/>
              <a:t> </a:t>
            </a:r>
            <a:r>
              <a:rPr lang="es-ES" sz="1800" dirty="0" err="1"/>
              <a:t>of</a:t>
            </a:r>
            <a:r>
              <a:rPr lang="es-ES" sz="1800" dirty="0"/>
              <a:t> </a:t>
            </a:r>
            <a:r>
              <a:rPr lang="es-ES" sz="1800" dirty="0" err="1"/>
              <a:t>Mexico</a:t>
            </a:r>
            <a:r>
              <a:rPr lang="es-ES" sz="1800" dirty="0"/>
              <a:t>, </a:t>
            </a:r>
            <a:r>
              <a:rPr lang="es-ES" sz="1800" dirty="0" err="1"/>
              <a:t>them</a:t>
            </a:r>
            <a:r>
              <a:rPr lang="es-ES" sz="1800" dirty="0"/>
              <a:t> </a:t>
            </a:r>
            <a:r>
              <a:rPr lang="es-ES" sz="1800" dirty="0" err="1"/>
              <a:t>age</a:t>
            </a:r>
            <a:r>
              <a:rPr lang="es-ES" sz="1800" dirty="0"/>
              <a:t> and </a:t>
            </a:r>
            <a:r>
              <a:rPr lang="es-ES" sz="1800" dirty="0" err="1"/>
              <a:t>the</a:t>
            </a:r>
            <a:r>
              <a:rPr lang="es-ES" sz="1800" dirty="0"/>
              <a:t> date </a:t>
            </a:r>
            <a:r>
              <a:rPr lang="es-ES" sz="1800" dirty="0" err="1"/>
              <a:t>of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death</a:t>
            </a:r>
            <a:r>
              <a:rPr lang="es-ES" sz="1800" dirty="0"/>
              <a:t>.</a:t>
            </a:r>
          </a:p>
          <a:p>
            <a:endParaRPr lang="es-ES" sz="1800" dirty="0"/>
          </a:p>
          <a:p>
            <a:r>
              <a:rPr lang="es-ES" sz="1800" dirty="0" err="1"/>
              <a:t>Also</a:t>
            </a:r>
            <a:r>
              <a:rPr lang="es-ES" sz="1800" dirty="0"/>
              <a:t> </a:t>
            </a:r>
            <a:r>
              <a:rPr lang="es-ES" sz="1800" dirty="0" err="1"/>
              <a:t>there</a:t>
            </a:r>
            <a:r>
              <a:rPr lang="es-ES" sz="1800" dirty="0"/>
              <a:t> are </a:t>
            </a:r>
            <a:r>
              <a:rPr lang="es-ES" sz="1800" dirty="0" err="1"/>
              <a:t>many</a:t>
            </a:r>
            <a:r>
              <a:rPr lang="es-ES" sz="1800" dirty="0"/>
              <a:t> </a:t>
            </a:r>
            <a:r>
              <a:rPr lang="es-ES" sz="1800" dirty="0" err="1"/>
              <a:t>interesting</a:t>
            </a:r>
            <a:r>
              <a:rPr lang="es-ES" sz="1800" dirty="0"/>
              <a:t> </a:t>
            </a:r>
            <a:r>
              <a:rPr lang="es-ES" sz="1800" dirty="0" err="1"/>
              <a:t>columns</a:t>
            </a:r>
            <a:r>
              <a:rPr lang="es-ES" sz="1800" dirty="0"/>
              <a:t> </a:t>
            </a:r>
            <a:r>
              <a:rPr lang="es-ES" sz="1800" dirty="0" err="1"/>
              <a:t>that</a:t>
            </a:r>
            <a:r>
              <a:rPr lang="es-ES" sz="1800" dirty="0"/>
              <a:t> </a:t>
            </a:r>
            <a:r>
              <a:rPr lang="es-ES" sz="1800" dirty="0" err="1"/>
              <a:t>tell</a:t>
            </a:r>
            <a:r>
              <a:rPr lang="es-ES" sz="1800" dirty="0"/>
              <a:t> </a:t>
            </a:r>
            <a:r>
              <a:rPr lang="es-ES" sz="1800" dirty="0" err="1"/>
              <a:t>us</a:t>
            </a:r>
            <a:r>
              <a:rPr lang="es-ES" sz="1800" dirty="0"/>
              <a:t> </a:t>
            </a:r>
            <a:r>
              <a:rPr lang="es-ES" sz="1800" dirty="0" err="1"/>
              <a:t>is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patient</a:t>
            </a:r>
            <a:r>
              <a:rPr lang="es-ES" sz="1800" dirty="0"/>
              <a:t> has a </a:t>
            </a:r>
            <a:r>
              <a:rPr lang="es-ES" sz="1800" dirty="0" err="1"/>
              <a:t>health</a:t>
            </a:r>
            <a:r>
              <a:rPr lang="es-ES" sz="1800" dirty="0"/>
              <a:t> </a:t>
            </a:r>
            <a:r>
              <a:rPr lang="es-ES" sz="1800" dirty="0" err="1"/>
              <a:t>issue</a:t>
            </a:r>
            <a:r>
              <a:rPr lang="es-ES" sz="1800" dirty="0"/>
              <a:t> </a:t>
            </a:r>
            <a:r>
              <a:rPr lang="es-ES" sz="1800" dirty="0" err="1"/>
              <a:t>apart</a:t>
            </a:r>
            <a:r>
              <a:rPr lang="es-ES" sz="1800" dirty="0"/>
              <a:t> </a:t>
            </a:r>
            <a:r>
              <a:rPr lang="es-ES" sz="1800" dirty="0" err="1"/>
              <a:t>from</a:t>
            </a:r>
            <a:r>
              <a:rPr lang="es-ES" sz="1800" dirty="0"/>
              <a:t> COVID19 and </a:t>
            </a:r>
            <a:r>
              <a:rPr lang="es-ES" sz="1800" dirty="0" err="1"/>
              <a:t>there's</a:t>
            </a:r>
            <a:r>
              <a:rPr lang="es-ES" sz="1800" dirty="0"/>
              <a:t> a </a:t>
            </a:r>
            <a:r>
              <a:rPr lang="es-ES" sz="1800" dirty="0" err="1"/>
              <a:t>long</a:t>
            </a:r>
            <a:r>
              <a:rPr lang="es-ES" sz="1800" dirty="0"/>
              <a:t> </a:t>
            </a:r>
            <a:r>
              <a:rPr lang="es-ES" sz="1800" dirty="0" err="1"/>
              <a:t>list</a:t>
            </a:r>
            <a:r>
              <a:rPr lang="es-ES" sz="1800" dirty="0"/>
              <a:t> </a:t>
            </a:r>
            <a:r>
              <a:rPr lang="es-ES" sz="1800" dirty="0" err="1"/>
              <a:t>about</a:t>
            </a:r>
            <a:r>
              <a:rPr lang="es-ES" sz="1800" dirty="0"/>
              <a:t> </a:t>
            </a:r>
            <a:r>
              <a:rPr lang="es-ES" sz="1800" dirty="0" err="1"/>
              <a:t>this</a:t>
            </a:r>
            <a:r>
              <a:rPr lang="es-ES" sz="1800" dirty="0"/>
              <a:t> </a:t>
            </a:r>
            <a:r>
              <a:rPr lang="es-ES" sz="1800" dirty="0" err="1"/>
              <a:t>issues</a:t>
            </a:r>
            <a:r>
              <a:rPr lang="es-ES" sz="1800" dirty="0"/>
              <a:t> </a:t>
            </a:r>
            <a:r>
              <a:rPr lang="es-ES" sz="1800" dirty="0" err="1"/>
              <a:t>such</a:t>
            </a:r>
            <a:r>
              <a:rPr lang="es-ES" sz="1800" dirty="0"/>
              <a:t> as </a:t>
            </a:r>
            <a:r>
              <a:rPr lang="es-ES" sz="1800" dirty="0" err="1"/>
              <a:t>obesity</a:t>
            </a:r>
            <a:r>
              <a:rPr lang="es-ES" sz="1800" dirty="0"/>
              <a:t>, </a:t>
            </a:r>
            <a:r>
              <a:rPr lang="es-ES" sz="1800" dirty="0" err="1"/>
              <a:t>hypertension</a:t>
            </a:r>
            <a:r>
              <a:rPr lang="es-ES" sz="1800" dirty="0"/>
              <a:t>, </a:t>
            </a:r>
            <a:r>
              <a:rPr lang="es-ES" sz="1800" dirty="0" err="1"/>
              <a:t>asthma</a:t>
            </a:r>
            <a:r>
              <a:rPr lang="es-ES" sz="1800" dirty="0"/>
              <a:t>, diabetes, ….</a:t>
            </a:r>
          </a:p>
          <a:p>
            <a:endParaRPr lang="es-ES" sz="1800" dirty="0"/>
          </a:p>
          <a:p>
            <a:r>
              <a:rPr lang="es-ES" sz="1800" dirty="0"/>
              <a:t>And </a:t>
            </a:r>
            <a:r>
              <a:rPr lang="es-ES" sz="1800" dirty="0" err="1"/>
              <a:t>there</a:t>
            </a:r>
            <a:r>
              <a:rPr lang="es-ES" sz="1800" dirty="0"/>
              <a:t> are </a:t>
            </a:r>
            <a:r>
              <a:rPr lang="es-ES" sz="1800" dirty="0" err="1"/>
              <a:t>other</a:t>
            </a:r>
            <a:r>
              <a:rPr lang="es-ES" sz="1800" dirty="0"/>
              <a:t> </a:t>
            </a:r>
            <a:r>
              <a:rPr lang="es-ES" sz="1800" dirty="0" err="1"/>
              <a:t>important</a:t>
            </a:r>
            <a:r>
              <a:rPr lang="es-ES" sz="1800" dirty="0"/>
              <a:t> </a:t>
            </a:r>
            <a:r>
              <a:rPr lang="es-ES" sz="1800" dirty="0" err="1"/>
              <a:t>features</a:t>
            </a:r>
            <a:r>
              <a:rPr lang="es-ES" sz="1800" dirty="0"/>
              <a:t>: </a:t>
            </a:r>
            <a:r>
              <a:rPr lang="es-ES" sz="1800" dirty="0" err="1"/>
              <a:t>if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patient</a:t>
            </a:r>
            <a:r>
              <a:rPr lang="es-ES" sz="1800" dirty="0"/>
              <a:t> </a:t>
            </a:r>
            <a:r>
              <a:rPr lang="es-ES" sz="1800" dirty="0" err="1"/>
              <a:t>smokes</a:t>
            </a:r>
            <a:r>
              <a:rPr lang="es-ES" sz="1800" dirty="0"/>
              <a:t>, </a:t>
            </a:r>
            <a:r>
              <a:rPr lang="es-ES" sz="1800" dirty="0" err="1"/>
              <a:t>if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patient</a:t>
            </a:r>
            <a:r>
              <a:rPr lang="es-ES" sz="1800" dirty="0"/>
              <a:t> </a:t>
            </a:r>
            <a:r>
              <a:rPr lang="es-ES" sz="1800" dirty="0" err="1"/>
              <a:t>was</a:t>
            </a:r>
            <a:r>
              <a:rPr lang="es-ES" sz="1800" dirty="0"/>
              <a:t> </a:t>
            </a:r>
            <a:r>
              <a:rPr lang="es-ES" sz="1800" dirty="0" err="1"/>
              <a:t>diagnosed</a:t>
            </a:r>
            <a:r>
              <a:rPr lang="es-ES" sz="1800" dirty="0"/>
              <a:t> </a:t>
            </a:r>
            <a:r>
              <a:rPr lang="es-ES" sz="1800" dirty="0" err="1"/>
              <a:t>with</a:t>
            </a:r>
            <a:r>
              <a:rPr lang="es-ES" sz="1800" dirty="0"/>
              <a:t> </a:t>
            </a:r>
            <a:r>
              <a:rPr lang="es-ES" sz="1800" dirty="0" err="1"/>
              <a:t>pneumonia</a:t>
            </a:r>
            <a:r>
              <a:rPr lang="es-ES" sz="1800" dirty="0"/>
              <a:t> </a:t>
            </a:r>
            <a:r>
              <a:rPr lang="es-ES" sz="1800" dirty="0" err="1"/>
              <a:t>or</a:t>
            </a:r>
            <a:r>
              <a:rPr lang="es-ES" sz="1800" dirty="0"/>
              <a:t> </a:t>
            </a:r>
            <a:r>
              <a:rPr lang="es-ES" sz="1800" dirty="0" err="1"/>
              <a:t>whether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patient</a:t>
            </a:r>
            <a:r>
              <a:rPr lang="es-ES" sz="1800" dirty="0"/>
              <a:t> </a:t>
            </a:r>
            <a:r>
              <a:rPr lang="es-ES" sz="1800" dirty="0" err="1"/>
              <a:t>was</a:t>
            </a:r>
            <a:r>
              <a:rPr lang="es-ES" sz="1800" dirty="0"/>
              <a:t> </a:t>
            </a:r>
            <a:r>
              <a:rPr lang="es-ES" sz="1800" dirty="0" err="1"/>
              <a:t>intubated</a:t>
            </a:r>
            <a:r>
              <a:rPr lang="es-E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2366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One question per group</a:t>
            </a:r>
            <a:endParaRPr dirty="0"/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E81C5507-C10F-3E76-2B45-4DF64770B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334538"/>
              </p:ext>
            </p:extLst>
          </p:nvPr>
        </p:nvGraphicFramePr>
        <p:xfrm>
          <a:off x="474562" y="1438844"/>
          <a:ext cx="10879237" cy="5291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780">
                  <a:extLst>
                    <a:ext uri="{9D8B030D-6E8A-4147-A177-3AD203B41FA5}">
                      <a16:colId xmlns:a16="http://schemas.microsoft.com/office/drawing/2014/main" val="358842329"/>
                    </a:ext>
                  </a:extLst>
                </a:gridCol>
                <a:gridCol w="5301205">
                  <a:extLst>
                    <a:ext uri="{9D8B030D-6E8A-4147-A177-3AD203B41FA5}">
                      <a16:colId xmlns:a16="http://schemas.microsoft.com/office/drawing/2014/main" val="664167718"/>
                    </a:ext>
                  </a:extLst>
                </a:gridCol>
                <a:gridCol w="2696901">
                  <a:extLst>
                    <a:ext uri="{9D8B030D-6E8A-4147-A177-3AD203B41FA5}">
                      <a16:colId xmlns:a16="http://schemas.microsoft.com/office/drawing/2014/main" val="1483926468"/>
                    </a:ext>
                  </a:extLst>
                </a:gridCol>
                <a:gridCol w="2140351">
                  <a:extLst>
                    <a:ext uri="{9D8B030D-6E8A-4147-A177-3AD203B41FA5}">
                      <a16:colId xmlns:a16="http://schemas.microsoft.com/office/drawing/2014/main" val="2696361013"/>
                    </a:ext>
                  </a:extLst>
                </a:gridCol>
              </a:tblGrid>
              <a:tr h="591308">
                <a:tc>
                  <a:txBody>
                    <a:bodyPr/>
                    <a:lstStyle/>
                    <a:p>
                      <a:r>
                        <a:rPr lang="es-ES" dirty="0" err="1"/>
                        <a:t>Group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Question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Dataset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ML target </a:t>
                      </a:r>
                      <a:r>
                        <a:rPr lang="es-ES" dirty="0" err="1"/>
                        <a:t>class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38377"/>
                  </a:ext>
                </a:extLst>
              </a:tr>
              <a:tr h="591308"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What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is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the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probability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of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dying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increase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with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the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patient's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age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?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dirty="0"/>
                        <a:t>deceased_dataset_v1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'</a:t>
                      </a:r>
                      <a:r>
                        <a:rPr lang="es-ES" dirty="0" err="1"/>
                        <a:t>covid_positive</a:t>
                      </a:r>
                      <a:r>
                        <a:rPr lang="es-ES" dirty="0"/>
                        <a:t>’ and/</a:t>
                      </a:r>
                      <a:r>
                        <a:rPr lang="es-ES" dirty="0" err="1"/>
                        <a:t>or</a:t>
                      </a:r>
                      <a:r>
                        <a:rPr lang="es-ES" dirty="0"/>
                        <a:t> '</a:t>
                      </a:r>
                      <a:r>
                        <a:rPr lang="es-ES" dirty="0" err="1"/>
                        <a:t>deceased_patient</a:t>
                      </a:r>
                      <a:r>
                        <a:rPr lang="es-ES" dirty="0"/>
                        <a:t>' </a:t>
                      </a:r>
                    </a:p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33503"/>
                  </a:ext>
                </a:extLst>
              </a:tr>
              <a:tr h="591308"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What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does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probability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change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if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the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patient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has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another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health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issue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?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dirty="0"/>
                        <a:t>deceased_dataset_v1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'</a:t>
                      </a:r>
                      <a:r>
                        <a:rPr lang="es-ES" dirty="0" err="1"/>
                        <a:t>covid_positive</a:t>
                      </a:r>
                      <a:r>
                        <a:rPr lang="es-ES" dirty="0"/>
                        <a:t>’ and/</a:t>
                      </a:r>
                      <a:r>
                        <a:rPr lang="es-ES" dirty="0" err="1"/>
                        <a:t>or</a:t>
                      </a:r>
                      <a:r>
                        <a:rPr lang="es-ES" dirty="0"/>
                        <a:t> '</a:t>
                      </a:r>
                      <a:r>
                        <a:rPr lang="es-ES" dirty="0" err="1"/>
                        <a:t>deceased_patient</a:t>
                      </a:r>
                      <a:r>
                        <a:rPr lang="es-ES" dirty="0"/>
                        <a:t>'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367193"/>
                  </a:ext>
                </a:extLst>
              </a:tr>
              <a:tr h="591308"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How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dying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probability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increases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when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the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patient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has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been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intubated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? </a:t>
                      </a:r>
                    </a:p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dirty="0"/>
                        <a:t>decease_dataset_v2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i="1" u="sng" dirty="0" err="1"/>
                        <a:t>covid_positive</a:t>
                      </a:r>
                      <a:endParaRPr lang="es-ES" dirty="0"/>
                    </a:p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98443"/>
                  </a:ext>
                </a:extLst>
              </a:tr>
              <a:tr h="591308">
                <a:tc>
                  <a:txBody>
                    <a:bodyPr/>
                    <a:lstStyle/>
                    <a:p>
                      <a:r>
                        <a:rPr lang="es-E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Is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it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true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that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smoking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increases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the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probability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of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dying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by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COV19?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decease_dataset_v3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'</a:t>
                      </a:r>
                      <a:r>
                        <a:rPr lang="es-ES" dirty="0" err="1"/>
                        <a:t>covid_positive</a:t>
                      </a:r>
                      <a:r>
                        <a:rPr lang="es-ES" dirty="0"/>
                        <a:t>’ and/</a:t>
                      </a:r>
                      <a:r>
                        <a:rPr lang="es-ES" dirty="0" err="1"/>
                        <a:t>or</a:t>
                      </a:r>
                      <a:r>
                        <a:rPr lang="es-ES" dirty="0"/>
                        <a:t> '</a:t>
                      </a:r>
                      <a:r>
                        <a:rPr lang="es-ES" dirty="0" err="1"/>
                        <a:t>deceased_patient</a:t>
                      </a:r>
                      <a:r>
                        <a:rPr lang="es-ES" dirty="0"/>
                        <a:t>'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42977"/>
                  </a:ext>
                </a:extLst>
              </a:tr>
              <a:tr h="591308">
                <a:tc>
                  <a:txBody>
                    <a:bodyPr/>
                    <a:lstStyle/>
                    <a:p>
                      <a:r>
                        <a:rPr lang="es-E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Do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pregnant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women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has more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probability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of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being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intubated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?</a:t>
                      </a:r>
                    </a:p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dataset_women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i="1" u="sng" dirty="0" err="1"/>
                        <a:t>covid_positive</a:t>
                      </a:r>
                      <a:endParaRPr lang="es-ES" dirty="0"/>
                    </a:p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673375"/>
                  </a:ext>
                </a:extLst>
              </a:tr>
              <a:tr h="591308">
                <a:tc>
                  <a:txBody>
                    <a:bodyPr/>
                    <a:lstStyle/>
                    <a:p>
                      <a:r>
                        <a:rPr lang="es-E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How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is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the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probability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of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hospitalization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and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probability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of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death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are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related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to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the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length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of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symptoms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? </a:t>
                      </a:r>
                    </a:p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deceased_dataset_v1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'</a:t>
                      </a:r>
                      <a:r>
                        <a:rPr lang="es-ES" dirty="0" err="1"/>
                        <a:t>covid_positive</a:t>
                      </a:r>
                      <a:r>
                        <a:rPr lang="es-ES" dirty="0"/>
                        <a:t>’ and/</a:t>
                      </a:r>
                      <a:r>
                        <a:rPr lang="es-ES" dirty="0" err="1"/>
                        <a:t>or</a:t>
                      </a:r>
                      <a:r>
                        <a:rPr lang="es-ES" dirty="0"/>
                        <a:t> '</a:t>
                      </a:r>
                      <a:r>
                        <a:rPr lang="es-ES" dirty="0" err="1"/>
                        <a:t>deceased_patient</a:t>
                      </a:r>
                      <a:r>
                        <a:rPr lang="es-ES" dirty="0"/>
                        <a:t>' </a:t>
                      </a:r>
                    </a:p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908862"/>
                  </a:ext>
                </a:extLst>
              </a:tr>
              <a:tr h="591308">
                <a:tc>
                  <a:txBody>
                    <a:bodyPr/>
                    <a:lstStyle/>
                    <a:p>
                      <a:r>
                        <a:rPr lang="es-E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Is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there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a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potential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discrimination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against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 </a:t>
                      </a:r>
                      <a:r>
                        <a:rPr lang="es-ES" sz="1400" dirty="0" err="1">
                          <a:effectLst/>
                          <a:latin typeface="Helvetica Neue" panose="02000503000000020004" pitchFamily="2" charset="0"/>
                        </a:rPr>
                        <a:t>Migrants</a:t>
                      </a:r>
                      <a:r>
                        <a:rPr lang="es-ES" sz="1400" dirty="0">
                          <a:effectLst/>
                          <a:latin typeface="Helvetica Neue" panose="02000503000000020004" pitchFamily="2" charset="0"/>
                        </a:rPr>
                        <a:t>? </a:t>
                      </a:r>
                      <a:endParaRPr lang="es-ES" sz="1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ES" i="1" dirty="0" err="1"/>
                        <a:t>Hint</a:t>
                      </a:r>
                      <a:r>
                        <a:rPr lang="es-ES" i="1" dirty="0"/>
                        <a:t>: </a:t>
                      </a:r>
                      <a:r>
                        <a:rPr lang="es-ES" i="1" dirty="0" err="1"/>
                        <a:t>calculate</a:t>
                      </a:r>
                      <a:r>
                        <a:rPr lang="es-ES" i="1" dirty="0"/>
                        <a:t> </a:t>
                      </a:r>
                      <a:r>
                        <a:rPr lang="es-ES" i="1" dirty="0" err="1"/>
                        <a:t>the</a:t>
                      </a:r>
                      <a:r>
                        <a:rPr lang="es-ES" i="1" dirty="0"/>
                        <a:t> ratio </a:t>
                      </a:r>
                      <a:r>
                        <a:rPr lang="es-ES" i="1" dirty="0" err="1"/>
                        <a:t>between</a:t>
                      </a:r>
                      <a:r>
                        <a:rPr lang="es-ES" i="1" dirty="0"/>
                        <a:t> </a:t>
                      </a:r>
                      <a:r>
                        <a:rPr lang="es-ES" i="1" dirty="0" err="1"/>
                        <a:t>death</a:t>
                      </a:r>
                      <a:r>
                        <a:rPr lang="es-ES" i="1" dirty="0"/>
                        <a:t> and ICU/</a:t>
                      </a:r>
                      <a:r>
                        <a:rPr lang="es-ES" i="1" dirty="0" err="1"/>
                        <a:t>intubation</a:t>
                      </a:r>
                      <a:endParaRPr lang="es-E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dataset_migrancy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i="1" u="sng" dirty="0" err="1"/>
                        <a:t>covid_positive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306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0960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One question per group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2920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838200" y="4231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Deliverable parts</a:t>
            </a:r>
            <a:endParaRPr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7383F6C-708B-AE4C-9F94-6B7FF721C9E1}"/>
              </a:ext>
            </a:extLst>
          </p:cNvPr>
          <p:cNvSpPr txBox="1"/>
          <p:nvPr/>
        </p:nvSpPr>
        <p:spPr>
          <a:xfrm>
            <a:off x="838200" y="1760319"/>
            <a:ext cx="105156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600" dirty="0">
                <a:solidFill>
                  <a:schemeClr val="tx1"/>
                </a:solidFill>
              </a:rPr>
              <a:t>[L3.1] Load and </a:t>
            </a:r>
            <a:r>
              <a:rPr lang="es-ES" sz="2600" dirty="0" err="1">
                <a:solidFill>
                  <a:schemeClr val="tx1"/>
                </a:solidFill>
              </a:rPr>
              <a:t>analyse</a:t>
            </a:r>
            <a:r>
              <a:rPr lang="es-ES" sz="2600" dirty="0">
                <a:solidFill>
                  <a:schemeClr val="tx1"/>
                </a:solidFill>
              </a:rPr>
              <a:t> </a:t>
            </a:r>
            <a:r>
              <a:rPr lang="es-ES" sz="2600" dirty="0" err="1">
                <a:solidFill>
                  <a:schemeClr val="tx1"/>
                </a:solidFill>
              </a:rPr>
              <a:t>your</a:t>
            </a:r>
            <a:r>
              <a:rPr lang="es-ES" sz="2600" dirty="0">
                <a:solidFill>
                  <a:schemeClr val="tx1"/>
                </a:solidFill>
              </a:rPr>
              <a:t> </a:t>
            </a:r>
            <a:r>
              <a:rPr lang="es-ES" sz="2600" dirty="0" err="1">
                <a:solidFill>
                  <a:schemeClr val="tx1"/>
                </a:solidFill>
              </a:rPr>
              <a:t>dataset</a:t>
            </a:r>
            <a:endParaRPr lang="es-ES" sz="2600" dirty="0">
              <a:solidFill>
                <a:schemeClr val="tx1"/>
              </a:solidFill>
            </a:endParaRPr>
          </a:p>
          <a:p>
            <a:r>
              <a:rPr lang="es-ES" sz="2600" dirty="0">
                <a:solidFill>
                  <a:schemeClr val="tx1"/>
                </a:solidFill>
              </a:rPr>
              <a:t>[L3.2] Prepare </a:t>
            </a:r>
            <a:r>
              <a:rPr lang="es-ES" sz="2600" dirty="0" err="1">
                <a:solidFill>
                  <a:schemeClr val="tx1"/>
                </a:solidFill>
              </a:rPr>
              <a:t>your</a:t>
            </a:r>
            <a:r>
              <a:rPr lang="es-ES" sz="2600" dirty="0">
                <a:solidFill>
                  <a:schemeClr val="tx1"/>
                </a:solidFill>
              </a:rPr>
              <a:t> </a:t>
            </a:r>
            <a:r>
              <a:rPr lang="es-ES" sz="2600" dirty="0" err="1">
                <a:solidFill>
                  <a:schemeClr val="tx1"/>
                </a:solidFill>
              </a:rPr>
              <a:t>dataset</a:t>
            </a:r>
            <a:r>
              <a:rPr lang="es-ES" sz="2600" dirty="0">
                <a:solidFill>
                  <a:schemeClr val="tx1"/>
                </a:solidFill>
              </a:rPr>
              <a:t> and </a:t>
            </a:r>
            <a:r>
              <a:rPr lang="es-ES" sz="2600" dirty="0" err="1">
                <a:solidFill>
                  <a:schemeClr val="tx1"/>
                </a:solidFill>
              </a:rPr>
              <a:t>train</a:t>
            </a:r>
            <a:r>
              <a:rPr lang="es-ES" sz="2600" dirty="0">
                <a:solidFill>
                  <a:schemeClr val="tx1"/>
                </a:solidFill>
              </a:rPr>
              <a:t> a </a:t>
            </a:r>
            <a:r>
              <a:rPr lang="es-ES" sz="2600" dirty="0" err="1">
                <a:solidFill>
                  <a:schemeClr val="tx1"/>
                </a:solidFill>
              </a:rPr>
              <a:t>model</a:t>
            </a:r>
            <a:endParaRPr lang="es-ES" sz="2600" dirty="0">
              <a:solidFill>
                <a:schemeClr val="tx1"/>
              </a:solidFill>
            </a:endParaRPr>
          </a:p>
          <a:p>
            <a:r>
              <a:rPr lang="es-ES" sz="2600" dirty="0">
                <a:solidFill>
                  <a:schemeClr val="tx1"/>
                </a:solidFill>
              </a:rPr>
              <a:t>[L3.3] </a:t>
            </a:r>
            <a:r>
              <a:rPr lang="es-ES" sz="2600" dirty="0" err="1">
                <a:solidFill>
                  <a:schemeClr val="tx1"/>
                </a:solidFill>
              </a:rPr>
              <a:t>Assess</a:t>
            </a:r>
            <a:r>
              <a:rPr lang="es-ES" sz="2600" dirty="0">
                <a:solidFill>
                  <a:schemeClr val="tx1"/>
                </a:solidFill>
              </a:rPr>
              <a:t> </a:t>
            </a:r>
            <a:r>
              <a:rPr lang="es-ES" sz="2600" dirty="0" err="1">
                <a:solidFill>
                  <a:schemeClr val="tx1"/>
                </a:solidFill>
              </a:rPr>
              <a:t>your</a:t>
            </a:r>
            <a:r>
              <a:rPr lang="es-ES" sz="2600" dirty="0">
                <a:solidFill>
                  <a:schemeClr val="tx1"/>
                </a:solidFill>
              </a:rPr>
              <a:t> </a:t>
            </a:r>
            <a:r>
              <a:rPr lang="es-ES" sz="2600" dirty="0" err="1">
                <a:solidFill>
                  <a:schemeClr val="tx1"/>
                </a:solidFill>
              </a:rPr>
              <a:t>model</a:t>
            </a:r>
            <a:r>
              <a:rPr lang="es-ES" sz="2600" dirty="0">
                <a:solidFill>
                  <a:schemeClr val="tx1"/>
                </a:solidFill>
              </a:rPr>
              <a:t> performance</a:t>
            </a:r>
          </a:p>
          <a:p>
            <a:r>
              <a:rPr lang="es-ES" sz="2600" dirty="0">
                <a:solidFill>
                  <a:schemeClr val="tx1"/>
                </a:solidFill>
              </a:rPr>
              <a:t>[L3.4] </a:t>
            </a:r>
            <a:r>
              <a:rPr lang="es-ES" sz="2600" dirty="0" err="1">
                <a:solidFill>
                  <a:schemeClr val="tx1"/>
                </a:solidFill>
              </a:rPr>
              <a:t>Assess</a:t>
            </a:r>
            <a:r>
              <a:rPr lang="es-ES" sz="2600" dirty="0">
                <a:solidFill>
                  <a:schemeClr val="tx1"/>
                </a:solidFill>
              </a:rPr>
              <a:t> </a:t>
            </a:r>
            <a:r>
              <a:rPr lang="es-ES" sz="2600" dirty="0" err="1">
                <a:solidFill>
                  <a:schemeClr val="tx1"/>
                </a:solidFill>
              </a:rPr>
              <a:t>the</a:t>
            </a:r>
            <a:r>
              <a:rPr lang="es-ES" sz="2600" dirty="0">
                <a:solidFill>
                  <a:schemeClr val="tx1"/>
                </a:solidFill>
              </a:rPr>
              <a:t> </a:t>
            </a:r>
            <a:r>
              <a:rPr lang="es-ES" sz="2600" dirty="0" err="1">
                <a:solidFill>
                  <a:schemeClr val="tx1"/>
                </a:solidFill>
              </a:rPr>
              <a:t>fairness</a:t>
            </a:r>
            <a:r>
              <a:rPr lang="es-ES" sz="2600" dirty="0">
                <a:solidFill>
                  <a:schemeClr val="tx1"/>
                </a:solidFill>
              </a:rPr>
              <a:t> </a:t>
            </a:r>
            <a:r>
              <a:rPr lang="es-ES" sz="2600" dirty="0" err="1">
                <a:solidFill>
                  <a:schemeClr val="tx1"/>
                </a:solidFill>
              </a:rPr>
              <a:t>metrics</a:t>
            </a:r>
            <a:br>
              <a:rPr lang="es-ES" sz="2600" dirty="0">
                <a:solidFill>
                  <a:schemeClr val="tx1"/>
                </a:solidFill>
              </a:rPr>
            </a:br>
            <a:r>
              <a:rPr lang="es-ES" sz="2600" dirty="0">
                <a:solidFill>
                  <a:schemeClr val="tx1"/>
                </a:solidFill>
              </a:rPr>
              <a:t>[L3.5] </a:t>
            </a:r>
            <a:r>
              <a:rPr lang="es-ES" sz="2600" dirty="0" err="1">
                <a:solidFill>
                  <a:schemeClr val="tx1"/>
                </a:solidFill>
              </a:rPr>
              <a:t>Apply</a:t>
            </a:r>
            <a:r>
              <a:rPr lang="es-ES" sz="2600" dirty="0">
                <a:solidFill>
                  <a:schemeClr val="tx1"/>
                </a:solidFill>
              </a:rPr>
              <a:t> </a:t>
            </a:r>
            <a:r>
              <a:rPr lang="es-ES" sz="2600" dirty="0" err="1">
                <a:solidFill>
                  <a:schemeClr val="tx1"/>
                </a:solidFill>
              </a:rPr>
              <a:t>mitigation</a:t>
            </a:r>
            <a:r>
              <a:rPr lang="es-ES" sz="2600" dirty="0">
                <a:solidFill>
                  <a:schemeClr val="tx1"/>
                </a:solidFill>
              </a:rPr>
              <a:t> </a:t>
            </a:r>
            <a:r>
              <a:rPr lang="es-ES" sz="2600" dirty="0" err="1">
                <a:solidFill>
                  <a:schemeClr val="tx1"/>
                </a:solidFill>
              </a:rPr>
              <a:t>algorithms</a:t>
            </a:r>
            <a:r>
              <a:rPr lang="es-ES" sz="2600" dirty="0">
                <a:solidFill>
                  <a:schemeClr val="tx1"/>
                </a:solidFill>
              </a:rPr>
              <a:t> </a:t>
            </a:r>
            <a:r>
              <a:rPr lang="es-ES" sz="2600" dirty="0" err="1">
                <a:solidFill>
                  <a:schemeClr val="tx1"/>
                </a:solidFill>
              </a:rPr>
              <a:t>to</a:t>
            </a:r>
            <a:r>
              <a:rPr lang="es-ES" sz="2600" dirty="0">
                <a:solidFill>
                  <a:schemeClr val="tx1"/>
                </a:solidFill>
              </a:rPr>
              <a:t> </a:t>
            </a:r>
            <a:r>
              <a:rPr lang="es-ES" sz="2600" dirty="0" err="1">
                <a:solidFill>
                  <a:schemeClr val="tx1"/>
                </a:solidFill>
              </a:rPr>
              <a:t>your</a:t>
            </a:r>
            <a:r>
              <a:rPr lang="es-ES" sz="2600" dirty="0">
                <a:solidFill>
                  <a:schemeClr val="tx1"/>
                </a:solidFill>
              </a:rPr>
              <a:t> </a:t>
            </a:r>
            <a:r>
              <a:rPr lang="es-ES" sz="2600" dirty="0" err="1">
                <a:solidFill>
                  <a:schemeClr val="tx1"/>
                </a:solidFill>
              </a:rPr>
              <a:t>model</a:t>
            </a:r>
            <a:br>
              <a:rPr lang="es-ES" sz="2600" dirty="0">
                <a:solidFill>
                  <a:schemeClr val="tx1"/>
                </a:solidFill>
              </a:rPr>
            </a:br>
            <a:r>
              <a:rPr lang="es-ES" sz="2600" dirty="0">
                <a:solidFill>
                  <a:schemeClr val="tx1"/>
                </a:solidFill>
              </a:rPr>
              <a:t>[L3.6] </a:t>
            </a:r>
            <a:r>
              <a:rPr lang="es-ES" sz="2600" dirty="0" err="1">
                <a:solidFill>
                  <a:schemeClr val="tx1"/>
                </a:solidFill>
              </a:rPr>
              <a:t>Assess</a:t>
            </a:r>
            <a:r>
              <a:rPr lang="es-ES" sz="2600" dirty="0">
                <a:solidFill>
                  <a:schemeClr val="tx1"/>
                </a:solidFill>
              </a:rPr>
              <a:t> </a:t>
            </a:r>
            <a:r>
              <a:rPr lang="es-ES" sz="2600" dirty="0" err="1">
                <a:solidFill>
                  <a:schemeClr val="tx1"/>
                </a:solidFill>
              </a:rPr>
              <a:t>the</a:t>
            </a:r>
            <a:r>
              <a:rPr lang="es-ES" sz="2600" dirty="0">
                <a:solidFill>
                  <a:schemeClr val="tx1"/>
                </a:solidFill>
              </a:rPr>
              <a:t> </a:t>
            </a:r>
            <a:r>
              <a:rPr lang="es-ES" sz="2600" dirty="0" err="1">
                <a:solidFill>
                  <a:schemeClr val="tx1"/>
                </a:solidFill>
              </a:rPr>
              <a:t>effects</a:t>
            </a:r>
            <a:r>
              <a:rPr lang="es-ES" sz="2600" dirty="0">
                <a:solidFill>
                  <a:schemeClr val="tx1"/>
                </a:solidFill>
              </a:rPr>
              <a:t> </a:t>
            </a:r>
            <a:r>
              <a:rPr lang="es-ES" sz="2600" dirty="0" err="1">
                <a:solidFill>
                  <a:schemeClr val="tx1"/>
                </a:solidFill>
              </a:rPr>
              <a:t>of</a:t>
            </a:r>
            <a:r>
              <a:rPr lang="es-ES" sz="2600" dirty="0">
                <a:solidFill>
                  <a:schemeClr val="tx1"/>
                </a:solidFill>
              </a:rPr>
              <a:t> </a:t>
            </a:r>
            <a:r>
              <a:rPr lang="es-ES" sz="2600" dirty="0" err="1">
                <a:solidFill>
                  <a:schemeClr val="tx1"/>
                </a:solidFill>
              </a:rPr>
              <a:t>the</a:t>
            </a:r>
            <a:r>
              <a:rPr lang="es-ES" sz="2600" dirty="0">
                <a:solidFill>
                  <a:schemeClr val="tx1"/>
                </a:solidFill>
              </a:rPr>
              <a:t> </a:t>
            </a:r>
            <a:r>
              <a:rPr lang="es-ES" sz="2600" dirty="0" err="1">
                <a:solidFill>
                  <a:schemeClr val="tx1"/>
                </a:solidFill>
              </a:rPr>
              <a:t>mitigation</a:t>
            </a:r>
            <a:r>
              <a:rPr lang="es-ES" sz="2600" dirty="0">
                <a:solidFill>
                  <a:schemeClr val="tx1"/>
                </a:solidFill>
              </a:rPr>
              <a:t> </a:t>
            </a:r>
            <a:r>
              <a:rPr lang="es-ES" sz="2600" dirty="0" err="1">
                <a:solidFill>
                  <a:schemeClr val="tx1"/>
                </a:solidFill>
              </a:rPr>
              <a:t>technique</a:t>
            </a:r>
            <a:br>
              <a:rPr lang="es-ES" sz="2600" dirty="0">
                <a:solidFill>
                  <a:schemeClr val="tx1"/>
                </a:solidFill>
              </a:rPr>
            </a:br>
            <a:r>
              <a:rPr lang="es-ES" sz="2600" dirty="0">
                <a:solidFill>
                  <a:schemeClr val="tx1"/>
                </a:solidFill>
              </a:rPr>
              <a:t>[L3.7] Executive </a:t>
            </a:r>
            <a:r>
              <a:rPr lang="es-ES" sz="2600" dirty="0" err="1">
                <a:solidFill>
                  <a:schemeClr val="tx1"/>
                </a:solidFill>
              </a:rPr>
              <a:t>report</a:t>
            </a:r>
            <a:endParaRPr lang="es-ES" sz="2600" dirty="0">
              <a:solidFill>
                <a:schemeClr val="tx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B4F1A66-E337-5405-F04E-7A732A0B2A4D}"/>
              </a:ext>
            </a:extLst>
          </p:cNvPr>
          <p:cNvSpPr txBox="1"/>
          <p:nvPr/>
        </p:nvSpPr>
        <p:spPr>
          <a:xfrm>
            <a:off x="838200" y="4836931"/>
            <a:ext cx="6094070" cy="887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4">
              <a:lnSpc>
                <a:spcPct val="200000"/>
              </a:lnSpc>
            </a:pPr>
            <a:r>
              <a:rPr lang="es-ES" sz="1400" dirty="0" err="1"/>
              <a:t>Practice</a:t>
            </a:r>
            <a:r>
              <a:rPr lang="es-ES" sz="1400" dirty="0"/>
              <a:t> Module 3 (40% - In </a:t>
            </a:r>
            <a:r>
              <a:rPr lang="es-ES" sz="1400" dirty="0" err="1"/>
              <a:t>pairs</a:t>
            </a:r>
            <a:r>
              <a:rPr lang="es-ES" sz="1400" dirty="0"/>
              <a:t>): 17/03/2023 at 23:59</a:t>
            </a:r>
          </a:p>
          <a:p>
            <a:pPr lvl="4">
              <a:lnSpc>
                <a:spcPct val="200000"/>
              </a:lnSpc>
            </a:pPr>
            <a:r>
              <a:rPr lang="es-ES" i="1" dirty="0" err="1"/>
              <a:t>To</a:t>
            </a:r>
            <a:r>
              <a:rPr lang="es-ES" i="1" dirty="0"/>
              <a:t> </a:t>
            </a:r>
            <a:r>
              <a:rPr lang="es-ES" i="1" dirty="0" err="1"/>
              <a:t>deliver</a:t>
            </a:r>
            <a:r>
              <a:rPr lang="es-ES" i="1" dirty="0"/>
              <a:t>: Notebooks + </a:t>
            </a:r>
            <a:r>
              <a:rPr lang="es-ES" i="1" dirty="0" err="1"/>
              <a:t>Report</a:t>
            </a:r>
            <a:r>
              <a:rPr lang="es-ES" i="1" dirty="0"/>
              <a:t> in PDF</a:t>
            </a:r>
          </a:p>
        </p:txBody>
      </p:sp>
    </p:spTree>
    <p:extLst>
      <p:ext uri="{BB962C8B-B14F-4D97-AF65-F5344CB8AC3E}">
        <p14:creationId xmlns:p14="http://schemas.microsoft.com/office/powerpoint/2010/main" val="3808640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title"/>
          </p:nvPr>
        </p:nvSpPr>
        <p:spPr>
          <a:xfrm>
            <a:off x="838776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dirty="0"/>
              <a:t>Fairness Metrics</a:t>
            </a:r>
            <a:br>
              <a:rPr lang="en-US" dirty="0"/>
            </a:br>
            <a:r>
              <a:rPr lang="en-US" dirty="0"/>
              <a:t>Part 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3807130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12826</TotalTime>
  <Words>1612</Words>
  <Application>Microsoft Macintosh PowerPoint</Application>
  <PresentationFormat>Panorámica</PresentationFormat>
  <Paragraphs>165</Paragraphs>
  <Slides>29</Slides>
  <Notes>29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5" baseType="lpstr">
      <vt:lpstr>Helvetica Neue</vt:lpstr>
      <vt:lpstr>Tinos</vt:lpstr>
      <vt:lpstr>Arial</vt:lpstr>
      <vt:lpstr>charter</vt:lpstr>
      <vt:lpstr>Calibri</vt:lpstr>
      <vt:lpstr>2_Office Theme</vt:lpstr>
      <vt:lpstr>24285 FATE</vt:lpstr>
      <vt:lpstr>Rules for Practices</vt:lpstr>
      <vt:lpstr>Goals of Module 3</vt:lpstr>
      <vt:lpstr>Final Project Part 4</vt:lpstr>
      <vt:lpstr>Introduction to Dataset</vt:lpstr>
      <vt:lpstr>One question per group</vt:lpstr>
      <vt:lpstr>One question per group</vt:lpstr>
      <vt:lpstr>Deliverable parts</vt:lpstr>
      <vt:lpstr>Fairness Metrics Part 3</vt:lpstr>
      <vt:lpstr>Presentación de PowerPoint</vt:lpstr>
      <vt:lpstr> </vt:lpstr>
      <vt:lpstr>Fairness Metrics for Classification in AIF360</vt:lpstr>
      <vt:lpstr>Fairness Metrics for Classification in AIF360</vt:lpstr>
      <vt:lpstr>Mitigation algorithms</vt:lpstr>
      <vt:lpstr>Mitigation algorithms</vt:lpstr>
      <vt:lpstr>Mitigation in pre-processing</vt:lpstr>
      <vt:lpstr>Mitigation in in-processing</vt:lpstr>
      <vt:lpstr>Mitigation in post-processing</vt:lpstr>
      <vt:lpstr>Mitigation algorithms</vt:lpstr>
      <vt:lpstr>Remarks from P1 &amp; P2</vt:lpstr>
      <vt:lpstr>Remarks</vt:lpstr>
      <vt:lpstr>Plots and functions</vt:lpstr>
      <vt:lpstr>Plots and functions</vt:lpstr>
      <vt:lpstr>Explanations</vt:lpstr>
      <vt:lpstr>K-anonymous</vt:lpstr>
      <vt:lpstr>Generalization methods</vt:lpstr>
      <vt:lpstr>L-diversity</vt:lpstr>
      <vt:lpstr>Fairness Metrics in Healthcare</vt:lpstr>
      <vt:lpstr>Questions about COVID 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24303 Databases</dc:title>
  <dc:creator>Microsoft Office User</dc:creator>
  <cp:lastModifiedBy>MANUEL PORTELA CHARNEJOVSKY</cp:lastModifiedBy>
  <cp:revision>29</cp:revision>
  <dcterms:created xsi:type="dcterms:W3CDTF">2018-09-18T20:23:57Z</dcterms:created>
  <dcterms:modified xsi:type="dcterms:W3CDTF">2023-03-02T14:29:30Z</dcterms:modified>
</cp:coreProperties>
</file>