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90" r:id="rId4"/>
    <p:sldId id="257" r:id="rId5"/>
    <p:sldId id="282" r:id="rId6"/>
    <p:sldId id="284" r:id="rId7"/>
    <p:sldId id="288" r:id="rId8"/>
    <p:sldId id="285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gZCf10aQ56y2vyPezsfpLDudP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9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459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507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66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07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089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36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33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80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790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20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02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98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29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4634" y="1386517"/>
            <a:ext cx="3262732" cy="111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524000" y="5101389"/>
            <a:ext cx="9144000" cy="67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C8102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8697" y="181669"/>
            <a:ext cx="1535306" cy="5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  <a:defRPr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/>
          <p:nvPr/>
        </p:nvSpPr>
        <p:spPr>
          <a:xfrm>
            <a:off x="11513645" y="6400412"/>
            <a:ext cx="414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C8102E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>
              <a:solidFill>
                <a:srgbClr val="C810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7421" y="181913"/>
            <a:ext cx="1537362" cy="52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dnuggets.com/2018/05/machine-learning-breaking-bad-bias-fairnes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24285 FATE</a:t>
            </a:r>
            <a:endParaRPr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524000" y="4521455"/>
            <a:ext cx="9144000" cy="125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Session</a:t>
            </a:r>
            <a:r>
              <a:rPr lang="es-ES" dirty="0"/>
              <a:t> 3&amp;4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Algorithmic Fairness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w/o protected attributes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CAFBCE-C1B4-3049-B563-0D27BBE2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700486"/>
            <a:ext cx="6540500" cy="412750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A9F5844-8522-E34A-918D-FCC41125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47631"/>
            <a:ext cx="401300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7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w/o protected attributes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CAFBCE-C1B4-3049-B563-0D27BBE2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700486"/>
            <a:ext cx="6540500" cy="412750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A9F5844-8522-E34A-918D-FCC41125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47631"/>
            <a:ext cx="4013003" cy="132556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2BA0D1D-01F7-9F4C-8C88-1D33B9DB7B8C}"/>
              </a:ext>
            </a:extLst>
          </p:cNvPr>
          <p:cNvSpPr/>
          <p:nvPr/>
        </p:nvSpPr>
        <p:spPr>
          <a:xfrm>
            <a:off x="838199" y="3428999"/>
            <a:ext cx="3975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Oberservations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: </a:t>
            </a:r>
            <a:b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</a:b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fitted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model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punishes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people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with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low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education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more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than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necessary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Also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rewards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people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with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high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education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more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than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deserved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by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itself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already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incorrect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reflection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of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underlying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process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and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would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make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incorrect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recommendations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if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used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as a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recommender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system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for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salaries.</a:t>
            </a:r>
          </a:p>
        </p:txBody>
      </p:sp>
    </p:spTree>
    <p:extLst>
      <p:ext uri="{BB962C8B-B14F-4D97-AF65-F5344CB8AC3E}">
        <p14:creationId xmlns:p14="http://schemas.microsoft.com/office/powerpoint/2010/main" val="37317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 protected attributes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88DE60-478C-5542-B416-985AF870E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744"/>
            <a:ext cx="6781800" cy="35941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F2B055-9D8A-EA47-9542-1EDB9C279610}"/>
              </a:ext>
            </a:extLst>
          </p:cNvPr>
          <p:cNvSpPr/>
          <p:nvPr/>
        </p:nvSpPr>
        <p:spPr>
          <a:xfrm>
            <a:off x="838199" y="1804040"/>
            <a:ext cx="32398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Mean </a:t>
            </a:r>
            <a:r>
              <a:rPr lang="es-ES" dirty="0" err="1"/>
              <a:t>squared</a:t>
            </a:r>
            <a:r>
              <a:rPr lang="es-ES" dirty="0"/>
              <a:t> error: 0.00</a:t>
            </a:r>
          </a:p>
          <a:p>
            <a:endParaRPr lang="es-ES" dirty="0"/>
          </a:p>
          <a:p>
            <a:r>
              <a:rPr lang="es-ES" dirty="0" err="1"/>
              <a:t>pred_salary_model</a:t>
            </a:r>
            <a:r>
              <a:rPr lang="es-ES" dirty="0"/>
              <a:t> = 1000.000000 + 100.000000 * </a:t>
            </a:r>
            <a:r>
              <a:rPr lang="es-ES" dirty="0" err="1"/>
              <a:t>education</a:t>
            </a:r>
            <a:r>
              <a:rPr lang="es-ES" dirty="0"/>
              <a:t> + -500.000000 * </a:t>
            </a:r>
            <a:r>
              <a:rPr lang="es-ES" dirty="0" err="1"/>
              <a:t>ethnicity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60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 protected attributes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88DE60-478C-5542-B416-985AF870E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744"/>
            <a:ext cx="6781800" cy="35941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F2B055-9D8A-EA47-9542-1EDB9C279610}"/>
              </a:ext>
            </a:extLst>
          </p:cNvPr>
          <p:cNvSpPr/>
          <p:nvPr/>
        </p:nvSpPr>
        <p:spPr>
          <a:xfrm>
            <a:off x="838199" y="1804040"/>
            <a:ext cx="32398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Mean </a:t>
            </a:r>
            <a:r>
              <a:rPr lang="es-ES" dirty="0" err="1"/>
              <a:t>squared</a:t>
            </a:r>
            <a:r>
              <a:rPr lang="es-ES" dirty="0"/>
              <a:t> error: 0.00</a:t>
            </a:r>
          </a:p>
          <a:p>
            <a:endParaRPr lang="es-ES" dirty="0"/>
          </a:p>
          <a:p>
            <a:r>
              <a:rPr lang="es-ES" dirty="0" err="1"/>
              <a:t>pred_salary_model</a:t>
            </a:r>
            <a:r>
              <a:rPr lang="es-ES" dirty="0"/>
              <a:t> = 1000.000000 + 100.000000 * </a:t>
            </a:r>
            <a:r>
              <a:rPr lang="es-ES" dirty="0" err="1"/>
              <a:t>education</a:t>
            </a:r>
            <a:r>
              <a:rPr lang="es-ES" dirty="0"/>
              <a:t> + -500.000000 * </a:t>
            </a:r>
            <a:r>
              <a:rPr lang="es-ES" dirty="0" err="1"/>
              <a:t>ethnicity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45D9E8-CD75-9641-85A2-05292AB98816}"/>
              </a:ext>
            </a:extLst>
          </p:cNvPr>
          <p:cNvSpPr/>
          <p:nvPr/>
        </p:nvSpPr>
        <p:spPr>
          <a:xfrm>
            <a:off x="838199" y="3429000"/>
            <a:ext cx="3733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Oberservations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: </a:t>
            </a:r>
            <a:b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</a:b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Using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all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information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obtain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a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perfect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fit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but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don't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want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to use a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model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that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explicitly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depends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race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!</a:t>
            </a: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25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w/o protected coefficient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F2B055-9D8A-EA47-9542-1EDB9C279610}"/>
              </a:ext>
            </a:extLst>
          </p:cNvPr>
          <p:cNvSpPr/>
          <p:nvPr/>
        </p:nvSpPr>
        <p:spPr>
          <a:xfrm>
            <a:off x="838199" y="1804040"/>
            <a:ext cx="3239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Mean </a:t>
            </a:r>
            <a:r>
              <a:rPr lang="es-ES" dirty="0" err="1"/>
              <a:t>squared</a:t>
            </a:r>
            <a:r>
              <a:rPr lang="es-ES" dirty="0"/>
              <a:t> error: 0.00 - MSE </a:t>
            </a:r>
            <a:r>
              <a:rPr lang="es-ES" dirty="0" err="1"/>
              <a:t>protected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: 250000.00 - MSE </a:t>
            </a:r>
            <a:r>
              <a:rPr lang="es-ES" dirty="0" err="1"/>
              <a:t>privileged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: 0.00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4AA985-953F-FD46-AAD0-773337F2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748744"/>
            <a:ext cx="6540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w/o protected coefficient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F2B055-9D8A-EA47-9542-1EDB9C279610}"/>
              </a:ext>
            </a:extLst>
          </p:cNvPr>
          <p:cNvSpPr/>
          <p:nvPr/>
        </p:nvSpPr>
        <p:spPr>
          <a:xfrm>
            <a:off x="838199" y="1804040"/>
            <a:ext cx="3239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Mean </a:t>
            </a:r>
            <a:r>
              <a:rPr lang="es-ES" dirty="0" err="1"/>
              <a:t>squared</a:t>
            </a:r>
            <a:r>
              <a:rPr lang="es-ES" dirty="0"/>
              <a:t> error: 0.00 - MSE </a:t>
            </a:r>
            <a:r>
              <a:rPr lang="es-ES" dirty="0" err="1"/>
              <a:t>protected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: 250000.00 - MSE </a:t>
            </a:r>
            <a:r>
              <a:rPr lang="es-ES" dirty="0" err="1"/>
              <a:t>privileged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: 0.00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4AA985-953F-FD46-AAD0-773337F2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748744"/>
            <a:ext cx="6540500" cy="41275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A698FC5-4913-8347-9B9F-4C399CCB50E2}"/>
              </a:ext>
            </a:extLst>
          </p:cNvPr>
          <p:cNvSpPr/>
          <p:nvPr/>
        </p:nvSpPr>
        <p:spPr>
          <a:xfrm>
            <a:off x="838199" y="3429000"/>
            <a:ext cx="37232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Oberservations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: </a:t>
            </a:r>
            <a:b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</a:b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equalizes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salaries at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top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bound</a:t>
            </a:r>
            <a:endParaRPr lang="es-ES" b="1" dirty="0">
              <a:solidFill>
                <a:srgbClr val="31708F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Also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satisfies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color-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awareness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since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does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not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use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enthnicity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as input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attribute</a:t>
            </a:r>
            <a:endParaRPr lang="es-ES" b="1" dirty="0">
              <a:solidFill>
                <a:srgbClr val="31708F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9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4AA985-953F-FD46-AAD0-773337F2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095" y="1903379"/>
            <a:ext cx="3587753" cy="22641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5D0491-E861-B148-9754-786ABA1D0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28"/>
          <a:stretch/>
        </p:blipFill>
        <p:spPr>
          <a:xfrm>
            <a:off x="3957422" y="1974859"/>
            <a:ext cx="4790096" cy="23500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F1EF76-A788-9E47-9704-D9CA581C8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66" y="1974859"/>
            <a:ext cx="3723854" cy="235000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ABC3B4B-55AF-0C4A-87AA-DE7D2E103C2F}"/>
              </a:ext>
            </a:extLst>
          </p:cNvPr>
          <p:cNvSpPr/>
          <p:nvPr/>
        </p:nvSpPr>
        <p:spPr>
          <a:xfrm>
            <a:off x="909422" y="4842530"/>
            <a:ext cx="9111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 sz="1800" dirty="0" err="1"/>
              <a:t>Which</a:t>
            </a:r>
            <a:r>
              <a:rPr lang="es-ES" sz="1800" dirty="0"/>
              <a:t> </a:t>
            </a:r>
            <a:r>
              <a:rPr lang="es-ES" sz="1800" dirty="0" err="1"/>
              <a:t>option</a:t>
            </a:r>
            <a:r>
              <a:rPr lang="es-ES" sz="1800" dirty="0"/>
              <a:t> do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think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more </a:t>
            </a:r>
            <a:r>
              <a:rPr lang="es-ES" sz="1800" dirty="0" err="1"/>
              <a:t>fair</a:t>
            </a:r>
            <a:r>
              <a:rPr lang="es-ES" sz="1800" dirty="0"/>
              <a:t>? </a:t>
            </a:r>
          </a:p>
          <a:p>
            <a:pPr marL="342900" indent="-342900">
              <a:buAutoNum type="arabicPeriod"/>
            </a:pPr>
            <a:r>
              <a:rPr lang="es-ES" sz="1800" dirty="0" err="1"/>
              <a:t>Which</a:t>
            </a:r>
            <a:r>
              <a:rPr lang="es-ES" sz="1800" dirty="0"/>
              <a:t> </a:t>
            </a:r>
            <a:r>
              <a:rPr lang="es-ES" sz="1800" dirty="0" err="1"/>
              <a:t>option</a:t>
            </a:r>
            <a:r>
              <a:rPr lang="es-ES" sz="1800" dirty="0"/>
              <a:t> </a:t>
            </a:r>
            <a:r>
              <a:rPr lang="es-ES" sz="1800" dirty="0" err="1"/>
              <a:t>would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prefer</a:t>
            </a:r>
            <a:r>
              <a:rPr lang="es-ES" sz="1800" dirty="0"/>
              <a:t>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were</a:t>
            </a:r>
            <a:r>
              <a:rPr lang="es-ES" sz="1800" dirty="0"/>
              <a:t> a </a:t>
            </a:r>
            <a:r>
              <a:rPr lang="es-ES" sz="1800" dirty="0" err="1"/>
              <a:t>company</a:t>
            </a:r>
            <a:r>
              <a:rPr lang="es-ES" sz="1800" dirty="0"/>
              <a:t> </a:t>
            </a:r>
            <a:r>
              <a:rPr lang="es-ES" sz="1800" dirty="0" err="1"/>
              <a:t>having</a:t>
            </a:r>
            <a:r>
              <a:rPr lang="es-ES" sz="1800" dirty="0"/>
              <a:t> to </a:t>
            </a:r>
            <a:r>
              <a:rPr lang="es-ES" sz="1800" dirty="0" err="1"/>
              <a:t>pay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salaries? </a:t>
            </a:r>
          </a:p>
          <a:p>
            <a:pPr marL="342900" indent="-342900">
              <a:buAutoNum type="arabicPeriod"/>
            </a:pPr>
            <a:r>
              <a:rPr lang="es-ES" sz="1800" dirty="0" err="1"/>
              <a:t>Which</a:t>
            </a:r>
            <a:r>
              <a:rPr lang="es-ES" sz="1800" dirty="0"/>
              <a:t> </a:t>
            </a:r>
            <a:r>
              <a:rPr lang="es-ES" sz="1800" dirty="0" err="1"/>
              <a:t>option</a:t>
            </a:r>
            <a:r>
              <a:rPr lang="es-ES" sz="1800" dirty="0"/>
              <a:t> </a:t>
            </a:r>
            <a:r>
              <a:rPr lang="es-ES" sz="1800" dirty="0" err="1"/>
              <a:t>would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prefer</a:t>
            </a:r>
            <a:r>
              <a:rPr lang="es-ES" sz="1800" dirty="0"/>
              <a:t>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were</a:t>
            </a:r>
            <a:r>
              <a:rPr lang="es-ES" sz="1800" dirty="0"/>
              <a:t> </a:t>
            </a:r>
            <a:r>
              <a:rPr lang="es-ES" sz="1800" dirty="0" err="1"/>
              <a:t>an</a:t>
            </a:r>
            <a:r>
              <a:rPr lang="es-ES" sz="1800" dirty="0"/>
              <a:t> individual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ethnicity</a:t>
            </a:r>
            <a:r>
              <a:rPr lang="es-ES" sz="1800" dirty="0"/>
              <a:t>=1? </a:t>
            </a:r>
          </a:p>
          <a:p>
            <a:pPr marL="342900" indent="-342900">
              <a:buAutoNum type="arabicPeriod"/>
            </a:pPr>
            <a:r>
              <a:rPr lang="es-ES" sz="1800" dirty="0"/>
              <a:t>Do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think</a:t>
            </a:r>
            <a:r>
              <a:rPr lang="es-ES" sz="1800" dirty="0"/>
              <a:t> ML </a:t>
            </a:r>
            <a:r>
              <a:rPr lang="es-ES" sz="1800" dirty="0" err="1"/>
              <a:t>engineers</a:t>
            </a:r>
            <a:r>
              <a:rPr lang="es-ES" sz="1800" dirty="0"/>
              <a:t> </a:t>
            </a:r>
            <a:r>
              <a:rPr lang="es-ES" sz="1800" dirty="0" err="1"/>
              <a:t>typically</a:t>
            </a:r>
            <a:r>
              <a:rPr lang="es-ES" sz="1800" dirty="0"/>
              <a:t> </a:t>
            </a:r>
            <a:r>
              <a:rPr lang="es-ES" sz="1800" dirty="0" err="1"/>
              <a:t>consider</a:t>
            </a:r>
            <a:r>
              <a:rPr lang="es-ES" sz="1800" dirty="0"/>
              <a:t> </a:t>
            </a:r>
            <a:r>
              <a:rPr lang="es-ES" sz="1800" dirty="0" err="1"/>
              <a:t>this</a:t>
            </a:r>
            <a:r>
              <a:rPr lang="es-ES" sz="1800" dirty="0"/>
              <a:t> ideas?</a:t>
            </a:r>
          </a:p>
        </p:txBody>
      </p:sp>
    </p:spTree>
    <p:extLst>
      <p:ext uri="{BB962C8B-B14F-4D97-AF65-F5344CB8AC3E}">
        <p14:creationId xmlns:p14="http://schemas.microsoft.com/office/powerpoint/2010/main" val="134258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Working on a real-world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79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Rules for Practices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6319345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6 </a:t>
            </a:r>
            <a:r>
              <a:rPr lang="es-ES" sz="2400" dirty="0" err="1"/>
              <a:t>sessions</a:t>
            </a:r>
            <a:r>
              <a:rPr lang="es-ES" sz="2400" dirty="0"/>
              <a:t> (3 modules)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Attendance</a:t>
            </a:r>
            <a:r>
              <a:rPr lang="es-ES" sz="2400"/>
              <a:t>: 3 </a:t>
            </a:r>
            <a:r>
              <a:rPr lang="es-ES" sz="2400" dirty="0" err="1"/>
              <a:t>of</a:t>
            </a:r>
            <a:r>
              <a:rPr lang="es-ES" sz="2400" dirty="0"/>
              <a:t> 6 </a:t>
            </a:r>
            <a:r>
              <a:rPr lang="es-ES" sz="2400" dirty="0" err="1"/>
              <a:t>classes</a:t>
            </a:r>
            <a:r>
              <a:rPr lang="es-ES" sz="2400" dirty="0"/>
              <a:t> </a:t>
            </a:r>
            <a:r>
              <a:rPr lang="es-ES" sz="2400" dirty="0" err="1"/>
              <a:t>mandatory</a:t>
            </a:r>
            <a:r>
              <a:rPr lang="es-ES" sz="24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Deliverables</a:t>
            </a:r>
            <a:r>
              <a:rPr lang="es-ES" sz="2400" dirty="0"/>
              <a:t>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19D496-6023-D040-93CD-84F5DF60F74A}"/>
              </a:ext>
            </a:extLst>
          </p:cNvPr>
          <p:cNvSpPr/>
          <p:nvPr/>
        </p:nvSpPr>
        <p:spPr>
          <a:xfrm>
            <a:off x="1874108" y="3942421"/>
            <a:ext cx="9479692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strike="sngStrike" dirty="0" err="1"/>
              <a:t>Practice</a:t>
            </a:r>
            <a:r>
              <a:rPr lang="es-ES" sz="2400" strike="sngStrike" dirty="0"/>
              <a:t> Module 1 (40% - Individual): 12/02/2024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2 (20% - Individual): 26/02/2024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3 (40% - In </a:t>
            </a:r>
            <a:r>
              <a:rPr lang="es-ES" sz="2400" dirty="0" err="1"/>
              <a:t>pairs</a:t>
            </a:r>
            <a:r>
              <a:rPr lang="es-ES" sz="2400" dirty="0"/>
              <a:t>): 22/03/2024 at 23:59</a:t>
            </a:r>
          </a:p>
        </p:txBody>
      </p:sp>
    </p:spTree>
    <p:extLst>
      <p:ext uri="{BB962C8B-B14F-4D97-AF65-F5344CB8AC3E}">
        <p14:creationId xmlns:p14="http://schemas.microsoft.com/office/powerpoint/2010/main" val="12616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Goals of Module 2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10260724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To </a:t>
            </a:r>
            <a:r>
              <a:rPr lang="es-ES" sz="2400" dirty="0" err="1"/>
              <a:t>understand</a:t>
            </a:r>
            <a:r>
              <a:rPr lang="es-ES" sz="2400" dirty="0"/>
              <a:t> Disparate </a:t>
            </a:r>
            <a:r>
              <a:rPr lang="es-ES" sz="2400" dirty="0" err="1"/>
              <a:t>Impact</a:t>
            </a:r>
            <a:r>
              <a:rPr lang="es-ES" sz="2400" dirty="0"/>
              <a:t> as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to </a:t>
            </a:r>
            <a:r>
              <a:rPr lang="es-ES" sz="2400" dirty="0" err="1"/>
              <a:t>Algorithmic</a:t>
            </a:r>
            <a:r>
              <a:rPr lang="es-ES" sz="2400" dirty="0"/>
              <a:t> </a:t>
            </a:r>
            <a:r>
              <a:rPr lang="es-ES" sz="2400" dirty="0" err="1"/>
              <a:t>Fairness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To </a:t>
            </a:r>
            <a:r>
              <a:rPr lang="es-ES" sz="2400" dirty="0" err="1"/>
              <a:t>apply</a:t>
            </a:r>
            <a:r>
              <a:rPr lang="es-ES" sz="2400" dirty="0"/>
              <a:t> </a:t>
            </a:r>
            <a:r>
              <a:rPr lang="es-ES" sz="2400" dirty="0" err="1"/>
              <a:t>concepts</a:t>
            </a:r>
            <a:r>
              <a:rPr lang="es-ES" sz="2400" dirty="0"/>
              <a:t> in a </a:t>
            </a:r>
            <a:r>
              <a:rPr lang="es-ES" sz="2400" dirty="0" err="1"/>
              <a:t>systematic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Assessment</a:t>
            </a:r>
            <a:r>
              <a:rPr lang="es-ES" sz="2400" dirty="0"/>
              <a:t> of </a:t>
            </a:r>
            <a:r>
              <a:rPr lang="es-ES" sz="2400" dirty="0" err="1"/>
              <a:t>mitigation</a:t>
            </a:r>
            <a:r>
              <a:rPr lang="es-ES" sz="2400" dirty="0"/>
              <a:t> </a:t>
            </a:r>
            <a:r>
              <a:rPr lang="es-ES" sz="2400" dirty="0" err="1"/>
              <a:t>strategies</a:t>
            </a:r>
            <a:endParaRPr lang="es-E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10D09C-7149-1F48-BCC6-62842427FAE9}"/>
              </a:ext>
            </a:extLst>
          </p:cNvPr>
          <p:cNvSpPr/>
          <p:nvPr/>
        </p:nvSpPr>
        <p:spPr>
          <a:xfrm>
            <a:off x="591065" y="5267984"/>
            <a:ext cx="11184472" cy="4563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/>
              <a:t>This</a:t>
            </a:r>
            <a:r>
              <a:rPr lang="es-ES" dirty="0"/>
              <a:t> module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exhaustive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 and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massive</a:t>
            </a:r>
            <a:r>
              <a:rPr lang="es-ES" dirty="0"/>
              <a:t> data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data </a:t>
            </a:r>
            <a:r>
              <a:rPr lang="es-ES" dirty="0" err="1"/>
              <a:t>formats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87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Disparate Impact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Disparate Impact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3925357"/>
            <a:ext cx="1022919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/>
              <a:t>﻿</a:t>
            </a:r>
            <a:r>
              <a:rPr lang="es-ES" sz="2000" i="1" dirty="0" err="1"/>
              <a:t>Settings</a:t>
            </a:r>
            <a:r>
              <a:rPr lang="es-ES" sz="2000" i="1" dirty="0"/>
              <a:t> </a:t>
            </a:r>
            <a:r>
              <a:rPr lang="es-ES" sz="2000" i="1" dirty="0" err="1"/>
              <a:t>wherein</a:t>
            </a:r>
            <a:r>
              <a:rPr lang="es-ES" sz="2000" i="1" dirty="0"/>
              <a:t> a </a:t>
            </a:r>
            <a:r>
              <a:rPr lang="es-ES" sz="2000" i="1" dirty="0" err="1"/>
              <a:t>penalty</a:t>
            </a:r>
            <a:r>
              <a:rPr lang="es-ES" sz="2000" i="1" dirty="0"/>
              <a:t> </a:t>
            </a:r>
            <a:r>
              <a:rPr lang="es-ES" sz="2000" i="1" dirty="0" err="1"/>
              <a:t>policy</a:t>
            </a:r>
            <a:r>
              <a:rPr lang="es-ES" sz="2000" i="1" dirty="0"/>
              <a:t> has </a:t>
            </a:r>
            <a:r>
              <a:rPr lang="es-ES" sz="2000" i="1" dirty="0" err="1"/>
              <a:t>unintended</a:t>
            </a:r>
            <a:r>
              <a:rPr lang="es-ES" sz="2000" i="1" dirty="0"/>
              <a:t> </a:t>
            </a:r>
            <a:r>
              <a:rPr lang="es-ES" sz="2000" i="1" dirty="0" err="1"/>
              <a:t>disproportionate</a:t>
            </a:r>
            <a:r>
              <a:rPr lang="es-ES" sz="2000" i="1" dirty="0"/>
              <a:t> adverse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a particular </a:t>
            </a:r>
            <a:r>
              <a:rPr lang="es-ES" sz="2000" i="1" dirty="0" err="1"/>
              <a:t>group</a:t>
            </a:r>
            <a:r>
              <a:rPr lang="es-ES" sz="2000" i="1" dirty="0"/>
              <a:t>. [..]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important</a:t>
            </a:r>
            <a:r>
              <a:rPr lang="es-ES" sz="2000" dirty="0"/>
              <a:t> to </a:t>
            </a:r>
            <a:r>
              <a:rPr lang="es-ES" sz="2000" dirty="0" err="1"/>
              <a:t>bear</a:t>
            </a:r>
            <a:r>
              <a:rPr lang="es-ES" sz="2000" dirty="0"/>
              <a:t> in </a:t>
            </a:r>
            <a:r>
              <a:rPr lang="es-ES" sz="2000" dirty="0" err="1"/>
              <a:t>mind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fairness</a:t>
            </a:r>
            <a:r>
              <a:rPr lang="es-ES" sz="2000" dirty="0"/>
              <a:t> </a:t>
            </a:r>
            <a:r>
              <a:rPr lang="es-ES" sz="2000" dirty="0" err="1"/>
              <a:t>itself</a:t>
            </a:r>
            <a:r>
              <a:rPr lang="es-ES" sz="2000" dirty="0"/>
              <a:t>—</a:t>
            </a:r>
          </a:p>
          <a:p>
            <a:r>
              <a:rPr lang="es-ES" sz="2000" dirty="0" err="1"/>
              <a:t>along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notion</a:t>
            </a:r>
            <a:r>
              <a:rPr lang="es-ES" sz="2000" dirty="0"/>
              <a:t> of disparate </a:t>
            </a:r>
            <a:r>
              <a:rPr lang="es-ES" sz="2000" dirty="0" err="1"/>
              <a:t>impact</a:t>
            </a:r>
            <a:r>
              <a:rPr lang="es-ES" sz="2000" dirty="0"/>
              <a:t>—</a:t>
            </a:r>
            <a:r>
              <a:rPr lang="es-ES" sz="2000" dirty="0" err="1"/>
              <a:t>is</a:t>
            </a:r>
            <a:r>
              <a:rPr lang="es-ES" sz="2000" dirty="0"/>
              <a:t> a social and </a:t>
            </a:r>
            <a:r>
              <a:rPr lang="es-ES" sz="2000" dirty="0" err="1"/>
              <a:t>ethical</a:t>
            </a:r>
            <a:r>
              <a:rPr lang="es-ES" sz="2000" dirty="0"/>
              <a:t> concept, </a:t>
            </a:r>
            <a:r>
              <a:rPr lang="es-ES" sz="2000" dirty="0" err="1"/>
              <a:t>not</a:t>
            </a:r>
            <a:r>
              <a:rPr lang="es-ES" sz="2000" dirty="0"/>
              <a:t> a </a:t>
            </a:r>
            <a:r>
              <a:rPr lang="es-ES" sz="2000" dirty="0" err="1"/>
              <a:t>statistical</a:t>
            </a:r>
            <a:r>
              <a:rPr lang="es-ES" sz="2000" dirty="0"/>
              <a:t> concept.</a:t>
            </a:r>
            <a:br>
              <a:rPr lang="es-ES" sz="2800" dirty="0"/>
            </a:br>
            <a:r>
              <a:rPr lang="es-ES" sz="1200" dirty="0" err="1"/>
              <a:t>Chouldechova</a:t>
            </a:r>
            <a:r>
              <a:rPr lang="es-ES" sz="1200" dirty="0"/>
              <a:t>, A. (2017) </a:t>
            </a:r>
            <a:r>
              <a:rPr lang="es-ES" sz="1200" dirty="0" err="1"/>
              <a:t>Fair</a:t>
            </a:r>
            <a:r>
              <a:rPr lang="es-ES" sz="1200" dirty="0"/>
              <a:t> </a:t>
            </a:r>
            <a:r>
              <a:rPr lang="es-ES" sz="1200" dirty="0" err="1"/>
              <a:t>Prediction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Disparate </a:t>
            </a:r>
            <a:r>
              <a:rPr lang="es-ES" sz="1200" dirty="0" err="1"/>
              <a:t>Impact</a:t>
            </a:r>
            <a:r>
              <a:rPr lang="es-ES" sz="1200" dirty="0"/>
              <a:t>: A </a:t>
            </a:r>
            <a:r>
              <a:rPr lang="es-ES" sz="1200" dirty="0" err="1"/>
              <a:t>Study</a:t>
            </a:r>
            <a:r>
              <a:rPr lang="es-ES" sz="1200" dirty="0"/>
              <a:t> of </a:t>
            </a:r>
            <a:r>
              <a:rPr lang="es-ES" sz="1200" dirty="0" err="1"/>
              <a:t>Bias</a:t>
            </a:r>
            <a:r>
              <a:rPr lang="es-ES" sz="1200" dirty="0"/>
              <a:t> in </a:t>
            </a:r>
            <a:r>
              <a:rPr lang="es-ES" sz="1200" dirty="0" err="1"/>
              <a:t>Recidivism</a:t>
            </a:r>
            <a:r>
              <a:rPr lang="es-ES" sz="1200" dirty="0"/>
              <a:t> </a:t>
            </a:r>
            <a:r>
              <a:rPr lang="es-ES" sz="1200" dirty="0" err="1"/>
              <a:t>Prediction</a:t>
            </a:r>
            <a:r>
              <a:rPr lang="es-ES" sz="1200" dirty="0"/>
              <a:t> Instruments. Big Data, 5(2), pp. 153–163. doi:10.1089/big.2016.0047.</a:t>
            </a:r>
            <a:endParaRPr lang="es-ES" sz="1200" u="sng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8449508-57D3-7047-A107-FD222DB195AC}"/>
              </a:ext>
            </a:extLst>
          </p:cNvPr>
          <p:cNvSpPr/>
          <p:nvPr/>
        </p:nvSpPr>
        <p:spPr>
          <a:xfrm>
            <a:off x="838199" y="2022985"/>
            <a:ext cx="102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/>
              <a:t>﻿Disparate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refers</a:t>
            </a:r>
            <a:r>
              <a:rPr lang="es-ES" sz="2000" i="1" dirty="0"/>
              <a:t> to </a:t>
            </a:r>
            <a:r>
              <a:rPr lang="es-ES" sz="2000" i="1" dirty="0" err="1"/>
              <a:t>policies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practices</a:t>
            </a:r>
            <a:r>
              <a:rPr lang="es-ES" sz="2000" i="1" dirty="0"/>
              <a:t> </a:t>
            </a:r>
            <a:r>
              <a:rPr lang="es-ES" sz="2000" i="1" dirty="0" err="1"/>
              <a:t>that</a:t>
            </a:r>
            <a:r>
              <a:rPr lang="es-ES" sz="2000" i="1" dirty="0"/>
              <a:t> are </a:t>
            </a:r>
            <a:r>
              <a:rPr lang="es-ES" sz="2000" i="1" dirty="0" err="1"/>
              <a:t>facially</a:t>
            </a:r>
            <a:r>
              <a:rPr lang="es-ES" sz="2000" i="1" dirty="0"/>
              <a:t> neutral </a:t>
            </a:r>
            <a:r>
              <a:rPr lang="es-ES" sz="2000" i="1" dirty="0" err="1"/>
              <a:t>but</a:t>
            </a:r>
            <a:r>
              <a:rPr lang="es-ES" sz="2000" i="1" dirty="0"/>
              <a:t> </a:t>
            </a:r>
            <a:r>
              <a:rPr lang="es-ES" sz="2000" i="1" dirty="0" err="1"/>
              <a:t>have</a:t>
            </a:r>
            <a:r>
              <a:rPr lang="es-ES" sz="2000" i="1" dirty="0"/>
              <a:t> a </a:t>
            </a:r>
            <a:r>
              <a:rPr lang="es-ES" sz="2000" i="1" dirty="0" err="1"/>
              <a:t>disproportionately</a:t>
            </a:r>
            <a:r>
              <a:rPr lang="es-ES" sz="2000" i="1" dirty="0"/>
              <a:t> adverse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</a:t>
            </a:r>
            <a:r>
              <a:rPr lang="es-ES" sz="2000" i="1" dirty="0" err="1"/>
              <a:t>protected</a:t>
            </a:r>
            <a:r>
              <a:rPr lang="es-ES" sz="2000" i="1" dirty="0"/>
              <a:t> </a:t>
            </a:r>
            <a:r>
              <a:rPr lang="es-ES" sz="2000" i="1" dirty="0" err="1"/>
              <a:t>classes</a:t>
            </a:r>
            <a:r>
              <a:rPr lang="es-ES" sz="2000" i="1" dirty="0"/>
              <a:t>. </a:t>
            </a:r>
            <a:r>
              <a:rPr lang="es-ES" sz="2000" dirty="0"/>
              <a:t>Disparate </a:t>
            </a:r>
            <a:r>
              <a:rPr lang="es-ES" sz="2000" dirty="0" err="1"/>
              <a:t>impact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concerned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intent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motive </a:t>
            </a:r>
            <a:r>
              <a:rPr lang="es-ES" sz="2000" dirty="0" err="1"/>
              <a:t>for</a:t>
            </a:r>
            <a:r>
              <a:rPr lang="es-ES" sz="2000" dirty="0"/>
              <a:t> a </a:t>
            </a:r>
            <a:r>
              <a:rPr lang="es-ES" sz="2000" dirty="0" err="1"/>
              <a:t>policy</a:t>
            </a:r>
            <a:r>
              <a:rPr lang="es-ES" sz="2000" dirty="0"/>
              <a:t>.</a:t>
            </a:r>
            <a:br>
              <a:rPr lang="es-ES" sz="2800" dirty="0"/>
            </a:br>
            <a:r>
              <a:rPr lang="es-ES" sz="1200" dirty="0"/>
              <a:t>﻿</a:t>
            </a:r>
            <a:r>
              <a:rPr lang="es-ES" sz="1200" dirty="0" err="1"/>
              <a:t>Barocas</a:t>
            </a:r>
            <a:r>
              <a:rPr lang="es-ES" sz="1200" dirty="0"/>
              <a:t>, S. (2014) Big Data ’ S Disparate </a:t>
            </a:r>
            <a:r>
              <a:rPr lang="es-ES" sz="1200" dirty="0" err="1"/>
              <a:t>Impact</a:t>
            </a:r>
            <a:r>
              <a:rPr lang="es-ES" sz="1200" dirty="0"/>
              <a:t>. California </a:t>
            </a:r>
            <a:r>
              <a:rPr lang="es-ES" sz="1200" dirty="0" err="1"/>
              <a:t>Law</a:t>
            </a:r>
            <a:r>
              <a:rPr lang="es-ES" sz="1200" dirty="0"/>
              <a:t> </a:t>
            </a:r>
            <a:r>
              <a:rPr lang="es-ES" sz="1200" dirty="0" err="1"/>
              <a:t>Review</a:t>
            </a:r>
            <a:r>
              <a:rPr lang="es-ES" sz="1200" dirty="0"/>
              <a:t>, 104(671), pp. 671–732.</a:t>
            </a:r>
            <a:endParaRPr lang="es-ES" sz="1200" u="sng" dirty="0"/>
          </a:p>
        </p:txBody>
      </p:sp>
    </p:spTree>
    <p:extLst>
      <p:ext uri="{BB962C8B-B14F-4D97-AF65-F5344CB8AC3E}">
        <p14:creationId xmlns:p14="http://schemas.microsoft.com/office/powerpoint/2010/main" val="123787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Disparate Impact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E502B6-A8E2-CC45-ACBD-2C9CE60B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024" y="1802977"/>
            <a:ext cx="6533952" cy="377102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CEE6092-F3BB-8847-B17A-04AA18BDFA63}"/>
              </a:ext>
            </a:extLst>
          </p:cNvPr>
          <p:cNvSpPr/>
          <p:nvPr/>
        </p:nvSpPr>
        <p:spPr>
          <a:xfrm>
            <a:off x="2829024" y="5574001"/>
            <a:ext cx="6533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Helvetica Neue" panose="02000503000000020004" pitchFamily="2" charset="0"/>
              </a:rPr>
              <a:t>Illustration</a:t>
            </a:r>
            <a:r>
              <a:rPr lang="es-ES" dirty="0">
                <a:latin typeface="Helvetica Neue" panose="02000503000000020004" pitchFamily="2" charset="0"/>
              </a:rPr>
              <a:t> of disparate </a:t>
            </a:r>
            <a:r>
              <a:rPr lang="es-ES" dirty="0" err="1">
                <a:latin typeface="Helvetica Neue" panose="02000503000000020004" pitchFamily="2" charset="0"/>
              </a:rPr>
              <a:t>impact</a:t>
            </a:r>
            <a:r>
              <a:rPr lang="es-ES" dirty="0">
                <a:latin typeface="Helvetica Neue" panose="02000503000000020004" pitchFamily="2" charset="0"/>
              </a:rPr>
              <a:t> — in </a:t>
            </a:r>
            <a:r>
              <a:rPr lang="es-ES" dirty="0" err="1">
                <a:latin typeface="Helvetica Neue" panose="02000503000000020004" pitchFamily="2" charset="0"/>
              </a:rPr>
              <a:t>this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diagram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the</a:t>
            </a:r>
            <a:r>
              <a:rPr lang="es-ES" dirty="0">
                <a:latin typeface="Helvetica Neue" panose="02000503000000020004" pitchFamily="2" charset="0"/>
              </a:rPr>
              <a:t> data </a:t>
            </a:r>
            <a:r>
              <a:rPr lang="es-ES" dirty="0" err="1">
                <a:latin typeface="Helvetica Neue" panose="02000503000000020004" pitchFamily="2" charset="0"/>
              </a:rPr>
              <a:t>distribution</a:t>
            </a:r>
            <a:r>
              <a:rPr lang="es-ES" dirty="0">
                <a:latin typeface="Helvetica Neue" panose="02000503000000020004" pitchFamily="2" charset="0"/>
              </a:rPr>
              <a:t> of </a:t>
            </a:r>
            <a:r>
              <a:rPr lang="es-ES" dirty="0" err="1">
                <a:latin typeface="Helvetica Neue" panose="02000503000000020004" pitchFamily="2" charset="0"/>
              </a:rPr>
              <a:t>two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groups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is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very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different</a:t>
            </a:r>
            <a:r>
              <a:rPr lang="es-ES" dirty="0">
                <a:latin typeface="Helvetica Neue" panose="02000503000000020004" pitchFamily="2" charset="0"/>
              </a:rPr>
              <a:t>, </a:t>
            </a:r>
            <a:r>
              <a:rPr lang="es-ES" dirty="0" err="1">
                <a:latin typeface="Helvetica Neue" panose="02000503000000020004" pitchFamily="2" charset="0"/>
              </a:rPr>
              <a:t>which</a:t>
            </a:r>
            <a:r>
              <a:rPr lang="es-ES" dirty="0">
                <a:latin typeface="Helvetica Neue" panose="02000503000000020004" pitchFamily="2" charset="0"/>
              </a:rPr>
              <a:t> leads to </a:t>
            </a:r>
            <a:r>
              <a:rPr lang="es-ES" dirty="0" err="1">
                <a:latin typeface="Helvetica Neue" panose="02000503000000020004" pitchFamily="2" charset="0"/>
              </a:rPr>
              <a:t>differences</a:t>
            </a:r>
            <a:r>
              <a:rPr lang="es-ES" dirty="0">
                <a:latin typeface="Helvetica Neue" panose="02000503000000020004" pitchFamily="2" charset="0"/>
              </a:rPr>
              <a:t> in </a:t>
            </a:r>
            <a:r>
              <a:rPr lang="es-ES" dirty="0" err="1">
                <a:latin typeface="Helvetica Neue" panose="02000503000000020004" pitchFamily="2" charset="0"/>
              </a:rPr>
              <a:t>the</a:t>
            </a:r>
            <a:r>
              <a:rPr lang="es-ES" dirty="0">
                <a:latin typeface="Helvetica Neue" panose="02000503000000020004" pitchFamily="2" charset="0"/>
              </a:rPr>
              <a:t> output of </a:t>
            </a:r>
            <a:r>
              <a:rPr lang="es-ES" dirty="0" err="1">
                <a:latin typeface="Helvetica Neue" panose="02000503000000020004" pitchFamily="2" charset="0"/>
              </a:rPr>
              <a:t>the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algorithm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without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any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explicit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association</a:t>
            </a:r>
            <a:r>
              <a:rPr lang="es-ES" dirty="0">
                <a:latin typeface="Helvetica Neue" panose="02000503000000020004" pitchFamily="2" charset="0"/>
              </a:rPr>
              <a:t> of </a:t>
            </a:r>
            <a:r>
              <a:rPr lang="es-ES" dirty="0" err="1">
                <a:latin typeface="Helvetica Neue" panose="02000503000000020004" pitchFamily="2" charset="0"/>
              </a:rPr>
              <a:t>the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groups</a:t>
            </a:r>
            <a:r>
              <a:rPr lang="es-ES" dirty="0">
                <a:latin typeface="Helvetica Neue" panose="02000503000000020004" pitchFamily="2" charset="0"/>
              </a:rPr>
              <a:t>. </a:t>
            </a:r>
            <a:r>
              <a:rPr lang="es-ES" dirty="0" err="1">
                <a:latin typeface="Helvetica Neue" panose="02000503000000020004" pitchFamily="2" charset="0"/>
              </a:rPr>
              <a:t>Source</a:t>
            </a:r>
            <a:r>
              <a:rPr lang="es-ES" dirty="0">
                <a:latin typeface="Helvetica Neue" panose="02000503000000020004" pitchFamily="2" charset="0"/>
              </a:rPr>
              <a:t>: </a:t>
            </a:r>
            <a:r>
              <a:rPr lang="es-ES" u="sng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KdNuggets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66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 err="1"/>
              <a:t>Analysing</a:t>
            </a:r>
            <a:r>
              <a:rPr lang="en-US" dirty="0"/>
              <a:t> a toy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Toy dataset</a:t>
            </a:r>
            <a:endParaRPr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DBD9CA33-7BCB-6B40-AE91-6A8314EF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8745"/>
            <a:ext cx="2605565" cy="20454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2328F0-151F-C040-8F10-C3BF18B35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1730485"/>
            <a:ext cx="6540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4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Toy dataset</a:t>
            </a:r>
            <a:endParaRPr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DBD9CA33-7BCB-6B40-AE91-6A8314EF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8745"/>
            <a:ext cx="2605565" cy="20454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2328F0-151F-C040-8F10-C3BF18B35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1730485"/>
            <a:ext cx="6540500" cy="41275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ED3C0EC-18A2-E549-9FB1-C500F9BD2CDA}"/>
              </a:ext>
            </a:extLst>
          </p:cNvPr>
          <p:cNvSpPr/>
          <p:nvPr/>
        </p:nvSpPr>
        <p:spPr>
          <a:xfrm>
            <a:off x="838200" y="4042405"/>
            <a:ext cx="40596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Oberservations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: </a:t>
            </a:r>
            <a:b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</a:b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Data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well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balanced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(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half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of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samples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have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*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ethnicity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* =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Most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of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highest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salaries are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given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to *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ethnicity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* =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In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following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will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refer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to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ethnicity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= 0 as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privileged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group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and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ethnicity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= 1 as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disadvantaged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or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protected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group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84224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797</Words>
  <Application>Microsoft Macintosh PowerPoint</Application>
  <PresentationFormat>Panorámica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Calibri</vt:lpstr>
      <vt:lpstr>Helvetica Neue</vt:lpstr>
      <vt:lpstr>Arial</vt:lpstr>
      <vt:lpstr>2_Office Theme</vt:lpstr>
      <vt:lpstr>24285 FATE</vt:lpstr>
      <vt:lpstr>Rules for Practices</vt:lpstr>
      <vt:lpstr>Goals of Module 2</vt:lpstr>
      <vt:lpstr>Disparate Impact</vt:lpstr>
      <vt:lpstr>Disparate Impact</vt:lpstr>
      <vt:lpstr>Disparate Impact</vt:lpstr>
      <vt:lpstr>Analysing a toy dataset</vt:lpstr>
      <vt:lpstr>Toy dataset</vt:lpstr>
      <vt:lpstr>Toy dataset</vt:lpstr>
      <vt:lpstr>Predicting salaries w/o protected attributes</vt:lpstr>
      <vt:lpstr>Predicting salaries w/o protected attributes</vt:lpstr>
      <vt:lpstr>Predicting salaries w/ protected attributes</vt:lpstr>
      <vt:lpstr>Predicting salaries w/ protected attributes</vt:lpstr>
      <vt:lpstr>Predicting salaries w/o protected coefficient</vt:lpstr>
      <vt:lpstr>Predicting salaries w/o protected coefficient</vt:lpstr>
      <vt:lpstr>Predicting salaries</vt:lpstr>
      <vt:lpstr>Working on a real-world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24303 Databases</dc:title>
  <dc:creator>Microsoft Office User</dc:creator>
  <cp:lastModifiedBy>MANUEL PORTELA CHARNEJOVSKY</cp:lastModifiedBy>
  <cp:revision>15</cp:revision>
  <dcterms:created xsi:type="dcterms:W3CDTF">2018-09-18T20:23:57Z</dcterms:created>
  <dcterms:modified xsi:type="dcterms:W3CDTF">2024-01-16T08:16:55Z</dcterms:modified>
</cp:coreProperties>
</file>