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90" r:id="rId4"/>
    <p:sldId id="307" r:id="rId5"/>
    <p:sldId id="310" r:id="rId6"/>
    <p:sldId id="306" r:id="rId7"/>
    <p:sldId id="312" r:id="rId8"/>
    <p:sldId id="308" r:id="rId9"/>
    <p:sldId id="309" r:id="rId10"/>
    <p:sldId id="300" r:id="rId11"/>
    <p:sldId id="305" r:id="rId12"/>
    <p:sldId id="282" r:id="rId13"/>
    <p:sldId id="311" r:id="rId14"/>
    <p:sldId id="257" r:id="rId15"/>
    <p:sldId id="303" r:id="rId16"/>
    <p:sldId id="284" r:id="rId17"/>
    <p:sldId id="301" r:id="rId18"/>
    <p:sldId id="302" r:id="rId19"/>
    <p:sldId id="304" r:id="rId20"/>
    <p:sldId id="314" r:id="rId21"/>
    <p:sldId id="313" r:id="rId22"/>
    <p:sldId id="315" r:id="rId23"/>
    <p:sldId id="320" r:id="rId24"/>
    <p:sldId id="318" r:id="rId25"/>
    <p:sldId id="317" r:id="rId26"/>
    <p:sldId id="319" r:id="rId27"/>
    <p:sldId id="316" r:id="rId28"/>
    <p:sldId id="321" r:id="rId29"/>
    <p:sldId id="322" r:id="rId30"/>
  </p:sldIdLst>
  <p:sldSz cx="12192000" cy="6858000"/>
  <p:notesSz cx="6858000" cy="9144000"/>
  <p:embeddedFontLst>
    <p:embeddedFont>
      <p:font typeface="charter" panose="020405030505060202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gZCf10aQ56y2vyPezsfpLDud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53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1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903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46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160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20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10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40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37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80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203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42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896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163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57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173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757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02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935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36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88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60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56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92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64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20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634" y="1386517"/>
            <a:ext cx="3262732" cy="111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5101389"/>
            <a:ext cx="9144000" cy="6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8102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8697" y="181669"/>
            <a:ext cx="1535306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  <a:defRPr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/>
          <p:nvPr/>
        </p:nvSpPr>
        <p:spPr>
          <a:xfrm>
            <a:off x="11513645" y="6400412"/>
            <a:ext cx="41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C8102E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>
              <a:solidFill>
                <a:srgbClr val="C810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7421" y="181913"/>
            <a:ext cx="1537362" cy="52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810.01943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marlarasa/cov19-open-data-mexic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4, 5 &amp; 6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Algorithmic Fairness and mitigation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EB3C68-F91E-F340-B448-E97955FA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A549E224-993A-FB4B-8232-F03ED25E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798"/>
            <a:ext cx="6829498" cy="657240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AE5FED4-C495-E942-83D9-CC2415626D4F}"/>
              </a:ext>
            </a:extLst>
          </p:cNvPr>
          <p:cNvSpPr/>
          <p:nvPr/>
        </p:nvSpPr>
        <p:spPr>
          <a:xfrm>
            <a:off x="7866709" y="6250153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b="1" dirty="0">
                <a:solidFill>
                  <a:srgbClr val="CD2C3C"/>
                </a:solidFill>
              </a:rPr>
              <a:t>https://aif360.mybluemix.net</a:t>
            </a:r>
          </a:p>
        </p:txBody>
      </p:sp>
    </p:spTree>
    <p:extLst>
      <p:ext uri="{BB962C8B-B14F-4D97-AF65-F5344CB8AC3E}">
        <p14:creationId xmlns:p14="http://schemas.microsoft.com/office/powerpoint/2010/main" val="5061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EB3C68-F91E-F340-B448-E97955FA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B04ADA7-3E61-1048-8677-23A004F6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065"/>
            <a:ext cx="12192000" cy="5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7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Fairness Metrics for Classification in AIF360</a:t>
            </a:r>
            <a:endParaRPr dirty="0"/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28DA7DEB-1CC4-894F-B121-2DD8C9F62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0"/>
          <a:stretch/>
        </p:blipFill>
        <p:spPr>
          <a:xfrm>
            <a:off x="613012" y="1392072"/>
            <a:ext cx="10740788" cy="53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7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Fairness Metrics for Classification in AIF360</a:t>
            </a:r>
            <a:endParaRPr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7ACBD6DC-651B-495C-D415-D5F9A5C8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36" y="1623060"/>
            <a:ext cx="7772400" cy="44989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14E3B4-C262-9146-5236-45D97F89644B}"/>
              </a:ext>
            </a:extLst>
          </p:cNvPr>
          <p:cNvSpPr txBox="1"/>
          <p:nvPr/>
        </p:nvSpPr>
        <p:spPr>
          <a:xfrm>
            <a:off x="1814513" y="6280930"/>
            <a:ext cx="6097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https://aif360.mybluemix.net</a:t>
            </a:r>
          </a:p>
        </p:txBody>
      </p:sp>
    </p:spTree>
    <p:extLst>
      <p:ext uri="{BB962C8B-B14F-4D97-AF65-F5344CB8AC3E}">
        <p14:creationId xmlns:p14="http://schemas.microsoft.com/office/powerpoint/2010/main" val="317460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Mitigation algorithms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algorithms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FA54ED-5CD2-1847-8533-5D6F6DAD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90" y="1386285"/>
            <a:ext cx="9528220" cy="504853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AB190F3-6DB5-A84D-B2B3-27EB7A8E8BFB}"/>
              </a:ext>
            </a:extLst>
          </p:cNvPr>
          <p:cNvSpPr/>
          <p:nvPr/>
        </p:nvSpPr>
        <p:spPr>
          <a:xfrm>
            <a:off x="7647354" y="6280930"/>
            <a:ext cx="3459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err="1">
                <a:solidFill>
                  <a:srgbClr val="333333"/>
                </a:solidFill>
                <a:latin typeface="Tinos"/>
              </a:rPr>
              <a:t>Source:</a:t>
            </a:r>
            <a:r>
              <a:rPr lang="es-ES" i="1" u="sng" dirty="0" err="1">
                <a:latin typeface="Tinos"/>
                <a:hlinkClick r:id="rId4"/>
              </a:rPr>
              <a:t>https</a:t>
            </a:r>
            <a:r>
              <a:rPr lang="es-ES" i="1" u="sng" dirty="0">
                <a:latin typeface="Tinos"/>
                <a:hlinkClick r:id="rId4"/>
              </a:rPr>
              <a:t>://arxiv.org/pdf/1810.01943.pdf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845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in pre-processing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199" y="2761462"/>
            <a:ext cx="108715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Disparate </a:t>
            </a:r>
            <a:r>
              <a:rPr lang="es-ES" sz="2000" b="1" dirty="0" err="1"/>
              <a:t>Impact</a:t>
            </a:r>
            <a:r>
              <a:rPr lang="es-ES" sz="2000" b="1" dirty="0"/>
              <a:t> Remover</a:t>
            </a:r>
          </a:p>
          <a:p>
            <a:r>
              <a:rPr lang="es-ES" sz="2000" dirty="0" err="1"/>
              <a:t>Edits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r>
              <a:rPr lang="es-ES" sz="2000" dirty="0"/>
              <a:t>, </a:t>
            </a:r>
            <a:r>
              <a:rPr lang="es-ES" sz="2000" dirty="0" err="1"/>
              <a:t>which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be </a:t>
            </a:r>
            <a:r>
              <a:rPr lang="es-ES" sz="2000" dirty="0" err="1"/>
              <a:t>used</a:t>
            </a:r>
            <a:r>
              <a:rPr lang="es-ES" sz="2000" dirty="0"/>
              <a:t> as </a:t>
            </a:r>
            <a:r>
              <a:rPr lang="es-ES" sz="2000" dirty="0" err="1"/>
              <a:t>features</a:t>
            </a:r>
            <a:r>
              <a:rPr lang="es-ES" sz="2000" dirty="0"/>
              <a:t>, to </a:t>
            </a:r>
            <a:r>
              <a:rPr lang="es-ES" sz="2000" dirty="0" err="1"/>
              <a:t>increase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groups</a:t>
            </a:r>
            <a:r>
              <a:rPr lang="es-ES" sz="2000" dirty="0"/>
              <a:t>.</a:t>
            </a:r>
          </a:p>
          <a:p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algorithm</a:t>
            </a:r>
            <a:r>
              <a:rPr lang="es-ES" sz="2000" dirty="0"/>
              <a:t> </a:t>
            </a:r>
            <a:r>
              <a:rPr lang="es-ES" sz="2000" dirty="0" err="1"/>
              <a:t>requires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user</a:t>
            </a:r>
            <a:r>
              <a:rPr lang="es-ES" sz="2000" dirty="0"/>
              <a:t> to </a:t>
            </a:r>
            <a:r>
              <a:rPr lang="es-ES" sz="2000" dirty="0" err="1"/>
              <a:t>specify</a:t>
            </a:r>
            <a:r>
              <a:rPr lang="es-ES" sz="2000" dirty="0"/>
              <a:t> a </a:t>
            </a:r>
            <a:r>
              <a:rPr lang="es-ES" sz="2000" dirty="0" err="1"/>
              <a:t>repair_level</a:t>
            </a:r>
            <a:r>
              <a:rPr lang="es-ES" sz="2000" dirty="0"/>
              <a:t>, </a:t>
            </a:r>
          </a:p>
          <a:p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indicates</a:t>
            </a:r>
            <a:r>
              <a:rPr lang="es-ES" sz="2000" dirty="0"/>
              <a:t> </a:t>
            </a:r>
            <a:r>
              <a:rPr lang="es-ES" sz="2000" dirty="0" err="1"/>
              <a:t>how</a:t>
            </a:r>
            <a:r>
              <a:rPr lang="es-ES" sz="2000" dirty="0"/>
              <a:t> </a:t>
            </a:r>
            <a:r>
              <a:rPr lang="es-ES" sz="2000" dirty="0" err="1"/>
              <a:t>much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wish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distributions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groups</a:t>
            </a:r>
            <a:r>
              <a:rPr lang="es-ES" sz="2000" dirty="0"/>
              <a:t> to </a:t>
            </a:r>
            <a:r>
              <a:rPr lang="es-ES" sz="2000" dirty="0" err="1"/>
              <a:t>overlap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b="1" dirty="0" err="1"/>
              <a:t>Reweighing</a:t>
            </a:r>
            <a:r>
              <a:rPr lang="es-ES" sz="2000" dirty="0"/>
              <a:t> (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need</a:t>
            </a:r>
            <a:r>
              <a:rPr lang="es-ES" sz="2000" dirty="0"/>
              <a:t> a </a:t>
            </a:r>
            <a:r>
              <a:rPr lang="es-ES" sz="2000" dirty="0" err="1"/>
              <a:t>classifier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allows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to </a:t>
            </a:r>
            <a:r>
              <a:rPr lang="es-ES" sz="2000" dirty="0" err="1"/>
              <a:t>parametrize</a:t>
            </a:r>
            <a:r>
              <a:rPr lang="es-ES" sz="2000" dirty="0"/>
              <a:t> </a:t>
            </a:r>
            <a:r>
              <a:rPr lang="es-ES" sz="2000" dirty="0" err="1"/>
              <a:t>sample</a:t>
            </a:r>
            <a:r>
              <a:rPr lang="es-ES" sz="2000" dirty="0"/>
              <a:t> </a:t>
            </a:r>
            <a:r>
              <a:rPr lang="es-ES" sz="2000" dirty="0" err="1"/>
              <a:t>weights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)</a:t>
            </a:r>
            <a:br>
              <a:rPr lang="es-ES" sz="2000" dirty="0"/>
            </a:br>
            <a:r>
              <a:rPr lang="es-ES" sz="2000" dirty="0" err="1"/>
              <a:t>Weights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examples</a:t>
            </a:r>
            <a:r>
              <a:rPr lang="es-ES" sz="2000" dirty="0"/>
              <a:t> in </a:t>
            </a:r>
            <a:r>
              <a:rPr lang="es-ES" sz="2000" dirty="0" err="1"/>
              <a:t>each</a:t>
            </a:r>
            <a:r>
              <a:rPr lang="es-ES" sz="2000" dirty="0"/>
              <a:t> (</a:t>
            </a:r>
            <a:r>
              <a:rPr lang="es-ES" sz="2000" dirty="0" err="1"/>
              <a:t>group</a:t>
            </a:r>
            <a:r>
              <a:rPr lang="es-ES" sz="2000" dirty="0"/>
              <a:t>, </a:t>
            </a:r>
            <a:r>
              <a:rPr lang="es-ES" sz="2000" dirty="0" err="1"/>
              <a:t>label</a:t>
            </a:r>
            <a:r>
              <a:rPr lang="es-ES" sz="2000" dirty="0"/>
              <a:t>) </a:t>
            </a:r>
            <a:r>
              <a:rPr lang="es-ES" sz="2000" dirty="0" err="1"/>
              <a:t>combination</a:t>
            </a:r>
            <a:r>
              <a:rPr lang="es-ES" sz="2000" dirty="0"/>
              <a:t> </a:t>
            </a:r>
            <a:r>
              <a:rPr lang="es-ES" sz="2000" dirty="0" err="1"/>
              <a:t>differently</a:t>
            </a:r>
            <a:r>
              <a:rPr lang="es-ES" sz="2000" dirty="0"/>
              <a:t> to </a:t>
            </a:r>
            <a:r>
              <a:rPr lang="es-ES" sz="2000" dirty="0" err="1"/>
              <a:t>ensure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before</a:t>
            </a:r>
            <a:r>
              <a:rPr lang="es-ES" sz="2000" dirty="0"/>
              <a:t> </a:t>
            </a:r>
            <a:r>
              <a:rPr lang="es-ES" sz="2000" dirty="0" err="1"/>
              <a:t>classification</a:t>
            </a:r>
            <a:r>
              <a:rPr lang="es-ES" sz="2000" dirty="0"/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97DAC2-C12A-074D-A691-4F3CBF5C008E}"/>
              </a:ext>
            </a:extLst>
          </p:cNvPr>
          <p:cNvSpPr/>
          <p:nvPr/>
        </p:nvSpPr>
        <p:spPr>
          <a:xfrm>
            <a:off x="838199" y="1748744"/>
            <a:ext cx="102164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Opportunities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experienced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by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privileged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group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may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not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have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been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presented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to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unprivileged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group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;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members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of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each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group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may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not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have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access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to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same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resources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whether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financial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or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otherwise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.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This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means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their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circumstances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and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consequently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their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features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for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a machine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learning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model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are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different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and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not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necessarily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comparable.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This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is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a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consequence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of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systematic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bias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.</a:t>
            </a: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66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in in-processing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48744"/>
            <a:ext cx="8865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MetaFairClassifier</a:t>
            </a:r>
            <a:endParaRPr lang="es-ES" sz="2000" dirty="0"/>
          </a:p>
          <a:p>
            <a:r>
              <a:rPr lang="es-ES" sz="2000" dirty="0" err="1"/>
              <a:t>The</a:t>
            </a:r>
            <a:r>
              <a:rPr lang="es-ES" sz="2000" dirty="0"/>
              <a:t> meta </a:t>
            </a:r>
            <a:r>
              <a:rPr lang="es-ES" sz="2000" dirty="0" err="1"/>
              <a:t>algorithm</a:t>
            </a:r>
            <a:r>
              <a:rPr lang="es-ES" sz="2000" dirty="0"/>
              <a:t> </a:t>
            </a:r>
            <a:r>
              <a:rPr lang="es-ES" sz="2000" dirty="0" err="1"/>
              <a:t>here</a:t>
            </a:r>
            <a:r>
              <a:rPr lang="es-ES" sz="2000" dirty="0"/>
              <a:t> </a:t>
            </a:r>
            <a:r>
              <a:rPr lang="es-ES" sz="2000" dirty="0" err="1"/>
              <a:t>takes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metric</a:t>
            </a:r>
            <a:r>
              <a:rPr lang="es-ES" sz="2000" dirty="0"/>
              <a:t> as </a:t>
            </a:r>
            <a:r>
              <a:rPr lang="es-ES" sz="2000" dirty="0" err="1"/>
              <a:t>part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input and </a:t>
            </a:r>
            <a:r>
              <a:rPr lang="es-ES" sz="2000" dirty="0" err="1"/>
              <a:t>returns</a:t>
            </a:r>
            <a:r>
              <a:rPr lang="es-ES" sz="2000" dirty="0"/>
              <a:t> a </a:t>
            </a:r>
            <a:r>
              <a:rPr lang="es-ES" sz="2000" dirty="0" err="1"/>
              <a:t>classifier</a:t>
            </a:r>
            <a:r>
              <a:rPr lang="es-ES" sz="2000" dirty="0"/>
              <a:t> </a:t>
            </a:r>
            <a:r>
              <a:rPr lang="es-ES" sz="2000" dirty="0" err="1"/>
              <a:t>optimized</a:t>
            </a:r>
            <a:r>
              <a:rPr lang="es-ES" sz="2000" dirty="0"/>
              <a:t> </a:t>
            </a:r>
            <a:r>
              <a:rPr lang="es-ES" sz="2000" dirty="0" err="1"/>
              <a:t>w.r.t</a:t>
            </a:r>
            <a:r>
              <a:rPr lang="es-ES" sz="2000" dirty="0"/>
              <a:t>.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metric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41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in post-processing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48744"/>
            <a:ext cx="8264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EqOddsPostprocessing</a:t>
            </a:r>
            <a:r>
              <a:rPr lang="es-ES" sz="2000" dirty="0"/>
              <a:t> (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need</a:t>
            </a:r>
            <a:r>
              <a:rPr lang="es-ES" sz="2000" dirty="0"/>
              <a:t> to use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equalized</a:t>
            </a:r>
            <a:r>
              <a:rPr lang="es-ES" sz="2000" dirty="0"/>
              <a:t> </a:t>
            </a:r>
            <a:r>
              <a:rPr lang="es-ES" sz="2000" dirty="0" err="1"/>
              <a:t>odds</a:t>
            </a:r>
            <a:r>
              <a:rPr lang="es-ES" sz="2000" dirty="0"/>
              <a:t> ratio to </a:t>
            </a:r>
            <a:r>
              <a:rPr lang="es-ES" sz="2000" dirty="0" err="1"/>
              <a:t>measure</a:t>
            </a:r>
            <a:r>
              <a:rPr lang="es-ES" sz="2000" dirty="0"/>
              <a:t> performance of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r>
              <a:rPr lang="es-ES" sz="2000" dirty="0"/>
              <a:t> and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r>
              <a:rPr lang="es-ES" sz="2000" dirty="0"/>
              <a:t> </a:t>
            </a:r>
            <a:r>
              <a:rPr lang="es-ES" sz="2000" dirty="0" err="1"/>
              <a:t>trained</a:t>
            </a:r>
            <a:r>
              <a:rPr lang="es-ES" sz="2000" dirty="0"/>
              <a:t> </a:t>
            </a:r>
            <a:r>
              <a:rPr lang="es-ES" sz="2000" dirty="0" err="1"/>
              <a:t>above</a:t>
            </a:r>
            <a:r>
              <a:rPr lang="es-ES" sz="2000" dirty="0"/>
              <a:t>)</a:t>
            </a:r>
            <a:br>
              <a:rPr lang="es-ES" sz="2000" dirty="0"/>
            </a:br>
            <a:r>
              <a:rPr lang="es-ES" sz="2000" dirty="0" err="1"/>
              <a:t>Equalized</a:t>
            </a:r>
            <a:r>
              <a:rPr lang="es-ES" sz="2000" dirty="0"/>
              <a:t> </a:t>
            </a:r>
            <a:r>
              <a:rPr lang="es-ES" sz="2000" dirty="0" err="1"/>
              <a:t>odds</a:t>
            </a:r>
            <a:r>
              <a:rPr lang="es-ES" sz="2000" dirty="0"/>
              <a:t> </a:t>
            </a:r>
            <a:r>
              <a:rPr lang="es-ES" sz="2000" dirty="0" err="1"/>
              <a:t>postprocessing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a post-</a:t>
            </a:r>
            <a:r>
              <a:rPr lang="es-ES" sz="2000" dirty="0" err="1"/>
              <a:t>processing</a:t>
            </a:r>
            <a:r>
              <a:rPr lang="es-ES" sz="2000" dirty="0"/>
              <a:t> </a:t>
            </a:r>
            <a:r>
              <a:rPr lang="es-ES" sz="2000" dirty="0" err="1"/>
              <a:t>technique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solves</a:t>
            </a:r>
            <a:r>
              <a:rPr lang="es-ES" sz="2000" dirty="0"/>
              <a:t> a linear </a:t>
            </a:r>
            <a:r>
              <a:rPr lang="es-ES" sz="2000" dirty="0" err="1"/>
              <a:t>program</a:t>
            </a:r>
            <a:r>
              <a:rPr lang="es-ES" sz="2000" dirty="0"/>
              <a:t> to </a:t>
            </a:r>
            <a:r>
              <a:rPr lang="es-ES" sz="2000" dirty="0" err="1"/>
              <a:t>find</a:t>
            </a:r>
            <a:r>
              <a:rPr lang="es-ES" sz="2000" dirty="0"/>
              <a:t> </a:t>
            </a:r>
            <a:r>
              <a:rPr lang="es-ES" sz="2000" dirty="0" err="1"/>
              <a:t>probabilities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which</a:t>
            </a:r>
            <a:r>
              <a:rPr lang="es-ES" sz="2000" dirty="0"/>
              <a:t> to </a:t>
            </a:r>
            <a:r>
              <a:rPr lang="es-ES" sz="2000" dirty="0" err="1"/>
              <a:t>change</a:t>
            </a:r>
            <a:r>
              <a:rPr lang="es-ES" sz="2000" dirty="0"/>
              <a:t> output </a:t>
            </a:r>
            <a:r>
              <a:rPr lang="es-ES" sz="2000" dirty="0" err="1"/>
              <a:t>labels</a:t>
            </a:r>
            <a:r>
              <a:rPr lang="es-ES" sz="2000" dirty="0"/>
              <a:t> to </a:t>
            </a:r>
            <a:r>
              <a:rPr lang="es-ES" sz="2000" dirty="0" err="1"/>
              <a:t>optimize</a:t>
            </a:r>
            <a:r>
              <a:rPr lang="es-ES" sz="2000" dirty="0"/>
              <a:t> </a:t>
            </a:r>
            <a:r>
              <a:rPr lang="es-ES" sz="2000" dirty="0" err="1"/>
              <a:t>equalized</a:t>
            </a:r>
            <a:r>
              <a:rPr lang="es-ES" sz="2000" dirty="0"/>
              <a:t> </a:t>
            </a:r>
            <a:r>
              <a:rPr lang="es-ES" sz="2000" dirty="0" err="1"/>
              <a:t>odds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69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algorithms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4874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Sometimes</a:t>
            </a:r>
            <a:r>
              <a:rPr lang="es-ES" sz="2800" dirty="0">
                <a:solidFill>
                  <a:srgbClr val="FF0000"/>
                </a:solidFill>
              </a:rPr>
              <a:t>, </a:t>
            </a:r>
            <a:r>
              <a:rPr lang="es-ES" sz="2800" dirty="0" err="1">
                <a:solidFill>
                  <a:srgbClr val="FF0000"/>
                </a:solidFill>
              </a:rPr>
              <a:t>certain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algorithms</a:t>
            </a:r>
            <a:r>
              <a:rPr lang="es-ES" sz="2800" dirty="0">
                <a:solidFill>
                  <a:srgbClr val="FF0000"/>
                </a:solidFill>
              </a:rPr>
              <a:t> do </a:t>
            </a:r>
            <a:r>
              <a:rPr lang="es-ES" sz="2800" dirty="0" err="1">
                <a:solidFill>
                  <a:srgbClr val="FF0000"/>
                </a:solidFill>
              </a:rPr>
              <a:t>not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work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well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with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certain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classifiers</a:t>
            </a:r>
            <a:r>
              <a:rPr lang="es-ES" sz="2800" dirty="0">
                <a:solidFill>
                  <a:srgbClr val="FF0000"/>
                </a:solidFill>
              </a:rPr>
              <a:t> / output </a:t>
            </a:r>
            <a:r>
              <a:rPr lang="es-ES" sz="2800" dirty="0" err="1">
                <a:solidFill>
                  <a:srgbClr val="FF0000"/>
                </a:solidFill>
              </a:rPr>
              <a:t>distributions</a:t>
            </a:r>
            <a:endParaRPr lang="es-ES" sz="2800" dirty="0">
              <a:solidFill>
                <a:srgbClr val="FF0000"/>
              </a:solidFill>
            </a:endParaRPr>
          </a:p>
          <a:p>
            <a:r>
              <a:rPr lang="es-ES" sz="2800" dirty="0" err="1">
                <a:solidFill>
                  <a:srgbClr val="FF0000"/>
                </a:solidFill>
              </a:rPr>
              <a:t>This</a:t>
            </a:r>
            <a:r>
              <a:rPr lang="es-ES" sz="2800" dirty="0">
                <a:solidFill>
                  <a:srgbClr val="FF0000"/>
                </a:solidFill>
              </a:rPr>
              <a:t> can </a:t>
            </a:r>
            <a:r>
              <a:rPr lang="es-ES" sz="2800" dirty="0" err="1">
                <a:solidFill>
                  <a:srgbClr val="FF0000"/>
                </a:solidFill>
              </a:rPr>
              <a:t>happen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for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several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reasons</a:t>
            </a:r>
            <a:r>
              <a:rPr lang="es-ES" sz="2800" dirty="0">
                <a:solidFill>
                  <a:srgbClr val="FF0000"/>
                </a:solidFill>
              </a:rPr>
              <a:t>, </a:t>
            </a:r>
            <a:r>
              <a:rPr lang="es-ES" sz="2800" dirty="0" err="1">
                <a:solidFill>
                  <a:srgbClr val="FF0000"/>
                </a:solidFill>
              </a:rPr>
              <a:t>one</a:t>
            </a:r>
            <a:r>
              <a:rPr lang="es-ES" sz="2800" dirty="0">
                <a:solidFill>
                  <a:srgbClr val="FF0000"/>
                </a:solidFill>
              </a:rPr>
              <a:t> of </a:t>
            </a:r>
            <a:r>
              <a:rPr lang="es-ES" sz="2800" dirty="0" err="1">
                <a:solidFill>
                  <a:srgbClr val="FF0000"/>
                </a:solidFill>
              </a:rPr>
              <a:t>them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being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the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changes</a:t>
            </a:r>
            <a:r>
              <a:rPr lang="es-ES" sz="2800" dirty="0">
                <a:solidFill>
                  <a:srgbClr val="FF0000"/>
                </a:solidFill>
              </a:rPr>
              <a:t> done </a:t>
            </a:r>
            <a:r>
              <a:rPr lang="es-ES" sz="2800" dirty="0" err="1">
                <a:solidFill>
                  <a:srgbClr val="FF0000"/>
                </a:solidFill>
              </a:rPr>
              <a:t>for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subsequent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versions</a:t>
            </a:r>
            <a:r>
              <a:rPr lang="es-ES" sz="2800" dirty="0">
                <a:solidFill>
                  <a:srgbClr val="FF0000"/>
                </a:solidFill>
              </a:rPr>
              <a:t> of </a:t>
            </a:r>
            <a:r>
              <a:rPr lang="es-ES" sz="2800" dirty="0" err="1">
                <a:solidFill>
                  <a:srgbClr val="FF0000"/>
                </a:solidFill>
              </a:rPr>
              <a:t>the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tool</a:t>
            </a:r>
            <a:endParaRPr lang="es-ES" sz="2800" dirty="0">
              <a:solidFill>
                <a:srgbClr val="FF0000"/>
              </a:solidFill>
            </a:endParaRPr>
          </a:p>
          <a:p>
            <a:br>
              <a:rPr lang="es-ES" sz="2800" dirty="0">
                <a:solidFill>
                  <a:srgbClr val="FF0000"/>
                </a:solidFill>
              </a:rPr>
            </a:br>
            <a:r>
              <a:rPr lang="es-ES" sz="2800" b="1" dirty="0" err="1">
                <a:solidFill>
                  <a:srgbClr val="FF0000"/>
                </a:solidFill>
              </a:rPr>
              <a:t>If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you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see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that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your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unfairness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mitigation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algorithm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does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not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work</a:t>
            </a:r>
            <a:r>
              <a:rPr lang="es-ES" sz="2800" b="1" dirty="0">
                <a:solidFill>
                  <a:srgbClr val="FF0000"/>
                </a:solidFill>
              </a:rPr>
              <a:t> as </a:t>
            </a:r>
            <a:r>
              <a:rPr lang="es-ES" sz="2800" b="1" dirty="0" err="1">
                <a:solidFill>
                  <a:srgbClr val="FF0000"/>
                </a:solidFill>
              </a:rPr>
              <a:t>expected</a:t>
            </a:r>
            <a:r>
              <a:rPr lang="es-ES" sz="2800" b="1" dirty="0">
                <a:solidFill>
                  <a:srgbClr val="FF0000"/>
                </a:solidFill>
              </a:rPr>
              <a:t>, do </a:t>
            </a:r>
            <a:r>
              <a:rPr lang="es-ES" sz="2800" b="1" dirty="0" err="1">
                <a:solidFill>
                  <a:srgbClr val="FF0000"/>
                </a:solidFill>
              </a:rPr>
              <a:t>not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invest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too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much</a:t>
            </a:r>
            <a:r>
              <a:rPr lang="es-ES" sz="2800" b="1" dirty="0">
                <a:solidFill>
                  <a:srgbClr val="FF0000"/>
                </a:solidFill>
              </a:rPr>
              <a:t> time </a:t>
            </a:r>
            <a:r>
              <a:rPr lang="es-ES" sz="2800" b="1" dirty="0" err="1">
                <a:solidFill>
                  <a:srgbClr val="FF0000"/>
                </a:solidFill>
              </a:rPr>
              <a:t>trying</a:t>
            </a:r>
            <a:r>
              <a:rPr lang="es-ES" sz="2800" b="1" dirty="0">
                <a:solidFill>
                  <a:srgbClr val="FF0000"/>
                </a:solidFill>
              </a:rPr>
              <a:t> to </a:t>
            </a:r>
            <a:r>
              <a:rPr lang="es-ES" sz="2800" b="1" dirty="0" err="1">
                <a:solidFill>
                  <a:srgbClr val="FF0000"/>
                </a:solidFill>
              </a:rPr>
              <a:t>solve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it</a:t>
            </a:r>
            <a:r>
              <a:rPr lang="es-ES" sz="2800" b="1" dirty="0">
                <a:solidFill>
                  <a:srgbClr val="FF0000"/>
                </a:solidFill>
              </a:rPr>
              <a:t>, use </a:t>
            </a:r>
            <a:r>
              <a:rPr lang="es-ES" sz="2800" b="1" dirty="0" err="1">
                <a:solidFill>
                  <a:srgbClr val="FF0000"/>
                </a:solidFill>
              </a:rPr>
              <a:t>another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algorithm</a:t>
            </a:r>
            <a:r>
              <a:rPr lang="es-ES" sz="2800" b="1" dirty="0">
                <a:solidFill>
                  <a:srgbClr val="FF0000"/>
                </a:solidFill>
              </a:rPr>
              <a:t>!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Rules for Practices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6319345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6 </a:t>
            </a:r>
            <a:r>
              <a:rPr lang="es-ES" sz="2400" dirty="0" err="1"/>
              <a:t>sessions</a:t>
            </a:r>
            <a:r>
              <a:rPr lang="es-ES" sz="2400" dirty="0"/>
              <a:t> (3 modules)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Attendance</a:t>
            </a:r>
            <a:r>
              <a:rPr lang="es-ES" sz="2400" dirty="0"/>
              <a:t>: 3 of 6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mandatory</a:t>
            </a:r>
            <a:r>
              <a:rPr lang="es-ES" sz="24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Individual </a:t>
            </a:r>
            <a:r>
              <a:rPr lang="es-ES" sz="2400" dirty="0" err="1"/>
              <a:t>deliverables</a:t>
            </a:r>
            <a:r>
              <a:rPr lang="es-ES" sz="2400" dirty="0"/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19D496-6023-D040-93CD-84F5DF60F74A}"/>
              </a:ext>
            </a:extLst>
          </p:cNvPr>
          <p:cNvSpPr/>
          <p:nvPr/>
        </p:nvSpPr>
        <p:spPr>
          <a:xfrm>
            <a:off x="1874108" y="3942421"/>
            <a:ext cx="9364910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strike="sngStrike" dirty="0" err="1"/>
              <a:t>Practice</a:t>
            </a:r>
            <a:r>
              <a:rPr lang="es-ES" sz="2400" strike="sngStrike" dirty="0"/>
              <a:t> Module 1 (40% - Individual</a:t>
            </a:r>
            <a:r>
              <a:rPr lang="es-ES" sz="2400" strike="sngStrike"/>
              <a:t>): 12/02/2024 </a:t>
            </a:r>
            <a:r>
              <a:rPr lang="es-ES" sz="2400" strike="sngStrike" dirty="0"/>
              <a:t>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strike="sngStrike" dirty="0" err="1"/>
              <a:t>Practice</a:t>
            </a:r>
            <a:r>
              <a:rPr lang="es-ES" sz="2400" strike="sngStrike" dirty="0"/>
              <a:t> Module 2 (20% - Individual): 26/02/2024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3 (40% - In </a:t>
            </a:r>
            <a:r>
              <a:rPr lang="es-ES" sz="2400" dirty="0" err="1"/>
              <a:t>pairs</a:t>
            </a:r>
            <a:r>
              <a:rPr lang="es-ES" sz="2400" dirty="0"/>
              <a:t>): 22/03/2024 at 23:59</a:t>
            </a:r>
          </a:p>
        </p:txBody>
      </p:sp>
    </p:spTree>
    <p:extLst>
      <p:ext uri="{BB962C8B-B14F-4D97-AF65-F5344CB8AC3E}">
        <p14:creationId xmlns:p14="http://schemas.microsoft.com/office/powerpoint/2010/main" val="126166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Remarks from P1 &amp; P2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Remarks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10260724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Explore the data deeply, looking for answers and unknowns. Develop your own plots, functions and analytic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On your conclusions, be specific but also look for explanations, not just describing what you see. Try to go deeper with the level of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Review the concepts of identifiers, K-anonymous and L-Diversity.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Fairness is about treatment but also impact. Thus, is sought at the individual level (≃consistency) and at the group level (≃parity)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600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Plots and functions</a:t>
            </a:r>
            <a:endParaRPr dirty="0"/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EE1275FE-454D-B5D2-17A9-8BDEF2C4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7851"/>
            <a:ext cx="7772400" cy="3982298"/>
          </a:xfrm>
          <a:prstGeom prst="rect">
            <a:avLst/>
          </a:prstGeom>
        </p:spPr>
      </p:pic>
      <p:pic>
        <p:nvPicPr>
          <p:cNvPr id="6" name="Imagen 5" descr="Gráfico, Gráfico de barras, Gráfico de cajas y bigotes&#10;&#10;Descripción generada automáticamente">
            <a:extLst>
              <a:ext uri="{FF2B5EF4-FFF2-40B4-BE49-F238E27FC236}">
                <a16:creationId xmlns:a16="http://schemas.microsoft.com/office/drawing/2014/main" id="{F4409A2F-E2D7-72B5-C817-A7585966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96778"/>
            <a:ext cx="7772400" cy="4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0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Plots and functions</a:t>
            </a:r>
            <a:endParaRPr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EA44B9DA-E725-4F37-756F-01D0664F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6" y="2355703"/>
            <a:ext cx="5819791" cy="3304318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AB6C4D3A-7296-9278-31B0-5B59DC937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1" y="2355703"/>
            <a:ext cx="5797727" cy="33043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BBD04D-F956-8227-0EE3-AC5F5BB1087E}"/>
              </a:ext>
            </a:extLst>
          </p:cNvPr>
          <p:cNvSpPr txBox="1"/>
          <p:nvPr/>
        </p:nvSpPr>
        <p:spPr>
          <a:xfrm>
            <a:off x="6055637" y="202842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Female FR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E1F790-3DAA-B2C9-285A-13FCC99B225B}"/>
              </a:ext>
            </a:extLst>
          </p:cNvPr>
          <p:cNvSpPr txBox="1"/>
          <p:nvPr/>
        </p:nvSpPr>
        <p:spPr>
          <a:xfrm>
            <a:off x="255353" y="2028423"/>
            <a:ext cx="437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Male FR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8281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D74F0E-A7AC-13E4-4918-12A27130A5E4}"/>
              </a:ext>
            </a:extLst>
          </p:cNvPr>
          <p:cNvSpPr txBox="1"/>
          <p:nvPr/>
        </p:nvSpPr>
        <p:spPr>
          <a:xfrm>
            <a:off x="838200" y="2403884"/>
            <a:ext cx="10366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I </a:t>
            </a:r>
            <a:r>
              <a:rPr lang="es-ES" sz="1800" dirty="0" err="1"/>
              <a:t>tried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train</a:t>
            </a:r>
            <a:r>
              <a:rPr lang="es-ES" sz="1800" dirty="0"/>
              <a:t> </a:t>
            </a:r>
            <a:r>
              <a:rPr lang="es-ES" sz="1800" dirty="0" err="1"/>
              <a:t>another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, and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seemed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do </a:t>
            </a:r>
            <a:r>
              <a:rPr lang="es-ES" sz="1800" dirty="0" err="1"/>
              <a:t>worse</a:t>
            </a:r>
            <a:r>
              <a:rPr lang="es-ES" sz="1800" dirty="0"/>
              <a:t> (</a:t>
            </a:r>
            <a:r>
              <a:rPr lang="es-ES" sz="1800" dirty="0" err="1"/>
              <a:t>actually</a:t>
            </a:r>
            <a:r>
              <a:rPr lang="es-ES" sz="1800" dirty="0"/>
              <a:t>, I </a:t>
            </a:r>
            <a:r>
              <a:rPr lang="es-ES" sz="1800" dirty="0" err="1"/>
              <a:t>trained</a:t>
            </a:r>
            <a:r>
              <a:rPr lang="es-ES" sz="1800" dirty="0"/>
              <a:t> 2 </a:t>
            </a:r>
            <a:r>
              <a:rPr lang="es-ES" sz="1800" dirty="0" err="1"/>
              <a:t>other</a:t>
            </a:r>
            <a:r>
              <a:rPr lang="es-ES" sz="1800" dirty="0"/>
              <a:t> </a:t>
            </a:r>
            <a:r>
              <a:rPr lang="es-ES" sz="1800" dirty="0" err="1"/>
              <a:t>models</a:t>
            </a:r>
            <a:r>
              <a:rPr lang="es-ES" sz="1800" dirty="0"/>
              <a:t> prior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one</a:t>
            </a:r>
            <a:r>
              <a:rPr lang="es-ES" sz="1800" dirty="0"/>
              <a:t>, a </a:t>
            </a:r>
            <a:r>
              <a:rPr lang="es-ES" sz="1800" dirty="0" err="1"/>
              <a:t>logistic</a:t>
            </a:r>
            <a:r>
              <a:rPr lang="es-ES" sz="1800" dirty="0"/>
              <a:t> </a:t>
            </a:r>
            <a:r>
              <a:rPr lang="es-ES" sz="1800" dirty="0" err="1"/>
              <a:t>regression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and a </a:t>
            </a:r>
            <a:r>
              <a:rPr lang="es-ES" sz="1800" dirty="0" err="1"/>
              <a:t>MLPClassifier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), so </a:t>
            </a:r>
            <a:r>
              <a:rPr lang="es-ES" sz="1800" dirty="0" err="1"/>
              <a:t>I'll</a:t>
            </a:r>
            <a:r>
              <a:rPr lang="es-ES" sz="1800" dirty="0"/>
              <a:t> be </a:t>
            </a:r>
            <a:r>
              <a:rPr lang="es-ES" sz="1800" dirty="0" err="1"/>
              <a:t>basing</a:t>
            </a:r>
            <a:r>
              <a:rPr lang="es-ES" sz="1800" dirty="0"/>
              <a:t> off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first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. </a:t>
            </a:r>
          </a:p>
          <a:p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seems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do a </a:t>
            </a:r>
            <a:r>
              <a:rPr lang="es-ES" sz="1800" dirty="0" err="1"/>
              <a:t>good</a:t>
            </a:r>
            <a:r>
              <a:rPr lang="es-ES" sz="1800" dirty="0"/>
              <a:t> </a:t>
            </a:r>
            <a:r>
              <a:rPr lang="es-ES" sz="1800" dirty="0" err="1"/>
              <a:t>job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predicting</a:t>
            </a:r>
            <a:r>
              <a:rPr lang="es-ES" sz="1800" dirty="0"/>
              <a:t> </a:t>
            </a:r>
            <a:r>
              <a:rPr lang="es-ES" sz="1800" dirty="0" err="1"/>
              <a:t>income</a:t>
            </a:r>
            <a:r>
              <a:rPr lang="es-ES" sz="1800" dirty="0"/>
              <a:t>,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an</a:t>
            </a:r>
            <a:r>
              <a:rPr lang="es-ES" sz="1800" dirty="0"/>
              <a:t> </a:t>
            </a:r>
            <a:r>
              <a:rPr lang="es-ES" sz="1800" dirty="0" err="1"/>
              <a:t>accuracy</a:t>
            </a:r>
            <a:r>
              <a:rPr lang="es-ES" sz="1800" dirty="0"/>
              <a:t> score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85% and </a:t>
            </a:r>
            <a:r>
              <a:rPr lang="es-ES" sz="1800" dirty="0" err="1"/>
              <a:t>such</a:t>
            </a:r>
            <a:r>
              <a:rPr lang="es-ES" sz="1800" dirty="0"/>
              <a:t> a </a:t>
            </a:r>
            <a:r>
              <a:rPr lang="es-ES" sz="1800" dirty="0" err="1"/>
              <a:t>low</a:t>
            </a:r>
            <a:r>
              <a:rPr lang="es-ES" sz="1800" dirty="0"/>
              <a:t> FPR. </a:t>
            </a:r>
            <a:r>
              <a:rPr lang="es-ES" sz="1800" dirty="0" err="1"/>
              <a:t>The</a:t>
            </a:r>
            <a:r>
              <a:rPr lang="es-ES" sz="1800" dirty="0"/>
              <a:t>  FNR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much</a:t>
            </a:r>
            <a:r>
              <a:rPr lang="es-ES" sz="1800" dirty="0"/>
              <a:t> </a:t>
            </a:r>
            <a:r>
              <a:rPr lang="es-ES" sz="1800" dirty="0" err="1"/>
              <a:t>higher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FPR </a:t>
            </a:r>
            <a:r>
              <a:rPr lang="es-ES" sz="1800" dirty="0" err="1"/>
              <a:t>meaning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actually</a:t>
            </a:r>
            <a:r>
              <a:rPr lang="es-ES" sz="1800" dirty="0"/>
              <a:t> </a:t>
            </a:r>
            <a:r>
              <a:rPr lang="es-ES" sz="1800" dirty="0" err="1"/>
              <a:t>punishing</a:t>
            </a:r>
            <a:r>
              <a:rPr lang="es-ES" sz="1800" dirty="0"/>
              <a:t> more </a:t>
            </a:r>
            <a:r>
              <a:rPr lang="es-ES" sz="1800" dirty="0" err="1"/>
              <a:t>people</a:t>
            </a:r>
            <a:r>
              <a:rPr lang="es-ES" sz="1800" dirty="0"/>
              <a:t> and </a:t>
            </a:r>
            <a:r>
              <a:rPr lang="es-ES" sz="1800" dirty="0" err="1"/>
              <a:t>predicting</a:t>
            </a:r>
            <a:r>
              <a:rPr lang="es-ES" sz="1800" dirty="0"/>
              <a:t> </a:t>
            </a:r>
            <a:r>
              <a:rPr lang="es-ES" sz="1800" dirty="0" err="1"/>
              <a:t>them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less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50K, and </a:t>
            </a:r>
            <a:r>
              <a:rPr lang="es-ES" sz="1800" dirty="0" err="1"/>
              <a:t>judging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percentages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plot</a:t>
            </a:r>
            <a:r>
              <a:rPr lang="es-ES" sz="1800" dirty="0"/>
              <a:t>,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seems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disadvantaged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had</a:t>
            </a:r>
            <a:r>
              <a:rPr lang="es-ES" sz="1800" dirty="0"/>
              <a:t> more </a:t>
            </a:r>
            <a:r>
              <a:rPr lang="es-ES" sz="1800" dirty="0" err="1"/>
              <a:t>people</a:t>
            </a:r>
            <a:r>
              <a:rPr lang="es-ES" sz="1800" dirty="0"/>
              <a:t> </a:t>
            </a:r>
            <a:r>
              <a:rPr lang="es-ES" sz="1800" dirty="0" err="1"/>
              <a:t>punished</a:t>
            </a:r>
            <a:r>
              <a:rPr lang="es-ES" sz="1800" dirty="0"/>
              <a:t>. I </a:t>
            </a:r>
            <a:r>
              <a:rPr lang="es-ES" sz="1800" dirty="0" err="1"/>
              <a:t>say</a:t>
            </a:r>
            <a:r>
              <a:rPr lang="es-ES" sz="1800" dirty="0"/>
              <a:t> so </a:t>
            </a:r>
            <a:r>
              <a:rPr lang="es-ES" sz="1800" dirty="0" err="1"/>
              <a:t>because</a:t>
            </a:r>
            <a:r>
              <a:rPr lang="es-ES" sz="1800" dirty="0"/>
              <a:t> </a:t>
            </a:r>
            <a:r>
              <a:rPr lang="es-ES" sz="1800" dirty="0" err="1"/>
              <a:t>only</a:t>
            </a:r>
            <a:r>
              <a:rPr lang="es-ES" sz="1800" dirty="0"/>
              <a:t> 2.5% more </a:t>
            </a:r>
            <a:r>
              <a:rPr lang="es-ES" sz="1800" dirty="0" err="1"/>
              <a:t>people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less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50K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protected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, </a:t>
            </a:r>
            <a:r>
              <a:rPr lang="es-ES" sz="1800" dirty="0" err="1"/>
              <a:t>but</a:t>
            </a:r>
            <a:r>
              <a:rPr lang="es-ES" sz="1800" dirty="0"/>
              <a:t> 4.1% more </a:t>
            </a:r>
            <a:r>
              <a:rPr lang="es-ES" sz="1800" dirty="0" err="1"/>
              <a:t>people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disadvantaged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less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50K. </a:t>
            </a:r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plots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true </a:t>
            </a:r>
            <a:r>
              <a:rPr lang="es-ES" sz="1800" dirty="0" err="1"/>
              <a:t>values</a:t>
            </a:r>
            <a:r>
              <a:rPr lang="es-ES" sz="1800" dirty="0"/>
              <a:t> and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</a:t>
            </a:r>
            <a:r>
              <a:rPr lang="es-ES" sz="1800" dirty="0" err="1"/>
              <a:t>values</a:t>
            </a:r>
            <a:r>
              <a:rPr lang="es-ES" sz="1800" dirty="0"/>
              <a:t>, </a:t>
            </a:r>
            <a:r>
              <a:rPr lang="es-ES" sz="1800" dirty="0" err="1"/>
              <a:t>they</a:t>
            </a:r>
            <a:r>
              <a:rPr lang="es-ES" sz="1800" dirty="0"/>
              <a:t> look </a:t>
            </a:r>
            <a:r>
              <a:rPr lang="es-ES" sz="1800" dirty="0" err="1"/>
              <a:t>pretty</a:t>
            </a:r>
            <a:r>
              <a:rPr lang="es-ES" sz="1800" dirty="0"/>
              <a:t> similar and </a:t>
            </a:r>
            <a:r>
              <a:rPr lang="es-ES" sz="1800" dirty="0" err="1"/>
              <a:t>have</a:t>
            </a:r>
            <a:r>
              <a:rPr lang="es-ES" sz="1800" dirty="0"/>
              <a:t> similar </a:t>
            </a:r>
            <a:r>
              <a:rPr lang="es-ES" sz="1800" dirty="0" err="1"/>
              <a:t>percentages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data </a:t>
            </a:r>
            <a:r>
              <a:rPr lang="es-ES" sz="1800" dirty="0" err="1"/>
              <a:t>both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below</a:t>
            </a:r>
            <a:r>
              <a:rPr lang="es-ES" sz="1800" dirty="0"/>
              <a:t> and </a:t>
            </a:r>
            <a:r>
              <a:rPr lang="es-ES" sz="1800" dirty="0" err="1"/>
              <a:t>above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50K </a:t>
            </a:r>
            <a:r>
              <a:rPr lang="es-ES" sz="1800" dirty="0" err="1"/>
              <a:t>mark</a:t>
            </a:r>
            <a:r>
              <a:rPr lang="es-ES" sz="1800" dirty="0"/>
              <a:t>.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seemed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predict</a:t>
            </a:r>
            <a:r>
              <a:rPr lang="es-ES" sz="1800" dirty="0"/>
              <a:t> more </a:t>
            </a:r>
            <a:r>
              <a:rPr lang="es-ES" sz="1800" dirty="0" err="1"/>
              <a:t>people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below</a:t>
            </a:r>
            <a:r>
              <a:rPr lang="es-ES" sz="1800" dirty="0"/>
              <a:t> 50K </a:t>
            </a:r>
            <a:r>
              <a:rPr lang="es-ES" sz="1800" dirty="0" err="1"/>
              <a:t>across</a:t>
            </a:r>
            <a:r>
              <a:rPr lang="es-ES" sz="1800" dirty="0"/>
              <a:t> </a:t>
            </a:r>
            <a:r>
              <a:rPr lang="es-ES" sz="1800" dirty="0" err="1"/>
              <a:t>both</a:t>
            </a:r>
            <a:r>
              <a:rPr lang="es-ES" sz="1800" dirty="0"/>
              <a:t> </a:t>
            </a:r>
            <a:r>
              <a:rPr lang="es-ES" sz="1800" dirty="0" err="1"/>
              <a:t>groups</a:t>
            </a:r>
            <a:r>
              <a:rPr lang="es-ES" sz="1800" dirty="0"/>
              <a:t>(</a:t>
            </a:r>
            <a:r>
              <a:rPr lang="es-ES" sz="1800" dirty="0" err="1"/>
              <a:t>protected</a:t>
            </a:r>
            <a:r>
              <a:rPr lang="es-ES" sz="1800" dirty="0"/>
              <a:t> and </a:t>
            </a:r>
            <a:r>
              <a:rPr lang="es-ES" sz="1800" dirty="0" err="1"/>
              <a:t>disadvantaged</a:t>
            </a:r>
            <a:r>
              <a:rPr lang="es-ES" sz="1800" dirty="0"/>
              <a:t>), </a:t>
            </a:r>
            <a:r>
              <a:rPr lang="es-ES" sz="1800" dirty="0" err="1"/>
              <a:t>but</a:t>
            </a:r>
            <a:r>
              <a:rPr lang="es-ES" sz="1800" dirty="0"/>
              <a:t> </a:t>
            </a:r>
            <a:r>
              <a:rPr lang="es-ES" sz="1800" dirty="0" err="1"/>
              <a:t>nonetheless</a:t>
            </a:r>
            <a:r>
              <a:rPr lang="es-ES" sz="1800" dirty="0"/>
              <a:t>, </a:t>
            </a:r>
            <a:r>
              <a:rPr lang="es-ES" sz="1800" dirty="0" err="1"/>
              <a:t>there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still</a:t>
            </a:r>
            <a:r>
              <a:rPr lang="es-ES" sz="1800" dirty="0"/>
              <a:t> </a:t>
            </a:r>
            <a:r>
              <a:rPr lang="es-ES" sz="1800" dirty="0" err="1"/>
              <a:t>always</a:t>
            </a:r>
            <a:r>
              <a:rPr lang="es-ES" sz="1800" dirty="0"/>
              <a:t> a </a:t>
            </a:r>
            <a:r>
              <a:rPr lang="es-ES" sz="1800" dirty="0" err="1"/>
              <a:t>higher</a:t>
            </a:r>
            <a:r>
              <a:rPr lang="es-ES" sz="1800" dirty="0"/>
              <a:t> </a:t>
            </a:r>
            <a:r>
              <a:rPr lang="es-ES" sz="1800" dirty="0" err="1"/>
              <a:t>percentage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protected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make</a:t>
            </a:r>
            <a:r>
              <a:rPr lang="es-ES" sz="1800" dirty="0"/>
              <a:t> </a:t>
            </a:r>
            <a:r>
              <a:rPr lang="es-ES" sz="1800" dirty="0" err="1"/>
              <a:t>above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50K, in </a:t>
            </a:r>
            <a:r>
              <a:rPr lang="es-ES" sz="1800" dirty="0" err="1"/>
              <a:t>fact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more </a:t>
            </a:r>
            <a:r>
              <a:rPr lang="es-ES" sz="1800" dirty="0" err="1"/>
              <a:t>than</a:t>
            </a:r>
            <a:r>
              <a:rPr lang="es-ES" sz="1800" dirty="0"/>
              <a:t> </a:t>
            </a:r>
            <a:r>
              <a:rPr lang="es-ES" sz="1800" dirty="0" err="1"/>
              <a:t>double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number</a:t>
            </a:r>
            <a:r>
              <a:rPr lang="es-ES" sz="1800" dirty="0"/>
              <a:t>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50K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disadvantaged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would</a:t>
            </a:r>
            <a:r>
              <a:rPr lang="es-ES" sz="1800" dirty="0"/>
              <a:t> be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50K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protected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7191C9-0EB7-9D3D-76C9-ECCE591E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46" y="534950"/>
            <a:ext cx="6714531" cy="18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4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K-anonymous</a:t>
            </a:r>
            <a:endParaRPr dirty="0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49C088F-EC01-63E2-279F-DD258672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5" y="1748744"/>
            <a:ext cx="11278010" cy="33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7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Generalization methods</a:t>
            </a:r>
            <a:endParaRPr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3B650A00-FC20-9F1B-77BF-9386FA2F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637" y="2465407"/>
            <a:ext cx="6136363" cy="32246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CAC6C99-7880-A387-05C7-17C737F3992B}"/>
              </a:ext>
            </a:extLst>
          </p:cNvPr>
          <p:cNvSpPr txBox="1"/>
          <p:nvPr/>
        </p:nvSpPr>
        <p:spPr>
          <a:xfrm>
            <a:off x="6055637" y="202842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Local Generalization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DA958F-5963-2EB8-B3F1-6929A4B412B4}"/>
              </a:ext>
            </a:extLst>
          </p:cNvPr>
          <p:cNvSpPr txBox="1"/>
          <p:nvPr/>
        </p:nvSpPr>
        <p:spPr>
          <a:xfrm>
            <a:off x="255353" y="2028423"/>
            <a:ext cx="437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Global Generalization</a:t>
            </a:r>
            <a:endParaRPr lang="es-ES" b="1" dirty="0"/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C83EAD18-77DC-F39F-611A-5A506D22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53" y="2569580"/>
            <a:ext cx="5793885" cy="31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6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L-diversity</a:t>
            </a:r>
            <a:endParaRPr dirty="0"/>
          </a:p>
        </p:txBody>
      </p:sp>
      <p:pic>
        <p:nvPicPr>
          <p:cNvPr id="3" name="Imagen 2" descr="Texto, Aplicación&#10;&#10;Descripción generada automáticamente">
            <a:extLst>
              <a:ext uri="{FF2B5EF4-FFF2-40B4-BE49-F238E27FC236}">
                <a16:creationId xmlns:a16="http://schemas.microsoft.com/office/drawing/2014/main" id="{978ABBE6-43AF-FC30-335C-EFD48745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07" y="1212113"/>
            <a:ext cx="10464103" cy="54514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5A08278-F606-6D45-9120-98BEFC3D7DDC}"/>
              </a:ext>
            </a:extLst>
          </p:cNvPr>
          <p:cNvSpPr txBox="1"/>
          <p:nvPr/>
        </p:nvSpPr>
        <p:spPr>
          <a:xfrm>
            <a:off x="141790" y="3554985"/>
            <a:ext cx="21268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8003-20011009 false 8003-20010110 true 8014-20010101 false 8002-20001009 false 8002-20000101 true 8001-20001010 true 8013-20010110 false 8013-20011009 false 8012-20001009 true 8001-20011001 false 8014-20010109 false 8004-20000111 true 8012-20001011 false 8013-20011010 false</a:t>
            </a:r>
          </a:p>
        </p:txBody>
      </p:sp>
    </p:spTree>
    <p:extLst>
      <p:ext uri="{BB962C8B-B14F-4D97-AF65-F5344CB8AC3E}">
        <p14:creationId xmlns:p14="http://schemas.microsoft.com/office/powerpoint/2010/main" val="65494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Fairness Metrics in Healthcare</a:t>
            </a:r>
            <a:endParaRPr dirty="0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331557CE-565B-55AF-BA87-A55B2473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61" y="1585732"/>
            <a:ext cx="6740274" cy="50644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4D6A598-0C44-76EE-0A28-88D676913275}"/>
              </a:ext>
            </a:extLst>
          </p:cNvPr>
          <p:cNvSpPr txBox="1"/>
          <p:nvPr/>
        </p:nvSpPr>
        <p:spPr>
          <a:xfrm>
            <a:off x="326196" y="6512425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dirty="0" err="1"/>
              <a:t>www.medrxiv.org</a:t>
            </a:r>
            <a:r>
              <a:rPr lang="es-ES" dirty="0"/>
              <a:t>/</a:t>
            </a:r>
            <a:r>
              <a:rPr lang="es-ES" dirty="0" err="1"/>
              <a:t>content</a:t>
            </a:r>
            <a:r>
              <a:rPr lang="es-ES" dirty="0"/>
              <a:t>/10.1101/2022.01.16.21267299v1.full.pdf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62F241-CE7D-B83E-487F-28E257266443}"/>
              </a:ext>
            </a:extLst>
          </p:cNvPr>
          <p:cNvSpPr txBox="1"/>
          <p:nvPr/>
        </p:nvSpPr>
        <p:spPr>
          <a:xfrm>
            <a:off x="7491714" y="6496256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dirty="0" err="1"/>
              <a:t>arxiv.org</a:t>
            </a:r>
            <a:r>
              <a:rPr lang="es-ES" dirty="0"/>
              <a:t>/</a:t>
            </a:r>
            <a:r>
              <a:rPr lang="es-ES" dirty="0" err="1"/>
              <a:t>pdf</a:t>
            </a:r>
            <a:r>
              <a:rPr lang="es-ES" dirty="0"/>
              <a:t>/2110.00603.pdf</a:t>
            </a:r>
          </a:p>
        </p:txBody>
      </p:sp>
    </p:spTree>
    <p:extLst>
      <p:ext uri="{BB962C8B-B14F-4D97-AF65-F5344CB8AC3E}">
        <p14:creationId xmlns:p14="http://schemas.microsoft.com/office/powerpoint/2010/main" val="3627948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Questions about COVID dataset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D6A598-0C44-76EE-0A28-88D676913275}"/>
              </a:ext>
            </a:extLst>
          </p:cNvPr>
          <p:cNvSpPr txBox="1"/>
          <p:nvPr/>
        </p:nvSpPr>
        <p:spPr>
          <a:xfrm>
            <a:off x="3048965" y="342900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ioannis.bilionis01@estudiant.upf.edu</a:t>
            </a:r>
          </a:p>
        </p:txBody>
      </p:sp>
    </p:spTree>
    <p:extLst>
      <p:ext uri="{BB962C8B-B14F-4D97-AF65-F5344CB8AC3E}">
        <p14:creationId xmlns:p14="http://schemas.microsoft.com/office/powerpoint/2010/main" val="141226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Goals of Module 3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10260724" cy="2932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Understand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fairness</a:t>
            </a:r>
            <a:r>
              <a:rPr lang="es-ES" sz="2400" dirty="0"/>
              <a:t> </a:t>
            </a:r>
            <a:r>
              <a:rPr lang="es-ES" sz="2400" dirty="0" err="1"/>
              <a:t>metrics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Learn</a:t>
            </a:r>
            <a:r>
              <a:rPr lang="es-ES" sz="2400" dirty="0"/>
              <a:t> a </a:t>
            </a:r>
            <a:r>
              <a:rPr lang="es-ES" sz="2400" dirty="0" err="1"/>
              <a:t>industry-oriented</a:t>
            </a:r>
            <a:r>
              <a:rPr lang="es-ES" sz="2400" dirty="0"/>
              <a:t> </a:t>
            </a:r>
            <a:r>
              <a:rPr lang="es-ES" sz="2400" dirty="0" err="1"/>
              <a:t>tool</a:t>
            </a:r>
            <a:r>
              <a:rPr lang="es-ES" sz="2400" dirty="0"/>
              <a:t> to </a:t>
            </a:r>
            <a:r>
              <a:rPr lang="es-ES" sz="2400" dirty="0" err="1"/>
              <a:t>implement</a:t>
            </a:r>
            <a:r>
              <a:rPr lang="es-ES" sz="2400" dirty="0"/>
              <a:t> </a:t>
            </a:r>
            <a:r>
              <a:rPr lang="es-ES" sz="2400" dirty="0" err="1"/>
              <a:t>fairness</a:t>
            </a:r>
            <a:r>
              <a:rPr lang="es-ES" sz="2400" dirty="0"/>
              <a:t> </a:t>
            </a:r>
            <a:r>
              <a:rPr lang="es-ES" sz="2400" dirty="0" err="1"/>
              <a:t>metrics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Learn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to </a:t>
            </a: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mitigation</a:t>
            </a:r>
            <a:r>
              <a:rPr lang="es-ES" sz="2400" dirty="0"/>
              <a:t> </a:t>
            </a:r>
            <a:r>
              <a:rPr lang="es-ES" sz="2400" dirty="0" err="1"/>
              <a:t>strategies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unfair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10D09C-7149-1F48-BCC6-62842427FAE9}"/>
              </a:ext>
            </a:extLst>
          </p:cNvPr>
          <p:cNvSpPr/>
          <p:nvPr/>
        </p:nvSpPr>
        <p:spPr>
          <a:xfrm>
            <a:off x="591065" y="5267984"/>
            <a:ext cx="11184472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This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exhaustive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and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data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data </a:t>
            </a:r>
            <a:r>
              <a:rPr lang="es-ES" dirty="0" err="1"/>
              <a:t>formats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7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Part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45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Introduction to Dataset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4F1A66-E337-5405-F04E-7A732A0B2A4D}"/>
              </a:ext>
            </a:extLst>
          </p:cNvPr>
          <p:cNvSpPr txBox="1"/>
          <p:nvPr/>
        </p:nvSpPr>
        <p:spPr>
          <a:xfrm>
            <a:off x="838200" y="5831341"/>
            <a:ext cx="7539990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ES" sz="1400" i="1" dirty="0"/>
              <a:t>Original </a:t>
            </a:r>
            <a:r>
              <a:rPr lang="es-ES" sz="1400" i="1" dirty="0" err="1"/>
              <a:t>dataset</a:t>
            </a:r>
            <a:r>
              <a:rPr lang="es-ES" sz="1400" i="1" dirty="0"/>
              <a:t>: </a:t>
            </a:r>
            <a:r>
              <a:rPr lang="es-ES" sz="1400" i="1" dirty="0">
                <a:hlinkClick r:id="rId3"/>
              </a:rPr>
              <a:t>https://</a:t>
            </a:r>
            <a:r>
              <a:rPr lang="es-ES" sz="1400" i="1" dirty="0" err="1">
                <a:hlinkClick r:id="rId3"/>
              </a:rPr>
              <a:t>www.kaggle.com</a:t>
            </a:r>
            <a:r>
              <a:rPr lang="es-ES" sz="1400" i="1" dirty="0">
                <a:hlinkClick r:id="rId3"/>
              </a:rPr>
              <a:t>/</a:t>
            </a:r>
            <a:r>
              <a:rPr lang="es-ES" sz="1400" i="1" dirty="0" err="1">
                <a:hlinkClick r:id="rId3"/>
              </a:rPr>
              <a:t>datasets</a:t>
            </a:r>
            <a:r>
              <a:rPr lang="es-ES" sz="1400" i="1" dirty="0">
                <a:hlinkClick r:id="rId3"/>
              </a:rPr>
              <a:t>/</a:t>
            </a:r>
            <a:r>
              <a:rPr lang="es-ES" sz="1400" i="1" dirty="0" err="1">
                <a:hlinkClick r:id="rId3"/>
              </a:rPr>
              <a:t>omarlarasa</a:t>
            </a:r>
            <a:r>
              <a:rPr lang="es-ES" sz="1400" i="1" dirty="0">
                <a:hlinkClick r:id="rId3"/>
              </a:rPr>
              <a:t>/cov19-open-data-mexico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C6F060-3130-5FEA-EC26-6EBDCA3C51EC}"/>
              </a:ext>
            </a:extLst>
          </p:cNvPr>
          <p:cNvSpPr txBox="1"/>
          <p:nvPr/>
        </p:nvSpPr>
        <p:spPr>
          <a:xfrm>
            <a:off x="838200" y="1666384"/>
            <a:ext cx="93497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Mexico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Top 5 </a:t>
            </a:r>
            <a:r>
              <a:rPr lang="es-ES" sz="1800" dirty="0" err="1"/>
              <a:t>countries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more COV19 </a:t>
            </a:r>
            <a:r>
              <a:rPr lang="es-ES" sz="1800" dirty="0" err="1"/>
              <a:t>deaths</a:t>
            </a:r>
            <a:r>
              <a:rPr lang="es-ES" sz="1800" dirty="0"/>
              <a:t>. </a:t>
            </a:r>
            <a:r>
              <a:rPr lang="es-ES" sz="1800" dirty="0" err="1"/>
              <a:t>many</a:t>
            </a:r>
            <a:r>
              <a:rPr lang="es-ES" sz="1800" dirty="0"/>
              <a:t> </a:t>
            </a:r>
            <a:r>
              <a:rPr lang="es-ES" sz="1800" dirty="0" err="1"/>
              <a:t>patients</a:t>
            </a:r>
            <a:r>
              <a:rPr lang="es-ES" sz="1800" dirty="0"/>
              <a:t> are </a:t>
            </a:r>
            <a:r>
              <a:rPr lang="es-ES" sz="1800" dirty="0" err="1"/>
              <a:t>dying</a:t>
            </a:r>
            <a:r>
              <a:rPr lang="es-ES" sz="1800" dirty="0"/>
              <a:t> </a:t>
            </a:r>
            <a:r>
              <a:rPr lang="es-ES" sz="1800" dirty="0" err="1"/>
              <a:t>every</a:t>
            </a:r>
            <a:r>
              <a:rPr lang="es-ES" sz="1800" dirty="0"/>
              <a:t> </a:t>
            </a:r>
            <a:r>
              <a:rPr lang="es-ES" sz="1800" dirty="0" err="1"/>
              <a:t>day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hospitals</a:t>
            </a:r>
            <a:r>
              <a:rPr lang="es-ES" sz="1800" dirty="0"/>
              <a:t>. </a:t>
            </a:r>
          </a:p>
          <a:p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dataset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collected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Mexican</a:t>
            </a:r>
            <a:r>
              <a:rPr lang="es-ES" sz="1800" dirty="0"/>
              <a:t> </a:t>
            </a:r>
            <a:r>
              <a:rPr lang="es-ES" sz="1800" dirty="0" err="1"/>
              <a:t>health</a:t>
            </a:r>
            <a:r>
              <a:rPr lang="es-ES" sz="1800" dirty="0"/>
              <a:t> </a:t>
            </a:r>
            <a:r>
              <a:rPr lang="es-ES" sz="1800" dirty="0" err="1"/>
              <a:t>authorities</a:t>
            </a:r>
            <a:r>
              <a:rPr lang="es-ES" sz="1800" dirty="0"/>
              <a:t> and </a:t>
            </a:r>
            <a:r>
              <a:rPr lang="es-ES" sz="1800" dirty="0" err="1"/>
              <a:t>contains</a:t>
            </a:r>
            <a:r>
              <a:rPr lang="es-ES" sz="1800" dirty="0"/>
              <a:t> </a:t>
            </a:r>
            <a:r>
              <a:rPr lang="es-ES" sz="1800" dirty="0" err="1"/>
              <a:t>all</a:t>
            </a:r>
            <a:r>
              <a:rPr lang="es-ES" sz="1800" dirty="0"/>
              <a:t> </a:t>
            </a:r>
            <a:r>
              <a:rPr lang="es-ES" sz="1800" dirty="0" err="1"/>
              <a:t>registers</a:t>
            </a:r>
            <a:r>
              <a:rPr lang="es-ES" sz="1800" dirty="0"/>
              <a:t> </a:t>
            </a:r>
            <a:r>
              <a:rPr lang="es-ES" sz="1800" dirty="0" err="1"/>
              <a:t>about</a:t>
            </a:r>
            <a:r>
              <a:rPr lang="es-ES" sz="1800" dirty="0"/>
              <a:t> COV19 </a:t>
            </a:r>
            <a:r>
              <a:rPr lang="es-ES" sz="1800" dirty="0" err="1"/>
              <a:t>patients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time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dataset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downloaded</a:t>
            </a:r>
            <a:r>
              <a:rPr lang="es-ES" sz="1800" dirty="0"/>
              <a:t> (April, 2021).</a:t>
            </a:r>
          </a:p>
          <a:p>
            <a:endParaRPr lang="es-ES" sz="1800" dirty="0"/>
          </a:p>
          <a:p>
            <a:r>
              <a:rPr lang="es-ES" sz="1800" dirty="0" err="1"/>
              <a:t>What's</a:t>
            </a:r>
            <a:r>
              <a:rPr lang="es-ES" sz="1800" dirty="0"/>
              <a:t> </a:t>
            </a:r>
            <a:r>
              <a:rPr lang="es-ES" sz="1800" dirty="0" err="1"/>
              <a:t>inside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data </a:t>
            </a:r>
            <a:r>
              <a:rPr lang="es-ES" sz="1800" dirty="0" err="1"/>
              <a:t>about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patients</a:t>
            </a:r>
            <a:r>
              <a:rPr lang="es-ES" sz="1800" dirty="0"/>
              <a:t>, and </a:t>
            </a:r>
            <a:r>
              <a:rPr lang="es-ES" sz="1800" dirty="0" err="1"/>
              <a:t>there</a:t>
            </a:r>
            <a:r>
              <a:rPr lang="es-ES" sz="1800" dirty="0"/>
              <a:t> are </a:t>
            </a:r>
            <a:r>
              <a:rPr lang="es-ES" sz="1800" dirty="0" err="1"/>
              <a:t>many</a:t>
            </a:r>
            <a:r>
              <a:rPr lang="es-ES" sz="1800" dirty="0"/>
              <a:t> </a:t>
            </a:r>
            <a:r>
              <a:rPr lang="es-ES" sz="1800" dirty="0" err="1"/>
              <a:t>things</a:t>
            </a:r>
            <a:r>
              <a:rPr lang="es-ES" sz="1800" dirty="0"/>
              <a:t> </a:t>
            </a:r>
            <a:r>
              <a:rPr lang="es-ES" sz="1800" dirty="0" err="1"/>
              <a:t>we</a:t>
            </a:r>
            <a:r>
              <a:rPr lang="es-ES" sz="1800" dirty="0"/>
              <a:t> can </a:t>
            </a:r>
            <a:r>
              <a:rPr lang="es-ES" sz="1800" dirty="0" err="1"/>
              <a:t>know</a:t>
            </a:r>
            <a:r>
              <a:rPr lang="es-ES" sz="1800" dirty="0"/>
              <a:t> </a:t>
            </a:r>
            <a:r>
              <a:rPr lang="es-ES" sz="1800" dirty="0" err="1"/>
              <a:t>about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patients</a:t>
            </a:r>
            <a:r>
              <a:rPr lang="es-ES" sz="1800" dirty="0"/>
              <a:t> </a:t>
            </a:r>
            <a:r>
              <a:rPr lang="es-ES" sz="1800" dirty="0" err="1"/>
              <a:t>such</a:t>
            </a:r>
            <a:r>
              <a:rPr lang="es-ES" sz="1800" dirty="0"/>
              <a:t> as </a:t>
            </a:r>
            <a:r>
              <a:rPr lang="es-ES" sz="1800" dirty="0" err="1"/>
              <a:t>where</a:t>
            </a:r>
            <a:r>
              <a:rPr lang="es-ES" sz="1800" dirty="0"/>
              <a:t> </a:t>
            </a:r>
            <a:r>
              <a:rPr lang="es-ES" sz="1800" dirty="0" err="1"/>
              <a:t>did</a:t>
            </a:r>
            <a:r>
              <a:rPr lang="es-ES" sz="1800" dirty="0"/>
              <a:t> </a:t>
            </a:r>
            <a:r>
              <a:rPr lang="es-ES" sz="1800" dirty="0" err="1"/>
              <a:t>they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hospitalized</a:t>
            </a:r>
            <a:r>
              <a:rPr lang="es-ES" sz="1800" dirty="0"/>
              <a:t>, in </a:t>
            </a:r>
            <a:r>
              <a:rPr lang="es-ES" sz="1800" dirty="0" err="1"/>
              <a:t>what</a:t>
            </a:r>
            <a:r>
              <a:rPr lang="es-ES" sz="1800" dirty="0"/>
              <a:t> </a:t>
            </a:r>
            <a:r>
              <a:rPr lang="es-ES" sz="1800" dirty="0" err="1"/>
              <a:t>state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Mexico</a:t>
            </a:r>
            <a:r>
              <a:rPr lang="es-ES" sz="1800" dirty="0"/>
              <a:t>, </a:t>
            </a:r>
            <a:r>
              <a:rPr lang="es-ES" sz="1800" dirty="0" err="1"/>
              <a:t>them</a:t>
            </a:r>
            <a:r>
              <a:rPr lang="es-ES" sz="1800" dirty="0"/>
              <a:t> </a:t>
            </a:r>
            <a:r>
              <a:rPr lang="es-ES" sz="1800" dirty="0" err="1"/>
              <a:t>age</a:t>
            </a:r>
            <a:r>
              <a:rPr lang="es-ES" sz="1800" dirty="0"/>
              <a:t> and </a:t>
            </a:r>
            <a:r>
              <a:rPr lang="es-ES" sz="1800" dirty="0" err="1"/>
              <a:t>the</a:t>
            </a:r>
            <a:r>
              <a:rPr lang="es-ES" sz="1800" dirty="0"/>
              <a:t> date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death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r>
              <a:rPr lang="es-ES" sz="1800" dirty="0" err="1"/>
              <a:t>Also</a:t>
            </a:r>
            <a:r>
              <a:rPr lang="es-ES" sz="1800" dirty="0"/>
              <a:t> </a:t>
            </a:r>
            <a:r>
              <a:rPr lang="es-ES" sz="1800" dirty="0" err="1"/>
              <a:t>there</a:t>
            </a:r>
            <a:r>
              <a:rPr lang="es-ES" sz="1800" dirty="0"/>
              <a:t> are </a:t>
            </a:r>
            <a:r>
              <a:rPr lang="es-ES" sz="1800" dirty="0" err="1"/>
              <a:t>many</a:t>
            </a:r>
            <a:r>
              <a:rPr lang="es-ES" sz="1800" dirty="0"/>
              <a:t> </a:t>
            </a:r>
            <a:r>
              <a:rPr lang="es-ES" sz="1800" dirty="0" err="1"/>
              <a:t>interesting</a:t>
            </a:r>
            <a:r>
              <a:rPr lang="es-ES" sz="1800" dirty="0"/>
              <a:t> </a:t>
            </a:r>
            <a:r>
              <a:rPr lang="es-ES" sz="1800" dirty="0" err="1"/>
              <a:t>columns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tell</a:t>
            </a:r>
            <a:r>
              <a:rPr lang="es-ES" sz="1800" dirty="0"/>
              <a:t> </a:t>
            </a:r>
            <a:r>
              <a:rPr lang="es-ES" sz="1800" dirty="0" err="1"/>
              <a:t>us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has a </a:t>
            </a:r>
            <a:r>
              <a:rPr lang="es-ES" sz="1800" dirty="0" err="1"/>
              <a:t>health</a:t>
            </a:r>
            <a:r>
              <a:rPr lang="es-ES" sz="1800" dirty="0"/>
              <a:t> </a:t>
            </a:r>
            <a:r>
              <a:rPr lang="es-ES" sz="1800" dirty="0" err="1"/>
              <a:t>issue</a:t>
            </a:r>
            <a:r>
              <a:rPr lang="es-ES" sz="1800" dirty="0"/>
              <a:t> </a:t>
            </a:r>
            <a:r>
              <a:rPr lang="es-ES" sz="1800" dirty="0" err="1"/>
              <a:t>apart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COVID19 and </a:t>
            </a:r>
            <a:r>
              <a:rPr lang="es-ES" sz="1800" dirty="0" err="1"/>
              <a:t>there's</a:t>
            </a:r>
            <a:r>
              <a:rPr lang="es-ES" sz="1800" dirty="0"/>
              <a:t> a </a:t>
            </a:r>
            <a:r>
              <a:rPr lang="es-ES" sz="1800" dirty="0" err="1"/>
              <a:t>long</a:t>
            </a:r>
            <a:r>
              <a:rPr lang="es-ES" sz="1800" dirty="0"/>
              <a:t> </a:t>
            </a:r>
            <a:r>
              <a:rPr lang="es-ES" sz="1800" dirty="0" err="1"/>
              <a:t>list</a:t>
            </a:r>
            <a:r>
              <a:rPr lang="es-ES" sz="1800" dirty="0"/>
              <a:t> </a:t>
            </a:r>
            <a:r>
              <a:rPr lang="es-ES" sz="1800" dirty="0" err="1"/>
              <a:t>about</a:t>
            </a:r>
            <a:r>
              <a:rPr lang="es-ES" sz="1800" dirty="0"/>
              <a:t>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issues</a:t>
            </a:r>
            <a:r>
              <a:rPr lang="es-ES" sz="1800" dirty="0"/>
              <a:t> </a:t>
            </a:r>
            <a:r>
              <a:rPr lang="es-ES" sz="1800" dirty="0" err="1"/>
              <a:t>such</a:t>
            </a:r>
            <a:r>
              <a:rPr lang="es-ES" sz="1800" dirty="0"/>
              <a:t> as </a:t>
            </a:r>
            <a:r>
              <a:rPr lang="es-ES" sz="1800" dirty="0" err="1"/>
              <a:t>obesity</a:t>
            </a:r>
            <a:r>
              <a:rPr lang="es-ES" sz="1800" dirty="0"/>
              <a:t>, </a:t>
            </a:r>
            <a:r>
              <a:rPr lang="es-ES" sz="1800" dirty="0" err="1"/>
              <a:t>hypertension</a:t>
            </a:r>
            <a:r>
              <a:rPr lang="es-ES" sz="1800" dirty="0"/>
              <a:t>, </a:t>
            </a:r>
            <a:r>
              <a:rPr lang="es-ES" sz="1800" dirty="0" err="1"/>
              <a:t>asthma</a:t>
            </a:r>
            <a:r>
              <a:rPr lang="es-ES" sz="1800" dirty="0"/>
              <a:t>, diabetes, ….</a:t>
            </a:r>
          </a:p>
          <a:p>
            <a:endParaRPr lang="es-ES" sz="1800" dirty="0"/>
          </a:p>
          <a:p>
            <a:r>
              <a:rPr lang="es-ES" sz="1800" dirty="0"/>
              <a:t>And </a:t>
            </a:r>
            <a:r>
              <a:rPr lang="es-ES" sz="1800" dirty="0" err="1"/>
              <a:t>there</a:t>
            </a:r>
            <a:r>
              <a:rPr lang="es-ES" sz="1800" dirty="0"/>
              <a:t> are </a:t>
            </a:r>
            <a:r>
              <a:rPr lang="es-ES" sz="1800" dirty="0" err="1"/>
              <a:t>other</a:t>
            </a:r>
            <a:r>
              <a:rPr lang="es-ES" sz="1800" dirty="0"/>
              <a:t> </a:t>
            </a:r>
            <a:r>
              <a:rPr lang="es-ES" sz="1800" dirty="0" err="1"/>
              <a:t>important</a:t>
            </a:r>
            <a:r>
              <a:rPr lang="es-ES" sz="1800" dirty="0"/>
              <a:t> </a:t>
            </a:r>
            <a:r>
              <a:rPr lang="es-ES" sz="1800" dirty="0" err="1"/>
              <a:t>features</a:t>
            </a:r>
            <a:r>
              <a:rPr lang="es-ES" sz="1800" dirty="0"/>
              <a:t>: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</a:t>
            </a:r>
            <a:r>
              <a:rPr lang="es-ES" sz="1800" dirty="0" err="1"/>
              <a:t>smokes</a:t>
            </a:r>
            <a:r>
              <a:rPr lang="es-ES" sz="1800" dirty="0"/>
              <a:t>,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diagnosed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pneumonia</a:t>
            </a:r>
            <a:r>
              <a:rPr lang="es-ES" sz="1800" dirty="0"/>
              <a:t> </a:t>
            </a:r>
            <a:r>
              <a:rPr lang="es-ES" sz="1800" dirty="0" err="1"/>
              <a:t>or</a:t>
            </a:r>
            <a:r>
              <a:rPr lang="es-ES" sz="1800" dirty="0"/>
              <a:t> </a:t>
            </a:r>
            <a:r>
              <a:rPr lang="es-ES" sz="1800" dirty="0" err="1"/>
              <a:t>whether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intubated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36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One question per group</a:t>
            </a:r>
            <a:endParaRPr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81C5507-C10F-3E76-2B45-4DF64770B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34538"/>
              </p:ext>
            </p:extLst>
          </p:nvPr>
        </p:nvGraphicFramePr>
        <p:xfrm>
          <a:off x="474562" y="1438844"/>
          <a:ext cx="10879237" cy="529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80">
                  <a:extLst>
                    <a:ext uri="{9D8B030D-6E8A-4147-A177-3AD203B41FA5}">
                      <a16:colId xmlns:a16="http://schemas.microsoft.com/office/drawing/2014/main" val="358842329"/>
                    </a:ext>
                  </a:extLst>
                </a:gridCol>
                <a:gridCol w="5301205">
                  <a:extLst>
                    <a:ext uri="{9D8B030D-6E8A-4147-A177-3AD203B41FA5}">
                      <a16:colId xmlns:a16="http://schemas.microsoft.com/office/drawing/2014/main" val="664167718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1483926468"/>
                    </a:ext>
                  </a:extLst>
                </a:gridCol>
                <a:gridCol w="2140351">
                  <a:extLst>
                    <a:ext uri="{9D8B030D-6E8A-4147-A177-3AD203B41FA5}">
                      <a16:colId xmlns:a16="http://schemas.microsoft.com/office/drawing/2014/main" val="2696361013"/>
                    </a:ext>
                  </a:extLst>
                </a:gridCol>
              </a:tblGrid>
              <a:tr h="591308"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Question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Dataset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ML target </a:t>
                      </a:r>
                      <a:r>
                        <a:rPr lang="es-ES" dirty="0" err="1"/>
                        <a:t>class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8377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What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dying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increase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with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patient's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age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deceased_dataset_v1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3503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What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does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change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patient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has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another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health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issue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deceased_dataset_v1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67193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How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dying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increases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when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patient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has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been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intubated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decease_dataset_v2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i="1" u="sng" dirty="0" err="1"/>
                        <a:t>covid_positive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8443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true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that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smoking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increases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dying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by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COV19?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decease_dataset_v3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2977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Do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pregnant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women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has more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being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intubated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dataset_women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i="1" u="sng" dirty="0" err="1"/>
                        <a:t>covid_positive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73375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How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hospitalization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and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death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are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related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to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length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symptoms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deceased_dataset_v1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08862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there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a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potential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discrimination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against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Migrants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i="1" dirty="0" err="1"/>
                        <a:t>Hint</a:t>
                      </a:r>
                      <a:r>
                        <a:rPr lang="es-ES" i="1" dirty="0"/>
                        <a:t>: </a:t>
                      </a:r>
                      <a:r>
                        <a:rPr lang="es-ES" i="1" dirty="0" err="1"/>
                        <a:t>calculate</a:t>
                      </a:r>
                      <a:r>
                        <a:rPr lang="es-ES" i="1" dirty="0"/>
                        <a:t> </a:t>
                      </a:r>
                      <a:r>
                        <a:rPr lang="es-ES" i="1" dirty="0" err="1"/>
                        <a:t>the</a:t>
                      </a:r>
                      <a:r>
                        <a:rPr lang="es-ES" i="1" dirty="0"/>
                        <a:t> ratio </a:t>
                      </a:r>
                      <a:r>
                        <a:rPr lang="es-ES" i="1" dirty="0" err="1"/>
                        <a:t>between</a:t>
                      </a:r>
                      <a:r>
                        <a:rPr lang="es-ES" i="1" dirty="0"/>
                        <a:t> </a:t>
                      </a:r>
                      <a:r>
                        <a:rPr lang="es-ES" i="1" dirty="0" err="1"/>
                        <a:t>death</a:t>
                      </a:r>
                      <a:r>
                        <a:rPr lang="es-ES" i="1" dirty="0"/>
                        <a:t> and ICU/</a:t>
                      </a:r>
                      <a:r>
                        <a:rPr lang="es-ES" i="1" dirty="0" err="1"/>
                        <a:t>intubation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dataset_migrancy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u="sng" dirty="0" err="1"/>
                        <a:t>covid_positive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0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96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One question per group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92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Deliverable parts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60319"/>
            <a:ext cx="1051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tx1"/>
                </a:solidFill>
              </a:rPr>
              <a:t>[L3.1] Load and </a:t>
            </a:r>
            <a:r>
              <a:rPr lang="es-ES" sz="2600" dirty="0" err="1">
                <a:solidFill>
                  <a:schemeClr val="tx1"/>
                </a:solidFill>
              </a:rPr>
              <a:t>analyse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dataset</a:t>
            </a:r>
            <a:endParaRPr lang="es-ES" sz="2600" dirty="0">
              <a:solidFill>
                <a:schemeClr val="tx1"/>
              </a:solidFill>
            </a:endParaRPr>
          </a:p>
          <a:p>
            <a:r>
              <a:rPr lang="es-ES" sz="2600" dirty="0">
                <a:solidFill>
                  <a:schemeClr val="tx1"/>
                </a:solidFill>
              </a:rPr>
              <a:t>[L3.2] Prepare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dataset</a:t>
            </a:r>
            <a:r>
              <a:rPr lang="es-ES" sz="2600" dirty="0">
                <a:solidFill>
                  <a:schemeClr val="tx1"/>
                </a:solidFill>
              </a:rPr>
              <a:t> and </a:t>
            </a:r>
            <a:r>
              <a:rPr lang="es-ES" sz="2600" dirty="0" err="1">
                <a:solidFill>
                  <a:schemeClr val="tx1"/>
                </a:solidFill>
              </a:rPr>
              <a:t>train</a:t>
            </a:r>
            <a:r>
              <a:rPr lang="es-ES" sz="2600" dirty="0">
                <a:solidFill>
                  <a:schemeClr val="tx1"/>
                </a:solidFill>
              </a:rPr>
              <a:t> a </a:t>
            </a:r>
            <a:r>
              <a:rPr lang="es-ES" sz="2600" dirty="0" err="1">
                <a:solidFill>
                  <a:schemeClr val="tx1"/>
                </a:solidFill>
              </a:rPr>
              <a:t>model</a:t>
            </a:r>
            <a:endParaRPr lang="es-ES" sz="2600" dirty="0">
              <a:solidFill>
                <a:schemeClr val="tx1"/>
              </a:solidFill>
            </a:endParaRPr>
          </a:p>
          <a:p>
            <a:r>
              <a:rPr lang="es-ES" sz="2600" dirty="0">
                <a:solidFill>
                  <a:schemeClr val="tx1"/>
                </a:solidFill>
              </a:rPr>
              <a:t>[L3.3] </a:t>
            </a:r>
            <a:r>
              <a:rPr lang="es-ES" sz="2600" dirty="0" err="1">
                <a:solidFill>
                  <a:schemeClr val="tx1"/>
                </a:solidFill>
              </a:rPr>
              <a:t>Assess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model</a:t>
            </a:r>
            <a:r>
              <a:rPr lang="es-ES" sz="2600" dirty="0">
                <a:solidFill>
                  <a:schemeClr val="tx1"/>
                </a:solidFill>
              </a:rPr>
              <a:t> performance</a:t>
            </a:r>
          </a:p>
          <a:p>
            <a:r>
              <a:rPr lang="es-ES" sz="2600" dirty="0">
                <a:solidFill>
                  <a:schemeClr val="tx1"/>
                </a:solidFill>
              </a:rPr>
              <a:t>[L3.4] </a:t>
            </a:r>
            <a:r>
              <a:rPr lang="es-ES" sz="2600" dirty="0" err="1">
                <a:solidFill>
                  <a:schemeClr val="tx1"/>
                </a:solidFill>
              </a:rPr>
              <a:t>Assess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the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fairness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metrics</a:t>
            </a:r>
            <a:br>
              <a:rPr lang="es-ES" sz="2600" dirty="0">
                <a:solidFill>
                  <a:schemeClr val="tx1"/>
                </a:solidFill>
              </a:rPr>
            </a:br>
            <a:r>
              <a:rPr lang="es-ES" sz="2600" dirty="0">
                <a:solidFill>
                  <a:schemeClr val="tx1"/>
                </a:solidFill>
              </a:rPr>
              <a:t>[L3.5] </a:t>
            </a:r>
            <a:r>
              <a:rPr lang="es-ES" sz="2600" dirty="0" err="1">
                <a:solidFill>
                  <a:schemeClr val="tx1"/>
                </a:solidFill>
              </a:rPr>
              <a:t>Apply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mitigation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algorithms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to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model</a:t>
            </a:r>
            <a:br>
              <a:rPr lang="es-ES" sz="2600" dirty="0">
                <a:solidFill>
                  <a:schemeClr val="tx1"/>
                </a:solidFill>
              </a:rPr>
            </a:br>
            <a:r>
              <a:rPr lang="es-ES" sz="2600" dirty="0">
                <a:solidFill>
                  <a:schemeClr val="tx1"/>
                </a:solidFill>
              </a:rPr>
              <a:t>[L3.6] </a:t>
            </a:r>
            <a:r>
              <a:rPr lang="es-ES" sz="2600" dirty="0" err="1">
                <a:solidFill>
                  <a:schemeClr val="tx1"/>
                </a:solidFill>
              </a:rPr>
              <a:t>Assess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the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effects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of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the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mitigation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technique</a:t>
            </a:r>
            <a:br>
              <a:rPr lang="es-ES" sz="2600" dirty="0">
                <a:solidFill>
                  <a:schemeClr val="tx1"/>
                </a:solidFill>
              </a:rPr>
            </a:br>
            <a:r>
              <a:rPr lang="es-ES" sz="2600" dirty="0">
                <a:solidFill>
                  <a:schemeClr val="tx1"/>
                </a:solidFill>
              </a:rPr>
              <a:t>[L3.7] Executive </a:t>
            </a:r>
            <a:r>
              <a:rPr lang="es-ES" sz="2600" dirty="0" err="1">
                <a:solidFill>
                  <a:schemeClr val="tx1"/>
                </a:solidFill>
              </a:rPr>
              <a:t>report</a:t>
            </a:r>
            <a:endParaRPr lang="es-ES" sz="2600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4F1A66-E337-5405-F04E-7A732A0B2A4D}"/>
              </a:ext>
            </a:extLst>
          </p:cNvPr>
          <p:cNvSpPr txBox="1"/>
          <p:nvPr/>
        </p:nvSpPr>
        <p:spPr>
          <a:xfrm>
            <a:off x="838200" y="4836931"/>
            <a:ext cx="6094070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ES" sz="1400" dirty="0" err="1"/>
              <a:t>Practice</a:t>
            </a:r>
            <a:r>
              <a:rPr lang="es-ES" sz="1400" dirty="0"/>
              <a:t> Module 3 (40% - In </a:t>
            </a:r>
            <a:r>
              <a:rPr lang="es-ES" sz="1400" dirty="0" err="1"/>
              <a:t>pairs</a:t>
            </a:r>
            <a:r>
              <a:rPr lang="es-ES" sz="1400" dirty="0"/>
              <a:t>): 17/03/2023 at 23:59</a:t>
            </a:r>
          </a:p>
          <a:p>
            <a:pPr lvl="4">
              <a:lnSpc>
                <a:spcPct val="200000"/>
              </a:lnSpc>
            </a:pP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deliver</a:t>
            </a:r>
            <a:r>
              <a:rPr lang="es-ES" i="1" dirty="0"/>
              <a:t>: Notebooks + </a:t>
            </a:r>
            <a:r>
              <a:rPr lang="es-ES" i="1" dirty="0" err="1"/>
              <a:t>Report</a:t>
            </a:r>
            <a:r>
              <a:rPr lang="es-ES" i="1" dirty="0"/>
              <a:t> in PDF</a:t>
            </a:r>
          </a:p>
        </p:txBody>
      </p:sp>
    </p:spTree>
    <p:extLst>
      <p:ext uri="{BB962C8B-B14F-4D97-AF65-F5344CB8AC3E}">
        <p14:creationId xmlns:p14="http://schemas.microsoft.com/office/powerpoint/2010/main" val="380864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Fairness Metrics</a:t>
            </a:r>
            <a:br>
              <a:rPr lang="en-US" dirty="0"/>
            </a:br>
            <a:r>
              <a:rPr lang="en-US" dirty="0"/>
              <a:t>Part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8071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1612</Words>
  <Application>Microsoft Macintosh PowerPoint</Application>
  <PresentationFormat>Panorámica</PresentationFormat>
  <Paragraphs>165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Calibri</vt:lpstr>
      <vt:lpstr>Tinos</vt:lpstr>
      <vt:lpstr>Helvetica Neue</vt:lpstr>
      <vt:lpstr>charter</vt:lpstr>
      <vt:lpstr>Arial</vt:lpstr>
      <vt:lpstr>2_Office Theme</vt:lpstr>
      <vt:lpstr>24285 FATE</vt:lpstr>
      <vt:lpstr>Rules for Practices</vt:lpstr>
      <vt:lpstr>Goals of Module 3</vt:lpstr>
      <vt:lpstr>Final Project Part 4</vt:lpstr>
      <vt:lpstr>Introduction to Dataset</vt:lpstr>
      <vt:lpstr>One question per group</vt:lpstr>
      <vt:lpstr>One question per group</vt:lpstr>
      <vt:lpstr>Deliverable parts</vt:lpstr>
      <vt:lpstr>Fairness Metrics Part 3</vt:lpstr>
      <vt:lpstr>Presentación de PowerPoint</vt:lpstr>
      <vt:lpstr> </vt:lpstr>
      <vt:lpstr>Fairness Metrics for Classification in AIF360</vt:lpstr>
      <vt:lpstr>Fairness Metrics for Classification in AIF360</vt:lpstr>
      <vt:lpstr>Mitigation algorithms</vt:lpstr>
      <vt:lpstr>Mitigation algorithms</vt:lpstr>
      <vt:lpstr>Mitigation in pre-processing</vt:lpstr>
      <vt:lpstr>Mitigation in in-processing</vt:lpstr>
      <vt:lpstr>Mitigation in post-processing</vt:lpstr>
      <vt:lpstr>Mitigation algorithms</vt:lpstr>
      <vt:lpstr>Remarks from P1 &amp; P2</vt:lpstr>
      <vt:lpstr>Remarks</vt:lpstr>
      <vt:lpstr>Plots and functions</vt:lpstr>
      <vt:lpstr>Plots and functions</vt:lpstr>
      <vt:lpstr>Explanations</vt:lpstr>
      <vt:lpstr>K-anonymous</vt:lpstr>
      <vt:lpstr>Generalization methods</vt:lpstr>
      <vt:lpstr>L-diversity</vt:lpstr>
      <vt:lpstr>Fairness Metrics in Healthcare</vt:lpstr>
      <vt:lpstr>Questions about COVID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24303 Databases</dc:title>
  <dc:creator>Microsoft Office User</dc:creator>
  <cp:lastModifiedBy>MANUEL PORTELA CHARNEJOVSKY</cp:lastModifiedBy>
  <cp:revision>30</cp:revision>
  <dcterms:created xsi:type="dcterms:W3CDTF">2018-09-18T20:23:57Z</dcterms:created>
  <dcterms:modified xsi:type="dcterms:W3CDTF">2024-01-16T08:17:30Z</dcterms:modified>
</cp:coreProperties>
</file>