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487D-2954-407D-AD0B-F99B5F23006D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4CD3E-61CF-4C05-B47D-E1AF29C7B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659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25A0-D33D-4091-9AD6-56339836760D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92AEA76-4AC0-48D6-9378-E12B410B33B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60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25A0-D33D-4091-9AD6-56339836760D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EA76-4AC0-48D6-9378-E12B410B33B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29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25A0-D33D-4091-9AD6-56339836760D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EA76-4AC0-48D6-9378-E12B410B33B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01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25A0-D33D-4091-9AD6-56339836760D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EA76-4AC0-48D6-9378-E12B410B33B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39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25A0-D33D-4091-9AD6-56339836760D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EA76-4AC0-48D6-9378-E12B410B33B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40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25A0-D33D-4091-9AD6-56339836760D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EA76-4AC0-48D6-9378-E12B410B33B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49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25A0-D33D-4091-9AD6-56339836760D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EA76-4AC0-48D6-9378-E12B410B33B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20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25A0-D33D-4091-9AD6-56339836760D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EA76-4AC0-48D6-9378-E12B410B33B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786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25A0-D33D-4091-9AD6-56339836760D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EA76-4AC0-48D6-9378-E12B410B3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59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25A0-D33D-4091-9AD6-56339836760D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EA76-4AC0-48D6-9378-E12B410B33B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29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3A525A0-D33D-4091-9AD6-56339836760D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EA76-4AC0-48D6-9378-E12B410B33B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42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525A0-D33D-4091-9AD6-56339836760D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92AEA76-4AC0-48D6-9378-E12B410B33B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95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56ED8-EE4D-278F-1801-F47FF5062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490" y="1707907"/>
            <a:ext cx="8819535" cy="1482214"/>
          </a:xfrm>
        </p:spPr>
        <p:txBody>
          <a:bodyPr>
            <a:normAutofit/>
          </a:bodyPr>
          <a:lstStyle/>
          <a:p>
            <a:r>
              <a:rPr lang="en-US" sz="4400" b="1"/>
              <a:t>TOOTH DECAY DETECTION USING DEEP LEARNING</a:t>
            </a:r>
            <a:endParaRPr lang="en-IN" sz="44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21B37-CBF0-6A30-7EE3-66722935B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6232" y="3852661"/>
            <a:ext cx="5961742" cy="1928706"/>
          </a:xfrm>
        </p:spPr>
        <p:txBody>
          <a:bodyPr/>
          <a:lstStyle/>
          <a:p>
            <a:r>
              <a:rPr lang="en-US"/>
              <a:t>TEAM MEMBERS:  </a:t>
            </a:r>
            <a:r>
              <a:rPr lang="en-US" sz="2000" b="1"/>
              <a:t>ASHWIN AK</a:t>
            </a:r>
            <a:r>
              <a:rPr lang="en-US" sz="2000"/>
              <a:t>, </a:t>
            </a:r>
            <a:r>
              <a:rPr lang="en-US" sz="2000" b="1"/>
              <a:t>PRAVIN BALAJI B</a:t>
            </a:r>
            <a:endParaRPr lang="en-IN" sz="2000" b="1"/>
          </a:p>
          <a:p>
            <a:r>
              <a:rPr lang="en-IN"/>
              <a:t>GUIDED BY </a:t>
            </a:r>
            <a:r>
              <a:rPr lang="en-IN" sz="2000" b="1"/>
              <a:t>SAM  V GEORGE</a:t>
            </a:r>
          </a:p>
          <a:p>
            <a:r>
              <a:rPr lang="en-IN"/>
              <a:t>DATE :  14/06/2024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1994F-1226-E4A0-4F0F-10204B96B4BD}"/>
              </a:ext>
            </a:extLst>
          </p:cNvPr>
          <p:cNvSpPr txBox="1"/>
          <p:nvPr/>
        </p:nvSpPr>
        <p:spPr>
          <a:xfrm>
            <a:off x="1793162" y="288566"/>
            <a:ext cx="82197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ST. JOSEPH’S GROUP OF INSTITUTIONS</a:t>
            </a:r>
          </a:p>
          <a:p>
            <a:r>
              <a:rPr lang="en-IN" sz="2800"/>
              <a:t>                        OMR, CHENNAI-119</a:t>
            </a:r>
          </a:p>
        </p:txBody>
      </p:sp>
      <p:pic>
        <p:nvPicPr>
          <p:cNvPr id="6" name="Image 2">
            <a:extLst>
              <a:ext uri="{FF2B5EF4-FFF2-40B4-BE49-F238E27FC236}">
                <a16:creationId xmlns:a16="http://schemas.microsoft.com/office/drawing/2014/main" id="{9795781B-7237-D87D-6D47-EC4C629F24D3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8994" y="150016"/>
            <a:ext cx="1514168" cy="1354319"/>
          </a:xfrm>
          <a:prstGeom prst="rect">
            <a:avLst/>
          </a:prstGeom>
        </p:spPr>
      </p:pic>
      <p:pic>
        <p:nvPicPr>
          <p:cNvPr id="1026" name="Picture 2" descr="St. Joseph's Institute of Technology">
            <a:extLst>
              <a:ext uri="{FF2B5EF4-FFF2-40B4-BE49-F238E27FC236}">
                <a16:creationId xmlns:a16="http://schemas.microsoft.com/office/drawing/2014/main" id="{871588B4-FC59-12FE-6553-AFE894359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930" y="225768"/>
            <a:ext cx="1874273" cy="148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498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3C99C8-52E6-C03E-165F-CB8271374FF4}"/>
              </a:ext>
            </a:extLst>
          </p:cNvPr>
          <p:cNvSpPr txBox="1"/>
          <p:nvPr/>
        </p:nvSpPr>
        <p:spPr>
          <a:xfrm>
            <a:off x="5122606" y="365477"/>
            <a:ext cx="2369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REFERENCES</a:t>
            </a:r>
            <a:endParaRPr lang="en-IN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80A23-EF04-4387-A5F3-42FF7D81AAD2}"/>
              </a:ext>
            </a:extLst>
          </p:cNvPr>
          <p:cNvSpPr txBox="1"/>
          <p:nvPr/>
        </p:nvSpPr>
        <p:spPr>
          <a:xfrm>
            <a:off x="1592826" y="1526110"/>
            <a:ext cx="982242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RESEARCH PAPERS:</a:t>
            </a:r>
          </a:p>
          <a:p>
            <a:r>
              <a:rPr lang="en-US" sz="2000" b="1"/>
              <a:t>                 </a:t>
            </a:r>
            <a:r>
              <a:rPr lang="en-US"/>
              <a:t>1. YOLO‑V5 for Tooth Detection &amp; Segmentation</a:t>
            </a:r>
          </a:p>
          <a:p>
            <a:r>
              <a:rPr lang="en-US" sz="2000" b="1"/>
              <a:t>                 </a:t>
            </a:r>
            <a:r>
              <a:rPr lang="en-US"/>
              <a:t>2. AI‑Dentify – Deep Learning for Proximal Caries Detection</a:t>
            </a:r>
          </a:p>
          <a:p>
            <a:r>
              <a:rPr lang="en-US" sz="2000" b="1"/>
              <a:t>                 </a:t>
            </a:r>
            <a:r>
              <a:rPr lang="en-US"/>
              <a:t>3. YOLO v8 for Interproximal Caries Detection</a:t>
            </a:r>
          </a:p>
          <a:p>
            <a:endParaRPr lang="en-US"/>
          </a:p>
          <a:p>
            <a:r>
              <a:rPr lang="en-US" sz="2000" b="1"/>
              <a:t>DATASET &amp; REPOSITORIES:</a:t>
            </a:r>
          </a:p>
          <a:p>
            <a:r>
              <a:rPr lang="en-US" sz="2000" b="1"/>
              <a:t>                 </a:t>
            </a:r>
            <a:r>
              <a:rPr lang="en-US"/>
              <a:t>1. Arab Academy Dental Instance-Segmentation Dataset</a:t>
            </a:r>
          </a:p>
          <a:p>
            <a:endParaRPr lang="en-US"/>
          </a:p>
          <a:p>
            <a:r>
              <a:rPr lang="en-IN" sz="2000" b="1"/>
              <a:t>GPT &amp; CONVERSATIONAL AI INTEGRATION:</a:t>
            </a:r>
          </a:p>
          <a:p>
            <a:r>
              <a:rPr lang="en-IN" sz="2000" b="1"/>
              <a:t>                </a:t>
            </a:r>
            <a:r>
              <a:rPr lang="en-IN"/>
              <a:t>1. </a:t>
            </a:r>
            <a:r>
              <a:rPr lang="en-US"/>
              <a:t>“Custom GPT” platforms facilitate creating tailored dental chat assistants with zero code  .</a:t>
            </a:r>
            <a:endParaRPr lang="en-IN" sz="2000" b="1"/>
          </a:p>
        </p:txBody>
      </p:sp>
    </p:spTree>
    <p:extLst>
      <p:ext uri="{BB962C8B-B14F-4D97-AF65-F5344CB8AC3E}">
        <p14:creationId xmlns:p14="http://schemas.microsoft.com/office/powerpoint/2010/main" val="4171822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D0353C-861F-A410-3C0D-7016F63B007B}"/>
              </a:ext>
            </a:extLst>
          </p:cNvPr>
          <p:cNvSpPr txBox="1"/>
          <p:nvPr/>
        </p:nvSpPr>
        <p:spPr>
          <a:xfrm>
            <a:off x="3244644" y="2320413"/>
            <a:ext cx="6105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</a:t>
            </a:r>
            <a:r>
              <a:rPr lang="en-US" sz="7200"/>
              <a:t>THANK YOU</a:t>
            </a:r>
            <a:endParaRPr lang="en-IN" sz="7200"/>
          </a:p>
        </p:txBody>
      </p:sp>
    </p:spTree>
    <p:extLst>
      <p:ext uri="{BB962C8B-B14F-4D97-AF65-F5344CB8AC3E}">
        <p14:creationId xmlns:p14="http://schemas.microsoft.com/office/powerpoint/2010/main" val="59633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E22A-7BB8-4EED-418B-B0E7CCEFB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98087"/>
            <a:ext cx="9603275" cy="587136"/>
          </a:xfrm>
        </p:spPr>
        <p:txBody>
          <a:bodyPr/>
          <a:lstStyle/>
          <a:p>
            <a:r>
              <a:rPr lang="en-US"/>
              <a:t>PROBLEM STATEMENT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6C1F1-0451-83D2-91D8-9D5A76D83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DENTAL CARIES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(tooth decay) is a widespread oral health issue that often remains undetected in its early stages, especially in under-resourced areas. Manual diagnosis through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VISUAL INSPECTION or RADIOGRAPHS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can be time-consuming, subjective, and prone to human error. To improve early detection and reduce diagnostic delays, there is a growing need for automated, accurate, and scalable methods. This project aims to develop a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DEEP LEARNING-BASED SYSTEM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that can automatically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detect and classify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dental caries from dental images, enhancing clinical decision-making and preventive care.</a:t>
            </a: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43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3085CC-33A8-1C3B-659D-876ECBD2321F}"/>
              </a:ext>
            </a:extLst>
          </p:cNvPr>
          <p:cNvSpPr txBox="1"/>
          <p:nvPr/>
        </p:nvSpPr>
        <p:spPr>
          <a:xfrm>
            <a:off x="4277033" y="491613"/>
            <a:ext cx="34117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OBJECTIVES</a:t>
            </a:r>
            <a:endParaRPr lang="en-IN" sz="4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C702A-94A1-4298-E0FF-599F63C6A02E}"/>
              </a:ext>
            </a:extLst>
          </p:cNvPr>
          <p:cNvSpPr txBox="1"/>
          <p:nvPr/>
        </p:nvSpPr>
        <p:spPr>
          <a:xfrm>
            <a:off x="521111" y="1939694"/>
            <a:ext cx="75708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/>
              <a:t>Detect Dental Caries Automatically using deep learning models on tooth images.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/>
              <a:t>Assess Severity Levels (mild, moderate, severe) based on visual cues.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/>
              <a:t>Provide AI-Based Dental Guidance through a GPT-style assistant.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/>
              <a:t>Educate and Assist Patients with clear, personalized care suggestions.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/>
              <a:t> Support Remote Diagnosis to reduce delays and dentist workload</a:t>
            </a:r>
            <a:r>
              <a:rPr lang="en-US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B16F0B-E2B4-110E-F620-35DECCC96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947" y="1809136"/>
            <a:ext cx="4021701" cy="326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4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5F822B-3670-A096-993A-06E46AA0F710}"/>
              </a:ext>
            </a:extLst>
          </p:cNvPr>
          <p:cNvSpPr txBox="1"/>
          <p:nvPr/>
        </p:nvSpPr>
        <p:spPr>
          <a:xfrm>
            <a:off x="4031226" y="167146"/>
            <a:ext cx="4827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LITERATURE SURVEY</a:t>
            </a:r>
            <a:endParaRPr lang="en-IN" sz="3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C42687-B535-38E5-B637-DDCC04723CD7}"/>
              </a:ext>
            </a:extLst>
          </p:cNvPr>
          <p:cNvSpPr txBox="1"/>
          <p:nvPr/>
        </p:nvSpPr>
        <p:spPr>
          <a:xfrm>
            <a:off x="491613" y="850283"/>
            <a:ext cx="11208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The Literature survey is based on the </a:t>
            </a:r>
            <a:r>
              <a:rPr lang="en-US" sz="2000" b="1"/>
              <a:t>past 5 years </a:t>
            </a:r>
            <a:r>
              <a:rPr lang="en-US" sz="2000"/>
              <a:t>of research papers related to </a:t>
            </a:r>
            <a:r>
              <a:rPr lang="en-US" sz="2000" b="1"/>
              <a:t>Dental HealthCare</a:t>
            </a:r>
            <a:r>
              <a:rPr lang="en-US" sz="2000"/>
              <a:t> and </a:t>
            </a:r>
            <a:r>
              <a:rPr lang="en-US" sz="2000" b="1"/>
              <a:t>Tooth Decay Detection</a:t>
            </a:r>
            <a:r>
              <a:rPr lang="en-US" sz="2000"/>
              <a:t>. The</a:t>
            </a:r>
            <a:r>
              <a:rPr lang="en-US" sz="2000" b="1"/>
              <a:t> 5 </a:t>
            </a:r>
            <a:r>
              <a:rPr lang="en-US" sz="2000"/>
              <a:t>important research papers are listed below.</a:t>
            </a:r>
            <a:endParaRPr lang="en-IN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779B3-7206-BC91-1DEB-8A4CF6E59E3F}"/>
              </a:ext>
            </a:extLst>
          </p:cNvPr>
          <p:cNvSpPr txBox="1"/>
          <p:nvPr/>
        </p:nvSpPr>
        <p:spPr>
          <a:xfrm>
            <a:off x="491613" y="2455364"/>
            <a:ext cx="5486402" cy="29546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/>
              <a:t>2021</a:t>
            </a:r>
          </a:p>
          <a:p>
            <a:r>
              <a:rPr lang="en-US" b="1"/>
              <a:t>Title:  </a:t>
            </a:r>
            <a:r>
              <a:rPr lang="en-US"/>
              <a:t>Deep Learning for Dental Caries Detection</a:t>
            </a:r>
          </a:p>
          <a:p>
            <a:r>
              <a:rPr lang="en-US"/>
              <a:t>Using Bitewing Radiographs</a:t>
            </a:r>
            <a:endParaRPr lang="en-US" b="1"/>
          </a:p>
          <a:p>
            <a:r>
              <a:rPr lang="en-US" b="1"/>
              <a:t>Contributions:  </a:t>
            </a:r>
            <a:r>
              <a:rPr lang="en-US"/>
              <a:t>Introduced early CNN models to detect caries from 2D dental X-rays.</a:t>
            </a:r>
          </a:p>
          <a:p>
            <a:r>
              <a:rPr lang="en-US" b="1"/>
              <a:t>Tech Stack: </a:t>
            </a:r>
            <a:r>
              <a:rPr lang="en-US" err="1"/>
              <a:t>ResNet</a:t>
            </a:r>
            <a:r>
              <a:rPr lang="en-US"/>
              <a:t> Variants</a:t>
            </a:r>
          </a:p>
          <a:p>
            <a:r>
              <a:rPr lang="en-US" b="1"/>
              <a:t>Merits: </a:t>
            </a:r>
            <a:r>
              <a:rPr lang="en-US"/>
              <a:t>Pioneered the use of deep learning in dental diagnostics; set a foundational benchmark.</a:t>
            </a:r>
          </a:p>
          <a:p>
            <a:r>
              <a:rPr lang="en-US" b="1"/>
              <a:t>Limitations:  </a:t>
            </a:r>
            <a:r>
              <a:rPr lang="en-US"/>
              <a:t>Limited dataset size and lack of severity classification</a:t>
            </a:r>
            <a:r>
              <a:rPr lang="en-US" b="1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C9443-46D5-17BC-CE39-10D775CB1241}"/>
              </a:ext>
            </a:extLst>
          </p:cNvPr>
          <p:cNvSpPr txBox="1"/>
          <p:nvPr/>
        </p:nvSpPr>
        <p:spPr>
          <a:xfrm>
            <a:off x="6390967" y="2393809"/>
            <a:ext cx="4935795" cy="30162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/>
              <a:t>2022</a:t>
            </a:r>
          </a:p>
          <a:p>
            <a:r>
              <a:rPr lang="en-US" b="1"/>
              <a:t>Title:  </a:t>
            </a:r>
            <a:r>
              <a:rPr lang="en-US"/>
              <a:t>YOLOv5 for Real-Time Caries Detection in Intraoral Images</a:t>
            </a:r>
          </a:p>
          <a:p>
            <a:r>
              <a:rPr lang="en-US" b="1"/>
              <a:t>Contributions:  </a:t>
            </a:r>
            <a:r>
              <a:rPr lang="en-US"/>
              <a:t>Applied object detection to identify caries locations in real-time.</a:t>
            </a:r>
          </a:p>
          <a:p>
            <a:r>
              <a:rPr lang="en-IN" b="1"/>
              <a:t>Tech Stack:  </a:t>
            </a:r>
            <a:r>
              <a:rPr lang="en-IN"/>
              <a:t>YOLOv5, OpenCV</a:t>
            </a:r>
          </a:p>
          <a:p>
            <a:r>
              <a:rPr lang="en-US" b="1"/>
              <a:t>Merits: </a:t>
            </a:r>
            <a:r>
              <a:rPr lang="en-US"/>
              <a:t>Enabled fast, real-time processing for clinical or mobile use.</a:t>
            </a:r>
          </a:p>
          <a:p>
            <a:r>
              <a:rPr lang="en-US" b="1"/>
              <a:t>Limitations:  </a:t>
            </a:r>
            <a:r>
              <a:rPr lang="en-US"/>
              <a:t>Performance reduced under poor lighting or image blur.</a:t>
            </a:r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DC3FF0-4F68-FA2D-0F77-F6ECBB0597BF}"/>
              </a:ext>
            </a:extLst>
          </p:cNvPr>
          <p:cNvSpPr txBox="1"/>
          <p:nvPr/>
        </p:nvSpPr>
        <p:spPr>
          <a:xfrm>
            <a:off x="1049544" y="1649116"/>
            <a:ext cx="9704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2021             2022            2023            2024            2025</a:t>
            </a:r>
            <a:endParaRPr lang="en-IN" sz="280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AADFAF6-CD6C-30BE-6FE9-3F381D28B452}"/>
              </a:ext>
            </a:extLst>
          </p:cNvPr>
          <p:cNvSpPr/>
          <p:nvPr/>
        </p:nvSpPr>
        <p:spPr>
          <a:xfrm>
            <a:off x="2027952" y="168770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E52468-AD52-DF59-21BA-1303DAC88AA6}"/>
              </a:ext>
            </a:extLst>
          </p:cNvPr>
          <p:cNvSpPr/>
          <p:nvPr/>
        </p:nvSpPr>
        <p:spPr>
          <a:xfrm>
            <a:off x="3993101" y="168770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55F0CA2-B765-9B86-DEE1-AE898C1EA438}"/>
              </a:ext>
            </a:extLst>
          </p:cNvPr>
          <p:cNvSpPr/>
          <p:nvPr/>
        </p:nvSpPr>
        <p:spPr>
          <a:xfrm>
            <a:off x="5901763" y="168770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78555F8-C918-201F-8329-D40DA44BB7E6}"/>
              </a:ext>
            </a:extLst>
          </p:cNvPr>
          <p:cNvSpPr/>
          <p:nvPr/>
        </p:nvSpPr>
        <p:spPr>
          <a:xfrm>
            <a:off x="7772300" y="169308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00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8FF762-9FA9-938C-DC31-6CC92A232D44}"/>
              </a:ext>
            </a:extLst>
          </p:cNvPr>
          <p:cNvSpPr txBox="1"/>
          <p:nvPr/>
        </p:nvSpPr>
        <p:spPr>
          <a:xfrm>
            <a:off x="747252" y="147484"/>
            <a:ext cx="4591664" cy="29546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/>
              <a:t>2023</a:t>
            </a:r>
          </a:p>
          <a:p>
            <a:r>
              <a:rPr lang="en-US" b="1"/>
              <a:t>Title:  </a:t>
            </a:r>
            <a:r>
              <a:rPr lang="en-IN"/>
              <a:t>Automated Dental X-ray Analysis Using Transformer Networks</a:t>
            </a:r>
          </a:p>
          <a:p>
            <a:r>
              <a:rPr lang="en-IN" b="1"/>
              <a:t>Contributions: </a:t>
            </a:r>
            <a:r>
              <a:rPr lang="en-US"/>
              <a:t>Used a transformer-based architecture (ViT) for dental image analysis.</a:t>
            </a:r>
          </a:p>
          <a:p>
            <a:r>
              <a:rPr lang="en-IN" b="1"/>
              <a:t>Tech Stack:  </a:t>
            </a:r>
            <a:r>
              <a:rPr lang="en-IN"/>
              <a:t>ViT, PyTorch</a:t>
            </a:r>
          </a:p>
          <a:p>
            <a:r>
              <a:rPr lang="en-US" b="1"/>
              <a:t>Merits: </a:t>
            </a:r>
            <a:r>
              <a:rPr lang="en-US"/>
              <a:t>High accuracy and interpretability; handled full image context.</a:t>
            </a:r>
          </a:p>
          <a:p>
            <a:r>
              <a:rPr lang="en-US" b="1"/>
              <a:t>Limitations: </a:t>
            </a:r>
            <a:r>
              <a:rPr lang="en-US"/>
              <a:t>Computationally intensive, not mobile-friendly.</a:t>
            </a:r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DADDCA-1375-B356-678D-B90BD23C4E8F}"/>
              </a:ext>
            </a:extLst>
          </p:cNvPr>
          <p:cNvSpPr txBox="1"/>
          <p:nvPr/>
        </p:nvSpPr>
        <p:spPr>
          <a:xfrm>
            <a:off x="6508955" y="147484"/>
            <a:ext cx="4591664" cy="29546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/>
              <a:t>2024</a:t>
            </a:r>
          </a:p>
          <a:p>
            <a:r>
              <a:rPr lang="en-US" b="1"/>
              <a:t>Title: </a:t>
            </a:r>
            <a:r>
              <a:rPr lang="en-US"/>
              <a:t>Explainable AI for dental disease Diagnosis using CNN and SHAP.</a:t>
            </a:r>
          </a:p>
          <a:p>
            <a:r>
              <a:rPr lang="en-US" b="1"/>
              <a:t>Contributions: </a:t>
            </a:r>
            <a:r>
              <a:rPr lang="en-US"/>
              <a:t>Integrated explainability tools with CNNs to highlight decision regions.</a:t>
            </a:r>
          </a:p>
          <a:p>
            <a:r>
              <a:rPr lang="en-US" b="1"/>
              <a:t>Tech Stack: </a:t>
            </a:r>
            <a:r>
              <a:rPr lang="en-US"/>
              <a:t>CNN + SHAP + Grad-CAM</a:t>
            </a:r>
          </a:p>
          <a:p>
            <a:r>
              <a:rPr lang="en-US" b="1"/>
              <a:t>Merits: </a:t>
            </a:r>
            <a:r>
              <a:rPr lang="en-US"/>
              <a:t>Improved trust and usability in clinical settings</a:t>
            </a:r>
          </a:p>
          <a:p>
            <a:r>
              <a:rPr lang="en-US" b="1"/>
              <a:t>Limitations: </a:t>
            </a:r>
            <a:r>
              <a:rPr lang="en-US"/>
              <a:t>Explainability methods can still mislead in edge cases</a:t>
            </a:r>
            <a:r>
              <a:rPr lang="en-US" b="1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566CA-23B5-E2C0-0B2B-5F832004D907}"/>
              </a:ext>
            </a:extLst>
          </p:cNvPr>
          <p:cNvSpPr txBox="1"/>
          <p:nvPr/>
        </p:nvSpPr>
        <p:spPr>
          <a:xfrm>
            <a:off x="3283973" y="3205315"/>
            <a:ext cx="6567950" cy="29546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/>
              <a:t>2025</a:t>
            </a:r>
          </a:p>
          <a:p>
            <a:r>
              <a:rPr lang="en-US" b="1"/>
              <a:t>Title: </a:t>
            </a:r>
            <a:r>
              <a:rPr lang="en-IN"/>
              <a:t>AI-Powered Diagnostic Tool for Dental Disease Using Voice and Image Fusion.</a:t>
            </a:r>
          </a:p>
          <a:p>
            <a:r>
              <a:rPr lang="en-IN" b="1"/>
              <a:t>Contributions:</a:t>
            </a:r>
            <a:r>
              <a:rPr lang="en-IN"/>
              <a:t> </a:t>
            </a:r>
            <a:r>
              <a:rPr lang="en-US"/>
              <a:t>Combined image and speech input for best-in-class diagnostic accuracy.</a:t>
            </a:r>
          </a:p>
          <a:p>
            <a:r>
              <a:rPr lang="en-IN" b="1"/>
              <a:t>Tech Stack:</a:t>
            </a:r>
            <a:r>
              <a:rPr lang="en-IN"/>
              <a:t> FusionNet, Multimodal Transformers</a:t>
            </a:r>
          </a:p>
          <a:p>
            <a:r>
              <a:rPr lang="en-IN" b="1"/>
              <a:t>Merits: </a:t>
            </a:r>
            <a:r>
              <a:rPr lang="en-US"/>
              <a:t>Highest accuracy, robust across formats; supports future conversational AI integration.</a:t>
            </a:r>
          </a:p>
          <a:p>
            <a:r>
              <a:rPr lang="en-US" b="1"/>
              <a:t>Limitations: </a:t>
            </a:r>
            <a:r>
              <a:rPr lang="en-US"/>
              <a:t>High model complexity and inference latency.</a:t>
            </a:r>
            <a:endParaRPr lang="en-IN"/>
          </a:p>
          <a:p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3042194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EAE67C-18AC-BAB4-1434-26ED6B54EDAF}"/>
              </a:ext>
            </a:extLst>
          </p:cNvPr>
          <p:cNvSpPr txBox="1"/>
          <p:nvPr/>
        </p:nvSpPr>
        <p:spPr>
          <a:xfrm>
            <a:off x="4021393" y="363794"/>
            <a:ext cx="4060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DATASET DESCRIPTION</a:t>
            </a:r>
            <a:endParaRPr lang="en-IN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8CE917-C24C-6178-BE37-DF77D57DC507}"/>
              </a:ext>
            </a:extLst>
          </p:cNvPr>
          <p:cNvSpPr txBox="1"/>
          <p:nvPr/>
        </p:nvSpPr>
        <p:spPr>
          <a:xfrm>
            <a:off x="1219200" y="1288027"/>
            <a:ext cx="958645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/>
              <a:t>DATASET TYPE</a:t>
            </a:r>
            <a:r>
              <a:rPr lang="en-US" b="1"/>
              <a:t>:  </a:t>
            </a:r>
            <a:r>
              <a:rPr lang="en-US" sz="2000"/>
              <a:t>Image dataset with instance Segmentation labels.</a:t>
            </a:r>
          </a:p>
          <a:p>
            <a:endParaRPr lang="en-US" sz="2000" b="1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/>
              <a:t>DATASET SIZE:  </a:t>
            </a:r>
            <a:r>
              <a:rPr lang="en-US" sz="2000" b="1"/>
              <a:t>1,400+</a:t>
            </a:r>
            <a:r>
              <a:rPr lang="en-US" b="1"/>
              <a:t> </a:t>
            </a:r>
            <a:r>
              <a:rPr lang="en-US"/>
              <a:t>annotated dental Images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/>
              <a:t>SOURCE OF DATA: </a:t>
            </a:r>
            <a:r>
              <a:rPr lang="en-US"/>
              <a:t> Roboflow Universe – Arab Academy dental dataset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/>
              <a:t>DATA FORMAT:</a:t>
            </a:r>
            <a:r>
              <a:rPr lang="en-US"/>
              <a:t>  YoloV8 – COCO JSON,  Pascal  VOC – TensorFlow TFRecord</a:t>
            </a:r>
          </a:p>
          <a:p>
            <a:r>
              <a:rPr lang="en-IN" b="1"/>
              <a:t>                                  IMAGE TYPES:  </a:t>
            </a:r>
            <a:r>
              <a:rPr lang="en-IN"/>
              <a:t>intraoral photos  </a:t>
            </a:r>
          </a:p>
          <a:p>
            <a:r>
              <a:rPr lang="en-IN"/>
              <a:t>                                                             (varied lighting and angles)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/>
              <a:t>PRE-PROCESSING STEPS:  </a:t>
            </a:r>
          </a:p>
          <a:p>
            <a:r>
              <a:rPr lang="en-US" sz="2000" b="1"/>
              <a:t>                              1.   </a:t>
            </a:r>
            <a:r>
              <a:rPr lang="en-US" sz="2000"/>
              <a:t>Resize Images (e.g. 416x416 pixels for YOLO input)</a:t>
            </a:r>
          </a:p>
          <a:p>
            <a:r>
              <a:rPr lang="en-US" sz="2000"/>
              <a:t>                              </a:t>
            </a:r>
            <a:r>
              <a:rPr lang="en-US" sz="2000" b="1"/>
              <a:t>2.   </a:t>
            </a:r>
            <a:r>
              <a:rPr lang="en-US" sz="2000"/>
              <a:t>Normalize Pixel Values (0-255)</a:t>
            </a:r>
          </a:p>
          <a:p>
            <a:r>
              <a:rPr lang="en-US" sz="2000"/>
              <a:t>                              </a:t>
            </a:r>
            <a:r>
              <a:rPr lang="en-US" sz="2000" b="1"/>
              <a:t>3.   </a:t>
            </a:r>
            <a:r>
              <a:rPr lang="en-US" sz="2000"/>
              <a:t>Data Augmentation (flip, rotation, zoom, brightness adjustment)</a:t>
            </a:r>
          </a:p>
          <a:p>
            <a:r>
              <a:rPr lang="en-US" sz="2000"/>
              <a:t>                              </a:t>
            </a:r>
            <a:r>
              <a:rPr lang="en-US" sz="2000" b="1"/>
              <a:t>4.   </a:t>
            </a:r>
            <a:r>
              <a:rPr lang="en-US" sz="2000"/>
              <a:t>Label Format Conversion (choose YOLO during export)</a:t>
            </a:r>
          </a:p>
          <a:p>
            <a:r>
              <a:rPr lang="en-US" sz="2000"/>
              <a:t>                              </a:t>
            </a:r>
            <a:r>
              <a:rPr lang="en-US" sz="2000" b="1"/>
              <a:t>5.   </a:t>
            </a:r>
            <a:r>
              <a:rPr lang="en-US" sz="2000"/>
              <a:t>Train / Test Split (usually 70% train / 20% valid / 10% test).</a:t>
            </a:r>
          </a:p>
          <a:p>
            <a:r>
              <a:rPr lang="en-US" sz="2000" b="1"/>
              <a:t>                               </a:t>
            </a:r>
            <a:endParaRPr lang="en-IN" sz="2000" b="1"/>
          </a:p>
        </p:txBody>
      </p:sp>
    </p:spTree>
    <p:extLst>
      <p:ext uri="{BB962C8B-B14F-4D97-AF65-F5344CB8AC3E}">
        <p14:creationId xmlns:p14="http://schemas.microsoft.com/office/powerpoint/2010/main" val="308280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AC7873-E9D2-3095-4F1A-510431061A4D}"/>
              </a:ext>
            </a:extLst>
          </p:cNvPr>
          <p:cNvSpPr txBox="1"/>
          <p:nvPr/>
        </p:nvSpPr>
        <p:spPr>
          <a:xfrm>
            <a:off x="1072323" y="266348"/>
            <a:ext cx="9842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    PROPOSED METHODOLOGY / ARCHITECTURE DIAGRAM</a:t>
            </a:r>
            <a:endParaRPr lang="en-IN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FA9415-6EC7-9546-F76C-95CFC97407C5}"/>
              </a:ext>
            </a:extLst>
          </p:cNvPr>
          <p:cNvSpPr txBox="1"/>
          <p:nvPr/>
        </p:nvSpPr>
        <p:spPr>
          <a:xfrm>
            <a:off x="1776202" y="3606209"/>
            <a:ext cx="2143433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IMAGE</a:t>
            </a:r>
          </a:p>
          <a:p>
            <a:pPr algn="ctr"/>
            <a:r>
              <a:rPr lang="en-US"/>
              <a:t>ACQUISITION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8DA6D7-64CF-26A8-A9CD-166DFF164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9" y="1104132"/>
            <a:ext cx="2457450" cy="14915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8AC51D-4166-45E5-A187-CE1DE3912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449" y="1088757"/>
            <a:ext cx="2657475" cy="14915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F8911-2B3C-E520-007E-CCCC0E83B11F}"/>
              </a:ext>
            </a:extLst>
          </p:cNvPr>
          <p:cNvSpPr txBox="1"/>
          <p:nvPr/>
        </p:nvSpPr>
        <p:spPr>
          <a:xfrm>
            <a:off x="584739" y="2694576"/>
            <a:ext cx="156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X-RAY IMAGE</a:t>
            </a:r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3C3879-B82E-EF88-2733-11D0F201BB27}"/>
              </a:ext>
            </a:extLst>
          </p:cNvPr>
          <p:cNvSpPr txBox="1"/>
          <p:nvPr/>
        </p:nvSpPr>
        <p:spPr>
          <a:xfrm>
            <a:off x="3817003" y="2676078"/>
            <a:ext cx="217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INTRAORAL IMAGE</a:t>
            </a:r>
            <a:endParaRPr lang="en-IN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3F488F5-BA18-F342-F70E-E8525A565BEC}"/>
              </a:ext>
            </a:extLst>
          </p:cNvPr>
          <p:cNvCxnSpPr>
            <a:cxnSpLocks/>
            <a:stCxn id="8" idx="2"/>
            <a:endCxn id="3" idx="1"/>
          </p:cNvCxnSpPr>
          <p:nvPr/>
        </p:nvCxnSpPr>
        <p:spPr>
          <a:xfrm rot="16200000" flipH="1">
            <a:off x="1138710" y="3291882"/>
            <a:ext cx="865467" cy="409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21E9866-D34A-BB2B-8D41-BCA3D54A5197}"/>
              </a:ext>
            </a:extLst>
          </p:cNvPr>
          <p:cNvCxnSpPr>
            <a:cxnSpLocks/>
            <a:stCxn id="9" idx="2"/>
            <a:endCxn id="3" idx="3"/>
          </p:cNvCxnSpPr>
          <p:nvPr/>
        </p:nvCxnSpPr>
        <p:spPr>
          <a:xfrm rot="5400000">
            <a:off x="3970429" y="2994617"/>
            <a:ext cx="883965" cy="9855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5595F27-6B5C-069C-E571-EA56A478D294}"/>
              </a:ext>
            </a:extLst>
          </p:cNvPr>
          <p:cNvSpPr txBox="1"/>
          <p:nvPr/>
        </p:nvSpPr>
        <p:spPr>
          <a:xfrm>
            <a:off x="3576449" y="5053781"/>
            <a:ext cx="2033196" cy="923330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 PREPROCESSING</a:t>
            </a:r>
          </a:p>
          <a:p>
            <a:pPr algn="ctr"/>
            <a:r>
              <a:rPr lang="en-US"/>
              <a:t>(Resize, Normalize, Augment)</a:t>
            </a:r>
            <a:endParaRPr lang="en-IN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656225C-BD46-F7AD-9C29-6393BBBBC6EF}"/>
              </a:ext>
            </a:extLst>
          </p:cNvPr>
          <p:cNvCxnSpPr>
            <a:stCxn id="3" idx="2"/>
            <a:endCxn id="32" idx="1"/>
          </p:cNvCxnSpPr>
          <p:nvPr/>
        </p:nvCxnSpPr>
        <p:spPr>
          <a:xfrm rot="16200000" flipH="1">
            <a:off x="2580731" y="4519728"/>
            <a:ext cx="1262906" cy="728530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97ED2D1A-9710-86FA-E979-B80CB424C5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928" y="3429000"/>
            <a:ext cx="3136029" cy="151862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A8106E0-080C-F6AC-9D2A-FE21D674E647}"/>
              </a:ext>
            </a:extLst>
          </p:cNvPr>
          <p:cNvSpPr txBox="1"/>
          <p:nvPr/>
        </p:nvSpPr>
        <p:spPr>
          <a:xfrm>
            <a:off x="6438206" y="5053781"/>
            <a:ext cx="272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DL MODEL (YOLO/CNN)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C49C19E-F4EB-732E-BC2A-0C218543169C}"/>
              </a:ext>
            </a:extLst>
          </p:cNvPr>
          <p:cNvCxnSpPr>
            <a:stCxn id="32" idx="3"/>
            <a:endCxn id="36" idx="1"/>
          </p:cNvCxnSpPr>
          <p:nvPr/>
        </p:nvCxnSpPr>
        <p:spPr>
          <a:xfrm flipV="1">
            <a:off x="5609645" y="4188314"/>
            <a:ext cx="589283" cy="13271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64BC9AB-E6AE-CA16-0DD5-2AF53384EA64}"/>
              </a:ext>
            </a:extLst>
          </p:cNvPr>
          <p:cNvSpPr txBox="1"/>
          <p:nvPr/>
        </p:nvSpPr>
        <p:spPr>
          <a:xfrm>
            <a:off x="6438206" y="1657013"/>
            <a:ext cx="2657475" cy="923330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TOOTH CARIES/ DECAY DETECTION + SEVERITY CLASSIFICATION</a:t>
            </a:r>
            <a:endParaRPr lang="en-IN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1B94136-6DD6-F9D3-4E6C-3509F3AEEBE4}"/>
              </a:ext>
            </a:extLst>
          </p:cNvPr>
          <p:cNvCxnSpPr>
            <a:stCxn id="36" idx="0"/>
            <a:endCxn id="43" idx="2"/>
          </p:cNvCxnSpPr>
          <p:nvPr/>
        </p:nvCxnSpPr>
        <p:spPr>
          <a:xfrm flipV="1">
            <a:off x="7766943" y="2580343"/>
            <a:ext cx="1" cy="848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4A63711-F4ED-BC5B-AA75-C95699399D0B}"/>
              </a:ext>
            </a:extLst>
          </p:cNvPr>
          <p:cNvSpPr txBox="1"/>
          <p:nvPr/>
        </p:nvSpPr>
        <p:spPr>
          <a:xfrm>
            <a:off x="9891252" y="1657013"/>
            <a:ext cx="1897620" cy="92333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 FORMATTED OUTPUT</a:t>
            </a:r>
          </a:p>
          <a:p>
            <a:pPr algn="ctr"/>
            <a:r>
              <a:rPr lang="en-US"/>
              <a:t>(JSON / LABEL)</a:t>
            </a:r>
            <a:endParaRPr lang="en-IN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E07BA7D-FD61-7979-5CCD-031D29A6541A}"/>
              </a:ext>
            </a:extLst>
          </p:cNvPr>
          <p:cNvCxnSpPr>
            <a:stCxn id="43" idx="3"/>
            <a:endCxn id="56" idx="1"/>
          </p:cNvCxnSpPr>
          <p:nvPr/>
        </p:nvCxnSpPr>
        <p:spPr>
          <a:xfrm>
            <a:off x="9095681" y="2118678"/>
            <a:ext cx="795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E053402-CC23-DDC4-1B77-2D0839B3CE60}"/>
              </a:ext>
            </a:extLst>
          </p:cNvPr>
          <p:cNvSpPr txBox="1"/>
          <p:nvPr/>
        </p:nvSpPr>
        <p:spPr>
          <a:xfrm>
            <a:off x="9783095" y="3606209"/>
            <a:ext cx="2113934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GPT ASSISTANCE AND WEB / APP INTERFACE</a:t>
            </a:r>
            <a:endParaRPr lang="en-IN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7796C3C-65AB-AD54-6A82-00FB4FD93608}"/>
              </a:ext>
            </a:extLst>
          </p:cNvPr>
          <p:cNvCxnSpPr>
            <a:cxnSpLocks/>
            <a:stCxn id="56" idx="2"/>
            <a:endCxn id="59" idx="0"/>
          </p:cNvCxnSpPr>
          <p:nvPr/>
        </p:nvCxnSpPr>
        <p:spPr>
          <a:xfrm>
            <a:off x="10840062" y="2580343"/>
            <a:ext cx="0" cy="1025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615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9FD6F6-1172-EEE7-AE3E-7E4BD88D52C6}"/>
              </a:ext>
            </a:extLst>
          </p:cNvPr>
          <p:cNvSpPr txBox="1"/>
          <p:nvPr/>
        </p:nvSpPr>
        <p:spPr>
          <a:xfrm>
            <a:off x="4611329" y="304799"/>
            <a:ext cx="2556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CONCLUSION</a:t>
            </a:r>
            <a:endParaRPr lang="en-IN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3B7CAF-E258-F815-E47C-0AA15F2FE57B}"/>
              </a:ext>
            </a:extLst>
          </p:cNvPr>
          <p:cNvSpPr txBox="1"/>
          <p:nvPr/>
        </p:nvSpPr>
        <p:spPr>
          <a:xfrm>
            <a:off x="970314" y="1140541"/>
            <a:ext cx="9678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This project built a smart system that detects tooth decay using deep learning and explains the results with a GPT-based assistant. It helps identify caries, classify severity, and provide treatment suggestions in plain language—making dental diagnostics faster and more accessible.</a:t>
            </a:r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45295-E646-7CCD-ACDB-425B1A248D60}"/>
              </a:ext>
            </a:extLst>
          </p:cNvPr>
          <p:cNvSpPr txBox="1"/>
          <p:nvPr/>
        </p:nvSpPr>
        <p:spPr>
          <a:xfrm>
            <a:off x="589936" y="2615381"/>
            <a:ext cx="3647768" cy="2031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KEY FINDINGS</a:t>
            </a:r>
          </a:p>
          <a:p>
            <a:pPr algn="ctr"/>
            <a:r>
              <a:rPr lang="en-US"/>
              <a:t>The model accurately detected caries and severity when trained on good-quality images. Preprocessing improved results, and the GPT assistant made outputs easier to understand for patients.</a:t>
            </a:r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03FDF-E2C2-DDE2-A142-1F808E88FD72}"/>
              </a:ext>
            </a:extLst>
          </p:cNvPr>
          <p:cNvSpPr txBox="1"/>
          <p:nvPr/>
        </p:nvSpPr>
        <p:spPr>
          <a:xfrm>
            <a:off x="4599039" y="2615381"/>
            <a:ext cx="3229898" cy="23083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MODEL PERFORMANCE</a:t>
            </a:r>
          </a:p>
          <a:p>
            <a:pPr algn="ctr"/>
            <a:r>
              <a:rPr lang="en-US"/>
              <a:t>The system showed strong accuracy and reliability in detecting and classifying tooth decay. YOLOv8/v11 enabled real-time results, while CNN offered high accuracy in image-based tests.</a:t>
            </a:r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4B9713-152B-01B5-B837-5B8B1707DD9C}"/>
              </a:ext>
            </a:extLst>
          </p:cNvPr>
          <p:cNvSpPr txBox="1"/>
          <p:nvPr/>
        </p:nvSpPr>
        <p:spPr>
          <a:xfrm>
            <a:off x="8190272" y="2605549"/>
            <a:ext cx="3077496" cy="2031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REAL WORLD APPLICABILITY</a:t>
            </a:r>
          </a:p>
          <a:p>
            <a:pPr algn="ctr"/>
            <a:r>
              <a:rPr lang="en-US"/>
              <a:t>This tool can support dentists, speed up diagnosis, and assist patients in remote areas. It’s suitable for clinics, mobile apps, and tele-dentistry platforms.</a:t>
            </a:r>
          </a:p>
        </p:txBody>
      </p:sp>
    </p:spTree>
    <p:extLst>
      <p:ext uri="{BB962C8B-B14F-4D97-AF65-F5344CB8AC3E}">
        <p14:creationId xmlns:p14="http://schemas.microsoft.com/office/powerpoint/2010/main" val="303788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C91DEF-C7DE-6AD6-FB50-C1EC8DC7359A}"/>
              </a:ext>
            </a:extLst>
          </p:cNvPr>
          <p:cNvSpPr txBox="1"/>
          <p:nvPr/>
        </p:nvSpPr>
        <p:spPr>
          <a:xfrm>
            <a:off x="4173152" y="481781"/>
            <a:ext cx="4121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FUTURE IMPROVEMENTS</a:t>
            </a:r>
            <a:endParaRPr lang="en-IN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42DDB1-1584-E89B-1C71-4AAADCB5A81A}"/>
              </a:ext>
            </a:extLst>
          </p:cNvPr>
          <p:cNvSpPr txBox="1"/>
          <p:nvPr/>
        </p:nvSpPr>
        <p:spPr>
          <a:xfrm>
            <a:off x="2418737" y="1710813"/>
            <a:ext cx="7905136" cy="2778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/>
              <a:t>Optimize the model for </a:t>
            </a:r>
            <a:r>
              <a:rPr lang="en-IN" b="1"/>
              <a:t>real-time deployment </a:t>
            </a:r>
            <a:r>
              <a:rPr lang="en-IN"/>
              <a:t>in </a:t>
            </a:r>
            <a:r>
              <a:rPr lang="en-IN" b="1"/>
              <a:t>clinics and dental labs</a:t>
            </a:r>
            <a:r>
              <a:rPr lang="en-IN"/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/>
              <a:t>Develop a </a:t>
            </a:r>
            <a:r>
              <a:rPr lang="en-IN" b="1"/>
              <a:t>mobile app </a:t>
            </a:r>
            <a:r>
              <a:rPr lang="en-IN"/>
              <a:t>for remote access and self-check by patients.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/>
              <a:t>Train the model on </a:t>
            </a:r>
            <a:r>
              <a:rPr lang="en-IN" b="1"/>
              <a:t>pediatric dental images </a:t>
            </a:r>
            <a:r>
              <a:rPr lang="en-IN"/>
              <a:t>for child-specific diagnosis.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/>
              <a:t>Add a </a:t>
            </a:r>
            <a:r>
              <a:rPr lang="en-IN" b="1"/>
              <a:t>feedback loop</a:t>
            </a:r>
            <a:r>
              <a:rPr lang="en-IN"/>
              <a:t> from dentists to improve accuracy and trust.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/>
              <a:t>Explore </a:t>
            </a:r>
            <a:r>
              <a:rPr lang="en-IN" b="1"/>
              <a:t>multi-language GPT responses </a:t>
            </a:r>
            <a:r>
              <a:rPr lang="en-IN"/>
              <a:t>for wider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167802379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954</TotalTime>
  <Words>961</Words>
  <Application>Microsoft Office PowerPoint</Application>
  <PresentationFormat>Widescreen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Wingdings</vt:lpstr>
      <vt:lpstr>Gallery</vt:lpstr>
      <vt:lpstr>TOOTH DECAY DETECTION USING DEEP LEARNING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Ashwin A.K</dc:creator>
  <cp:lastModifiedBy>Ashwin A.K</cp:lastModifiedBy>
  <cp:revision>11</cp:revision>
  <dcterms:created xsi:type="dcterms:W3CDTF">2025-06-13T10:55:22Z</dcterms:created>
  <dcterms:modified xsi:type="dcterms:W3CDTF">2025-06-21T06:32:32Z</dcterms:modified>
</cp:coreProperties>
</file>