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91" r:id="rId2"/>
  </p:sldMasterIdLst>
  <p:notesMasterIdLst>
    <p:notesMasterId r:id="rId25"/>
  </p:notesMasterIdLst>
  <p:sldIdLst>
    <p:sldId id="271" r:id="rId3"/>
    <p:sldId id="257" r:id="rId4"/>
    <p:sldId id="272" r:id="rId5"/>
    <p:sldId id="273" r:id="rId6"/>
    <p:sldId id="274" r:id="rId7"/>
    <p:sldId id="275" r:id="rId8"/>
    <p:sldId id="276" r:id="rId9"/>
    <p:sldId id="277" r:id="rId10"/>
    <p:sldId id="281" r:id="rId11"/>
    <p:sldId id="290" r:id="rId12"/>
    <p:sldId id="280" r:id="rId13"/>
    <p:sldId id="282" r:id="rId14"/>
    <p:sldId id="278" r:id="rId15"/>
    <p:sldId id="283" r:id="rId16"/>
    <p:sldId id="284" r:id="rId17"/>
    <p:sldId id="285" r:id="rId18"/>
    <p:sldId id="286" r:id="rId19"/>
    <p:sldId id="287" r:id="rId20"/>
    <p:sldId id="289" r:id="rId21"/>
    <p:sldId id="288" r:id="rId22"/>
    <p:sldId id="279"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varScale="1">
        <p:scale>
          <a:sx n="87" d="100"/>
          <a:sy n="87"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DA469-5A31-4CFD-8507-19FAFF6FC096}" type="datetimeFigureOut">
              <a:rPr lang="en-ZW" smtClean="0"/>
              <a:t>23/4/2025</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1D1D3-BBF1-4C0E-9AD9-722B1B02166B}" type="slidenum">
              <a:rPr lang="en-ZW" smtClean="0"/>
              <a:t>‹#›</a:t>
            </a:fld>
            <a:endParaRPr lang="en-ZW"/>
          </a:p>
        </p:txBody>
      </p:sp>
    </p:spTree>
    <p:extLst>
      <p:ext uri="{BB962C8B-B14F-4D97-AF65-F5344CB8AC3E}">
        <p14:creationId xmlns:p14="http://schemas.microsoft.com/office/powerpoint/2010/main" val="405508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BAEBE7D-0BE7-4B81-B067-78C58B2002C0}" type="datetime1">
              <a:rPr lang="en-ZW" smtClean="0">
                <a:solidFill>
                  <a:prstClr val="black">
                    <a:tint val="75000"/>
                  </a:prstClr>
                </a:solidFill>
              </a:rPr>
              <a:t>23/4/2025</a:t>
            </a:fld>
            <a:endParaRPr lang="en-GB">
              <a:solidFill>
                <a:prstClr val="black">
                  <a:tint val="75000"/>
                </a:prstClr>
              </a:solidFill>
            </a:endParaRP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GB">
                <a:solidFill>
                  <a:prstClr val="black">
                    <a:tint val="75000"/>
                  </a:prstClr>
                </a:solidFill>
              </a:rPr>
              <a:t>Healthcare Appointment System</a:t>
            </a:r>
            <a:endParaRPr lang="en-GB" dirty="0">
              <a:solidFill>
                <a:prstClr val="black">
                  <a:tint val="75000"/>
                </a:prst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421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935A28-E9C1-410D-BD80-0EFD3A15D390}"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8599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76E98-711B-418B-94CF-28771CE49CE2}"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6856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FD45A-CD86-4991-8CE3-0378D8980829}"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6838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C4F1-4E20-4EAC-925C-A5083E38DF91}"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6238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8A9E7E-9ADB-4A6C-9068-4AB933B3DCA5}" type="datetime1">
              <a:rPr lang="en-ZW" smtClean="0">
                <a:solidFill>
                  <a:prstClr val="black">
                    <a:tint val="75000"/>
                  </a:prstClr>
                </a:solidFill>
              </a:rPr>
              <a:t>23/4/2025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Healthcare Appointment System</a:t>
            </a:r>
          </a:p>
        </p:txBody>
      </p:sp>
      <p:sp>
        <p:nvSpPr>
          <p:cNvPr id="5" name="Slide Number Placeholder 4"/>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1988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5E4CB0-9D15-476A-B2D3-155AAA16CD32}" type="datetime1">
              <a:rPr lang="en-ZW" smtClean="0">
                <a:solidFill>
                  <a:prstClr val="black">
                    <a:tint val="75000"/>
                  </a:prstClr>
                </a:solidFill>
              </a:rPr>
              <a:t>23/4/2025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Healthcare Appointment System</a:t>
            </a:r>
          </a:p>
        </p:txBody>
      </p:sp>
      <p:sp>
        <p:nvSpPr>
          <p:cNvPr id="5" name="Slide Number Placeholder 4"/>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35587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DC722-D48A-4A2B-A492-B16A3F191D24}" type="datetime1">
              <a:rPr lang="en-ZW" smtClean="0">
                <a:solidFill>
                  <a:prstClr val="black">
                    <a:tint val="75000"/>
                  </a:prstClr>
                </a:solidFill>
              </a:rPr>
              <a:t>23/4/2025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Healthcare Appointment System</a:t>
            </a:r>
          </a:p>
        </p:txBody>
      </p:sp>
      <p:sp>
        <p:nvSpPr>
          <p:cNvPr id="6" name="Slide Number Placeholder 5"/>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33401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42192-0C8A-4F40-B2E4-98FF3737023B}" type="datetime1">
              <a:rPr lang="en-ZW" smtClean="0">
                <a:solidFill>
                  <a:prstClr val="black">
                    <a:tint val="75000"/>
                  </a:prstClr>
                </a:solidFill>
              </a:rPr>
              <a:t>23/4/2025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Healthcare Appointment System</a:t>
            </a:r>
          </a:p>
        </p:txBody>
      </p:sp>
      <p:sp>
        <p:nvSpPr>
          <p:cNvPr id="6" name="Slide Number Placeholder 5"/>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0116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endParaRPr lang="en-GB"/>
          </a:p>
        </p:txBody>
      </p:sp>
      <p:sp>
        <p:nvSpPr>
          <p:cNvPr id="1048682" name="Date Placeholder 2"/>
          <p:cNvSpPr>
            <a:spLocks noGrp="1"/>
          </p:cNvSpPr>
          <p:nvPr>
            <p:ph type="dt" sz="half" idx="10"/>
          </p:nvPr>
        </p:nvSpPr>
        <p:spPr/>
        <p:txBody>
          <a:bodyPr/>
          <a:lstStyle/>
          <a:p>
            <a:fld id="{0DE5338B-07FE-4386-BED5-0ACC7B057CB4}" type="datetime1">
              <a:rPr lang="en-ZW" smtClean="0">
                <a:solidFill>
                  <a:prstClr val="black">
                    <a:tint val="75000"/>
                  </a:prstClr>
                </a:solidFill>
              </a:rPr>
              <a:t>23/4/2025</a:t>
            </a:fld>
            <a:endParaRPr lang="en-GB">
              <a:solidFill>
                <a:prstClr val="black">
                  <a:tint val="75000"/>
                </a:prstClr>
              </a:solidFill>
            </a:endParaRPr>
          </a:p>
        </p:txBody>
      </p:sp>
      <p:sp>
        <p:nvSpPr>
          <p:cNvPr id="1048683" name="Footer Placeholder 3"/>
          <p:cNvSpPr>
            <a:spLocks noGrp="1"/>
          </p:cNvSpPr>
          <p:nvPr>
            <p:ph type="ftr" sz="quarter" idx="11"/>
          </p:nvPr>
        </p:nvSpPr>
        <p:spPr/>
        <p:txBody>
          <a:bodyPr/>
          <a:lstStyle/>
          <a:p>
            <a:r>
              <a:rPr lang="en-GB">
                <a:solidFill>
                  <a:prstClr val="black">
                    <a:tint val="75000"/>
                  </a:prstClr>
                </a:solidFill>
              </a:rPr>
              <a:t>Healthcare Appointment System</a:t>
            </a:r>
          </a:p>
        </p:txBody>
      </p:sp>
      <p:sp>
        <p:nvSpPr>
          <p:cNvPr id="1048684" name="Slide Number Placeholder 4"/>
          <p:cNvSpPr>
            <a:spLocks noGrp="1"/>
          </p:cNvSpPr>
          <p:nvPr>
            <p:ph type="sldNum" sz="quarter" idx="12"/>
          </p:nvPr>
        </p:nvSpPr>
        <p:spPr>
          <a:xfrm>
            <a:off x="6410325" y="6261104"/>
            <a:ext cx="2743200" cy="365125"/>
          </a:xfrm>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07373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AC9DC-1178-4DDB-B614-B626036082FE}" type="datetime1">
              <a:rPr lang="en-ZW" smtClean="0"/>
              <a:t>23/4/2025</a:t>
            </a:fld>
            <a:endParaRPr lang="en-ZW"/>
          </a:p>
        </p:txBody>
      </p:sp>
      <p:sp>
        <p:nvSpPr>
          <p:cNvPr id="5" name="Footer Placeholder 4"/>
          <p:cNvSpPr>
            <a:spLocks noGrp="1"/>
          </p:cNvSpPr>
          <p:nvPr>
            <p:ph type="ftr" sz="quarter" idx="11"/>
          </p:nvPr>
        </p:nvSpPr>
        <p:spPr/>
        <p:txBody>
          <a:bodyPr/>
          <a:lstStyle/>
          <a:p>
            <a:r>
              <a:rPr lang="en-ZW"/>
              <a:t>Healthcare Appointment System</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A87F87-6BF0-4130-A5F9-BEC39EEACA47}" type="slidenum">
              <a:rPr lang="en-ZW" smtClean="0"/>
              <a:t>‹#›</a:t>
            </a:fld>
            <a:endParaRPr lang="en-ZW"/>
          </a:p>
        </p:txBody>
      </p:sp>
    </p:spTree>
    <p:extLst>
      <p:ext uri="{BB962C8B-B14F-4D97-AF65-F5344CB8AC3E}">
        <p14:creationId xmlns:p14="http://schemas.microsoft.com/office/powerpoint/2010/main" val="212702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D5409-243E-470C-B161-6C49D65F0ECC}" type="datetime1">
              <a:rPr lang="en-ZW" smtClean="0">
                <a:solidFill>
                  <a:prstClr val="black">
                    <a:tint val="75000"/>
                  </a:prstClr>
                </a:solidFill>
              </a:rPr>
              <a:t>23/4/2025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Healthcare Appointment System</a:t>
            </a:r>
          </a:p>
        </p:txBody>
      </p:sp>
      <p:sp>
        <p:nvSpPr>
          <p:cNvPr id="6" name="Slide Number Placeholder 5"/>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37439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3F543-3C82-42D2-BF02-87B338552A65}" type="datetime1">
              <a:rPr lang="en-ZW" smtClean="0"/>
              <a:t>23/4/2025</a:t>
            </a:fld>
            <a:endParaRPr lang="en-ZW"/>
          </a:p>
        </p:txBody>
      </p:sp>
      <p:sp>
        <p:nvSpPr>
          <p:cNvPr id="5" name="Footer Placeholder 4"/>
          <p:cNvSpPr>
            <a:spLocks noGrp="1"/>
          </p:cNvSpPr>
          <p:nvPr>
            <p:ph type="ftr" sz="quarter" idx="11"/>
          </p:nvPr>
        </p:nvSpPr>
        <p:spPr/>
        <p:txBody>
          <a:bodyPr/>
          <a:lstStyle/>
          <a:p>
            <a:r>
              <a:rPr lang="en-ZW"/>
              <a:t>Healthcare Appointment System</a:t>
            </a:r>
          </a:p>
        </p:txBody>
      </p:sp>
      <p:sp>
        <p:nvSpPr>
          <p:cNvPr id="6" name="Slide Number Placeholder 5"/>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1714127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EA0CF95-586B-4EC4-9EA3-3E5AFEAF4581}" type="datetime1">
              <a:rPr lang="en-ZW" smtClean="0"/>
              <a:t>23/4/2025</a:t>
            </a:fld>
            <a:endParaRPr lang="en-ZW"/>
          </a:p>
        </p:txBody>
      </p:sp>
      <p:sp>
        <p:nvSpPr>
          <p:cNvPr id="5" name="Footer Placeholder 4"/>
          <p:cNvSpPr>
            <a:spLocks noGrp="1"/>
          </p:cNvSpPr>
          <p:nvPr>
            <p:ph type="ftr" sz="quarter" idx="11"/>
          </p:nvPr>
        </p:nvSpPr>
        <p:spPr>
          <a:xfrm>
            <a:off x="2182708" y="6272784"/>
            <a:ext cx="6327648" cy="365125"/>
          </a:xfrm>
        </p:spPr>
        <p:txBody>
          <a:bodyPr/>
          <a:lstStyle/>
          <a:p>
            <a:r>
              <a:rPr lang="en-ZW"/>
              <a:t>Healthcare Appointment System</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A87F87-6BF0-4130-A5F9-BEC39EEACA47}" type="slidenum">
              <a:rPr lang="en-ZW" smtClean="0"/>
              <a:t>‹#›</a:t>
            </a:fld>
            <a:endParaRPr lang="en-ZW"/>
          </a:p>
        </p:txBody>
      </p:sp>
    </p:spTree>
    <p:extLst>
      <p:ext uri="{BB962C8B-B14F-4D97-AF65-F5344CB8AC3E}">
        <p14:creationId xmlns:p14="http://schemas.microsoft.com/office/powerpoint/2010/main" val="4144752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DE963-E8B4-4B97-B7C7-92E41AF4338A}" type="datetime1">
              <a:rPr lang="en-ZW" smtClean="0"/>
              <a:t>23/4/2025</a:t>
            </a:fld>
            <a:endParaRPr lang="en-ZW"/>
          </a:p>
        </p:txBody>
      </p:sp>
      <p:sp>
        <p:nvSpPr>
          <p:cNvPr id="6" name="Footer Placeholder 5"/>
          <p:cNvSpPr>
            <a:spLocks noGrp="1"/>
          </p:cNvSpPr>
          <p:nvPr>
            <p:ph type="ftr" sz="quarter" idx="11"/>
          </p:nvPr>
        </p:nvSpPr>
        <p:spPr/>
        <p:txBody>
          <a:bodyPr/>
          <a:lstStyle/>
          <a:p>
            <a:r>
              <a:rPr lang="en-ZW"/>
              <a:t>Healthcare Appointment System</a:t>
            </a:r>
          </a:p>
        </p:txBody>
      </p:sp>
      <p:sp>
        <p:nvSpPr>
          <p:cNvPr id="7" name="Slide Number Placeholder 6"/>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689756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34AA7-102C-4E5C-A0F9-F19AF28D5D78}" type="datetime1">
              <a:rPr lang="en-ZW" smtClean="0"/>
              <a:t>23/4/2025</a:t>
            </a:fld>
            <a:endParaRPr lang="en-ZW"/>
          </a:p>
        </p:txBody>
      </p:sp>
      <p:sp>
        <p:nvSpPr>
          <p:cNvPr id="8" name="Footer Placeholder 7"/>
          <p:cNvSpPr>
            <a:spLocks noGrp="1"/>
          </p:cNvSpPr>
          <p:nvPr>
            <p:ph type="ftr" sz="quarter" idx="11"/>
          </p:nvPr>
        </p:nvSpPr>
        <p:spPr/>
        <p:txBody>
          <a:bodyPr/>
          <a:lstStyle/>
          <a:p>
            <a:r>
              <a:rPr lang="en-ZW"/>
              <a:t>Healthcare Appointment System</a:t>
            </a:r>
          </a:p>
        </p:txBody>
      </p:sp>
      <p:sp>
        <p:nvSpPr>
          <p:cNvPr id="9" name="Slide Number Placeholder 8"/>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392769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22BD8-8278-4247-99C6-D8010B1D37FC}" type="datetime1">
              <a:rPr lang="en-ZW" smtClean="0"/>
              <a:t>23/4/2025</a:t>
            </a:fld>
            <a:endParaRPr lang="en-ZW"/>
          </a:p>
        </p:txBody>
      </p:sp>
      <p:sp>
        <p:nvSpPr>
          <p:cNvPr id="4" name="Footer Placeholder 3"/>
          <p:cNvSpPr>
            <a:spLocks noGrp="1"/>
          </p:cNvSpPr>
          <p:nvPr>
            <p:ph type="ftr" sz="quarter" idx="11"/>
          </p:nvPr>
        </p:nvSpPr>
        <p:spPr/>
        <p:txBody>
          <a:bodyPr/>
          <a:lstStyle/>
          <a:p>
            <a:r>
              <a:rPr lang="en-ZW"/>
              <a:t>Healthcare Appointment System</a:t>
            </a:r>
          </a:p>
        </p:txBody>
      </p:sp>
      <p:sp>
        <p:nvSpPr>
          <p:cNvPr id="5" name="Slide Number Placeholder 4"/>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1613754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58AEE-BA35-454F-96C2-A4239151686A}" type="datetime1">
              <a:rPr lang="en-ZW" smtClean="0"/>
              <a:t>23/4/2025</a:t>
            </a:fld>
            <a:endParaRPr lang="en-ZW"/>
          </a:p>
        </p:txBody>
      </p:sp>
      <p:sp>
        <p:nvSpPr>
          <p:cNvPr id="3" name="Footer Placeholder 2"/>
          <p:cNvSpPr>
            <a:spLocks noGrp="1"/>
          </p:cNvSpPr>
          <p:nvPr>
            <p:ph type="ftr" sz="quarter" idx="11"/>
          </p:nvPr>
        </p:nvSpPr>
        <p:spPr/>
        <p:txBody>
          <a:bodyPr/>
          <a:lstStyle/>
          <a:p>
            <a:r>
              <a:rPr lang="en-ZW"/>
              <a:t>Healthcare Appointment System</a:t>
            </a:r>
          </a:p>
        </p:txBody>
      </p:sp>
      <p:sp>
        <p:nvSpPr>
          <p:cNvPr id="4" name="Slide Number Placeholder 3"/>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27234303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BE2EF-DC1F-4FDF-82A7-48131A4A67C7}" type="datetime1">
              <a:rPr lang="en-ZW" smtClean="0"/>
              <a:t>23/4/2025</a:t>
            </a:fld>
            <a:endParaRPr lang="en-ZW"/>
          </a:p>
        </p:txBody>
      </p:sp>
      <p:sp>
        <p:nvSpPr>
          <p:cNvPr id="6" name="Footer Placeholder 5"/>
          <p:cNvSpPr>
            <a:spLocks noGrp="1"/>
          </p:cNvSpPr>
          <p:nvPr>
            <p:ph type="ftr" sz="quarter" idx="11"/>
          </p:nvPr>
        </p:nvSpPr>
        <p:spPr/>
        <p:txBody>
          <a:bodyPr/>
          <a:lstStyle/>
          <a:p>
            <a:r>
              <a:rPr lang="en-ZW"/>
              <a:t>Healthcare Appointment System</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2631117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3CC87-B974-48C4-BC38-1ED3B80AF8E2}" type="datetime1">
              <a:rPr lang="en-ZW" smtClean="0"/>
              <a:t>23/4/2025</a:t>
            </a:fld>
            <a:endParaRPr lang="en-ZW"/>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9177152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D3AFB-D26B-46F6-ABFA-A85E078A902A}" type="datetime1">
              <a:rPr lang="en-ZW" smtClean="0"/>
              <a:t>23/4/2025</a:t>
            </a:fld>
            <a:endParaRPr lang="en-ZW"/>
          </a:p>
        </p:txBody>
      </p:sp>
      <p:sp>
        <p:nvSpPr>
          <p:cNvPr id="5" name="Footer Placeholder 4"/>
          <p:cNvSpPr>
            <a:spLocks noGrp="1"/>
          </p:cNvSpPr>
          <p:nvPr>
            <p:ph type="ftr" sz="quarter" idx="11"/>
          </p:nvPr>
        </p:nvSpPr>
        <p:spPr/>
        <p:txBody>
          <a:bodyPr/>
          <a:lstStyle/>
          <a:p>
            <a:r>
              <a:rPr lang="en-ZW"/>
              <a:t>Healthcare Appointment System</a:t>
            </a:r>
          </a:p>
        </p:txBody>
      </p:sp>
      <p:sp>
        <p:nvSpPr>
          <p:cNvPr id="6" name="Slide Number Placeholder 5"/>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1347678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80D3F-7735-4EC5-8350-449B0736D97E}" type="datetime1">
              <a:rPr lang="en-ZW" smtClean="0"/>
              <a:t>23/4/2025</a:t>
            </a:fld>
            <a:endParaRPr lang="en-ZW"/>
          </a:p>
        </p:txBody>
      </p:sp>
      <p:sp>
        <p:nvSpPr>
          <p:cNvPr id="5" name="Footer Placeholder 4"/>
          <p:cNvSpPr>
            <a:spLocks noGrp="1"/>
          </p:cNvSpPr>
          <p:nvPr>
            <p:ph type="ftr" sz="quarter" idx="11"/>
          </p:nvPr>
        </p:nvSpPr>
        <p:spPr/>
        <p:txBody>
          <a:bodyPr/>
          <a:lstStyle/>
          <a:p>
            <a:r>
              <a:rPr lang="en-ZW"/>
              <a:t>Healthcare Appointment System</a:t>
            </a:r>
          </a:p>
        </p:txBody>
      </p:sp>
      <p:sp>
        <p:nvSpPr>
          <p:cNvPr id="6" name="Slide Number Placeholder 5"/>
          <p:cNvSpPr>
            <a:spLocks noGrp="1"/>
          </p:cNvSpPr>
          <p:nvPr>
            <p:ph type="sldNum" sz="quarter" idx="12"/>
          </p:nvPr>
        </p:nvSpPr>
        <p:spPr/>
        <p:txBody>
          <a:bodyPr/>
          <a:lstStyle/>
          <a:p>
            <a:fld id="{C3A87F87-6BF0-4130-A5F9-BEC39EEACA47}" type="slidenum">
              <a:rPr lang="en-ZW" smtClean="0"/>
              <a:t>‹#›</a:t>
            </a:fld>
            <a:endParaRPr lang="en-ZW"/>
          </a:p>
        </p:txBody>
      </p:sp>
    </p:spTree>
    <p:extLst>
      <p:ext uri="{BB962C8B-B14F-4D97-AF65-F5344CB8AC3E}">
        <p14:creationId xmlns:p14="http://schemas.microsoft.com/office/powerpoint/2010/main" val="21475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9E188-FD72-4080-AC50-B9676EBB17E1}" type="datetime1">
              <a:rPr lang="en-ZW" smtClean="0">
                <a:solidFill>
                  <a:prstClr val="black">
                    <a:tint val="75000"/>
                  </a:prstClr>
                </a:solidFill>
              </a:rPr>
              <a:t>23/4/2025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Healthcare Appointment System</a:t>
            </a:r>
          </a:p>
        </p:txBody>
      </p:sp>
      <p:sp>
        <p:nvSpPr>
          <p:cNvPr id="6" name="Slide Number Placeholder 5"/>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6886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D6BC0-30B1-4CF6-A69B-E3C82CF3207E}"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4779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C1D37-21BF-4D8B-9695-5CF2CF8770CB}" type="datetime1">
              <a:rPr lang="en-ZW" smtClean="0">
                <a:solidFill>
                  <a:prstClr val="black">
                    <a:tint val="75000"/>
                  </a:prstClr>
                </a:solidFill>
              </a:rPr>
              <a:t>23/4/2025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r>
              <a:rPr lang="en-GB">
                <a:solidFill>
                  <a:prstClr val="black">
                    <a:tint val="75000"/>
                  </a:prstClr>
                </a:solidFill>
              </a:rPr>
              <a:t>Healthcare Appointment System</a:t>
            </a:r>
          </a:p>
        </p:txBody>
      </p:sp>
      <p:sp>
        <p:nvSpPr>
          <p:cNvPr id="9" name="Slide Number Placeholder 8"/>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325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C6156-CCB6-4975-8E7D-8240A3A80377}" type="datetime1">
              <a:rPr lang="en-ZW" smtClean="0">
                <a:solidFill>
                  <a:prstClr val="black">
                    <a:tint val="75000"/>
                  </a:prstClr>
                </a:solidFill>
              </a:rPr>
              <a:t>23/4/2025</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a:solidFill>
                  <a:prstClr val="black">
                    <a:tint val="75000"/>
                  </a:prstClr>
                </a:solidFill>
              </a:rPr>
              <a:t>Healthcare Appointment System</a:t>
            </a:r>
          </a:p>
        </p:txBody>
      </p:sp>
      <p:sp>
        <p:nvSpPr>
          <p:cNvPr id="5" name="Slide Number Placeholder 4"/>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351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8455A-C7E3-40EA-8753-5E3D94B1910B}" type="datetime1">
              <a:rPr lang="en-ZW" smtClean="0">
                <a:solidFill>
                  <a:prstClr val="black">
                    <a:tint val="75000"/>
                  </a:prstClr>
                </a:solidFill>
              </a:rPr>
              <a:t>23/4/2025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r>
              <a:rPr lang="en-GB">
                <a:solidFill>
                  <a:prstClr val="black">
                    <a:tint val="75000"/>
                  </a:prstClr>
                </a:solidFill>
              </a:rPr>
              <a:t>Healthcare Appointment System</a:t>
            </a:r>
          </a:p>
        </p:txBody>
      </p:sp>
      <p:sp>
        <p:nvSpPr>
          <p:cNvPr id="4" name="Slide Number Placeholder 3"/>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045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F71CBF-EB8B-4D64-B5A3-4E2BFB7AE8BC}"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1789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52A9F-FC8A-4664-974B-26C4B84A4741}" type="datetime1">
              <a:rPr lang="en-ZW" smtClean="0">
                <a:solidFill>
                  <a:prstClr val="black">
                    <a:tint val="75000"/>
                  </a:prstClr>
                </a:solidFill>
              </a:rPr>
              <a:t>23/4/2025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a:solidFill>
                  <a:prstClr val="black">
                    <a:tint val="75000"/>
                  </a:prstClr>
                </a:solidFill>
              </a:rPr>
              <a:t>Healthcare Appointment System</a:t>
            </a:r>
          </a:p>
        </p:txBody>
      </p:sp>
      <p:sp>
        <p:nvSpPr>
          <p:cNvPr id="7" name="Slide Number Placeholder 6"/>
          <p:cNvSpPr>
            <a:spLocks noGrp="1"/>
          </p:cNvSpPr>
          <p:nvPr>
            <p:ph type="sldNum" sz="quarter" idx="12"/>
          </p:nvPr>
        </p:nvSpPr>
        <p:spPr/>
        <p:txBody>
          <a:bodyPr/>
          <a:lstStyle/>
          <a:p>
            <a:fld id="{4A80CAFF-49AC-44FC-AD15-40D06626009C}"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125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7.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7D82A8E-5791-42DB-B011-970C0B72F74C}" type="datetime1">
              <a:rPr lang="en-ZW" smtClean="0"/>
              <a:t>23/4/2025</a:t>
            </a:fld>
            <a:endParaRPr lang="en-ZW"/>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ZW"/>
              <a:t>Healthcare Appointment System</a:t>
            </a: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3A87F87-6BF0-4130-A5F9-BEC39EEACA47}" type="slidenum">
              <a:rPr lang="en-ZW" smtClean="0"/>
              <a:t>‹#›</a:t>
            </a:fld>
            <a:endParaRPr lang="en-ZW"/>
          </a:p>
        </p:txBody>
      </p:sp>
      <p:sp>
        <p:nvSpPr>
          <p:cNvPr id="8" name="Rectangle 6">
            <a:extLst>
              <a:ext uri="{FF2B5EF4-FFF2-40B4-BE49-F238E27FC236}">
                <a16:creationId xmlns:a16="http://schemas.microsoft.com/office/drawing/2014/main" id="{895A5AB1-808D-9C32-4722-BBD432184DC3}"/>
              </a:ext>
            </a:extLst>
          </p:cNvPr>
          <p:cNvSpPr/>
          <p:nvPr userDrawn="1"/>
        </p:nvSpPr>
        <p:spPr>
          <a:xfrm>
            <a:off x="2" y="1"/>
            <a:ext cx="9694672" cy="685800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9" name="TextBox 7">
            <a:extLst>
              <a:ext uri="{FF2B5EF4-FFF2-40B4-BE49-F238E27FC236}">
                <a16:creationId xmlns:a16="http://schemas.microsoft.com/office/drawing/2014/main" id="{66B0DB69-0DCD-DC42-62DC-DA8B86F977DD}"/>
              </a:ext>
            </a:extLst>
          </p:cNvPr>
          <p:cNvSpPr txBox="1"/>
          <p:nvPr userDrawn="1"/>
        </p:nvSpPr>
        <p:spPr>
          <a:xfrm>
            <a:off x="9593675" y="5921226"/>
            <a:ext cx="2632023" cy="646331"/>
          </a:xfrm>
          <a:prstGeom prst="rect">
            <a:avLst/>
          </a:prstGeom>
          <a:noFill/>
        </p:spPr>
        <p:txBody>
          <a:bodyPr wrap="square" rtlCol="0">
            <a:spAutoFit/>
          </a:bodyPr>
          <a:lstStyle/>
          <a:p>
            <a:pPr algn="ctr"/>
            <a:r>
              <a:rPr lang="en-GB" sz="1200" b="1" dirty="0">
                <a:solidFill>
                  <a:srgbClr val="0070C0"/>
                </a:solidFill>
                <a:latin typeface="Times New Roman" panose="02020603050405020304" pitchFamily="18" charset="0"/>
                <a:cs typeface="Times New Roman" panose="02020603050405020304" pitchFamily="18" charset="0"/>
              </a:rPr>
              <a:t>Department of Industrial and Manufacturing Engineering</a:t>
            </a:r>
          </a:p>
          <a:p>
            <a:pPr algn="ctr"/>
            <a:r>
              <a:rPr lang="en-GB" sz="1200" b="1" dirty="0">
                <a:solidFill>
                  <a:prstClr val="black"/>
                </a:solidFill>
                <a:latin typeface="Times New Roman" panose="02020603050405020304" pitchFamily="18" charset="0"/>
                <a:cs typeface="Times New Roman" panose="02020603050405020304" pitchFamily="18" charset="0"/>
              </a:rPr>
              <a:t>Faculty of Engineering </a:t>
            </a:r>
          </a:p>
        </p:txBody>
      </p:sp>
      <p:pic>
        <p:nvPicPr>
          <p:cNvPr id="14" name="Picture 8">
            <a:extLst>
              <a:ext uri="{FF2B5EF4-FFF2-40B4-BE49-F238E27FC236}">
                <a16:creationId xmlns:a16="http://schemas.microsoft.com/office/drawing/2014/main" id="{FD66071D-CB76-4ED1-FA6D-66C057965066}"/>
              </a:ext>
            </a:extLst>
          </p:cNvPr>
          <p:cNvPicPr>
            <a:picLocks noChangeAspect="1"/>
          </p:cNvPicPr>
          <p:nvPr userDrawn="1"/>
        </p:nvPicPr>
        <p:blipFill>
          <a:blip r:embed="rId21"/>
          <a:stretch>
            <a:fillRect/>
          </a:stretch>
        </p:blipFill>
        <p:spPr>
          <a:xfrm>
            <a:off x="10565788" y="73115"/>
            <a:ext cx="825408" cy="882485"/>
          </a:xfrm>
          <a:prstGeom prst="rect">
            <a:avLst/>
          </a:prstGeom>
        </p:spPr>
      </p:pic>
      <p:sp>
        <p:nvSpPr>
          <p:cNvPr id="15" name="TextBox 9">
            <a:extLst>
              <a:ext uri="{FF2B5EF4-FFF2-40B4-BE49-F238E27FC236}">
                <a16:creationId xmlns:a16="http://schemas.microsoft.com/office/drawing/2014/main" id="{3807375E-E600-C0FB-4E65-0B5F64175C64}"/>
              </a:ext>
            </a:extLst>
          </p:cNvPr>
          <p:cNvSpPr txBox="1"/>
          <p:nvPr userDrawn="1"/>
        </p:nvSpPr>
        <p:spPr>
          <a:xfrm>
            <a:off x="9559976" y="898049"/>
            <a:ext cx="2608076" cy="523220"/>
          </a:xfrm>
          <a:prstGeom prst="rect">
            <a:avLst/>
          </a:prstGeom>
          <a:noFill/>
        </p:spPr>
        <p:txBody>
          <a:bodyPr wrap="square">
            <a:spAutoFit/>
          </a:bodyPr>
          <a:lstStyle/>
          <a:p>
            <a:pPr algn="ctr"/>
            <a:r>
              <a:rPr lang="en-US" sz="1400" b="1" dirty="0">
                <a:solidFill>
                  <a:prstClr val="black"/>
                </a:solidFill>
                <a:latin typeface="Times New Roman" panose="02020603050405020304" pitchFamily="18" charset="0"/>
                <a:cs typeface="Times New Roman" panose="02020603050405020304" pitchFamily="18" charset="0"/>
              </a:rPr>
              <a:t>National University of Science and Technology</a:t>
            </a:r>
            <a:endParaRPr lang="en-GB" sz="1400" b="1" dirty="0">
              <a:solidFill>
                <a:prstClr val="black"/>
              </a:solidFill>
              <a:latin typeface="Times New Roman" panose="02020603050405020304" pitchFamily="18" charset="0"/>
              <a:cs typeface="Times New Roman" panose="02020603050405020304" pitchFamily="18" charset="0"/>
            </a:endParaRPr>
          </a:p>
        </p:txBody>
      </p:sp>
      <p:sp>
        <p:nvSpPr>
          <p:cNvPr id="16" name="Freeform: Shape 10">
            <a:extLst>
              <a:ext uri="{FF2B5EF4-FFF2-40B4-BE49-F238E27FC236}">
                <a16:creationId xmlns:a16="http://schemas.microsoft.com/office/drawing/2014/main" id="{8DDD37CC-DF53-0E4D-407C-F44E82CA9B15}"/>
              </a:ext>
            </a:extLst>
          </p:cNvPr>
          <p:cNvSpPr/>
          <p:nvPr userDrawn="1"/>
        </p:nvSpPr>
        <p:spPr>
          <a:xfrm>
            <a:off x="9736113" y="5552616"/>
            <a:ext cx="2322738" cy="441197"/>
          </a:xfrm>
          <a:custGeom>
            <a:avLst/>
            <a:gdLst>
              <a:gd name="connsiteX0" fmla="*/ 0 w 2860766"/>
              <a:gd name="connsiteY0" fmla="*/ 1031966 h 1031966"/>
              <a:gd name="connsiteX1" fmla="*/ 783771 w 2860766"/>
              <a:gd name="connsiteY1" fmla="*/ 470263 h 1031966"/>
              <a:gd name="connsiteX2" fmla="*/ 2037806 w 2860766"/>
              <a:gd name="connsiteY2" fmla="*/ 653143 h 1031966"/>
              <a:gd name="connsiteX3" fmla="*/ 2860766 w 2860766"/>
              <a:gd name="connsiteY3" fmla="*/ 0 h 1031966"/>
            </a:gdLst>
            <a:ahLst/>
            <a:cxnLst>
              <a:cxn ang="0">
                <a:pos x="connsiteX0" y="connsiteY0"/>
              </a:cxn>
              <a:cxn ang="0">
                <a:pos x="connsiteX1" y="connsiteY1"/>
              </a:cxn>
              <a:cxn ang="0">
                <a:pos x="connsiteX2" y="connsiteY2"/>
              </a:cxn>
              <a:cxn ang="0">
                <a:pos x="connsiteX3" y="connsiteY3"/>
              </a:cxn>
            </a:cxnLst>
            <a:rect l="l" t="t" r="r" b="b"/>
            <a:pathLst>
              <a:path w="2860766" h="1031966">
                <a:moveTo>
                  <a:pt x="0" y="1031966"/>
                </a:moveTo>
                <a:cubicBezTo>
                  <a:pt x="222068" y="782683"/>
                  <a:pt x="444137" y="533400"/>
                  <a:pt x="783771" y="470263"/>
                </a:cubicBezTo>
                <a:cubicBezTo>
                  <a:pt x="1123405" y="407126"/>
                  <a:pt x="1691640" y="731520"/>
                  <a:pt x="2037806" y="653143"/>
                </a:cubicBezTo>
                <a:cubicBezTo>
                  <a:pt x="2383972" y="574766"/>
                  <a:pt x="2860766" y="0"/>
                  <a:pt x="2860766" y="0"/>
                </a:cubicBez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7" name="Freeform: Shape 11">
            <a:extLst>
              <a:ext uri="{FF2B5EF4-FFF2-40B4-BE49-F238E27FC236}">
                <a16:creationId xmlns:a16="http://schemas.microsoft.com/office/drawing/2014/main" id="{3FAE5281-4E5A-9092-34CD-14A1BEF0DAEA}"/>
              </a:ext>
            </a:extLst>
          </p:cNvPr>
          <p:cNvSpPr/>
          <p:nvPr userDrawn="1"/>
        </p:nvSpPr>
        <p:spPr>
          <a:xfrm>
            <a:off x="9788934" y="1206348"/>
            <a:ext cx="2379116" cy="505382"/>
          </a:xfrm>
          <a:custGeom>
            <a:avLst/>
            <a:gdLst>
              <a:gd name="connsiteX0" fmla="*/ 0 w 2860766"/>
              <a:gd name="connsiteY0" fmla="*/ 1031966 h 1031966"/>
              <a:gd name="connsiteX1" fmla="*/ 783771 w 2860766"/>
              <a:gd name="connsiteY1" fmla="*/ 470263 h 1031966"/>
              <a:gd name="connsiteX2" fmla="*/ 2037806 w 2860766"/>
              <a:gd name="connsiteY2" fmla="*/ 653143 h 1031966"/>
              <a:gd name="connsiteX3" fmla="*/ 2860766 w 2860766"/>
              <a:gd name="connsiteY3" fmla="*/ 0 h 1031966"/>
            </a:gdLst>
            <a:ahLst/>
            <a:cxnLst>
              <a:cxn ang="0">
                <a:pos x="connsiteX0" y="connsiteY0"/>
              </a:cxn>
              <a:cxn ang="0">
                <a:pos x="connsiteX1" y="connsiteY1"/>
              </a:cxn>
              <a:cxn ang="0">
                <a:pos x="connsiteX2" y="connsiteY2"/>
              </a:cxn>
              <a:cxn ang="0">
                <a:pos x="connsiteX3" y="connsiteY3"/>
              </a:cxn>
            </a:cxnLst>
            <a:rect l="l" t="t" r="r" b="b"/>
            <a:pathLst>
              <a:path w="2860766" h="1031966">
                <a:moveTo>
                  <a:pt x="0" y="1031966"/>
                </a:moveTo>
                <a:cubicBezTo>
                  <a:pt x="222068" y="782683"/>
                  <a:pt x="444137" y="533400"/>
                  <a:pt x="783771" y="470263"/>
                </a:cubicBezTo>
                <a:cubicBezTo>
                  <a:pt x="1123405" y="407126"/>
                  <a:pt x="1691640" y="731520"/>
                  <a:pt x="2037806" y="653143"/>
                </a:cubicBezTo>
                <a:cubicBezTo>
                  <a:pt x="2383972" y="574766"/>
                  <a:pt x="2860766" y="0"/>
                  <a:pt x="2860766"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8" name="Freeform: Shape 12">
            <a:extLst>
              <a:ext uri="{FF2B5EF4-FFF2-40B4-BE49-F238E27FC236}">
                <a16:creationId xmlns:a16="http://schemas.microsoft.com/office/drawing/2014/main" id="{70019383-21B5-E209-B536-26189E839DE8}"/>
              </a:ext>
            </a:extLst>
          </p:cNvPr>
          <p:cNvSpPr/>
          <p:nvPr userDrawn="1"/>
        </p:nvSpPr>
        <p:spPr>
          <a:xfrm>
            <a:off x="9736113" y="5475627"/>
            <a:ext cx="2414450" cy="383251"/>
          </a:xfrm>
          <a:custGeom>
            <a:avLst/>
            <a:gdLst>
              <a:gd name="connsiteX0" fmla="*/ 0 w 2860766"/>
              <a:gd name="connsiteY0" fmla="*/ 1031966 h 1031966"/>
              <a:gd name="connsiteX1" fmla="*/ 783771 w 2860766"/>
              <a:gd name="connsiteY1" fmla="*/ 470263 h 1031966"/>
              <a:gd name="connsiteX2" fmla="*/ 2037806 w 2860766"/>
              <a:gd name="connsiteY2" fmla="*/ 653143 h 1031966"/>
              <a:gd name="connsiteX3" fmla="*/ 2860766 w 2860766"/>
              <a:gd name="connsiteY3" fmla="*/ 0 h 1031966"/>
            </a:gdLst>
            <a:ahLst/>
            <a:cxnLst>
              <a:cxn ang="0">
                <a:pos x="connsiteX0" y="connsiteY0"/>
              </a:cxn>
              <a:cxn ang="0">
                <a:pos x="connsiteX1" y="connsiteY1"/>
              </a:cxn>
              <a:cxn ang="0">
                <a:pos x="connsiteX2" y="connsiteY2"/>
              </a:cxn>
              <a:cxn ang="0">
                <a:pos x="connsiteX3" y="connsiteY3"/>
              </a:cxn>
            </a:cxnLst>
            <a:rect l="l" t="t" r="r" b="b"/>
            <a:pathLst>
              <a:path w="2860766" h="1031966">
                <a:moveTo>
                  <a:pt x="0" y="1031966"/>
                </a:moveTo>
                <a:cubicBezTo>
                  <a:pt x="222068" y="782683"/>
                  <a:pt x="444137" y="533400"/>
                  <a:pt x="783771" y="470263"/>
                </a:cubicBezTo>
                <a:cubicBezTo>
                  <a:pt x="1123405" y="407126"/>
                  <a:pt x="1691640" y="731520"/>
                  <a:pt x="2037806" y="653143"/>
                </a:cubicBezTo>
                <a:cubicBezTo>
                  <a:pt x="2383972" y="574766"/>
                  <a:pt x="2860766" y="0"/>
                  <a:pt x="2860766" y="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9" name="Freeform: Shape 13">
            <a:extLst>
              <a:ext uri="{FF2B5EF4-FFF2-40B4-BE49-F238E27FC236}">
                <a16:creationId xmlns:a16="http://schemas.microsoft.com/office/drawing/2014/main" id="{C978DA05-AEBC-CE15-108D-059A2A0369D8}"/>
              </a:ext>
            </a:extLst>
          </p:cNvPr>
          <p:cNvSpPr/>
          <p:nvPr userDrawn="1"/>
        </p:nvSpPr>
        <p:spPr>
          <a:xfrm>
            <a:off x="9789935" y="1251559"/>
            <a:ext cx="2379116" cy="606370"/>
          </a:xfrm>
          <a:custGeom>
            <a:avLst/>
            <a:gdLst>
              <a:gd name="connsiteX0" fmla="*/ 0 w 2860766"/>
              <a:gd name="connsiteY0" fmla="*/ 1031966 h 1031966"/>
              <a:gd name="connsiteX1" fmla="*/ 783771 w 2860766"/>
              <a:gd name="connsiteY1" fmla="*/ 470263 h 1031966"/>
              <a:gd name="connsiteX2" fmla="*/ 2037806 w 2860766"/>
              <a:gd name="connsiteY2" fmla="*/ 653143 h 1031966"/>
              <a:gd name="connsiteX3" fmla="*/ 2860766 w 2860766"/>
              <a:gd name="connsiteY3" fmla="*/ 0 h 1031966"/>
            </a:gdLst>
            <a:ahLst/>
            <a:cxnLst>
              <a:cxn ang="0">
                <a:pos x="connsiteX0" y="connsiteY0"/>
              </a:cxn>
              <a:cxn ang="0">
                <a:pos x="connsiteX1" y="connsiteY1"/>
              </a:cxn>
              <a:cxn ang="0">
                <a:pos x="connsiteX2" y="connsiteY2"/>
              </a:cxn>
              <a:cxn ang="0">
                <a:pos x="connsiteX3" y="connsiteY3"/>
              </a:cxn>
            </a:cxnLst>
            <a:rect l="l" t="t" r="r" b="b"/>
            <a:pathLst>
              <a:path w="2860766" h="1031966">
                <a:moveTo>
                  <a:pt x="0" y="1031966"/>
                </a:moveTo>
                <a:cubicBezTo>
                  <a:pt x="222068" y="782683"/>
                  <a:pt x="444137" y="533400"/>
                  <a:pt x="783771" y="470263"/>
                </a:cubicBezTo>
                <a:cubicBezTo>
                  <a:pt x="1123405" y="407126"/>
                  <a:pt x="1691640" y="731520"/>
                  <a:pt x="2037806" y="653143"/>
                </a:cubicBezTo>
                <a:cubicBezTo>
                  <a:pt x="2383972" y="574766"/>
                  <a:pt x="2860766" y="0"/>
                  <a:pt x="2860766" y="0"/>
                </a:cubicBezTo>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0" name="Rectangle 14">
            <a:extLst>
              <a:ext uri="{FF2B5EF4-FFF2-40B4-BE49-F238E27FC236}">
                <a16:creationId xmlns:a16="http://schemas.microsoft.com/office/drawing/2014/main" id="{C29A4532-5FD6-8F43-0B4A-F79FC846A7F0}"/>
              </a:ext>
            </a:extLst>
          </p:cNvPr>
          <p:cNvSpPr/>
          <p:nvPr userDrawn="1"/>
        </p:nvSpPr>
        <p:spPr>
          <a:xfrm flipV="1">
            <a:off x="8854435" y="2359428"/>
            <a:ext cx="3337564" cy="1467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1" name="Rectangle 15">
            <a:extLst>
              <a:ext uri="{FF2B5EF4-FFF2-40B4-BE49-F238E27FC236}">
                <a16:creationId xmlns:a16="http://schemas.microsoft.com/office/drawing/2014/main" id="{127AA4EC-E831-FAFE-AED3-84441901C756}"/>
              </a:ext>
            </a:extLst>
          </p:cNvPr>
          <p:cNvSpPr/>
          <p:nvPr userDrawn="1"/>
        </p:nvSpPr>
        <p:spPr>
          <a:xfrm>
            <a:off x="0" y="0"/>
            <a:ext cx="133150" cy="685799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Tree>
    <p:extLst>
      <p:ext uri="{BB962C8B-B14F-4D97-AF65-F5344CB8AC3E}">
        <p14:creationId xmlns:p14="http://schemas.microsoft.com/office/powerpoint/2010/main" val="33630693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72" r:id="rId18"/>
  </p:sldLayoutIdLst>
  <p:hf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F1A981A-C367-4418-9AE0-2CFE151C9212}" type="datetime1">
              <a:rPr lang="en-ZW" smtClean="0"/>
              <a:t>23/4/2025</a:t>
            </a:fld>
            <a:endParaRPr lang="en-ZW"/>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ZW"/>
              <a:t>Healthcare Appointment System</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A87F87-6BF0-4130-A5F9-BEC39EEACA47}" type="slidenum">
              <a:rPr lang="en-ZW" smtClean="0"/>
              <a:t>‹#›</a:t>
            </a:fld>
            <a:endParaRPr lang="en-ZW"/>
          </a:p>
        </p:txBody>
      </p:sp>
    </p:spTree>
    <p:extLst>
      <p:ext uri="{BB962C8B-B14F-4D97-AF65-F5344CB8AC3E}">
        <p14:creationId xmlns:p14="http://schemas.microsoft.com/office/powerpoint/2010/main" val="27137417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ubtitle 2"/>
          <p:cNvSpPr>
            <a:spLocks noGrp="1"/>
          </p:cNvSpPr>
          <p:nvPr>
            <p:ph type="subTitle" idx="1"/>
          </p:nvPr>
        </p:nvSpPr>
        <p:spPr>
          <a:xfrm>
            <a:off x="1494580" y="2488223"/>
            <a:ext cx="7298266" cy="3145701"/>
          </a:xfrm>
        </p:spPr>
        <p:txBody>
          <a:bodyPr>
            <a:normAutofit/>
          </a:bodyPr>
          <a:lstStyle/>
          <a:p>
            <a:pPr algn="ctr">
              <a:lnSpc>
                <a:spcPct val="150000"/>
              </a:lnSpc>
            </a:pPr>
            <a:r>
              <a:rPr lang="en-US" altLang="en-GB" sz="1600" dirty="0">
                <a:solidFill>
                  <a:schemeClr val="tx2">
                    <a:lumMod val="50000"/>
                  </a:schemeClr>
                </a:solidFill>
              </a:rPr>
              <a:t>Group Members: </a:t>
            </a:r>
          </a:p>
          <a:p>
            <a:pPr algn="ctr">
              <a:lnSpc>
                <a:spcPct val="150000"/>
              </a:lnSpc>
            </a:pPr>
            <a:endParaRPr lang="en-US" altLang="en-GB" dirty="0">
              <a:solidFill>
                <a:schemeClr val="tx2">
                  <a:lumMod val="50000"/>
                </a:schemeClr>
              </a:solidFill>
            </a:endParaRPr>
          </a:p>
          <a:p>
            <a:pPr algn="ctr">
              <a:lnSpc>
                <a:spcPct val="150000"/>
              </a:lnSpc>
            </a:pPr>
            <a:r>
              <a:rPr lang="en-GB" b="1" dirty="0">
                <a:solidFill>
                  <a:schemeClr val="tx2">
                    <a:lumMod val="50000"/>
                  </a:schemeClr>
                </a:solidFill>
              </a:rPr>
              <a:t> </a:t>
            </a:r>
          </a:p>
          <a:p>
            <a:endParaRPr lang="en-GB" dirty="0">
              <a:solidFill>
                <a:schemeClr val="tx2">
                  <a:lumMod val="50000"/>
                </a:schemeClr>
              </a:solidFill>
            </a:endParaRPr>
          </a:p>
          <a:p>
            <a:endParaRPr lang="en-GB" b="1" dirty="0">
              <a:solidFill>
                <a:schemeClr val="tx2">
                  <a:lumMod val="50000"/>
                </a:schemeClr>
              </a:solidFill>
            </a:endParaRPr>
          </a:p>
          <a:p>
            <a:endParaRPr lang="en-GB" b="1" dirty="0">
              <a:solidFill>
                <a:schemeClr val="tx2">
                  <a:lumMod val="50000"/>
                </a:schemeClr>
              </a:solidFill>
            </a:endParaRPr>
          </a:p>
        </p:txBody>
      </p:sp>
      <p:sp>
        <p:nvSpPr>
          <p:cNvPr id="1048616" name="Subtitle 2"/>
          <p:cNvSpPr txBox="1"/>
          <p:nvPr/>
        </p:nvSpPr>
        <p:spPr>
          <a:xfrm>
            <a:off x="3732742" y="302442"/>
            <a:ext cx="7117503" cy="1590363"/>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accent1">
                    <a:lumMod val="50000"/>
                  </a:schemeClr>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i="0" u="none" strike="noStrike" kern="1200" cap="none" spc="0" normalizeH="0" baseline="0" noProof="0" dirty="0">
                <a:ln>
                  <a:noFill/>
                </a:ln>
                <a:solidFill>
                  <a:schemeClr val="tx1"/>
                </a:solidFill>
                <a:effectLst/>
                <a:uLnTx/>
                <a:uFillTx/>
                <a:latin typeface="Forte" panose="03060902040502070203" pitchFamily="66" charset="0"/>
              </a:rPr>
              <a:t>Course Name: System Analysis and Design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i="0" u="none" strike="noStrike" kern="1200" cap="none" spc="0" normalizeH="0" baseline="0" noProof="0" dirty="0">
                <a:ln>
                  <a:noFill/>
                </a:ln>
                <a:solidFill>
                  <a:schemeClr val="tx1"/>
                </a:solidFill>
                <a:effectLst/>
                <a:uLnTx/>
                <a:uFillTx/>
                <a:latin typeface="Forte" panose="03060902040502070203" pitchFamily="66" charset="0"/>
              </a:rPr>
              <a:t>Course Code: SCS </a:t>
            </a:r>
            <a:r>
              <a:rPr lang="en-US" sz="3200" dirty="0">
                <a:solidFill>
                  <a:schemeClr val="tx1"/>
                </a:solidFill>
                <a:latin typeface="Forte" panose="03060902040502070203" pitchFamily="66" charset="0"/>
              </a:rPr>
              <a:t>2104</a:t>
            </a:r>
            <a:endParaRPr kumimoji="0" lang="en-US" sz="3200" i="0" u="none" strike="noStrike" kern="1200" cap="none" spc="0" normalizeH="0" baseline="0" noProof="0" dirty="0">
              <a:ln>
                <a:noFill/>
              </a:ln>
              <a:solidFill>
                <a:schemeClr val="tx1"/>
              </a:solidFill>
              <a:effectLst/>
              <a:uLnTx/>
              <a:uFillTx/>
              <a:latin typeface="Forte" panose="03060902040502070203" pitchFamily="66"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chemeClr val="tx1"/>
                </a:solidFill>
                <a:latin typeface="Forte" panose="03060902040502070203" pitchFamily="66" charset="0"/>
              </a:rPr>
              <a:t>G</a:t>
            </a:r>
            <a:r>
              <a:rPr kumimoji="0" lang="en-US" sz="3200" i="0" u="none" strike="noStrike" kern="1200" cap="none" spc="0" normalizeH="0" baseline="0" noProof="0" dirty="0" err="1">
                <a:ln>
                  <a:noFill/>
                </a:ln>
                <a:solidFill>
                  <a:schemeClr val="tx1"/>
                </a:solidFill>
                <a:effectLst/>
                <a:uLnTx/>
                <a:uFillTx/>
                <a:latin typeface="Forte" panose="03060902040502070203" pitchFamily="66" charset="0"/>
              </a:rPr>
              <a:t>roup</a:t>
            </a:r>
            <a:r>
              <a:rPr kumimoji="0" lang="en-US" sz="3200" i="0" u="none" strike="noStrike" kern="1200" cap="none" spc="0" normalizeH="0" baseline="0" noProof="0" dirty="0">
                <a:ln>
                  <a:noFill/>
                </a:ln>
                <a:solidFill>
                  <a:schemeClr val="tx1"/>
                </a:solidFill>
                <a:effectLst/>
                <a:uLnTx/>
                <a:uFillTx/>
                <a:latin typeface="Forte" panose="03060902040502070203" pitchFamily="66" charset="0"/>
              </a:rPr>
              <a:t> 1 Project </a:t>
            </a:r>
            <a:r>
              <a:rPr kumimoji="0" lang="en-US" altLang="en" sz="3200" b="1" i="0" u="none" strike="noStrike" kern="1200" cap="none" spc="0" normalizeH="0" baseline="0" noProof="0" dirty="0">
                <a:ln>
                  <a:noFill/>
                </a:ln>
                <a:solidFill>
                  <a:schemeClr val="tx1"/>
                </a:solidFill>
                <a:effectLst/>
                <a:uLnTx/>
                <a:uFillTx/>
                <a:latin typeface="Forte" panose="03060902040502070203" pitchFamily="66" charset="0"/>
                <a:cs typeface="Arial" panose="020B0604020202020204" pitchFamily="34" charset="0"/>
              </a:rPr>
              <a:t>Presentation</a:t>
            </a:r>
            <a:endParaRPr kumimoji="0" lang="en-US" sz="3200" b="0" i="0" u="none" strike="noStrike" kern="1200" cap="none" spc="0" normalizeH="0" baseline="0" noProof="0" dirty="0">
              <a:ln>
                <a:noFill/>
              </a:ln>
              <a:solidFill>
                <a:schemeClr val="tx1"/>
              </a:solidFill>
              <a:effectLst/>
              <a:uLnTx/>
              <a:uFillTx/>
              <a:latin typeface="Forte" panose="03060902040502070203" pitchFamily="66" charset="0"/>
            </a:endParaRPr>
          </a:p>
        </p:txBody>
      </p:sp>
      <p:sp>
        <p:nvSpPr>
          <p:cNvPr id="2" name="TextBox 1"/>
          <p:cNvSpPr txBox="1"/>
          <p:nvPr/>
        </p:nvSpPr>
        <p:spPr>
          <a:xfrm>
            <a:off x="9910482" y="5957491"/>
            <a:ext cx="2281518" cy="58477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600" b="1" i="0" u="none" strike="noStrike" kern="1200" cap="none" spc="0" normalizeH="0" baseline="0" noProof="0" dirty="0">
                <a:ln>
                  <a:noFill/>
                </a:ln>
                <a:solidFill>
                  <a:prstClr val="black"/>
                </a:solidFill>
                <a:effectLst/>
                <a:uLnTx/>
                <a:uFillTx/>
                <a:latin typeface="Calibri"/>
                <a:ea typeface="+mn-ea"/>
                <a:cs typeface="+mn-cs"/>
              </a:rPr>
              <a:t>Department of computer science</a:t>
            </a:r>
          </a:p>
        </p:txBody>
      </p:sp>
      <p:graphicFrame>
        <p:nvGraphicFramePr>
          <p:cNvPr id="3" name="Table 2"/>
          <p:cNvGraphicFramePr>
            <a:graphicFrameLocks noGrp="1"/>
          </p:cNvGraphicFramePr>
          <p:nvPr>
            <p:extLst>
              <p:ext uri="{D42A27DB-BD31-4B8C-83A1-F6EECF244321}">
                <p14:modId xmlns:p14="http://schemas.microsoft.com/office/powerpoint/2010/main" val="1410578389"/>
              </p:ext>
            </p:extLst>
          </p:nvPr>
        </p:nvGraphicFramePr>
        <p:xfrm>
          <a:off x="1264023" y="2887749"/>
          <a:ext cx="7528823" cy="3408554"/>
        </p:xfrm>
        <a:graphic>
          <a:graphicData uri="http://schemas.openxmlformats.org/drawingml/2006/table">
            <a:tbl>
              <a:tblPr>
                <a:tableStyleId>{5C22544A-7EE6-4342-B048-85BDC9FD1C3A}</a:tableStyleId>
              </a:tblPr>
              <a:tblGrid>
                <a:gridCol w="2320915">
                  <a:extLst>
                    <a:ext uri="{9D8B030D-6E8A-4147-A177-3AD203B41FA5}">
                      <a16:colId xmlns:a16="http://schemas.microsoft.com/office/drawing/2014/main" val="20000"/>
                    </a:ext>
                  </a:extLst>
                </a:gridCol>
                <a:gridCol w="2174401">
                  <a:extLst>
                    <a:ext uri="{9D8B030D-6E8A-4147-A177-3AD203B41FA5}">
                      <a16:colId xmlns:a16="http://schemas.microsoft.com/office/drawing/2014/main" val="20001"/>
                    </a:ext>
                  </a:extLst>
                </a:gridCol>
                <a:gridCol w="3033507">
                  <a:extLst>
                    <a:ext uri="{9D8B030D-6E8A-4147-A177-3AD203B41FA5}">
                      <a16:colId xmlns:a16="http://schemas.microsoft.com/office/drawing/2014/main" val="20002"/>
                    </a:ext>
                  </a:extLst>
                </a:gridCol>
              </a:tblGrid>
              <a:tr h="424637">
                <a:tc>
                  <a:txBody>
                    <a:bodyPr/>
                    <a:lstStyle/>
                    <a:p>
                      <a:pPr algn="l" fontAlgn="b"/>
                      <a:r>
                        <a:rPr lang="en-ZA" sz="1800" u="none" strike="noStrike" dirty="0">
                          <a:effectLst/>
                        </a:rPr>
                        <a:t>Ashwin</a:t>
                      </a:r>
                      <a:endParaRPr lang="en-ZA" sz="1800" b="0" i="0" u="none" strike="noStrike" dirty="0">
                        <a:solidFill>
                          <a:srgbClr val="000000"/>
                        </a:solidFill>
                        <a:effectLst/>
                        <a:latin typeface="Aptos"/>
                      </a:endParaRPr>
                    </a:p>
                  </a:txBody>
                  <a:tcPr marL="7620" marR="7620" marT="7620" marB="0" anchor="b"/>
                </a:tc>
                <a:tc>
                  <a:txBody>
                    <a:bodyPr/>
                    <a:lstStyle/>
                    <a:p>
                      <a:pPr algn="l" fontAlgn="b"/>
                      <a:r>
                        <a:rPr lang="en-ZA" sz="1800" u="none" strike="noStrike" dirty="0" err="1">
                          <a:effectLst/>
                        </a:rPr>
                        <a:t>Bhatasara</a:t>
                      </a:r>
                      <a:endParaRPr lang="en-ZA" sz="1800" b="0" i="0" u="none" strike="noStrike" dirty="0">
                        <a:solidFill>
                          <a:srgbClr val="000000"/>
                        </a:solidFill>
                        <a:effectLst/>
                        <a:latin typeface="Aptos"/>
                      </a:endParaRPr>
                    </a:p>
                  </a:txBody>
                  <a:tcPr marL="7620" marR="7620" marT="7620" marB="0" anchor="b"/>
                </a:tc>
                <a:tc>
                  <a:txBody>
                    <a:bodyPr/>
                    <a:lstStyle/>
                    <a:p>
                      <a:pPr algn="l" fontAlgn="b"/>
                      <a:r>
                        <a:rPr lang="en-ZA" sz="1800" u="none" strike="noStrike" dirty="0">
                          <a:effectLst/>
                        </a:rPr>
                        <a:t>N02419961W</a:t>
                      </a:r>
                      <a:endParaRPr lang="en-ZA" sz="1800" b="0" i="0" u="none" strike="noStrike" dirty="0">
                        <a:solidFill>
                          <a:srgbClr val="000000"/>
                        </a:solidFill>
                        <a:effectLst/>
                        <a:latin typeface="Aptos"/>
                      </a:endParaRPr>
                    </a:p>
                  </a:txBody>
                  <a:tcPr marL="7620" marR="7620" marT="7620" marB="0" anchor="b"/>
                </a:tc>
                <a:extLst>
                  <a:ext uri="{0D108BD9-81ED-4DB2-BD59-A6C34878D82A}">
                    <a16:rowId xmlns:a16="http://schemas.microsoft.com/office/drawing/2014/main" val="10000"/>
                  </a:ext>
                </a:extLst>
              </a:tr>
              <a:tr h="424637">
                <a:tc>
                  <a:txBody>
                    <a:bodyPr/>
                    <a:lstStyle/>
                    <a:p>
                      <a:pPr algn="l" fontAlgn="b"/>
                      <a:r>
                        <a:rPr lang="en-ZA" sz="1800" u="none" strike="noStrike" dirty="0">
                          <a:effectLst/>
                        </a:rPr>
                        <a:t>Bright</a:t>
                      </a:r>
                      <a:endParaRPr lang="en-ZA" sz="1800" b="0" i="0" u="none" strike="noStrike" dirty="0">
                        <a:solidFill>
                          <a:srgbClr val="000000"/>
                        </a:solidFill>
                        <a:effectLst/>
                        <a:latin typeface="Aptos"/>
                      </a:endParaRPr>
                    </a:p>
                  </a:txBody>
                  <a:tcPr marL="7620" marR="7620" marT="7620" marB="0" anchor="b"/>
                </a:tc>
                <a:tc>
                  <a:txBody>
                    <a:bodyPr/>
                    <a:lstStyle/>
                    <a:p>
                      <a:pPr algn="l" fontAlgn="b"/>
                      <a:r>
                        <a:rPr lang="en-ZA" sz="1800" u="none" strike="noStrike" dirty="0" err="1">
                          <a:effectLst/>
                        </a:rPr>
                        <a:t>Chivhenge</a:t>
                      </a:r>
                      <a:endParaRPr lang="en-ZA" sz="1800" b="0" i="0" u="none" strike="noStrike" dirty="0">
                        <a:solidFill>
                          <a:srgbClr val="000000"/>
                        </a:solidFill>
                        <a:effectLst/>
                        <a:latin typeface="Aptos"/>
                      </a:endParaRPr>
                    </a:p>
                  </a:txBody>
                  <a:tcPr marL="7620" marR="7620" marT="7620" marB="0" anchor="b"/>
                </a:tc>
                <a:tc>
                  <a:txBody>
                    <a:bodyPr/>
                    <a:lstStyle/>
                    <a:p>
                      <a:pPr algn="l" fontAlgn="b"/>
                      <a:r>
                        <a:rPr lang="en-ZA" sz="1800" u="none" strike="noStrike" dirty="0">
                          <a:effectLst/>
                        </a:rPr>
                        <a:t>N02420361Y</a:t>
                      </a:r>
                      <a:endParaRPr lang="en-ZA" sz="1800" b="0" i="0" u="none" strike="noStrike" dirty="0">
                        <a:solidFill>
                          <a:srgbClr val="000000"/>
                        </a:solidFill>
                        <a:effectLst/>
                        <a:latin typeface="Aptos"/>
                      </a:endParaRPr>
                    </a:p>
                  </a:txBody>
                  <a:tcPr marL="7620" marR="7620" marT="7620" marB="0" anchor="b"/>
                </a:tc>
                <a:extLst>
                  <a:ext uri="{0D108BD9-81ED-4DB2-BD59-A6C34878D82A}">
                    <a16:rowId xmlns:a16="http://schemas.microsoft.com/office/drawing/2014/main" val="10001"/>
                  </a:ext>
                </a:extLst>
              </a:tr>
              <a:tr h="424637">
                <a:tc>
                  <a:txBody>
                    <a:bodyPr/>
                    <a:lstStyle/>
                    <a:p>
                      <a:pPr algn="l" fontAlgn="b"/>
                      <a:r>
                        <a:rPr lang="en-ZA" sz="1800" u="none" strike="noStrike" dirty="0">
                          <a:effectLst/>
                        </a:rPr>
                        <a:t>Anotidaishe</a:t>
                      </a:r>
                      <a:endParaRPr lang="en-ZA" sz="1800" b="0" i="0" u="none" strike="noStrike" dirty="0">
                        <a:solidFill>
                          <a:srgbClr val="000000"/>
                        </a:solidFill>
                        <a:effectLst/>
                        <a:latin typeface="Aptos"/>
                      </a:endParaRPr>
                    </a:p>
                  </a:txBody>
                  <a:tcPr marL="7620" marR="7620" marT="7620" marB="0" anchor="b"/>
                </a:tc>
                <a:tc>
                  <a:txBody>
                    <a:bodyPr/>
                    <a:lstStyle/>
                    <a:p>
                      <a:pPr algn="l" fontAlgn="b"/>
                      <a:r>
                        <a:rPr lang="en-ZA" sz="1800" u="none" strike="noStrike">
                          <a:effectLst/>
                        </a:rPr>
                        <a:t>Chipezeze</a:t>
                      </a:r>
                      <a:endParaRPr lang="en-ZA" sz="1800" b="0" i="0" u="none" strike="noStrike">
                        <a:solidFill>
                          <a:srgbClr val="000000"/>
                        </a:solidFill>
                        <a:effectLst/>
                        <a:latin typeface="Aptos"/>
                      </a:endParaRPr>
                    </a:p>
                  </a:txBody>
                  <a:tcPr marL="7620" marR="7620" marT="7620" marB="0" anchor="b"/>
                </a:tc>
                <a:tc>
                  <a:txBody>
                    <a:bodyPr/>
                    <a:lstStyle/>
                    <a:p>
                      <a:pPr algn="l" fontAlgn="b"/>
                      <a:r>
                        <a:rPr lang="en-ZA" sz="1800" u="none" strike="noStrike" dirty="0">
                          <a:effectLst/>
                        </a:rPr>
                        <a:t>N02418712N</a:t>
                      </a:r>
                      <a:endParaRPr lang="en-ZA" sz="1800" b="0" i="0" u="none" strike="noStrike" dirty="0">
                        <a:solidFill>
                          <a:srgbClr val="000000"/>
                        </a:solidFill>
                        <a:effectLst/>
                        <a:latin typeface="Aptos"/>
                      </a:endParaRPr>
                    </a:p>
                  </a:txBody>
                  <a:tcPr marL="7620" marR="7620" marT="7620" marB="0" anchor="b"/>
                </a:tc>
                <a:extLst>
                  <a:ext uri="{0D108BD9-81ED-4DB2-BD59-A6C34878D82A}">
                    <a16:rowId xmlns:a16="http://schemas.microsoft.com/office/drawing/2014/main" val="10002"/>
                  </a:ext>
                </a:extLst>
              </a:tr>
              <a:tr h="424637">
                <a:tc>
                  <a:txBody>
                    <a:bodyPr/>
                    <a:lstStyle/>
                    <a:p>
                      <a:r>
                        <a:rPr lang="en-ZW" dirty="0"/>
                        <a:t>Mashiah</a:t>
                      </a:r>
                    </a:p>
                  </a:txBody>
                  <a:tcPr marL="7620" marR="7620" marT="7620" marB="0" anchor="b"/>
                </a:tc>
                <a:tc>
                  <a:txBody>
                    <a:bodyPr/>
                    <a:lstStyle/>
                    <a:p>
                      <a:r>
                        <a:rPr lang="en-ZW" dirty="0"/>
                        <a:t>Phiri</a:t>
                      </a:r>
                    </a:p>
                  </a:txBody>
                  <a:tcPr marL="7620" marR="7620" marT="7620" marB="0" anchor="b"/>
                </a:tc>
                <a:tc>
                  <a:txBody>
                    <a:bodyPr/>
                    <a:lstStyle/>
                    <a:p>
                      <a:r>
                        <a:rPr lang="en-ZW" dirty="0"/>
                        <a:t>N02419961W</a:t>
                      </a:r>
                    </a:p>
                  </a:txBody>
                  <a:tcPr marL="7620" marR="7620" marT="7620" marB="0" anchor="b"/>
                </a:tc>
                <a:extLst>
                  <a:ext uri="{0D108BD9-81ED-4DB2-BD59-A6C34878D82A}">
                    <a16:rowId xmlns:a16="http://schemas.microsoft.com/office/drawing/2014/main" val="10003"/>
                  </a:ext>
                </a:extLst>
              </a:tr>
              <a:tr h="424637">
                <a:tc>
                  <a:txBody>
                    <a:bodyPr/>
                    <a:lstStyle/>
                    <a:p>
                      <a:r>
                        <a:rPr lang="en-ZW" dirty="0"/>
                        <a:t>Clever </a:t>
                      </a:r>
                    </a:p>
                  </a:txBody>
                  <a:tcPr marL="7620" marR="7620" marT="7620" marB="0" anchor="b"/>
                </a:tc>
                <a:tc>
                  <a:txBody>
                    <a:bodyPr/>
                    <a:lstStyle/>
                    <a:p>
                      <a:r>
                        <a:rPr lang="en-ZW" dirty="0"/>
                        <a:t>Mapuranga</a:t>
                      </a:r>
                    </a:p>
                  </a:txBody>
                  <a:tcPr marL="7620" marR="7620" marT="7620" marB="0" anchor="b"/>
                </a:tc>
                <a:tc>
                  <a:txBody>
                    <a:bodyPr/>
                    <a:lstStyle/>
                    <a:p>
                      <a:r>
                        <a:rPr lang="en-ZW" dirty="0"/>
                        <a:t>N02421942W</a:t>
                      </a:r>
                    </a:p>
                  </a:txBody>
                  <a:tcPr marL="7620" marR="7620" marT="7620" marB="0" anchor="b"/>
                </a:tc>
                <a:extLst>
                  <a:ext uri="{0D108BD9-81ED-4DB2-BD59-A6C34878D82A}">
                    <a16:rowId xmlns:a16="http://schemas.microsoft.com/office/drawing/2014/main" val="10004"/>
                  </a:ext>
                </a:extLst>
              </a:tr>
              <a:tr h="424637">
                <a:tc>
                  <a:txBody>
                    <a:bodyPr/>
                    <a:lstStyle/>
                    <a:p>
                      <a:pPr algn="l" fontAlgn="b"/>
                      <a:r>
                        <a:rPr lang="en-ZA" sz="1800" b="0" i="0" u="none" strike="noStrike" dirty="0">
                          <a:solidFill>
                            <a:srgbClr val="000000"/>
                          </a:solidFill>
                          <a:effectLst/>
                          <a:latin typeface="+mj-lt"/>
                        </a:rPr>
                        <a:t>Tinotenda</a:t>
                      </a:r>
                    </a:p>
                  </a:txBody>
                  <a:tcPr marL="7620" marR="7620" marT="7620" marB="0" anchor="b"/>
                </a:tc>
                <a:tc>
                  <a:txBody>
                    <a:bodyPr/>
                    <a:lstStyle/>
                    <a:p>
                      <a:pPr algn="l" fontAlgn="b"/>
                      <a:r>
                        <a:rPr lang="en-ZA" sz="1800" b="0" i="0" u="none" strike="noStrike" dirty="0">
                          <a:solidFill>
                            <a:srgbClr val="000000"/>
                          </a:solidFill>
                          <a:effectLst/>
                          <a:latin typeface="+mj-lt"/>
                        </a:rPr>
                        <a:t>Munda</a:t>
                      </a:r>
                    </a:p>
                  </a:txBody>
                  <a:tcPr marL="7620" marR="7620" marT="7620" marB="0" anchor="b"/>
                </a:tc>
                <a:tc>
                  <a:txBody>
                    <a:bodyPr/>
                    <a:lstStyle/>
                    <a:p>
                      <a:pPr algn="l" fontAlgn="b"/>
                      <a:r>
                        <a:rPr lang="en-ZA" sz="1800" b="0" i="0" u="none" strike="noStrike" dirty="0">
                          <a:solidFill>
                            <a:srgbClr val="000000"/>
                          </a:solidFill>
                          <a:effectLst/>
                          <a:latin typeface="+mj-lt"/>
                        </a:rPr>
                        <a:t>N02419679M</a:t>
                      </a:r>
                    </a:p>
                  </a:txBody>
                  <a:tcPr marL="7620" marR="7620" marT="7620" marB="0" anchor="b"/>
                </a:tc>
                <a:extLst>
                  <a:ext uri="{0D108BD9-81ED-4DB2-BD59-A6C34878D82A}">
                    <a16:rowId xmlns:a16="http://schemas.microsoft.com/office/drawing/2014/main" val="10005"/>
                  </a:ext>
                </a:extLst>
              </a:tr>
              <a:tr h="424637">
                <a:tc>
                  <a:txBody>
                    <a:bodyPr/>
                    <a:lstStyle/>
                    <a:p>
                      <a:endParaRPr lang="en-ZW"/>
                    </a:p>
                  </a:txBody>
                  <a:tcPr marL="7620" marR="7620" marT="7620" marB="0" anchor="b"/>
                </a:tc>
                <a:tc>
                  <a:txBody>
                    <a:bodyPr/>
                    <a:lstStyle/>
                    <a:p>
                      <a:endParaRPr lang="en-ZW" dirty="0"/>
                    </a:p>
                  </a:txBody>
                  <a:tcPr marL="7620" marR="7620" marT="7620" marB="0" anchor="b"/>
                </a:tc>
                <a:tc>
                  <a:txBody>
                    <a:bodyPr/>
                    <a:lstStyle/>
                    <a:p>
                      <a:endParaRPr lang="en-ZW" dirty="0"/>
                    </a:p>
                  </a:txBody>
                  <a:tcPr marL="7620" marR="7620" marT="7620" marB="0" anchor="b"/>
                </a:tc>
                <a:extLst>
                  <a:ext uri="{0D108BD9-81ED-4DB2-BD59-A6C34878D82A}">
                    <a16:rowId xmlns:a16="http://schemas.microsoft.com/office/drawing/2014/main" val="10006"/>
                  </a:ext>
                </a:extLst>
              </a:tr>
              <a:tr h="436095">
                <a:tc>
                  <a:txBody>
                    <a:bodyPr/>
                    <a:lstStyle/>
                    <a:p>
                      <a:pPr algn="l" fontAlgn="b"/>
                      <a:endParaRPr lang="en-ZA" sz="1800" b="0" i="0" u="none" strike="noStrike" dirty="0">
                        <a:solidFill>
                          <a:srgbClr val="000000"/>
                        </a:solidFill>
                        <a:effectLst/>
                        <a:latin typeface="Aptos"/>
                      </a:endParaRPr>
                    </a:p>
                  </a:txBody>
                  <a:tcPr marL="7620" marR="7620" marT="7620" marB="0" anchor="b"/>
                </a:tc>
                <a:tc>
                  <a:txBody>
                    <a:bodyPr/>
                    <a:lstStyle/>
                    <a:p>
                      <a:pPr algn="l" fontAlgn="b"/>
                      <a:endParaRPr lang="en-ZA" sz="1800" b="0" i="0" u="none" strike="noStrike" dirty="0">
                        <a:solidFill>
                          <a:srgbClr val="000000"/>
                        </a:solidFill>
                        <a:effectLst/>
                        <a:latin typeface="Aptos"/>
                      </a:endParaRPr>
                    </a:p>
                  </a:txBody>
                  <a:tcPr marL="7620" marR="7620" marT="7620" marB="0" anchor="b"/>
                </a:tc>
                <a:tc>
                  <a:txBody>
                    <a:bodyPr/>
                    <a:lstStyle/>
                    <a:p>
                      <a:pPr algn="l" fontAlgn="b"/>
                      <a:endParaRPr lang="en-ZA" sz="1800" b="0" i="0" u="none" strike="noStrike" dirty="0">
                        <a:solidFill>
                          <a:srgbClr val="000000"/>
                        </a:solidFill>
                        <a:effectLst/>
                        <a:latin typeface="Aptos"/>
                      </a:endParaRPr>
                    </a:p>
                  </a:txBody>
                  <a:tcPr marL="7620" marR="7620" marT="7620" marB="0" anchor="b"/>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50B8E3D0-1FBF-F805-E89D-B12F6CC40E86}"/>
              </a:ext>
            </a:extLst>
          </p:cNvPr>
          <p:cNvPicPr>
            <a:picLocks noChangeAspect="1"/>
          </p:cNvPicPr>
          <p:nvPr/>
        </p:nvPicPr>
        <p:blipFill>
          <a:blip r:embed="rId2"/>
          <a:srcRect b="13028"/>
          <a:stretch/>
        </p:blipFill>
        <p:spPr>
          <a:xfrm>
            <a:off x="109405" y="775034"/>
            <a:ext cx="2186143" cy="1878232"/>
          </a:xfrm>
          <a:prstGeom prst="rect">
            <a:avLst/>
          </a:prstGeom>
        </p:spPr>
      </p:pic>
      <p:sp>
        <p:nvSpPr>
          <p:cNvPr id="7" name="Rectangle 6">
            <a:extLst>
              <a:ext uri="{FF2B5EF4-FFF2-40B4-BE49-F238E27FC236}">
                <a16:creationId xmlns:a16="http://schemas.microsoft.com/office/drawing/2014/main" id="{D0370701-577C-BAC0-553F-1C1FE52AEE9F}"/>
              </a:ext>
            </a:extLst>
          </p:cNvPr>
          <p:cNvSpPr/>
          <p:nvPr/>
        </p:nvSpPr>
        <p:spPr>
          <a:xfrm>
            <a:off x="8915400" y="2611125"/>
            <a:ext cx="2088153" cy="1590364"/>
          </a:xfrm>
          <a:prstGeom prst="rect">
            <a:avLst/>
          </a:prstGeom>
          <a:solidFill>
            <a:srgbClr val="EDEDED"/>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solidFill>
                  <a:srgbClr val="00B0F0"/>
                </a:solidFill>
                <a:latin typeface="Forte" panose="03060902040502070203" pitchFamily="66" charset="0"/>
              </a:rPr>
              <a:t>Health Care Appointment Scheduling System</a:t>
            </a:r>
            <a:endParaRPr lang="en-ZW" sz="2400" dirty="0">
              <a:solidFill>
                <a:srgbClr val="00B0F0"/>
              </a:solidFill>
              <a:latin typeface="Forte" panose="03060902040502070203" pitchFamily="66" charset="0"/>
            </a:endParaRPr>
          </a:p>
        </p:txBody>
      </p:sp>
    </p:spTree>
    <p:extLst>
      <p:ext uri="{BB962C8B-B14F-4D97-AF65-F5344CB8AC3E}">
        <p14:creationId xmlns:p14="http://schemas.microsoft.com/office/powerpoint/2010/main" val="31289885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3B2549-373C-DA62-3C6B-B5199C982C89}"/>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77AB33E3-A2AE-E334-83EC-B37884ACA7F4}"/>
              </a:ext>
            </a:extLst>
          </p:cNvPr>
          <p:cNvSpPr>
            <a:spLocks noGrp="1"/>
          </p:cNvSpPr>
          <p:nvPr>
            <p:ph type="sldNum" sz="quarter" idx="12"/>
          </p:nvPr>
        </p:nvSpPr>
        <p:spPr/>
        <p:txBody>
          <a:bodyPr/>
          <a:lstStyle/>
          <a:p>
            <a:fld id="{C3A87F87-6BF0-4130-A5F9-BEC39EEACA47}" type="slidenum">
              <a:rPr lang="en-ZW" smtClean="0"/>
              <a:t>10</a:t>
            </a:fld>
            <a:endParaRPr lang="en-ZW"/>
          </a:p>
        </p:txBody>
      </p:sp>
      <p:sp>
        <p:nvSpPr>
          <p:cNvPr id="6" name="TextBox 5">
            <a:extLst>
              <a:ext uri="{FF2B5EF4-FFF2-40B4-BE49-F238E27FC236}">
                <a16:creationId xmlns:a16="http://schemas.microsoft.com/office/drawing/2014/main" id="{A2249C4A-D6B2-9C15-CAD0-A3CAEED48DCE}"/>
              </a:ext>
            </a:extLst>
          </p:cNvPr>
          <p:cNvSpPr txBox="1"/>
          <p:nvPr/>
        </p:nvSpPr>
        <p:spPr>
          <a:xfrm>
            <a:off x="3121891" y="166255"/>
            <a:ext cx="5809673" cy="369332"/>
          </a:xfrm>
          <a:prstGeom prst="rect">
            <a:avLst/>
          </a:prstGeom>
          <a:noFill/>
        </p:spPr>
        <p:txBody>
          <a:bodyPr wrap="square" rtlCol="0">
            <a:spAutoFit/>
          </a:bodyPr>
          <a:lstStyle/>
          <a:p>
            <a:pPr algn="ctr"/>
            <a:r>
              <a:rPr lang="en-US" b="1" u="sng" dirty="0"/>
              <a:t>Relational Database</a:t>
            </a:r>
            <a:endParaRPr lang="en-ZW" b="1" u="sng" dirty="0"/>
          </a:p>
        </p:txBody>
      </p:sp>
      <p:sp>
        <p:nvSpPr>
          <p:cNvPr id="10" name="Rectangle 9">
            <a:extLst>
              <a:ext uri="{FF2B5EF4-FFF2-40B4-BE49-F238E27FC236}">
                <a16:creationId xmlns:a16="http://schemas.microsoft.com/office/drawing/2014/main" id="{6BED7682-336E-1160-0165-E3F2E509623D}"/>
              </a:ext>
            </a:extLst>
          </p:cNvPr>
          <p:cNvSpPr/>
          <p:nvPr/>
        </p:nvSpPr>
        <p:spPr>
          <a:xfrm>
            <a:off x="4502264" y="2523744"/>
            <a:ext cx="1856509" cy="5725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Appointments Table</a:t>
            </a:r>
            <a:endParaRPr lang="en-ZW" dirty="0"/>
          </a:p>
        </p:txBody>
      </p:sp>
      <p:sp>
        <p:nvSpPr>
          <p:cNvPr id="12" name="Rectangle 11">
            <a:extLst>
              <a:ext uri="{FF2B5EF4-FFF2-40B4-BE49-F238E27FC236}">
                <a16:creationId xmlns:a16="http://schemas.microsoft.com/office/drawing/2014/main" id="{7B8BF96C-94F9-F779-00BF-B4BCC35E4164}"/>
              </a:ext>
            </a:extLst>
          </p:cNvPr>
          <p:cNvSpPr/>
          <p:nvPr/>
        </p:nvSpPr>
        <p:spPr>
          <a:xfrm>
            <a:off x="2077719" y="4250924"/>
            <a:ext cx="1856509" cy="8160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Approved Appointments Table</a:t>
            </a:r>
            <a:endParaRPr lang="en-ZW" dirty="0"/>
          </a:p>
        </p:txBody>
      </p:sp>
      <p:sp>
        <p:nvSpPr>
          <p:cNvPr id="13" name="Rectangle 12">
            <a:extLst>
              <a:ext uri="{FF2B5EF4-FFF2-40B4-BE49-F238E27FC236}">
                <a16:creationId xmlns:a16="http://schemas.microsoft.com/office/drawing/2014/main" id="{06E21B44-7082-4CFB-FB10-1C00E0A42AB5}"/>
              </a:ext>
            </a:extLst>
          </p:cNvPr>
          <p:cNvSpPr/>
          <p:nvPr/>
        </p:nvSpPr>
        <p:spPr>
          <a:xfrm>
            <a:off x="1657924" y="1753883"/>
            <a:ext cx="1856509" cy="5725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Login Table</a:t>
            </a:r>
            <a:endParaRPr lang="en-ZW" dirty="0"/>
          </a:p>
        </p:txBody>
      </p:sp>
      <p:sp>
        <p:nvSpPr>
          <p:cNvPr id="15" name="Rectangle 14">
            <a:extLst>
              <a:ext uri="{FF2B5EF4-FFF2-40B4-BE49-F238E27FC236}">
                <a16:creationId xmlns:a16="http://schemas.microsoft.com/office/drawing/2014/main" id="{8EE8E214-98CC-6FD4-6D73-5FDB85F3E11A}"/>
              </a:ext>
            </a:extLst>
          </p:cNvPr>
          <p:cNvSpPr/>
          <p:nvPr/>
        </p:nvSpPr>
        <p:spPr>
          <a:xfrm>
            <a:off x="7421694" y="1581235"/>
            <a:ext cx="1921165" cy="83383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Cancelled Appointments Table</a:t>
            </a:r>
            <a:endParaRPr lang="en-ZW" dirty="0"/>
          </a:p>
        </p:txBody>
      </p:sp>
      <p:sp>
        <p:nvSpPr>
          <p:cNvPr id="20" name="Rectangle 19">
            <a:extLst>
              <a:ext uri="{FF2B5EF4-FFF2-40B4-BE49-F238E27FC236}">
                <a16:creationId xmlns:a16="http://schemas.microsoft.com/office/drawing/2014/main" id="{B80288E7-85B0-2954-7188-69C952C7ACE2}"/>
              </a:ext>
            </a:extLst>
          </p:cNvPr>
          <p:cNvSpPr/>
          <p:nvPr/>
        </p:nvSpPr>
        <p:spPr>
          <a:xfrm>
            <a:off x="7684931" y="4442928"/>
            <a:ext cx="1856509" cy="5725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Providers Table</a:t>
            </a:r>
            <a:endParaRPr lang="en-ZW" dirty="0"/>
          </a:p>
        </p:txBody>
      </p:sp>
      <p:sp>
        <p:nvSpPr>
          <p:cNvPr id="2" name="Rectangle 1">
            <a:extLst>
              <a:ext uri="{FF2B5EF4-FFF2-40B4-BE49-F238E27FC236}">
                <a16:creationId xmlns:a16="http://schemas.microsoft.com/office/drawing/2014/main" id="{3D47B390-2CAF-1C70-5DA1-C06DE2BEB7F7}"/>
              </a:ext>
            </a:extLst>
          </p:cNvPr>
          <p:cNvSpPr/>
          <p:nvPr/>
        </p:nvSpPr>
        <p:spPr>
          <a:xfrm>
            <a:off x="4978396" y="4740647"/>
            <a:ext cx="1856509" cy="5725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Sing-up Table</a:t>
            </a:r>
            <a:endParaRPr lang="en-ZW" dirty="0"/>
          </a:p>
        </p:txBody>
      </p:sp>
    </p:spTree>
    <p:extLst>
      <p:ext uri="{BB962C8B-B14F-4D97-AF65-F5344CB8AC3E}">
        <p14:creationId xmlns:p14="http://schemas.microsoft.com/office/powerpoint/2010/main" val="274351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EAC695-E94D-FF99-0A35-BE1FBC85056E}"/>
              </a:ext>
            </a:extLst>
          </p:cNvPr>
          <p:cNvSpPr>
            <a:spLocks noGrp="1"/>
          </p:cNvSpPr>
          <p:nvPr>
            <p:ph type="ftr" sz="quarter" idx="11"/>
          </p:nvPr>
        </p:nvSpPr>
        <p:spPr/>
        <p:txBody>
          <a:bodyPr/>
          <a:lstStyle/>
          <a:p>
            <a:r>
              <a:rPr lang="en-ZW" dirty="0"/>
              <a:t>Healthcare Appointment System</a:t>
            </a:r>
          </a:p>
        </p:txBody>
      </p:sp>
      <p:sp>
        <p:nvSpPr>
          <p:cNvPr id="5" name="Slide Number Placeholder 4">
            <a:extLst>
              <a:ext uri="{FF2B5EF4-FFF2-40B4-BE49-F238E27FC236}">
                <a16:creationId xmlns:a16="http://schemas.microsoft.com/office/drawing/2014/main" id="{5500BB47-636C-19CB-C09D-7854C16D97C0}"/>
              </a:ext>
            </a:extLst>
          </p:cNvPr>
          <p:cNvSpPr>
            <a:spLocks noGrp="1"/>
          </p:cNvSpPr>
          <p:nvPr>
            <p:ph type="sldNum" sz="quarter" idx="12"/>
          </p:nvPr>
        </p:nvSpPr>
        <p:spPr>
          <a:xfrm>
            <a:off x="11551920" y="5858990"/>
            <a:ext cx="640080" cy="365125"/>
          </a:xfrm>
        </p:spPr>
        <p:txBody>
          <a:bodyPr/>
          <a:lstStyle/>
          <a:p>
            <a:fld id="{C3A87F87-6BF0-4130-A5F9-BEC39EEACA47}" type="slidenum">
              <a:rPr lang="en-ZW" smtClean="0"/>
              <a:t>11</a:t>
            </a:fld>
            <a:endParaRPr lang="en-ZW"/>
          </a:p>
        </p:txBody>
      </p:sp>
      <p:sp>
        <p:nvSpPr>
          <p:cNvPr id="7" name="Rectangle 6">
            <a:extLst>
              <a:ext uri="{FF2B5EF4-FFF2-40B4-BE49-F238E27FC236}">
                <a16:creationId xmlns:a16="http://schemas.microsoft.com/office/drawing/2014/main" id="{186D66BC-D1E1-311D-5699-888545FEAAD5}"/>
              </a:ext>
            </a:extLst>
          </p:cNvPr>
          <p:cNvSpPr/>
          <p:nvPr/>
        </p:nvSpPr>
        <p:spPr>
          <a:xfrm>
            <a:off x="598609" y="127726"/>
            <a:ext cx="3199205" cy="5055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 Scheduling</a:t>
            </a:r>
          </a:p>
          <a:p>
            <a:pPr algn="ctr"/>
            <a:r>
              <a:rPr lang="en-US" dirty="0"/>
              <a:t>Patient: Flow Chart</a:t>
            </a:r>
            <a:endParaRPr lang="en-ZW" dirty="0"/>
          </a:p>
        </p:txBody>
      </p:sp>
      <p:sp>
        <p:nvSpPr>
          <p:cNvPr id="19" name="Rectangle 18">
            <a:extLst>
              <a:ext uri="{FF2B5EF4-FFF2-40B4-BE49-F238E27FC236}">
                <a16:creationId xmlns:a16="http://schemas.microsoft.com/office/drawing/2014/main" id="{FFB89A07-A1B4-7B6C-1ED1-E4C9CB4B7F0C}"/>
              </a:ext>
            </a:extLst>
          </p:cNvPr>
          <p:cNvSpPr/>
          <p:nvPr/>
        </p:nvSpPr>
        <p:spPr>
          <a:xfrm>
            <a:off x="3324810" y="2651404"/>
            <a:ext cx="1436257" cy="5726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Normal Appointment</a:t>
            </a:r>
          </a:p>
        </p:txBody>
      </p:sp>
      <p:sp>
        <p:nvSpPr>
          <p:cNvPr id="20" name="Rectangle 19">
            <a:extLst>
              <a:ext uri="{FF2B5EF4-FFF2-40B4-BE49-F238E27FC236}">
                <a16:creationId xmlns:a16="http://schemas.microsoft.com/office/drawing/2014/main" id="{E317F537-F396-B1B6-3BF9-490D2A054CF8}"/>
              </a:ext>
            </a:extLst>
          </p:cNvPr>
          <p:cNvSpPr/>
          <p:nvPr/>
        </p:nvSpPr>
        <p:spPr>
          <a:xfrm>
            <a:off x="5248285" y="2651404"/>
            <a:ext cx="1436257" cy="5495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Emergency Appointment</a:t>
            </a:r>
          </a:p>
        </p:txBody>
      </p:sp>
      <p:sp>
        <p:nvSpPr>
          <p:cNvPr id="21" name="Flowchart: Predefined Process 20">
            <a:extLst>
              <a:ext uri="{FF2B5EF4-FFF2-40B4-BE49-F238E27FC236}">
                <a16:creationId xmlns:a16="http://schemas.microsoft.com/office/drawing/2014/main" id="{6B554303-2B7D-84E5-6DB7-95DE2C924558}"/>
              </a:ext>
            </a:extLst>
          </p:cNvPr>
          <p:cNvSpPr/>
          <p:nvPr/>
        </p:nvSpPr>
        <p:spPr>
          <a:xfrm>
            <a:off x="5402996" y="1097526"/>
            <a:ext cx="1126836" cy="267855"/>
          </a:xfrm>
          <a:prstGeom prst="flowChartPredefinedProcess">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Login</a:t>
            </a:r>
          </a:p>
        </p:txBody>
      </p:sp>
      <p:sp>
        <p:nvSpPr>
          <p:cNvPr id="22" name="Rectangle 21">
            <a:extLst>
              <a:ext uri="{FF2B5EF4-FFF2-40B4-BE49-F238E27FC236}">
                <a16:creationId xmlns:a16="http://schemas.microsoft.com/office/drawing/2014/main" id="{62B1B9C5-BDF8-8B2B-4B4A-C23206A7802D}"/>
              </a:ext>
            </a:extLst>
          </p:cNvPr>
          <p:cNvSpPr/>
          <p:nvPr/>
        </p:nvSpPr>
        <p:spPr>
          <a:xfrm>
            <a:off x="7171760" y="2651404"/>
            <a:ext cx="1436258" cy="54956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View  Appointment</a:t>
            </a:r>
          </a:p>
        </p:txBody>
      </p:sp>
      <p:cxnSp>
        <p:nvCxnSpPr>
          <p:cNvPr id="23" name="Straight Connector 22">
            <a:extLst>
              <a:ext uri="{FF2B5EF4-FFF2-40B4-BE49-F238E27FC236}">
                <a16:creationId xmlns:a16="http://schemas.microsoft.com/office/drawing/2014/main" id="{FC4912B7-7722-FF30-DA63-6C771568FCCA}"/>
              </a:ext>
            </a:extLst>
          </p:cNvPr>
          <p:cNvCxnSpPr>
            <a:cxnSpLocks/>
            <a:stCxn id="57" idx="2"/>
            <a:endCxn id="20" idx="0"/>
          </p:cNvCxnSpPr>
          <p:nvPr/>
        </p:nvCxnSpPr>
        <p:spPr>
          <a:xfrm>
            <a:off x="5966412" y="1998255"/>
            <a:ext cx="2" cy="653149"/>
          </a:xfrm>
          <a:prstGeom prst="line">
            <a:avLst/>
          </a:prstGeom>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6C092F1D-A8BD-C947-F33A-343E5E33FAF3}"/>
              </a:ext>
            </a:extLst>
          </p:cNvPr>
          <p:cNvCxnSpPr>
            <a:cxnSpLocks/>
            <a:endCxn id="22" idx="0"/>
          </p:cNvCxnSpPr>
          <p:nvPr/>
        </p:nvCxnSpPr>
        <p:spPr>
          <a:xfrm>
            <a:off x="5966413" y="2342954"/>
            <a:ext cx="1923476" cy="308450"/>
          </a:xfrm>
          <a:prstGeom prst="bentConnector2">
            <a:avLst/>
          </a:prstGeom>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8668E457-EA49-4116-701B-B8E3CFE5F3CD}"/>
              </a:ext>
            </a:extLst>
          </p:cNvPr>
          <p:cNvCxnSpPr>
            <a:cxnSpLocks/>
            <a:endCxn id="19" idx="0"/>
          </p:cNvCxnSpPr>
          <p:nvPr/>
        </p:nvCxnSpPr>
        <p:spPr>
          <a:xfrm rot="10800000" flipV="1">
            <a:off x="4042939" y="2342954"/>
            <a:ext cx="1923474" cy="308450"/>
          </a:xfrm>
          <a:prstGeom prst="bentConnector2">
            <a:avLst/>
          </a:prstGeom>
        </p:spPr>
        <p:style>
          <a:lnRef idx="1">
            <a:schemeClr val="dk1"/>
          </a:lnRef>
          <a:fillRef idx="0">
            <a:schemeClr val="dk1"/>
          </a:fillRef>
          <a:effectRef idx="0">
            <a:schemeClr val="dk1"/>
          </a:effectRef>
          <a:fontRef idx="minor">
            <a:schemeClr val="tx1"/>
          </a:fontRef>
        </p:style>
      </p:cxnSp>
      <p:sp>
        <p:nvSpPr>
          <p:cNvPr id="26" name="Flowchart: Predefined Process 25">
            <a:extLst>
              <a:ext uri="{FF2B5EF4-FFF2-40B4-BE49-F238E27FC236}">
                <a16:creationId xmlns:a16="http://schemas.microsoft.com/office/drawing/2014/main" id="{C2DC7FE4-0088-408B-327E-B8A0D27520C5}"/>
              </a:ext>
            </a:extLst>
          </p:cNvPr>
          <p:cNvSpPr/>
          <p:nvPr/>
        </p:nvSpPr>
        <p:spPr>
          <a:xfrm>
            <a:off x="2336522" y="3655232"/>
            <a:ext cx="1362362" cy="461818"/>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Details</a:t>
            </a:r>
          </a:p>
        </p:txBody>
      </p:sp>
      <p:sp>
        <p:nvSpPr>
          <p:cNvPr id="27" name="Flowchart: Decision 26">
            <a:extLst>
              <a:ext uri="{FF2B5EF4-FFF2-40B4-BE49-F238E27FC236}">
                <a16:creationId xmlns:a16="http://schemas.microsoft.com/office/drawing/2014/main" id="{9182FDBA-6F71-E951-8FC8-59BBB9899989}"/>
              </a:ext>
            </a:extLst>
          </p:cNvPr>
          <p:cNvSpPr/>
          <p:nvPr/>
        </p:nvSpPr>
        <p:spPr>
          <a:xfrm>
            <a:off x="2236077" y="4478535"/>
            <a:ext cx="1563249" cy="655782"/>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Details Added?</a:t>
            </a:r>
          </a:p>
        </p:txBody>
      </p:sp>
      <p:cxnSp>
        <p:nvCxnSpPr>
          <p:cNvPr id="28" name="Connector: Elbow 27">
            <a:extLst>
              <a:ext uri="{FF2B5EF4-FFF2-40B4-BE49-F238E27FC236}">
                <a16:creationId xmlns:a16="http://schemas.microsoft.com/office/drawing/2014/main" id="{23E432AB-A264-1655-3B3D-2EAD2E0BE608}"/>
              </a:ext>
            </a:extLst>
          </p:cNvPr>
          <p:cNvCxnSpPr>
            <a:cxnSpLocks/>
            <a:stCxn id="19" idx="2"/>
            <a:endCxn id="26" idx="0"/>
          </p:cNvCxnSpPr>
          <p:nvPr/>
        </p:nvCxnSpPr>
        <p:spPr>
          <a:xfrm rot="5400000">
            <a:off x="3314736" y="2927028"/>
            <a:ext cx="431171" cy="1025236"/>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83CFCAB-16F5-B00C-82AE-78D2C5380F73}"/>
              </a:ext>
            </a:extLst>
          </p:cNvPr>
          <p:cNvCxnSpPr>
            <a:cxnSpLocks/>
            <a:stCxn id="26" idx="2"/>
            <a:endCxn id="27" idx="0"/>
          </p:cNvCxnSpPr>
          <p:nvPr/>
        </p:nvCxnSpPr>
        <p:spPr>
          <a:xfrm flipH="1">
            <a:off x="3017702" y="4117050"/>
            <a:ext cx="1" cy="361485"/>
          </a:xfrm>
          <a:prstGeom prst="line">
            <a:avLst/>
          </a:prstGeom>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2DCF2B23-C74D-0459-B373-D4B3F3752648}"/>
              </a:ext>
            </a:extLst>
          </p:cNvPr>
          <p:cNvCxnSpPr>
            <a:cxnSpLocks/>
            <a:stCxn id="27" idx="1"/>
            <a:endCxn id="19" idx="0"/>
          </p:cNvCxnSpPr>
          <p:nvPr/>
        </p:nvCxnSpPr>
        <p:spPr>
          <a:xfrm rot="10800000" flipH="1">
            <a:off x="2236077" y="2651404"/>
            <a:ext cx="1806862" cy="2155022"/>
          </a:xfrm>
          <a:prstGeom prst="bentConnector4">
            <a:avLst>
              <a:gd name="adj1" fmla="val -12652"/>
              <a:gd name="adj2" fmla="val 110608"/>
            </a:avLst>
          </a:prstGeom>
        </p:spPr>
        <p:style>
          <a:lnRef idx="1">
            <a:schemeClr val="dk1"/>
          </a:lnRef>
          <a:fillRef idx="0">
            <a:schemeClr val="dk1"/>
          </a:fillRef>
          <a:effectRef idx="0">
            <a:schemeClr val="dk1"/>
          </a:effectRef>
          <a:fontRef idx="minor">
            <a:schemeClr val="tx1"/>
          </a:fontRef>
        </p:style>
      </p:cxnSp>
      <p:sp>
        <p:nvSpPr>
          <p:cNvPr id="31" name="Flowchart: Predefined Process 30">
            <a:extLst>
              <a:ext uri="{FF2B5EF4-FFF2-40B4-BE49-F238E27FC236}">
                <a16:creationId xmlns:a16="http://schemas.microsoft.com/office/drawing/2014/main" id="{E99CB480-ADD8-1EF3-E746-BC49FD54C5FB}"/>
              </a:ext>
            </a:extLst>
          </p:cNvPr>
          <p:cNvSpPr/>
          <p:nvPr/>
        </p:nvSpPr>
        <p:spPr>
          <a:xfrm>
            <a:off x="2234565" y="5476924"/>
            <a:ext cx="1563249" cy="424390"/>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Appointment</a:t>
            </a:r>
          </a:p>
        </p:txBody>
      </p:sp>
      <p:cxnSp>
        <p:nvCxnSpPr>
          <p:cNvPr id="32" name="Straight Connector 31">
            <a:extLst>
              <a:ext uri="{FF2B5EF4-FFF2-40B4-BE49-F238E27FC236}">
                <a16:creationId xmlns:a16="http://schemas.microsoft.com/office/drawing/2014/main" id="{1E6D5C15-6170-27EA-A7B9-AB2DCDEF8FB5}"/>
              </a:ext>
            </a:extLst>
          </p:cNvPr>
          <p:cNvCxnSpPr>
            <a:cxnSpLocks/>
            <a:stCxn id="31" idx="0"/>
            <a:endCxn id="27" idx="2"/>
          </p:cNvCxnSpPr>
          <p:nvPr/>
        </p:nvCxnSpPr>
        <p:spPr>
          <a:xfrm flipV="1">
            <a:off x="3016190" y="5134317"/>
            <a:ext cx="1512" cy="342607"/>
          </a:xfrm>
          <a:prstGeom prst="line">
            <a:avLst/>
          </a:prstGeom>
        </p:spPr>
        <p:style>
          <a:lnRef idx="1">
            <a:schemeClr val="dk1"/>
          </a:lnRef>
          <a:fillRef idx="0">
            <a:schemeClr val="dk1"/>
          </a:fillRef>
          <a:effectRef idx="0">
            <a:schemeClr val="dk1"/>
          </a:effectRef>
          <a:fontRef idx="minor">
            <a:schemeClr val="tx1"/>
          </a:fontRef>
        </p:style>
      </p:cxnSp>
      <p:sp>
        <p:nvSpPr>
          <p:cNvPr id="33" name="Flowchart: Predefined Process 32">
            <a:extLst>
              <a:ext uri="{FF2B5EF4-FFF2-40B4-BE49-F238E27FC236}">
                <a16:creationId xmlns:a16="http://schemas.microsoft.com/office/drawing/2014/main" id="{6D9DCDC7-0A8D-2B45-6D68-F5C61045BFDA}"/>
              </a:ext>
            </a:extLst>
          </p:cNvPr>
          <p:cNvSpPr/>
          <p:nvPr/>
        </p:nvSpPr>
        <p:spPr>
          <a:xfrm>
            <a:off x="5285233" y="3593428"/>
            <a:ext cx="1362362" cy="461818"/>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Details</a:t>
            </a:r>
          </a:p>
        </p:txBody>
      </p:sp>
      <p:sp>
        <p:nvSpPr>
          <p:cNvPr id="34" name="Flowchart: Decision 33">
            <a:extLst>
              <a:ext uri="{FF2B5EF4-FFF2-40B4-BE49-F238E27FC236}">
                <a16:creationId xmlns:a16="http://schemas.microsoft.com/office/drawing/2014/main" id="{47696CE2-7E8D-A9C5-35C1-CED2E74C7054}"/>
              </a:ext>
            </a:extLst>
          </p:cNvPr>
          <p:cNvSpPr/>
          <p:nvPr/>
        </p:nvSpPr>
        <p:spPr>
          <a:xfrm>
            <a:off x="5184786" y="4472993"/>
            <a:ext cx="1563252" cy="708858"/>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Details Added?</a:t>
            </a:r>
          </a:p>
        </p:txBody>
      </p:sp>
      <p:sp>
        <p:nvSpPr>
          <p:cNvPr id="35" name="Flowchart: Predefined Process 34">
            <a:extLst>
              <a:ext uri="{FF2B5EF4-FFF2-40B4-BE49-F238E27FC236}">
                <a16:creationId xmlns:a16="http://schemas.microsoft.com/office/drawing/2014/main" id="{7AB65E9F-BEA6-046F-BCDB-3BF46D4E4EEE}"/>
              </a:ext>
            </a:extLst>
          </p:cNvPr>
          <p:cNvSpPr/>
          <p:nvPr/>
        </p:nvSpPr>
        <p:spPr>
          <a:xfrm>
            <a:off x="5134676" y="5479494"/>
            <a:ext cx="1663472" cy="424390"/>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Appointment</a:t>
            </a:r>
          </a:p>
        </p:txBody>
      </p:sp>
      <p:cxnSp>
        <p:nvCxnSpPr>
          <p:cNvPr id="36" name="Connector: Elbow 35">
            <a:extLst>
              <a:ext uri="{FF2B5EF4-FFF2-40B4-BE49-F238E27FC236}">
                <a16:creationId xmlns:a16="http://schemas.microsoft.com/office/drawing/2014/main" id="{A8289B9A-806A-9F13-AE94-B0167899BCC4}"/>
              </a:ext>
            </a:extLst>
          </p:cNvPr>
          <p:cNvCxnSpPr>
            <a:cxnSpLocks/>
            <a:stCxn id="34" idx="1"/>
            <a:endCxn id="20" idx="0"/>
          </p:cNvCxnSpPr>
          <p:nvPr/>
        </p:nvCxnSpPr>
        <p:spPr>
          <a:xfrm rot="10800000" flipH="1">
            <a:off x="5184786" y="2651404"/>
            <a:ext cx="781628" cy="2176018"/>
          </a:xfrm>
          <a:prstGeom prst="bentConnector4">
            <a:avLst>
              <a:gd name="adj1" fmla="val -29247"/>
              <a:gd name="adj2" fmla="val 110505"/>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24AA54-B048-238A-42BC-73F32B89F097}"/>
              </a:ext>
            </a:extLst>
          </p:cNvPr>
          <p:cNvCxnSpPr>
            <a:stCxn id="20" idx="2"/>
            <a:endCxn id="33" idx="0"/>
          </p:cNvCxnSpPr>
          <p:nvPr/>
        </p:nvCxnSpPr>
        <p:spPr>
          <a:xfrm>
            <a:off x="5966414" y="3200967"/>
            <a:ext cx="0" cy="3924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28859A1-BA58-D031-1B99-CFE5D44A502B}"/>
              </a:ext>
            </a:extLst>
          </p:cNvPr>
          <p:cNvCxnSpPr>
            <a:cxnSpLocks/>
            <a:stCxn id="33" idx="2"/>
            <a:endCxn id="34" idx="0"/>
          </p:cNvCxnSpPr>
          <p:nvPr/>
        </p:nvCxnSpPr>
        <p:spPr>
          <a:xfrm flipH="1">
            <a:off x="5966412" y="4055246"/>
            <a:ext cx="2" cy="41774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A3698B3-C8F7-78EC-A833-72C4D02705B5}"/>
              </a:ext>
            </a:extLst>
          </p:cNvPr>
          <p:cNvCxnSpPr>
            <a:cxnSpLocks/>
            <a:stCxn id="34" idx="2"/>
            <a:endCxn id="35" idx="0"/>
          </p:cNvCxnSpPr>
          <p:nvPr/>
        </p:nvCxnSpPr>
        <p:spPr>
          <a:xfrm>
            <a:off x="5966412" y="5181851"/>
            <a:ext cx="0" cy="297643"/>
          </a:xfrm>
          <a:prstGeom prst="line">
            <a:avLst/>
          </a:prstGeom>
        </p:spPr>
        <p:style>
          <a:lnRef idx="1">
            <a:schemeClr val="dk1"/>
          </a:lnRef>
          <a:fillRef idx="0">
            <a:schemeClr val="dk1"/>
          </a:fillRef>
          <a:effectRef idx="0">
            <a:schemeClr val="dk1"/>
          </a:effectRef>
          <a:fontRef idx="minor">
            <a:schemeClr val="tx1"/>
          </a:fontRef>
        </p:style>
      </p:cxnSp>
      <p:sp>
        <p:nvSpPr>
          <p:cNvPr id="40" name="Flowchart: Decision 39">
            <a:extLst>
              <a:ext uri="{FF2B5EF4-FFF2-40B4-BE49-F238E27FC236}">
                <a16:creationId xmlns:a16="http://schemas.microsoft.com/office/drawing/2014/main" id="{851D11F1-BCA4-A747-F203-1CD1704D9968}"/>
              </a:ext>
            </a:extLst>
          </p:cNvPr>
          <p:cNvSpPr/>
          <p:nvPr/>
        </p:nvSpPr>
        <p:spPr>
          <a:xfrm>
            <a:off x="7268511" y="3485635"/>
            <a:ext cx="2504895" cy="677404"/>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Cancel Appointment?</a:t>
            </a:r>
          </a:p>
        </p:txBody>
      </p:sp>
      <p:cxnSp>
        <p:nvCxnSpPr>
          <p:cNvPr id="41" name="Connector: Elbow 40">
            <a:extLst>
              <a:ext uri="{FF2B5EF4-FFF2-40B4-BE49-F238E27FC236}">
                <a16:creationId xmlns:a16="http://schemas.microsoft.com/office/drawing/2014/main" id="{220E5101-0114-AA79-44C8-63B4E5E24733}"/>
              </a:ext>
            </a:extLst>
          </p:cNvPr>
          <p:cNvCxnSpPr>
            <a:stCxn id="22" idx="2"/>
            <a:endCxn id="40" idx="0"/>
          </p:cNvCxnSpPr>
          <p:nvPr/>
        </p:nvCxnSpPr>
        <p:spPr>
          <a:xfrm rot="16200000" flipH="1">
            <a:off x="8063090" y="3027765"/>
            <a:ext cx="284669" cy="631070"/>
          </a:xfrm>
          <a:prstGeom prst="bentConnector3">
            <a:avLst/>
          </a:prstGeom>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74318843-E89A-3CD1-9A1F-364999EAABC0}"/>
              </a:ext>
            </a:extLst>
          </p:cNvPr>
          <p:cNvCxnSpPr>
            <a:stCxn id="40" idx="3"/>
            <a:endCxn id="22" idx="0"/>
          </p:cNvCxnSpPr>
          <p:nvPr/>
        </p:nvCxnSpPr>
        <p:spPr>
          <a:xfrm flipH="1" flipV="1">
            <a:off x="7889889" y="2651404"/>
            <a:ext cx="1883517" cy="1172933"/>
          </a:xfrm>
          <a:prstGeom prst="bentConnector4">
            <a:avLst>
              <a:gd name="adj1" fmla="val -12137"/>
              <a:gd name="adj2" fmla="val 119490"/>
            </a:avLst>
          </a:prstGeom>
        </p:spPr>
        <p:style>
          <a:lnRef idx="1">
            <a:schemeClr val="dk1"/>
          </a:lnRef>
          <a:fillRef idx="0">
            <a:schemeClr val="dk1"/>
          </a:fillRef>
          <a:effectRef idx="0">
            <a:schemeClr val="dk1"/>
          </a:effectRef>
          <a:fontRef idx="minor">
            <a:schemeClr val="tx1"/>
          </a:fontRef>
        </p:style>
      </p:cxnSp>
      <p:sp>
        <p:nvSpPr>
          <p:cNvPr id="43" name="Flowchart: Predefined Process 42">
            <a:extLst>
              <a:ext uri="{FF2B5EF4-FFF2-40B4-BE49-F238E27FC236}">
                <a16:creationId xmlns:a16="http://schemas.microsoft.com/office/drawing/2014/main" id="{7A62CD42-4195-DF7A-0389-9A7C6B253FE1}"/>
              </a:ext>
            </a:extLst>
          </p:cNvPr>
          <p:cNvSpPr/>
          <p:nvPr/>
        </p:nvSpPr>
        <p:spPr>
          <a:xfrm>
            <a:off x="7739332" y="4556023"/>
            <a:ext cx="1563252" cy="500806"/>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Cancel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Appointment</a:t>
            </a:r>
          </a:p>
        </p:txBody>
      </p:sp>
      <p:cxnSp>
        <p:nvCxnSpPr>
          <p:cNvPr id="44" name="Straight Connector 43">
            <a:extLst>
              <a:ext uri="{FF2B5EF4-FFF2-40B4-BE49-F238E27FC236}">
                <a16:creationId xmlns:a16="http://schemas.microsoft.com/office/drawing/2014/main" id="{94F032C6-75E5-DB23-F4E2-8CAAB56D5E4E}"/>
              </a:ext>
            </a:extLst>
          </p:cNvPr>
          <p:cNvCxnSpPr>
            <a:stCxn id="40" idx="2"/>
            <a:endCxn id="43" idx="0"/>
          </p:cNvCxnSpPr>
          <p:nvPr/>
        </p:nvCxnSpPr>
        <p:spPr>
          <a:xfrm flipH="1">
            <a:off x="8520958" y="4163039"/>
            <a:ext cx="1" cy="39298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BC0E387-673B-CCCE-88B8-A7FC95048BB0}"/>
              </a:ext>
            </a:extLst>
          </p:cNvPr>
          <p:cNvCxnSpPr>
            <a:cxnSpLocks/>
            <a:stCxn id="35" idx="2"/>
          </p:cNvCxnSpPr>
          <p:nvPr/>
        </p:nvCxnSpPr>
        <p:spPr>
          <a:xfrm>
            <a:off x="5966412" y="5903884"/>
            <a:ext cx="0" cy="297643"/>
          </a:xfrm>
          <a:prstGeom prst="line">
            <a:avLst/>
          </a:prstGeom>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5C184969-FFFE-13D9-6C98-185C219AF72C}"/>
              </a:ext>
            </a:extLst>
          </p:cNvPr>
          <p:cNvCxnSpPr>
            <a:cxnSpLocks/>
            <a:stCxn id="43" idx="2"/>
            <a:endCxn id="66" idx="0"/>
          </p:cNvCxnSpPr>
          <p:nvPr/>
        </p:nvCxnSpPr>
        <p:spPr>
          <a:xfrm rot="5400000">
            <a:off x="6675667" y="4347574"/>
            <a:ext cx="1136036" cy="2554547"/>
          </a:xfrm>
          <a:prstGeom prst="bentConnector3">
            <a:avLst>
              <a:gd name="adj1" fmla="val 88213"/>
            </a:avLst>
          </a:prstGeom>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3C3A1A22-5D28-DDD3-9F4D-41F9ED69EDA7}"/>
              </a:ext>
            </a:extLst>
          </p:cNvPr>
          <p:cNvCxnSpPr>
            <a:cxnSpLocks/>
            <a:stCxn id="31" idx="2"/>
            <a:endCxn id="66" idx="0"/>
          </p:cNvCxnSpPr>
          <p:nvPr/>
        </p:nvCxnSpPr>
        <p:spPr>
          <a:xfrm rot="16200000" flipH="1">
            <a:off x="4345525" y="4571978"/>
            <a:ext cx="291551" cy="29502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95D7A182-A619-72BA-2D1A-7FA20A54EFD8}"/>
              </a:ext>
            </a:extLst>
          </p:cNvPr>
          <p:cNvSpPr txBox="1"/>
          <p:nvPr/>
        </p:nvSpPr>
        <p:spPr>
          <a:xfrm>
            <a:off x="1930121" y="4566475"/>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0" name="TextBox 49">
            <a:extLst>
              <a:ext uri="{FF2B5EF4-FFF2-40B4-BE49-F238E27FC236}">
                <a16:creationId xmlns:a16="http://schemas.microsoft.com/office/drawing/2014/main" id="{314744F2-043D-CBFB-A1E0-D955AAAB5A54}"/>
              </a:ext>
            </a:extLst>
          </p:cNvPr>
          <p:cNvSpPr txBox="1"/>
          <p:nvPr/>
        </p:nvSpPr>
        <p:spPr>
          <a:xfrm>
            <a:off x="2936306" y="5138778"/>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a16="http://schemas.microsoft.com/office/drawing/2014/main" id="{9F335E78-C48A-2398-35A5-FC098A8CF556}"/>
              </a:ext>
            </a:extLst>
          </p:cNvPr>
          <p:cNvSpPr txBox="1"/>
          <p:nvPr/>
        </p:nvSpPr>
        <p:spPr>
          <a:xfrm>
            <a:off x="4891066" y="4545243"/>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a16="http://schemas.microsoft.com/office/drawing/2014/main" id="{D09F56EF-888A-B5DD-9AA3-41641740AF1A}"/>
              </a:ext>
            </a:extLst>
          </p:cNvPr>
          <p:cNvSpPr txBox="1"/>
          <p:nvPr/>
        </p:nvSpPr>
        <p:spPr>
          <a:xfrm>
            <a:off x="5921026" y="5134258"/>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3" name="TextBox 52">
            <a:extLst>
              <a:ext uri="{FF2B5EF4-FFF2-40B4-BE49-F238E27FC236}">
                <a16:creationId xmlns:a16="http://schemas.microsoft.com/office/drawing/2014/main" id="{B7F65BDE-80C9-FBBE-B670-279782C401E8}"/>
              </a:ext>
            </a:extLst>
          </p:cNvPr>
          <p:cNvSpPr txBox="1"/>
          <p:nvPr/>
        </p:nvSpPr>
        <p:spPr>
          <a:xfrm>
            <a:off x="9655881" y="3590415"/>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4" name="TextBox 53">
            <a:extLst>
              <a:ext uri="{FF2B5EF4-FFF2-40B4-BE49-F238E27FC236}">
                <a16:creationId xmlns:a16="http://schemas.microsoft.com/office/drawing/2014/main" id="{EFD8C8A8-C727-76F6-08EB-198C60D3B292}"/>
              </a:ext>
            </a:extLst>
          </p:cNvPr>
          <p:cNvSpPr txBox="1"/>
          <p:nvPr/>
        </p:nvSpPr>
        <p:spPr>
          <a:xfrm>
            <a:off x="8425246" y="4204704"/>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cxnSp>
        <p:nvCxnSpPr>
          <p:cNvPr id="55" name="Straight Connector 54">
            <a:extLst>
              <a:ext uri="{FF2B5EF4-FFF2-40B4-BE49-F238E27FC236}">
                <a16:creationId xmlns:a16="http://schemas.microsoft.com/office/drawing/2014/main" id="{FAF6E4FB-FE6C-2A72-95B4-4AC00A83F48F}"/>
              </a:ext>
            </a:extLst>
          </p:cNvPr>
          <p:cNvCxnSpPr>
            <a:cxnSpLocks/>
            <a:endCxn id="21" idx="0"/>
          </p:cNvCxnSpPr>
          <p:nvPr/>
        </p:nvCxnSpPr>
        <p:spPr>
          <a:xfrm>
            <a:off x="5966412" y="809374"/>
            <a:ext cx="2" cy="288152"/>
          </a:xfrm>
          <a:prstGeom prst="line">
            <a:avLst/>
          </a:prstGeom>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11EAE116-B2A6-98F4-5115-F4BEAA928DC9}"/>
              </a:ext>
            </a:extLst>
          </p:cNvPr>
          <p:cNvSpPr/>
          <p:nvPr/>
        </p:nvSpPr>
        <p:spPr>
          <a:xfrm>
            <a:off x="9773406" y="295564"/>
            <a:ext cx="2067610" cy="95134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Front-end</a:t>
            </a:r>
            <a:endParaRPr lang="en-ZW" dirty="0"/>
          </a:p>
        </p:txBody>
      </p:sp>
      <p:sp>
        <p:nvSpPr>
          <p:cNvPr id="57" name="Rectangle 56">
            <a:extLst>
              <a:ext uri="{FF2B5EF4-FFF2-40B4-BE49-F238E27FC236}">
                <a16:creationId xmlns:a16="http://schemas.microsoft.com/office/drawing/2014/main" id="{28E35238-0AD3-A0D0-61B5-A001DF8AFD5E}"/>
              </a:ext>
            </a:extLst>
          </p:cNvPr>
          <p:cNvSpPr/>
          <p:nvPr/>
        </p:nvSpPr>
        <p:spPr>
          <a:xfrm>
            <a:off x="5375284" y="1632791"/>
            <a:ext cx="1182255" cy="3654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Processes</a:t>
            </a:r>
            <a:endParaRPr lang="en-ZW" sz="1600" dirty="0"/>
          </a:p>
        </p:txBody>
      </p:sp>
      <p:cxnSp>
        <p:nvCxnSpPr>
          <p:cNvPr id="64" name="Straight Connector 63">
            <a:extLst>
              <a:ext uri="{FF2B5EF4-FFF2-40B4-BE49-F238E27FC236}">
                <a16:creationId xmlns:a16="http://schemas.microsoft.com/office/drawing/2014/main" id="{EB220787-579C-10DF-3289-0E32A17B4DC1}"/>
              </a:ext>
            </a:extLst>
          </p:cNvPr>
          <p:cNvCxnSpPr>
            <a:stCxn id="21" idx="2"/>
            <a:endCxn id="57" idx="0"/>
          </p:cNvCxnSpPr>
          <p:nvPr/>
        </p:nvCxnSpPr>
        <p:spPr>
          <a:xfrm flipH="1">
            <a:off x="5966412" y="1365381"/>
            <a:ext cx="2" cy="267410"/>
          </a:xfrm>
          <a:prstGeom prst="line">
            <a:avLst/>
          </a:prstGeom>
        </p:spPr>
        <p:style>
          <a:lnRef idx="2">
            <a:schemeClr val="dk1"/>
          </a:lnRef>
          <a:fillRef idx="0">
            <a:schemeClr val="dk1"/>
          </a:fillRef>
          <a:effectRef idx="1">
            <a:schemeClr val="dk1"/>
          </a:effectRef>
          <a:fontRef idx="minor">
            <a:schemeClr val="tx1"/>
          </a:fontRef>
        </p:style>
      </p:cxnSp>
      <p:sp>
        <p:nvSpPr>
          <p:cNvPr id="65" name="Flowchart: Terminator 64">
            <a:extLst>
              <a:ext uri="{FF2B5EF4-FFF2-40B4-BE49-F238E27FC236}">
                <a16:creationId xmlns:a16="http://schemas.microsoft.com/office/drawing/2014/main" id="{EEE03206-41E8-32E7-74BD-6500F7C1C17F}"/>
              </a:ext>
            </a:extLst>
          </p:cNvPr>
          <p:cNvSpPr/>
          <p:nvPr/>
        </p:nvSpPr>
        <p:spPr>
          <a:xfrm>
            <a:off x="5569527" y="502539"/>
            <a:ext cx="960305" cy="313279"/>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Start</a:t>
            </a:r>
            <a:endParaRPr lang="en-ZW" sz="1600" dirty="0"/>
          </a:p>
        </p:txBody>
      </p:sp>
      <p:sp>
        <p:nvSpPr>
          <p:cNvPr id="66" name="Flowchart: Terminator 65">
            <a:extLst>
              <a:ext uri="{FF2B5EF4-FFF2-40B4-BE49-F238E27FC236}">
                <a16:creationId xmlns:a16="http://schemas.microsoft.com/office/drawing/2014/main" id="{44AAE5CE-8A03-E635-8CC8-985556880D6D}"/>
              </a:ext>
            </a:extLst>
          </p:cNvPr>
          <p:cNvSpPr/>
          <p:nvPr/>
        </p:nvSpPr>
        <p:spPr>
          <a:xfrm>
            <a:off x="5486258" y="6192865"/>
            <a:ext cx="960305" cy="313279"/>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End</a:t>
            </a:r>
            <a:endParaRPr lang="en-ZW" sz="1400" dirty="0"/>
          </a:p>
        </p:txBody>
      </p:sp>
    </p:spTree>
    <p:extLst>
      <p:ext uri="{BB962C8B-B14F-4D97-AF65-F5344CB8AC3E}">
        <p14:creationId xmlns:p14="http://schemas.microsoft.com/office/powerpoint/2010/main" val="178389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6E9CF1-F88D-F57A-616A-25D7A58FCB6A}"/>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985151CD-80A3-4FE7-2F7E-1E82AA06AC75}"/>
              </a:ext>
            </a:extLst>
          </p:cNvPr>
          <p:cNvSpPr>
            <a:spLocks noGrp="1"/>
          </p:cNvSpPr>
          <p:nvPr>
            <p:ph type="sldNum" sz="quarter" idx="12"/>
          </p:nvPr>
        </p:nvSpPr>
        <p:spPr/>
        <p:txBody>
          <a:bodyPr/>
          <a:lstStyle/>
          <a:p>
            <a:fld id="{C3A87F87-6BF0-4130-A5F9-BEC39EEACA47}" type="slidenum">
              <a:rPr lang="en-ZW" smtClean="0"/>
              <a:t>12</a:t>
            </a:fld>
            <a:endParaRPr lang="en-ZW"/>
          </a:p>
        </p:txBody>
      </p:sp>
      <p:sp>
        <p:nvSpPr>
          <p:cNvPr id="47" name="Rectangle 46">
            <a:extLst>
              <a:ext uri="{FF2B5EF4-FFF2-40B4-BE49-F238E27FC236}">
                <a16:creationId xmlns:a16="http://schemas.microsoft.com/office/drawing/2014/main" id="{8AA4D7C3-0B42-054B-9755-558AD3D4510D}"/>
              </a:ext>
            </a:extLst>
          </p:cNvPr>
          <p:cNvSpPr/>
          <p:nvPr/>
        </p:nvSpPr>
        <p:spPr>
          <a:xfrm>
            <a:off x="598609" y="127726"/>
            <a:ext cx="3199205" cy="5055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 Scheduling</a:t>
            </a:r>
          </a:p>
          <a:p>
            <a:pPr algn="ctr"/>
            <a:r>
              <a:rPr lang="en-US" dirty="0"/>
              <a:t>Reception: Flow Chart</a:t>
            </a:r>
            <a:endParaRPr lang="en-ZW" dirty="0"/>
          </a:p>
        </p:txBody>
      </p:sp>
      <p:sp>
        <p:nvSpPr>
          <p:cNvPr id="48" name="Rectangle 47">
            <a:extLst>
              <a:ext uri="{FF2B5EF4-FFF2-40B4-BE49-F238E27FC236}">
                <a16:creationId xmlns:a16="http://schemas.microsoft.com/office/drawing/2014/main" id="{63DFAE9C-66B9-6636-EE3A-ACE1144B6497}"/>
              </a:ext>
            </a:extLst>
          </p:cNvPr>
          <p:cNvSpPr/>
          <p:nvPr/>
        </p:nvSpPr>
        <p:spPr>
          <a:xfrm>
            <a:off x="9243518" y="220091"/>
            <a:ext cx="2067610" cy="95134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Front-end</a:t>
            </a:r>
            <a:endParaRPr lang="en-ZW" dirty="0"/>
          </a:p>
        </p:txBody>
      </p:sp>
      <p:sp>
        <p:nvSpPr>
          <p:cNvPr id="50" name="Rectangle 49">
            <a:extLst>
              <a:ext uri="{FF2B5EF4-FFF2-40B4-BE49-F238E27FC236}">
                <a16:creationId xmlns:a16="http://schemas.microsoft.com/office/drawing/2014/main" id="{46581747-AC48-8328-D79D-894DC29A5844}"/>
              </a:ext>
            </a:extLst>
          </p:cNvPr>
          <p:cNvSpPr/>
          <p:nvPr/>
        </p:nvSpPr>
        <p:spPr>
          <a:xfrm>
            <a:off x="3509537" y="2219217"/>
            <a:ext cx="1436257" cy="5726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 Make Appointment</a:t>
            </a:r>
          </a:p>
        </p:txBody>
      </p:sp>
      <p:sp>
        <p:nvSpPr>
          <p:cNvPr id="51" name="Rectangle 50">
            <a:extLst>
              <a:ext uri="{FF2B5EF4-FFF2-40B4-BE49-F238E27FC236}">
                <a16:creationId xmlns:a16="http://schemas.microsoft.com/office/drawing/2014/main" id="{864D5458-DA54-2B1E-EEE5-B4B514094CD5}"/>
              </a:ext>
            </a:extLst>
          </p:cNvPr>
          <p:cNvSpPr/>
          <p:nvPr/>
        </p:nvSpPr>
        <p:spPr>
          <a:xfrm>
            <a:off x="5433012" y="2219217"/>
            <a:ext cx="1436257" cy="54956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W" sz="1400" dirty="0">
                <a:solidFill>
                  <a:prstClr val="white"/>
                </a:solidFill>
                <a:latin typeface="Calibri" panose="020F0502020204030204"/>
              </a:rPr>
              <a:t>Approve appointments</a:t>
            </a:r>
            <a:endPar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73DC489B-7894-F1B1-1258-BE0CB92BF6BD}"/>
              </a:ext>
            </a:extLst>
          </p:cNvPr>
          <p:cNvSpPr/>
          <p:nvPr/>
        </p:nvSpPr>
        <p:spPr>
          <a:xfrm>
            <a:off x="7356487" y="2219217"/>
            <a:ext cx="1436258" cy="54956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W" sz="1400" dirty="0">
                <a:solidFill>
                  <a:prstClr val="white"/>
                </a:solidFill>
                <a:latin typeface="Calibri" panose="020F0502020204030204"/>
              </a:rPr>
              <a:t>Approved</a:t>
            </a: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  Appointments</a:t>
            </a:r>
          </a:p>
        </p:txBody>
      </p:sp>
      <p:cxnSp>
        <p:nvCxnSpPr>
          <p:cNvPr id="55" name="Connector: Elbow 54">
            <a:extLst>
              <a:ext uri="{FF2B5EF4-FFF2-40B4-BE49-F238E27FC236}">
                <a16:creationId xmlns:a16="http://schemas.microsoft.com/office/drawing/2014/main" id="{73ABB11F-14FE-E74A-70FB-52CF87CA8E23}"/>
              </a:ext>
            </a:extLst>
          </p:cNvPr>
          <p:cNvCxnSpPr>
            <a:cxnSpLocks/>
            <a:stCxn id="51" idx="0"/>
            <a:endCxn id="53" idx="0"/>
          </p:cNvCxnSpPr>
          <p:nvPr/>
        </p:nvCxnSpPr>
        <p:spPr>
          <a:xfrm rot="5400000" flipH="1" flipV="1">
            <a:off x="7112878" y="1257480"/>
            <a:ext cx="12700" cy="1923475"/>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9DABE53C-9532-2BCC-0841-F356E5EE7737}"/>
              </a:ext>
            </a:extLst>
          </p:cNvPr>
          <p:cNvCxnSpPr>
            <a:cxnSpLocks/>
            <a:stCxn id="51" idx="0"/>
            <a:endCxn id="50" idx="0"/>
          </p:cNvCxnSpPr>
          <p:nvPr/>
        </p:nvCxnSpPr>
        <p:spPr>
          <a:xfrm rot="16200000" flipV="1">
            <a:off x="5189404" y="1257479"/>
            <a:ext cx="12700" cy="1923475"/>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sp>
        <p:nvSpPr>
          <p:cNvPr id="57" name="Flowchart: Predefined Process 56">
            <a:extLst>
              <a:ext uri="{FF2B5EF4-FFF2-40B4-BE49-F238E27FC236}">
                <a16:creationId xmlns:a16="http://schemas.microsoft.com/office/drawing/2014/main" id="{90989A21-D462-46B7-9A9F-9EEBFAFADC8F}"/>
              </a:ext>
            </a:extLst>
          </p:cNvPr>
          <p:cNvSpPr/>
          <p:nvPr/>
        </p:nvSpPr>
        <p:spPr>
          <a:xfrm>
            <a:off x="2521249" y="3223045"/>
            <a:ext cx="1362362" cy="461818"/>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Details</a:t>
            </a:r>
          </a:p>
        </p:txBody>
      </p:sp>
      <p:sp>
        <p:nvSpPr>
          <p:cNvPr id="58" name="Flowchart: Decision 57">
            <a:extLst>
              <a:ext uri="{FF2B5EF4-FFF2-40B4-BE49-F238E27FC236}">
                <a16:creationId xmlns:a16="http://schemas.microsoft.com/office/drawing/2014/main" id="{2287A50A-A062-C31F-1A4B-517C88A3ED5B}"/>
              </a:ext>
            </a:extLst>
          </p:cNvPr>
          <p:cNvSpPr/>
          <p:nvPr/>
        </p:nvSpPr>
        <p:spPr>
          <a:xfrm>
            <a:off x="2420804" y="4046348"/>
            <a:ext cx="1563249" cy="655782"/>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Details Added?</a:t>
            </a:r>
          </a:p>
        </p:txBody>
      </p:sp>
      <p:cxnSp>
        <p:nvCxnSpPr>
          <p:cNvPr id="59" name="Connector: Elbow 58">
            <a:extLst>
              <a:ext uri="{FF2B5EF4-FFF2-40B4-BE49-F238E27FC236}">
                <a16:creationId xmlns:a16="http://schemas.microsoft.com/office/drawing/2014/main" id="{6D4668CC-72FE-998F-372A-F3581435F752}"/>
              </a:ext>
            </a:extLst>
          </p:cNvPr>
          <p:cNvCxnSpPr>
            <a:cxnSpLocks/>
            <a:stCxn id="50" idx="2"/>
            <a:endCxn id="57" idx="0"/>
          </p:cNvCxnSpPr>
          <p:nvPr/>
        </p:nvCxnSpPr>
        <p:spPr>
          <a:xfrm rot="5400000">
            <a:off x="3499463" y="2494841"/>
            <a:ext cx="431171" cy="1025236"/>
          </a:xfrm>
          <a:prstGeom prst="bentConnector3">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5F732CC-A98C-33D4-5016-1A081D69B688}"/>
              </a:ext>
            </a:extLst>
          </p:cNvPr>
          <p:cNvCxnSpPr>
            <a:cxnSpLocks/>
            <a:stCxn id="57" idx="2"/>
            <a:endCxn id="58" idx="0"/>
          </p:cNvCxnSpPr>
          <p:nvPr/>
        </p:nvCxnSpPr>
        <p:spPr>
          <a:xfrm flipH="1">
            <a:off x="3202429" y="3684863"/>
            <a:ext cx="1" cy="361485"/>
          </a:xfrm>
          <a:prstGeom prst="line">
            <a:avLst/>
          </a:prstGeom>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272599AC-25E7-D8E8-715D-2C7E1A3E08A6}"/>
              </a:ext>
            </a:extLst>
          </p:cNvPr>
          <p:cNvCxnSpPr>
            <a:cxnSpLocks/>
            <a:stCxn id="58" idx="1"/>
            <a:endCxn id="50" idx="0"/>
          </p:cNvCxnSpPr>
          <p:nvPr/>
        </p:nvCxnSpPr>
        <p:spPr>
          <a:xfrm rot="10800000" flipH="1">
            <a:off x="2420804" y="2219217"/>
            <a:ext cx="1806862" cy="2155022"/>
          </a:xfrm>
          <a:prstGeom prst="bentConnector4">
            <a:avLst>
              <a:gd name="adj1" fmla="val -12652"/>
              <a:gd name="adj2" fmla="val 110608"/>
            </a:avLst>
          </a:prstGeom>
        </p:spPr>
        <p:style>
          <a:lnRef idx="1">
            <a:schemeClr val="dk1"/>
          </a:lnRef>
          <a:fillRef idx="0">
            <a:schemeClr val="dk1"/>
          </a:fillRef>
          <a:effectRef idx="0">
            <a:schemeClr val="dk1"/>
          </a:effectRef>
          <a:fontRef idx="minor">
            <a:schemeClr val="tx1"/>
          </a:fontRef>
        </p:style>
      </p:cxnSp>
      <p:sp>
        <p:nvSpPr>
          <p:cNvPr id="62" name="Flowchart: Predefined Process 61">
            <a:extLst>
              <a:ext uri="{FF2B5EF4-FFF2-40B4-BE49-F238E27FC236}">
                <a16:creationId xmlns:a16="http://schemas.microsoft.com/office/drawing/2014/main" id="{FBCD4FB6-BAF6-C282-496E-7952890E7050}"/>
              </a:ext>
            </a:extLst>
          </p:cNvPr>
          <p:cNvSpPr/>
          <p:nvPr/>
        </p:nvSpPr>
        <p:spPr>
          <a:xfrm>
            <a:off x="2419292" y="5044737"/>
            <a:ext cx="1563249" cy="424390"/>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Appointment</a:t>
            </a:r>
          </a:p>
        </p:txBody>
      </p:sp>
      <p:cxnSp>
        <p:nvCxnSpPr>
          <p:cNvPr id="63" name="Straight Connector 62">
            <a:extLst>
              <a:ext uri="{FF2B5EF4-FFF2-40B4-BE49-F238E27FC236}">
                <a16:creationId xmlns:a16="http://schemas.microsoft.com/office/drawing/2014/main" id="{80C557CE-B5E1-2787-00DA-6BFF7A3CDD1A}"/>
              </a:ext>
            </a:extLst>
          </p:cNvPr>
          <p:cNvCxnSpPr>
            <a:cxnSpLocks/>
            <a:stCxn id="62" idx="0"/>
            <a:endCxn id="58" idx="2"/>
          </p:cNvCxnSpPr>
          <p:nvPr/>
        </p:nvCxnSpPr>
        <p:spPr>
          <a:xfrm flipV="1">
            <a:off x="3200917" y="4702130"/>
            <a:ext cx="1512" cy="342607"/>
          </a:xfrm>
          <a:prstGeom prst="line">
            <a:avLst/>
          </a:prstGeom>
        </p:spPr>
        <p:style>
          <a:lnRef idx="1">
            <a:schemeClr val="dk1"/>
          </a:lnRef>
          <a:fillRef idx="0">
            <a:schemeClr val="dk1"/>
          </a:fillRef>
          <a:effectRef idx="0">
            <a:schemeClr val="dk1"/>
          </a:effectRef>
          <a:fontRef idx="minor">
            <a:schemeClr val="tx1"/>
          </a:fontRef>
        </p:style>
      </p:cxnSp>
      <p:sp>
        <p:nvSpPr>
          <p:cNvPr id="64" name="Flowchart: Predefined Process 63">
            <a:extLst>
              <a:ext uri="{FF2B5EF4-FFF2-40B4-BE49-F238E27FC236}">
                <a16:creationId xmlns:a16="http://schemas.microsoft.com/office/drawing/2014/main" id="{0DE0868B-40A9-494B-2353-02939032E191}"/>
              </a:ext>
            </a:extLst>
          </p:cNvPr>
          <p:cNvSpPr/>
          <p:nvPr/>
        </p:nvSpPr>
        <p:spPr>
          <a:xfrm>
            <a:off x="5469960" y="3161241"/>
            <a:ext cx="1362362" cy="461818"/>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Add Details</a:t>
            </a:r>
          </a:p>
        </p:txBody>
      </p:sp>
      <p:sp>
        <p:nvSpPr>
          <p:cNvPr id="65" name="Flowchart: Decision 64">
            <a:extLst>
              <a:ext uri="{FF2B5EF4-FFF2-40B4-BE49-F238E27FC236}">
                <a16:creationId xmlns:a16="http://schemas.microsoft.com/office/drawing/2014/main" id="{BE9FEE41-86D4-6F1D-A65A-54695D22D6BA}"/>
              </a:ext>
            </a:extLst>
          </p:cNvPr>
          <p:cNvSpPr/>
          <p:nvPr/>
        </p:nvSpPr>
        <p:spPr>
          <a:xfrm>
            <a:off x="5369513" y="4040806"/>
            <a:ext cx="1563252" cy="708858"/>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Details Added?</a:t>
            </a:r>
          </a:p>
        </p:txBody>
      </p:sp>
      <p:sp>
        <p:nvSpPr>
          <p:cNvPr id="66" name="Flowchart: Predefined Process 65">
            <a:extLst>
              <a:ext uri="{FF2B5EF4-FFF2-40B4-BE49-F238E27FC236}">
                <a16:creationId xmlns:a16="http://schemas.microsoft.com/office/drawing/2014/main" id="{F187D829-E7CC-7171-D9C1-3A1E76AED911}"/>
              </a:ext>
            </a:extLst>
          </p:cNvPr>
          <p:cNvSpPr/>
          <p:nvPr/>
        </p:nvSpPr>
        <p:spPr>
          <a:xfrm>
            <a:off x="5319403" y="5047307"/>
            <a:ext cx="1663472" cy="424390"/>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A</a:t>
            </a:r>
            <a:r>
              <a:rPr lang="en-ZW" sz="1400" dirty="0">
                <a:solidFill>
                  <a:prstClr val="black"/>
                </a:solidFill>
                <a:latin typeface="Calibri" panose="020F0502020204030204"/>
              </a:rPr>
              <a:t>proved Appointments</a:t>
            </a:r>
            <a:endPar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7" name="Connector: Elbow 66">
            <a:extLst>
              <a:ext uri="{FF2B5EF4-FFF2-40B4-BE49-F238E27FC236}">
                <a16:creationId xmlns:a16="http://schemas.microsoft.com/office/drawing/2014/main" id="{8FD6FC74-D0DA-C2A3-4C34-ECF429CB7EFA}"/>
              </a:ext>
            </a:extLst>
          </p:cNvPr>
          <p:cNvCxnSpPr>
            <a:cxnSpLocks/>
            <a:stCxn id="65" idx="1"/>
            <a:endCxn id="51" idx="0"/>
          </p:cNvCxnSpPr>
          <p:nvPr/>
        </p:nvCxnSpPr>
        <p:spPr>
          <a:xfrm rot="10800000" flipH="1">
            <a:off x="5369513" y="2219217"/>
            <a:ext cx="781628" cy="2176018"/>
          </a:xfrm>
          <a:prstGeom prst="bentConnector4">
            <a:avLst>
              <a:gd name="adj1" fmla="val -29247"/>
              <a:gd name="adj2" fmla="val 110505"/>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7C91728-842B-9D26-D764-F708069E3CF0}"/>
              </a:ext>
            </a:extLst>
          </p:cNvPr>
          <p:cNvCxnSpPr>
            <a:stCxn id="51" idx="2"/>
            <a:endCxn id="64" idx="0"/>
          </p:cNvCxnSpPr>
          <p:nvPr/>
        </p:nvCxnSpPr>
        <p:spPr>
          <a:xfrm>
            <a:off x="6151141" y="2768780"/>
            <a:ext cx="0" cy="39246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85F59140-DF8F-F721-A558-9199F73C9C79}"/>
              </a:ext>
            </a:extLst>
          </p:cNvPr>
          <p:cNvCxnSpPr>
            <a:cxnSpLocks/>
            <a:stCxn id="64" idx="2"/>
            <a:endCxn id="65" idx="0"/>
          </p:cNvCxnSpPr>
          <p:nvPr/>
        </p:nvCxnSpPr>
        <p:spPr>
          <a:xfrm flipH="1">
            <a:off x="6151139" y="3623059"/>
            <a:ext cx="2" cy="41774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7CB59D8B-9E82-55D9-1D45-F6B7F3BA1FF8}"/>
              </a:ext>
            </a:extLst>
          </p:cNvPr>
          <p:cNvCxnSpPr>
            <a:cxnSpLocks/>
            <a:stCxn id="65" idx="2"/>
            <a:endCxn id="66" idx="0"/>
          </p:cNvCxnSpPr>
          <p:nvPr/>
        </p:nvCxnSpPr>
        <p:spPr>
          <a:xfrm>
            <a:off x="6151139" y="4749664"/>
            <a:ext cx="0" cy="297643"/>
          </a:xfrm>
          <a:prstGeom prst="line">
            <a:avLst/>
          </a:prstGeom>
        </p:spPr>
        <p:style>
          <a:lnRef idx="1">
            <a:schemeClr val="dk1"/>
          </a:lnRef>
          <a:fillRef idx="0">
            <a:schemeClr val="dk1"/>
          </a:fillRef>
          <a:effectRef idx="0">
            <a:schemeClr val="dk1"/>
          </a:effectRef>
          <a:fontRef idx="minor">
            <a:schemeClr val="tx1"/>
          </a:fontRef>
        </p:style>
      </p:cxnSp>
      <p:sp>
        <p:nvSpPr>
          <p:cNvPr id="71" name="Flowchart: Decision 70">
            <a:extLst>
              <a:ext uri="{FF2B5EF4-FFF2-40B4-BE49-F238E27FC236}">
                <a16:creationId xmlns:a16="http://schemas.microsoft.com/office/drawing/2014/main" id="{F62AE26C-722A-CA60-C8D6-19DAF0F70BC4}"/>
              </a:ext>
            </a:extLst>
          </p:cNvPr>
          <p:cNvSpPr/>
          <p:nvPr/>
        </p:nvSpPr>
        <p:spPr>
          <a:xfrm>
            <a:off x="7453238" y="3053448"/>
            <a:ext cx="2504895" cy="677404"/>
          </a:xfrm>
          <a:prstGeom prst="flowChartDecisi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Cancel Appointment?</a:t>
            </a:r>
          </a:p>
        </p:txBody>
      </p:sp>
      <p:cxnSp>
        <p:nvCxnSpPr>
          <p:cNvPr id="72" name="Connector: Elbow 71">
            <a:extLst>
              <a:ext uri="{FF2B5EF4-FFF2-40B4-BE49-F238E27FC236}">
                <a16:creationId xmlns:a16="http://schemas.microsoft.com/office/drawing/2014/main" id="{71EF52B3-E90B-6EB8-3193-38329A999F8E}"/>
              </a:ext>
            </a:extLst>
          </p:cNvPr>
          <p:cNvCxnSpPr>
            <a:stCxn id="53" idx="2"/>
            <a:endCxn id="71" idx="0"/>
          </p:cNvCxnSpPr>
          <p:nvPr/>
        </p:nvCxnSpPr>
        <p:spPr>
          <a:xfrm rot="16200000" flipH="1">
            <a:off x="8247817" y="2595578"/>
            <a:ext cx="284669" cy="631070"/>
          </a:xfrm>
          <a:prstGeom prst="bentConnector3">
            <a:avLst/>
          </a:prstGeom>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E614FF04-6848-448E-9198-97AA17452F7F}"/>
              </a:ext>
            </a:extLst>
          </p:cNvPr>
          <p:cNvCxnSpPr>
            <a:stCxn id="71" idx="3"/>
            <a:endCxn id="53" idx="0"/>
          </p:cNvCxnSpPr>
          <p:nvPr/>
        </p:nvCxnSpPr>
        <p:spPr>
          <a:xfrm flipH="1" flipV="1">
            <a:off x="8074616" y="2219217"/>
            <a:ext cx="1883517" cy="1172933"/>
          </a:xfrm>
          <a:prstGeom prst="bentConnector4">
            <a:avLst>
              <a:gd name="adj1" fmla="val -12137"/>
              <a:gd name="adj2" fmla="val 119490"/>
            </a:avLst>
          </a:prstGeom>
        </p:spPr>
        <p:style>
          <a:lnRef idx="1">
            <a:schemeClr val="dk1"/>
          </a:lnRef>
          <a:fillRef idx="0">
            <a:schemeClr val="dk1"/>
          </a:fillRef>
          <a:effectRef idx="0">
            <a:schemeClr val="dk1"/>
          </a:effectRef>
          <a:fontRef idx="minor">
            <a:schemeClr val="tx1"/>
          </a:fontRef>
        </p:style>
      </p:cxnSp>
      <p:sp>
        <p:nvSpPr>
          <p:cNvPr id="74" name="Flowchart: Predefined Process 73">
            <a:extLst>
              <a:ext uri="{FF2B5EF4-FFF2-40B4-BE49-F238E27FC236}">
                <a16:creationId xmlns:a16="http://schemas.microsoft.com/office/drawing/2014/main" id="{54FD79EF-4321-E53F-E725-FD62DC349491}"/>
              </a:ext>
            </a:extLst>
          </p:cNvPr>
          <p:cNvSpPr/>
          <p:nvPr/>
        </p:nvSpPr>
        <p:spPr>
          <a:xfrm>
            <a:off x="7924059" y="4123836"/>
            <a:ext cx="1563252" cy="500806"/>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Cancel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Appointment</a:t>
            </a:r>
          </a:p>
        </p:txBody>
      </p:sp>
      <p:cxnSp>
        <p:nvCxnSpPr>
          <p:cNvPr id="75" name="Straight Connector 74">
            <a:extLst>
              <a:ext uri="{FF2B5EF4-FFF2-40B4-BE49-F238E27FC236}">
                <a16:creationId xmlns:a16="http://schemas.microsoft.com/office/drawing/2014/main" id="{F911A8CA-449B-A3A6-BFB5-8190C87A8352}"/>
              </a:ext>
            </a:extLst>
          </p:cNvPr>
          <p:cNvCxnSpPr>
            <a:stCxn id="71" idx="2"/>
            <a:endCxn id="74" idx="0"/>
          </p:cNvCxnSpPr>
          <p:nvPr/>
        </p:nvCxnSpPr>
        <p:spPr>
          <a:xfrm flipH="1">
            <a:off x="8705685" y="3730852"/>
            <a:ext cx="1" cy="392984"/>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9AA28CE-783C-68B6-5E92-9F7D0170EAB2}"/>
              </a:ext>
            </a:extLst>
          </p:cNvPr>
          <p:cNvCxnSpPr>
            <a:cxnSpLocks/>
            <a:stCxn id="66" idx="2"/>
            <a:endCxn id="104" idx="0"/>
          </p:cNvCxnSpPr>
          <p:nvPr/>
        </p:nvCxnSpPr>
        <p:spPr>
          <a:xfrm>
            <a:off x="6151139" y="5471697"/>
            <a:ext cx="0" cy="315731"/>
          </a:xfrm>
          <a:prstGeom prst="line">
            <a:avLst/>
          </a:prstGeom>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E6EB3008-C13D-9B17-89F8-3E3514CB3D81}"/>
              </a:ext>
            </a:extLst>
          </p:cNvPr>
          <p:cNvCxnSpPr>
            <a:cxnSpLocks/>
            <a:stCxn id="74" idx="2"/>
            <a:endCxn id="104" idx="0"/>
          </p:cNvCxnSpPr>
          <p:nvPr/>
        </p:nvCxnSpPr>
        <p:spPr>
          <a:xfrm rot="5400000">
            <a:off x="6847019" y="3928762"/>
            <a:ext cx="1162786" cy="2554546"/>
          </a:xfrm>
          <a:prstGeom prst="bentConnector3">
            <a:avLst>
              <a:gd name="adj1" fmla="val 88128"/>
            </a:avLst>
          </a:prstGeom>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329B31DD-E6D0-3DFA-66B2-456FBBDCFBFA}"/>
              </a:ext>
            </a:extLst>
          </p:cNvPr>
          <p:cNvCxnSpPr>
            <a:cxnSpLocks/>
            <a:stCxn id="62" idx="2"/>
            <a:endCxn id="104" idx="0"/>
          </p:cNvCxnSpPr>
          <p:nvPr/>
        </p:nvCxnSpPr>
        <p:spPr>
          <a:xfrm rot="16200000" flipH="1">
            <a:off x="4516878" y="4153166"/>
            <a:ext cx="318301" cy="2950222"/>
          </a:xfrm>
          <a:prstGeom prst="bentConnector3">
            <a:avLst>
              <a:gd name="adj1" fmla="val 58705"/>
            </a:avLst>
          </a:prstGeom>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152C552A-5709-537B-4BA8-726D1D019AC9}"/>
              </a:ext>
            </a:extLst>
          </p:cNvPr>
          <p:cNvSpPr txBox="1"/>
          <p:nvPr/>
        </p:nvSpPr>
        <p:spPr>
          <a:xfrm>
            <a:off x="2114848" y="4134288"/>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81" name="TextBox 80">
            <a:extLst>
              <a:ext uri="{FF2B5EF4-FFF2-40B4-BE49-F238E27FC236}">
                <a16:creationId xmlns:a16="http://schemas.microsoft.com/office/drawing/2014/main" id="{577D3FC1-07B2-0972-C7EF-4BD97D829E74}"/>
              </a:ext>
            </a:extLst>
          </p:cNvPr>
          <p:cNvSpPr txBox="1"/>
          <p:nvPr/>
        </p:nvSpPr>
        <p:spPr>
          <a:xfrm>
            <a:off x="3121033" y="4706591"/>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82" name="TextBox 81">
            <a:extLst>
              <a:ext uri="{FF2B5EF4-FFF2-40B4-BE49-F238E27FC236}">
                <a16:creationId xmlns:a16="http://schemas.microsoft.com/office/drawing/2014/main" id="{204EFD2C-EB84-A47D-B0D6-10042C6F7C17}"/>
              </a:ext>
            </a:extLst>
          </p:cNvPr>
          <p:cNvSpPr txBox="1"/>
          <p:nvPr/>
        </p:nvSpPr>
        <p:spPr>
          <a:xfrm>
            <a:off x="5075793" y="4113056"/>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83" name="TextBox 82">
            <a:extLst>
              <a:ext uri="{FF2B5EF4-FFF2-40B4-BE49-F238E27FC236}">
                <a16:creationId xmlns:a16="http://schemas.microsoft.com/office/drawing/2014/main" id="{A552E925-DDD7-1738-91CF-836F201797F4}"/>
              </a:ext>
            </a:extLst>
          </p:cNvPr>
          <p:cNvSpPr txBox="1"/>
          <p:nvPr/>
        </p:nvSpPr>
        <p:spPr>
          <a:xfrm>
            <a:off x="6105753" y="4702071"/>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84" name="TextBox 83">
            <a:extLst>
              <a:ext uri="{FF2B5EF4-FFF2-40B4-BE49-F238E27FC236}">
                <a16:creationId xmlns:a16="http://schemas.microsoft.com/office/drawing/2014/main" id="{CEB98329-4E69-670C-C70A-252005A41784}"/>
              </a:ext>
            </a:extLst>
          </p:cNvPr>
          <p:cNvSpPr txBox="1"/>
          <p:nvPr/>
        </p:nvSpPr>
        <p:spPr>
          <a:xfrm>
            <a:off x="9840608" y="3158228"/>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85" name="TextBox 84">
            <a:extLst>
              <a:ext uri="{FF2B5EF4-FFF2-40B4-BE49-F238E27FC236}">
                <a16:creationId xmlns:a16="http://schemas.microsoft.com/office/drawing/2014/main" id="{3A3E9997-7EB5-2697-C172-74751743CF8F}"/>
              </a:ext>
            </a:extLst>
          </p:cNvPr>
          <p:cNvSpPr txBox="1"/>
          <p:nvPr/>
        </p:nvSpPr>
        <p:spPr>
          <a:xfrm>
            <a:off x="8609973" y="3772517"/>
            <a:ext cx="4064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W"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89" name="Rectangle 88">
            <a:extLst>
              <a:ext uri="{FF2B5EF4-FFF2-40B4-BE49-F238E27FC236}">
                <a16:creationId xmlns:a16="http://schemas.microsoft.com/office/drawing/2014/main" id="{964936D3-D730-A7E2-DA66-EE2E4753F297}"/>
              </a:ext>
            </a:extLst>
          </p:cNvPr>
          <p:cNvSpPr/>
          <p:nvPr/>
        </p:nvSpPr>
        <p:spPr>
          <a:xfrm>
            <a:off x="5661607" y="222847"/>
            <a:ext cx="812800" cy="26785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white"/>
                </a:solidFill>
                <a:effectLst/>
                <a:uLnTx/>
                <a:uFillTx/>
                <a:latin typeface="Calibri" panose="020F0502020204030204"/>
                <a:ea typeface="+mn-ea"/>
                <a:cs typeface="+mn-cs"/>
              </a:rPr>
              <a:t>Start</a:t>
            </a:r>
          </a:p>
        </p:txBody>
      </p:sp>
      <p:sp>
        <p:nvSpPr>
          <p:cNvPr id="90" name="Flowchart: Predefined Process 89">
            <a:extLst>
              <a:ext uri="{FF2B5EF4-FFF2-40B4-BE49-F238E27FC236}">
                <a16:creationId xmlns:a16="http://schemas.microsoft.com/office/drawing/2014/main" id="{FDB31977-29F9-4C0A-7504-0445A0B9F017}"/>
              </a:ext>
            </a:extLst>
          </p:cNvPr>
          <p:cNvSpPr/>
          <p:nvPr/>
        </p:nvSpPr>
        <p:spPr>
          <a:xfrm>
            <a:off x="5504591" y="778854"/>
            <a:ext cx="1126836" cy="267855"/>
          </a:xfrm>
          <a:prstGeom prst="flowChartPredefinedProcess">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W" sz="1400" b="0" i="0" u="none" strike="noStrike" kern="1200" cap="none" spc="0" normalizeH="0" baseline="0" noProof="0" dirty="0">
                <a:ln>
                  <a:noFill/>
                </a:ln>
                <a:solidFill>
                  <a:prstClr val="black"/>
                </a:solidFill>
                <a:effectLst/>
                <a:uLnTx/>
                <a:uFillTx/>
                <a:latin typeface="Calibri" panose="020F0502020204030204"/>
                <a:ea typeface="+mn-ea"/>
                <a:cs typeface="+mn-cs"/>
              </a:rPr>
              <a:t>Login</a:t>
            </a:r>
          </a:p>
        </p:txBody>
      </p:sp>
      <p:cxnSp>
        <p:nvCxnSpPr>
          <p:cNvPr id="92" name="Straight Connector 91">
            <a:extLst>
              <a:ext uri="{FF2B5EF4-FFF2-40B4-BE49-F238E27FC236}">
                <a16:creationId xmlns:a16="http://schemas.microsoft.com/office/drawing/2014/main" id="{3B329506-A014-F0B3-B301-C75E15732B1C}"/>
              </a:ext>
            </a:extLst>
          </p:cNvPr>
          <p:cNvCxnSpPr>
            <a:stCxn id="89" idx="2"/>
            <a:endCxn id="90" idx="0"/>
          </p:cNvCxnSpPr>
          <p:nvPr/>
        </p:nvCxnSpPr>
        <p:spPr>
          <a:xfrm>
            <a:off x="6068007" y="490702"/>
            <a:ext cx="2" cy="288152"/>
          </a:xfrm>
          <a:prstGeom prst="line">
            <a:avLst/>
          </a:prstGeom>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462189E3-7210-381F-2CB2-2C24396AD61B}"/>
              </a:ext>
            </a:extLst>
          </p:cNvPr>
          <p:cNvSpPr/>
          <p:nvPr/>
        </p:nvSpPr>
        <p:spPr>
          <a:xfrm>
            <a:off x="5482194" y="1372882"/>
            <a:ext cx="1182255" cy="3654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Processes</a:t>
            </a:r>
            <a:endParaRPr lang="en-ZW" sz="1600" dirty="0"/>
          </a:p>
        </p:txBody>
      </p:sp>
      <p:cxnSp>
        <p:nvCxnSpPr>
          <p:cNvPr id="100" name="Straight Connector 99">
            <a:extLst>
              <a:ext uri="{FF2B5EF4-FFF2-40B4-BE49-F238E27FC236}">
                <a16:creationId xmlns:a16="http://schemas.microsoft.com/office/drawing/2014/main" id="{908466F7-FBE6-8C93-0687-205DD4F9042B}"/>
              </a:ext>
            </a:extLst>
          </p:cNvPr>
          <p:cNvCxnSpPr>
            <a:stCxn id="96" idx="0"/>
            <a:endCxn id="90" idx="2"/>
          </p:cNvCxnSpPr>
          <p:nvPr/>
        </p:nvCxnSpPr>
        <p:spPr>
          <a:xfrm flipH="1" flipV="1">
            <a:off x="6068009" y="1046709"/>
            <a:ext cx="5313" cy="326173"/>
          </a:xfrm>
          <a:prstGeom prst="line">
            <a:avLst/>
          </a:prstGeom>
        </p:spPr>
        <p:style>
          <a:lnRef idx="2">
            <a:schemeClr val="dk1"/>
          </a:lnRef>
          <a:fillRef idx="0">
            <a:schemeClr val="dk1"/>
          </a:fillRef>
          <a:effectRef idx="1">
            <a:schemeClr val="dk1"/>
          </a:effectRef>
          <a:fontRef idx="minor">
            <a:schemeClr val="tx1"/>
          </a:fontRef>
        </p:style>
      </p:cxnSp>
      <p:cxnSp>
        <p:nvCxnSpPr>
          <p:cNvPr id="102" name="Connector: Elbow 101">
            <a:extLst>
              <a:ext uri="{FF2B5EF4-FFF2-40B4-BE49-F238E27FC236}">
                <a16:creationId xmlns:a16="http://schemas.microsoft.com/office/drawing/2014/main" id="{C46F53C1-CB06-D18A-7C9A-816941E6B712}"/>
              </a:ext>
            </a:extLst>
          </p:cNvPr>
          <p:cNvCxnSpPr>
            <a:stCxn id="50" idx="0"/>
            <a:endCxn id="96" idx="2"/>
          </p:cNvCxnSpPr>
          <p:nvPr/>
        </p:nvCxnSpPr>
        <p:spPr>
          <a:xfrm rot="5400000" flipH="1" flipV="1">
            <a:off x="4910059" y="1055954"/>
            <a:ext cx="480871" cy="1845656"/>
          </a:xfrm>
          <a:prstGeom prst="bentConnector3">
            <a:avLst>
              <a:gd name="adj1" fmla="val 44237"/>
            </a:avLst>
          </a:prstGeom>
        </p:spPr>
        <p:style>
          <a:lnRef idx="2">
            <a:schemeClr val="dk1"/>
          </a:lnRef>
          <a:fillRef idx="0">
            <a:schemeClr val="dk1"/>
          </a:fillRef>
          <a:effectRef idx="1">
            <a:schemeClr val="dk1"/>
          </a:effectRef>
          <a:fontRef idx="minor">
            <a:schemeClr val="tx1"/>
          </a:fontRef>
        </p:style>
      </p:cxnSp>
      <p:sp>
        <p:nvSpPr>
          <p:cNvPr id="104" name="Flowchart: Terminator 103">
            <a:extLst>
              <a:ext uri="{FF2B5EF4-FFF2-40B4-BE49-F238E27FC236}">
                <a16:creationId xmlns:a16="http://schemas.microsoft.com/office/drawing/2014/main" id="{A22B2A93-B195-20F8-B0D5-6C74BB1DCB56}"/>
              </a:ext>
            </a:extLst>
          </p:cNvPr>
          <p:cNvSpPr/>
          <p:nvPr/>
        </p:nvSpPr>
        <p:spPr>
          <a:xfrm>
            <a:off x="5670986" y="5787428"/>
            <a:ext cx="960305" cy="313279"/>
          </a:xfrm>
          <a:prstGeom prst="flowChartTerminator">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End</a:t>
            </a:r>
            <a:endParaRPr lang="en-ZW" sz="1400" dirty="0"/>
          </a:p>
        </p:txBody>
      </p:sp>
    </p:spTree>
    <p:extLst>
      <p:ext uri="{BB962C8B-B14F-4D97-AF65-F5344CB8AC3E}">
        <p14:creationId xmlns:p14="http://schemas.microsoft.com/office/powerpoint/2010/main" val="17315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DAC429-DA5C-2BE0-1565-76DE0DC538A4}"/>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929B4D20-C428-AC86-72C6-1915BD3273E3}"/>
              </a:ext>
            </a:extLst>
          </p:cNvPr>
          <p:cNvSpPr>
            <a:spLocks noGrp="1"/>
          </p:cNvSpPr>
          <p:nvPr>
            <p:ph type="sldNum" sz="quarter" idx="12"/>
          </p:nvPr>
        </p:nvSpPr>
        <p:spPr/>
        <p:txBody>
          <a:bodyPr/>
          <a:lstStyle/>
          <a:p>
            <a:fld id="{C3A87F87-6BF0-4130-A5F9-BEC39EEACA47}" type="slidenum">
              <a:rPr lang="en-ZW" smtClean="0"/>
              <a:t>13</a:t>
            </a:fld>
            <a:endParaRPr lang="en-ZW"/>
          </a:p>
        </p:txBody>
      </p:sp>
      <p:sp>
        <p:nvSpPr>
          <p:cNvPr id="6" name="TextBox 5">
            <a:extLst>
              <a:ext uri="{FF2B5EF4-FFF2-40B4-BE49-F238E27FC236}">
                <a16:creationId xmlns:a16="http://schemas.microsoft.com/office/drawing/2014/main" id="{6B0ACE9E-417A-CF4E-FEA3-B032CA976010}"/>
              </a:ext>
            </a:extLst>
          </p:cNvPr>
          <p:cNvSpPr txBox="1"/>
          <p:nvPr/>
        </p:nvSpPr>
        <p:spPr>
          <a:xfrm>
            <a:off x="4572001" y="150927"/>
            <a:ext cx="7730836" cy="400110"/>
          </a:xfrm>
          <a:prstGeom prst="rect">
            <a:avLst/>
          </a:prstGeom>
          <a:noFill/>
        </p:spPr>
        <p:txBody>
          <a:bodyPr wrap="square" rtlCol="0">
            <a:spAutoFit/>
          </a:bodyPr>
          <a:lstStyle/>
          <a:p>
            <a:r>
              <a:rPr lang="en-ZW" sz="2000" dirty="0"/>
              <a:t>Login Flowchart</a:t>
            </a:r>
          </a:p>
        </p:txBody>
      </p:sp>
      <p:sp>
        <p:nvSpPr>
          <p:cNvPr id="7" name="Rectangle: Rounded Corners 6">
            <a:extLst>
              <a:ext uri="{FF2B5EF4-FFF2-40B4-BE49-F238E27FC236}">
                <a16:creationId xmlns:a16="http://schemas.microsoft.com/office/drawing/2014/main" id="{DDDD7D5B-150F-F1A8-228D-788343B96A81}"/>
              </a:ext>
            </a:extLst>
          </p:cNvPr>
          <p:cNvSpPr/>
          <p:nvPr/>
        </p:nvSpPr>
        <p:spPr>
          <a:xfrm>
            <a:off x="5273964" y="681532"/>
            <a:ext cx="822036" cy="365125"/>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dirty="0">
                <a:latin typeface="+mj-lt"/>
                <a:ea typeface="Calibri" panose="020F0502020204030204" pitchFamily="34" charset="0"/>
                <a:cs typeface="Calibri" panose="020F0502020204030204" pitchFamily="34" charset="0"/>
              </a:rPr>
              <a:t>Start</a:t>
            </a:r>
          </a:p>
        </p:txBody>
      </p:sp>
      <p:sp>
        <p:nvSpPr>
          <p:cNvPr id="8" name="Rectangle 7">
            <a:extLst>
              <a:ext uri="{FF2B5EF4-FFF2-40B4-BE49-F238E27FC236}">
                <a16:creationId xmlns:a16="http://schemas.microsoft.com/office/drawing/2014/main" id="{BD523A4A-0C7A-AE35-6F71-A5118131BD91}"/>
              </a:ext>
            </a:extLst>
          </p:cNvPr>
          <p:cNvSpPr/>
          <p:nvPr/>
        </p:nvSpPr>
        <p:spPr>
          <a:xfrm>
            <a:off x="3560620" y="1531305"/>
            <a:ext cx="1011381" cy="35169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Patient</a:t>
            </a:r>
          </a:p>
        </p:txBody>
      </p:sp>
      <p:sp>
        <p:nvSpPr>
          <p:cNvPr id="12" name="Rectangle 11">
            <a:extLst>
              <a:ext uri="{FF2B5EF4-FFF2-40B4-BE49-F238E27FC236}">
                <a16:creationId xmlns:a16="http://schemas.microsoft.com/office/drawing/2014/main" id="{13FA9045-D62F-862B-D0D9-3B36D00E19AE}"/>
              </a:ext>
            </a:extLst>
          </p:cNvPr>
          <p:cNvSpPr/>
          <p:nvPr/>
        </p:nvSpPr>
        <p:spPr>
          <a:xfrm>
            <a:off x="6695348" y="1531305"/>
            <a:ext cx="720436" cy="34504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Staff</a:t>
            </a:r>
          </a:p>
        </p:txBody>
      </p:sp>
      <p:cxnSp>
        <p:nvCxnSpPr>
          <p:cNvPr id="17" name="Connector: Elbow 16">
            <a:extLst>
              <a:ext uri="{FF2B5EF4-FFF2-40B4-BE49-F238E27FC236}">
                <a16:creationId xmlns:a16="http://schemas.microsoft.com/office/drawing/2014/main" id="{361B51CE-D629-C0C3-75B2-8B1FD88BBD2F}"/>
              </a:ext>
            </a:extLst>
          </p:cNvPr>
          <p:cNvCxnSpPr>
            <a:cxnSpLocks/>
            <a:stCxn id="7" idx="2"/>
            <a:endCxn id="12" idx="0"/>
          </p:cNvCxnSpPr>
          <p:nvPr/>
        </p:nvCxnSpPr>
        <p:spPr>
          <a:xfrm rot="16200000" flipH="1">
            <a:off x="6127950" y="603689"/>
            <a:ext cx="484648" cy="1370584"/>
          </a:xfrm>
          <a:prstGeom prst="bentConnector3">
            <a:avLst/>
          </a:prstGeom>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25F2FA13-9605-19F0-91A2-A9C12144F8E2}"/>
              </a:ext>
            </a:extLst>
          </p:cNvPr>
          <p:cNvCxnSpPr>
            <a:cxnSpLocks/>
            <a:stCxn id="7" idx="2"/>
            <a:endCxn id="8" idx="0"/>
          </p:cNvCxnSpPr>
          <p:nvPr/>
        </p:nvCxnSpPr>
        <p:spPr>
          <a:xfrm rot="5400000">
            <a:off x="4633323" y="479646"/>
            <a:ext cx="484648" cy="1618671"/>
          </a:xfrm>
          <a:prstGeom prst="bentConnector3">
            <a:avLst/>
          </a:prstGeom>
        </p:spPr>
        <p:style>
          <a:lnRef idx="1">
            <a:schemeClr val="dk1"/>
          </a:lnRef>
          <a:fillRef idx="0">
            <a:schemeClr val="dk1"/>
          </a:fillRef>
          <a:effectRef idx="0">
            <a:schemeClr val="dk1"/>
          </a:effectRef>
          <a:fontRef idx="minor">
            <a:schemeClr val="tx1"/>
          </a:fontRef>
        </p:style>
      </p:cxnSp>
      <p:sp>
        <p:nvSpPr>
          <p:cNvPr id="20" name="Flowchart: Predefined Process 19">
            <a:extLst>
              <a:ext uri="{FF2B5EF4-FFF2-40B4-BE49-F238E27FC236}">
                <a16:creationId xmlns:a16="http://schemas.microsoft.com/office/drawing/2014/main" id="{462D761D-8F06-7702-F191-061CD073952D}"/>
              </a:ext>
            </a:extLst>
          </p:cNvPr>
          <p:cNvSpPr/>
          <p:nvPr/>
        </p:nvSpPr>
        <p:spPr>
          <a:xfrm>
            <a:off x="3475183" y="2081562"/>
            <a:ext cx="1182254" cy="351696"/>
          </a:xfrm>
          <a:prstGeom prst="flowChartPredefined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ZW" dirty="0"/>
              <a:t> Login</a:t>
            </a:r>
          </a:p>
        </p:txBody>
      </p:sp>
      <p:cxnSp>
        <p:nvCxnSpPr>
          <p:cNvPr id="23" name="Straight Connector 22">
            <a:extLst>
              <a:ext uri="{FF2B5EF4-FFF2-40B4-BE49-F238E27FC236}">
                <a16:creationId xmlns:a16="http://schemas.microsoft.com/office/drawing/2014/main" id="{4708BFD3-3F34-9C6B-9540-545881C75621}"/>
              </a:ext>
            </a:extLst>
          </p:cNvPr>
          <p:cNvCxnSpPr>
            <a:cxnSpLocks/>
            <a:stCxn id="8" idx="2"/>
            <a:endCxn id="20" idx="0"/>
          </p:cNvCxnSpPr>
          <p:nvPr/>
        </p:nvCxnSpPr>
        <p:spPr>
          <a:xfrm flipH="1">
            <a:off x="4066310" y="1883002"/>
            <a:ext cx="1" cy="198560"/>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76B65994-B50C-5A6F-4517-410E5F51263D}"/>
              </a:ext>
            </a:extLst>
          </p:cNvPr>
          <p:cNvSpPr/>
          <p:nvPr/>
        </p:nvSpPr>
        <p:spPr>
          <a:xfrm>
            <a:off x="1088136" y="3385993"/>
            <a:ext cx="1440872" cy="5160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Appointment Scheduling</a:t>
            </a:r>
          </a:p>
        </p:txBody>
      </p:sp>
      <p:cxnSp>
        <p:nvCxnSpPr>
          <p:cNvPr id="30" name="Connector: Elbow 29">
            <a:extLst>
              <a:ext uri="{FF2B5EF4-FFF2-40B4-BE49-F238E27FC236}">
                <a16:creationId xmlns:a16="http://schemas.microsoft.com/office/drawing/2014/main" id="{58B1D243-6398-D260-9F14-BDFA446409A6}"/>
              </a:ext>
            </a:extLst>
          </p:cNvPr>
          <p:cNvCxnSpPr>
            <a:cxnSpLocks/>
            <a:stCxn id="20" idx="2"/>
            <a:endCxn id="28" idx="0"/>
          </p:cNvCxnSpPr>
          <p:nvPr/>
        </p:nvCxnSpPr>
        <p:spPr>
          <a:xfrm rot="5400000">
            <a:off x="2461074" y="1780756"/>
            <a:ext cx="952735" cy="2257738"/>
          </a:xfrm>
          <a:prstGeom prst="bentConnector3">
            <a:avLst/>
          </a:prstGeom>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B5B3BC57-B07D-21D1-EDFA-ED45BFF4838B}"/>
              </a:ext>
            </a:extLst>
          </p:cNvPr>
          <p:cNvSpPr/>
          <p:nvPr/>
        </p:nvSpPr>
        <p:spPr>
          <a:xfrm>
            <a:off x="7366002" y="2233203"/>
            <a:ext cx="1634836" cy="4001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Administration</a:t>
            </a:r>
          </a:p>
        </p:txBody>
      </p:sp>
      <p:cxnSp>
        <p:nvCxnSpPr>
          <p:cNvPr id="33" name="Connector: Elbow 32">
            <a:extLst>
              <a:ext uri="{FF2B5EF4-FFF2-40B4-BE49-F238E27FC236}">
                <a16:creationId xmlns:a16="http://schemas.microsoft.com/office/drawing/2014/main" id="{2123DD1D-7D56-8A66-469C-6BF681D503CB}"/>
              </a:ext>
            </a:extLst>
          </p:cNvPr>
          <p:cNvCxnSpPr>
            <a:cxnSpLocks/>
            <a:stCxn id="12" idx="2"/>
            <a:endCxn id="31" idx="0"/>
          </p:cNvCxnSpPr>
          <p:nvPr/>
        </p:nvCxnSpPr>
        <p:spPr>
          <a:xfrm rot="16200000" flipH="1">
            <a:off x="7441066" y="1490849"/>
            <a:ext cx="356854" cy="1127854"/>
          </a:xfrm>
          <a:prstGeom prst="bentConnector3">
            <a:avLst/>
          </a:prstGeom>
        </p:spPr>
        <p:style>
          <a:lnRef idx="1">
            <a:schemeClr val="dk1"/>
          </a:lnRef>
          <a:fillRef idx="0">
            <a:schemeClr val="dk1"/>
          </a:fillRef>
          <a:effectRef idx="0">
            <a:schemeClr val="dk1"/>
          </a:effectRef>
          <a:fontRef idx="minor">
            <a:schemeClr val="tx1"/>
          </a:fontRef>
        </p:style>
      </p:cxnSp>
      <p:sp>
        <p:nvSpPr>
          <p:cNvPr id="67" name="Flowchart: Predefined Process 66">
            <a:extLst>
              <a:ext uri="{FF2B5EF4-FFF2-40B4-BE49-F238E27FC236}">
                <a16:creationId xmlns:a16="http://schemas.microsoft.com/office/drawing/2014/main" id="{E9E9EEA7-95AD-D25F-76D2-1E14F66111BF}"/>
              </a:ext>
            </a:extLst>
          </p:cNvPr>
          <p:cNvSpPr/>
          <p:nvPr/>
        </p:nvSpPr>
        <p:spPr>
          <a:xfrm>
            <a:off x="7458365" y="2902985"/>
            <a:ext cx="1450109" cy="400111"/>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ZW" dirty="0"/>
              <a:t>Login</a:t>
            </a:r>
          </a:p>
        </p:txBody>
      </p:sp>
      <p:cxnSp>
        <p:nvCxnSpPr>
          <p:cNvPr id="73" name="Straight Connector 72">
            <a:extLst>
              <a:ext uri="{FF2B5EF4-FFF2-40B4-BE49-F238E27FC236}">
                <a16:creationId xmlns:a16="http://schemas.microsoft.com/office/drawing/2014/main" id="{5D79FE52-25E9-EFE3-4F12-A5B6AB7DFF04}"/>
              </a:ext>
            </a:extLst>
          </p:cNvPr>
          <p:cNvCxnSpPr>
            <a:stCxn id="67" idx="0"/>
            <a:endCxn id="31" idx="2"/>
          </p:cNvCxnSpPr>
          <p:nvPr/>
        </p:nvCxnSpPr>
        <p:spPr>
          <a:xfrm flipV="1">
            <a:off x="8183420" y="2633314"/>
            <a:ext cx="0" cy="269671"/>
          </a:xfrm>
          <a:prstGeom prst="line">
            <a:avLst/>
          </a:prstGeom>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5CB7EC2E-069B-8F7A-0A52-3BC614D48EE3}"/>
              </a:ext>
            </a:extLst>
          </p:cNvPr>
          <p:cNvSpPr/>
          <p:nvPr/>
        </p:nvSpPr>
        <p:spPr>
          <a:xfrm>
            <a:off x="4893104" y="3898793"/>
            <a:ext cx="1634836" cy="4846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Check Patients Records</a:t>
            </a:r>
          </a:p>
        </p:txBody>
      </p:sp>
      <p:sp>
        <p:nvSpPr>
          <p:cNvPr id="75" name="Rectangle 74">
            <a:extLst>
              <a:ext uri="{FF2B5EF4-FFF2-40B4-BE49-F238E27FC236}">
                <a16:creationId xmlns:a16="http://schemas.microsoft.com/office/drawing/2014/main" id="{348E262B-583D-44B2-A943-F254C726E0CE}"/>
              </a:ext>
            </a:extLst>
          </p:cNvPr>
          <p:cNvSpPr/>
          <p:nvPr/>
        </p:nvSpPr>
        <p:spPr>
          <a:xfrm>
            <a:off x="10770435" y="3846727"/>
            <a:ext cx="1393672" cy="4846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Create Appointments</a:t>
            </a:r>
          </a:p>
        </p:txBody>
      </p:sp>
      <p:sp>
        <p:nvSpPr>
          <p:cNvPr id="76" name="Rectangle 75">
            <a:extLst>
              <a:ext uri="{FF2B5EF4-FFF2-40B4-BE49-F238E27FC236}">
                <a16:creationId xmlns:a16="http://schemas.microsoft.com/office/drawing/2014/main" id="{D22B9340-D8A5-95AC-2CC7-C5AA5451C93C}"/>
              </a:ext>
            </a:extLst>
          </p:cNvPr>
          <p:cNvSpPr/>
          <p:nvPr/>
        </p:nvSpPr>
        <p:spPr>
          <a:xfrm>
            <a:off x="6802583" y="3854189"/>
            <a:ext cx="1634836" cy="53671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Approve Appointments</a:t>
            </a:r>
          </a:p>
        </p:txBody>
      </p:sp>
      <p:sp>
        <p:nvSpPr>
          <p:cNvPr id="77" name="Rectangle 76">
            <a:extLst>
              <a:ext uri="{FF2B5EF4-FFF2-40B4-BE49-F238E27FC236}">
                <a16:creationId xmlns:a16="http://schemas.microsoft.com/office/drawing/2014/main" id="{F6F9FBCC-5271-D261-92BA-A6A0FAFFE7B6}"/>
              </a:ext>
            </a:extLst>
          </p:cNvPr>
          <p:cNvSpPr/>
          <p:nvPr/>
        </p:nvSpPr>
        <p:spPr>
          <a:xfrm>
            <a:off x="8786509" y="3846727"/>
            <a:ext cx="1634836" cy="5441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sz="1400" dirty="0"/>
              <a:t>Check Report</a:t>
            </a:r>
          </a:p>
        </p:txBody>
      </p:sp>
      <p:cxnSp>
        <p:nvCxnSpPr>
          <p:cNvPr id="79" name="Connector: Elbow 78">
            <a:extLst>
              <a:ext uri="{FF2B5EF4-FFF2-40B4-BE49-F238E27FC236}">
                <a16:creationId xmlns:a16="http://schemas.microsoft.com/office/drawing/2014/main" id="{EF369A68-1FF4-858C-4335-1FCC8166AA49}"/>
              </a:ext>
            </a:extLst>
          </p:cNvPr>
          <p:cNvCxnSpPr>
            <a:stCxn id="67" idx="2"/>
            <a:endCxn id="75" idx="0"/>
          </p:cNvCxnSpPr>
          <p:nvPr/>
        </p:nvCxnSpPr>
        <p:spPr>
          <a:xfrm rot="16200000" flipH="1">
            <a:off x="9553530" y="1932985"/>
            <a:ext cx="543631" cy="3283851"/>
          </a:xfrm>
          <a:prstGeom prst="bentConnector3">
            <a:avLst/>
          </a:prstGeom>
        </p:spPr>
        <p:style>
          <a:lnRef idx="1">
            <a:schemeClr val="dk1"/>
          </a:lnRef>
          <a:fillRef idx="0">
            <a:schemeClr val="dk1"/>
          </a:fillRef>
          <a:effectRef idx="0">
            <a:schemeClr val="dk1"/>
          </a:effectRef>
          <a:fontRef idx="minor">
            <a:schemeClr val="tx1"/>
          </a:fontRef>
        </p:style>
      </p:cxnSp>
      <p:cxnSp>
        <p:nvCxnSpPr>
          <p:cNvPr id="81" name="Connector: Elbow 80">
            <a:extLst>
              <a:ext uri="{FF2B5EF4-FFF2-40B4-BE49-F238E27FC236}">
                <a16:creationId xmlns:a16="http://schemas.microsoft.com/office/drawing/2014/main" id="{B239D8FF-F684-4767-E284-540EC0FA00CE}"/>
              </a:ext>
            </a:extLst>
          </p:cNvPr>
          <p:cNvCxnSpPr>
            <a:stCxn id="67" idx="2"/>
            <a:endCxn id="74" idx="0"/>
          </p:cNvCxnSpPr>
          <p:nvPr/>
        </p:nvCxnSpPr>
        <p:spPr>
          <a:xfrm rot="5400000">
            <a:off x="6649123" y="2364495"/>
            <a:ext cx="595697" cy="2472898"/>
          </a:xfrm>
          <a:prstGeom prst="bentConnector3">
            <a:avLst>
              <a:gd name="adj1" fmla="val 46899"/>
            </a:avLst>
          </a:prstGeom>
        </p:spPr>
        <p:style>
          <a:lnRef idx="1">
            <a:schemeClr val="dk1"/>
          </a:lnRef>
          <a:fillRef idx="0">
            <a:schemeClr val="dk1"/>
          </a:fillRef>
          <a:effectRef idx="0">
            <a:schemeClr val="dk1"/>
          </a:effectRef>
          <a:fontRef idx="minor">
            <a:schemeClr val="tx1"/>
          </a:fontRef>
        </p:style>
      </p:cxnSp>
      <p:cxnSp>
        <p:nvCxnSpPr>
          <p:cNvPr id="84" name="Connector: Elbow 83">
            <a:extLst>
              <a:ext uri="{FF2B5EF4-FFF2-40B4-BE49-F238E27FC236}">
                <a16:creationId xmlns:a16="http://schemas.microsoft.com/office/drawing/2014/main" id="{C0EB0C82-5721-F932-0E99-E714EF6146C7}"/>
              </a:ext>
            </a:extLst>
          </p:cNvPr>
          <p:cNvCxnSpPr>
            <a:stCxn id="67" idx="2"/>
            <a:endCxn id="76" idx="0"/>
          </p:cNvCxnSpPr>
          <p:nvPr/>
        </p:nvCxnSpPr>
        <p:spPr>
          <a:xfrm rot="5400000">
            <a:off x="7626165" y="3296933"/>
            <a:ext cx="551093" cy="563419"/>
          </a:xfrm>
          <a:prstGeom prst="bentConnector3">
            <a:avLst/>
          </a:prstGeom>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4DA575C6-33A6-F8ED-888C-75997CFB302D}"/>
              </a:ext>
            </a:extLst>
          </p:cNvPr>
          <p:cNvCxnSpPr>
            <a:stCxn id="67" idx="2"/>
            <a:endCxn id="77" idx="0"/>
          </p:cNvCxnSpPr>
          <p:nvPr/>
        </p:nvCxnSpPr>
        <p:spPr>
          <a:xfrm rot="16200000" flipH="1">
            <a:off x="8621858" y="2864657"/>
            <a:ext cx="543631" cy="1420507"/>
          </a:xfrm>
          <a:prstGeom prst="bentConnector3">
            <a:avLst/>
          </a:prstGeom>
        </p:spPr>
        <p:style>
          <a:lnRef idx="1">
            <a:schemeClr val="dk1"/>
          </a:lnRef>
          <a:fillRef idx="0">
            <a:schemeClr val="dk1"/>
          </a:fillRef>
          <a:effectRef idx="0">
            <a:schemeClr val="dk1"/>
          </a:effectRef>
          <a:fontRef idx="minor">
            <a:schemeClr val="tx1"/>
          </a:fontRef>
        </p:style>
      </p:cxnSp>
      <p:sp>
        <p:nvSpPr>
          <p:cNvPr id="87" name="Flowchart: Alternate Process 86">
            <a:extLst>
              <a:ext uri="{FF2B5EF4-FFF2-40B4-BE49-F238E27FC236}">
                <a16:creationId xmlns:a16="http://schemas.microsoft.com/office/drawing/2014/main" id="{980D7448-C874-4C71-EB4E-09181843FCAB}"/>
              </a:ext>
            </a:extLst>
          </p:cNvPr>
          <p:cNvSpPr/>
          <p:nvPr/>
        </p:nvSpPr>
        <p:spPr>
          <a:xfrm>
            <a:off x="8026400" y="5412509"/>
            <a:ext cx="974438" cy="536714"/>
          </a:xfrm>
          <a:prstGeom prst="flowChartAlternate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ZW" dirty="0"/>
              <a:t>Stop</a:t>
            </a:r>
          </a:p>
        </p:txBody>
      </p:sp>
      <p:cxnSp>
        <p:nvCxnSpPr>
          <p:cNvPr id="89" name="Connector: Elbow 88">
            <a:extLst>
              <a:ext uri="{FF2B5EF4-FFF2-40B4-BE49-F238E27FC236}">
                <a16:creationId xmlns:a16="http://schemas.microsoft.com/office/drawing/2014/main" id="{3AAA01B0-6543-34D5-807E-BF3E01F571EA}"/>
              </a:ext>
            </a:extLst>
          </p:cNvPr>
          <p:cNvCxnSpPr>
            <a:stCxn id="74" idx="2"/>
            <a:endCxn id="87" idx="0"/>
          </p:cNvCxnSpPr>
          <p:nvPr/>
        </p:nvCxnSpPr>
        <p:spPr>
          <a:xfrm rot="16200000" flipH="1">
            <a:off x="6597536" y="3496426"/>
            <a:ext cx="1029068" cy="2803097"/>
          </a:xfrm>
          <a:prstGeom prst="bentConnector3">
            <a:avLst/>
          </a:prstGeom>
        </p:spPr>
        <p:style>
          <a:lnRef idx="1">
            <a:schemeClr val="dk1"/>
          </a:lnRef>
          <a:fillRef idx="0">
            <a:schemeClr val="dk1"/>
          </a:fillRef>
          <a:effectRef idx="0">
            <a:schemeClr val="dk1"/>
          </a:effectRef>
          <a:fontRef idx="minor">
            <a:schemeClr val="tx1"/>
          </a:fontRef>
        </p:style>
      </p:cxnSp>
      <p:cxnSp>
        <p:nvCxnSpPr>
          <p:cNvPr id="91" name="Connector: Elbow 90">
            <a:extLst>
              <a:ext uri="{FF2B5EF4-FFF2-40B4-BE49-F238E27FC236}">
                <a16:creationId xmlns:a16="http://schemas.microsoft.com/office/drawing/2014/main" id="{859155C1-8413-5AD2-06C0-49BA04AE1CAF}"/>
              </a:ext>
            </a:extLst>
          </p:cNvPr>
          <p:cNvCxnSpPr>
            <a:cxnSpLocks/>
            <a:stCxn id="76" idx="2"/>
            <a:endCxn id="87" idx="0"/>
          </p:cNvCxnSpPr>
          <p:nvPr/>
        </p:nvCxnSpPr>
        <p:spPr>
          <a:xfrm rot="16200000" flipH="1">
            <a:off x="7556007" y="4454897"/>
            <a:ext cx="1021606" cy="89361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8ED5433F-71F5-1E63-A89C-40073C78F8EE}"/>
              </a:ext>
            </a:extLst>
          </p:cNvPr>
          <p:cNvCxnSpPr>
            <a:stCxn id="77" idx="2"/>
            <a:endCxn id="87" idx="0"/>
          </p:cNvCxnSpPr>
          <p:nvPr/>
        </p:nvCxnSpPr>
        <p:spPr>
          <a:xfrm rot="5400000">
            <a:off x="8547970" y="4356552"/>
            <a:ext cx="1021606" cy="1090308"/>
          </a:xfrm>
          <a:prstGeom prst="bentConnector3">
            <a:avLst/>
          </a:prstGeom>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AD43364B-8669-95DF-396E-40C096E517FA}"/>
              </a:ext>
            </a:extLst>
          </p:cNvPr>
          <p:cNvCxnSpPr>
            <a:stCxn id="75" idx="2"/>
            <a:endCxn id="87" idx="0"/>
          </p:cNvCxnSpPr>
          <p:nvPr/>
        </p:nvCxnSpPr>
        <p:spPr>
          <a:xfrm rot="5400000">
            <a:off x="9449878" y="3395116"/>
            <a:ext cx="1081134" cy="2953652"/>
          </a:xfrm>
          <a:prstGeom prst="bentConnector3">
            <a:avLst>
              <a:gd name="adj1" fmla="val 52349"/>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98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F3331B-DAC3-A63D-5F36-BF42B0C146D0}"/>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6E67F39E-4C5C-DCCC-B7F8-2AA55E822FB5}"/>
              </a:ext>
            </a:extLst>
          </p:cNvPr>
          <p:cNvSpPr>
            <a:spLocks noGrp="1"/>
          </p:cNvSpPr>
          <p:nvPr>
            <p:ph type="sldNum" sz="quarter" idx="12"/>
          </p:nvPr>
        </p:nvSpPr>
        <p:spPr/>
        <p:txBody>
          <a:bodyPr/>
          <a:lstStyle/>
          <a:p>
            <a:fld id="{C3A87F87-6BF0-4130-A5F9-BEC39EEACA47}" type="slidenum">
              <a:rPr lang="en-ZW" smtClean="0"/>
              <a:t>14</a:t>
            </a:fld>
            <a:endParaRPr lang="en-ZW"/>
          </a:p>
        </p:txBody>
      </p:sp>
      <p:sp>
        <p:nvSpPr>
          <p:cNvPr id="9" name="Oval 8">
            <a:extLst>
              <a:ext uri="{FF2B5EF4-FFF2-40B4-BE49-F238E27FC236}">
                <a16:creationId xmlns:a16="http://schemas.microsoft.com/office/drawing/2014/main" id="{7EA2288C-C995-7097-D27C-E83FB83497AF}"/>
              </a:ext>
            </a:extLst>
          </p:cNvPr>
          <p:cNvSpPr/>
          <p:nvPr/>
        </p:nvSpPr>
        <p:spPr>
          <a:xfrm>
            <a:off x="4895272" y="2434070"/>
            <a:ext cx="1856509" cy="1694584"/>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System</a:t>
            </a:r>
            <a:endParaRPr lang="en-ZW" dirty="0"/>
          </a:p>
        </p:txBody>
      </p:sp>
      <p:sp>
        <p:nvSpPr>
          <p:cNvPr id="11" name="Rectangle 10">
            <a:extLst>
              <a:ext uri="{FF2B5EF4-FFF2-40B4-BE49-F238E27FC236}">
                <a16:creationId xmlns:a16="http://schemas.microsoft.com/office/drawing/2014/main" id="{D3627D8D-6193-D823-BA87-228FEBCBEE6A}"/>
              </a:ext>
            </a:extLst>
          </p:cNvPr>
          <p:cNvSpPr/>
          <p:nvPr/>
        </p:nvSpPr>
        <p:spPr>
          <a:xfrm>
            <a:off x="175491" y="80027"/>
            <a:ext cx="5920509" cy="3651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SMS and Email Notification: Data Flow Diagram</a:t>
            </a:r>
            <a:endParaRPr lang="en-ZW" dirty="0"/>
          </a:p>
        </p:txBody>
      </p:sp>
      <p:sp>
        <p:nvSpPr>
          <p:cNvPr id="12" name="Rectangle 11">
            <a:extLst>
              <a:ext uri="{FF2B5EF4-FFF2-40B4-BE49-F238E27FC236}">
                <a16:creationId xmlns:a16="http://schemas.microsoft.com/office/drawing/2014/main" id="{E7E0EC79-4258-3FB8-D73B-F0DFD9CA4033}"/>
              </a:ext>
            </a:extLst>
          </p:cNvPr>
          <p:cNvSpPr/>
          <p:nvPr/>
        </p:nvSpPr>
        <p:spPr>
          <a:xfrm>
            <a:off x="8894618" y="2595418"/>
            <a:ext cx="1450109" cy="5911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Patients</a:t>
            </a:r>
            <a:endParaRPr lang="en-ZW" dirty="0"/>
          </a:p>
        </p:txBody>
      </p:sp>
      <p:sp>
        <p:nvSpPr>
          <p:cNvPr id="13" name="Rectangle 12">
            <a:extLst>
              <a:ext uri="{FF2B5EF4-FFF2-40B4-BE49-F238E27FC236}">
                <a16:creationId xmlns:a16="http://schemas.microsoft.com/office/drawing/2014/main" id="{C1763A84-6C34-35A3-77F2-4FAFF5488E2C}"/>
              </a:ext>
            </a:extLst>
          </p:cNvPr>
          <p:cNvSpPr/>
          <p:nvPr/>
        </p:nvSpPr>
        <p:spPr>
          <a:xfrm>
            <a:off x="1882673" y="3281362"/>
            <a:ext cx="1450109" cy="5911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Database</a:t>
            </a:r>
            <a:endParaRPr lang="en-ZW" dirty="0"/>
          </a:p>
        </p:txBody>
      </p:sp>
      <p:cxnSp>
        <p:nvCxnSpPr>
          <p:cNvPr id="15" name="Connector: Elbow 14">
            <a:extLst>
              <a:ext uri="{FF2B5EF4-FFF2-40B4-BE49-F238E27FC236}">
                <a16:creationId xmlns:a16="http://schemas.microsoft.com/office/drawing/2014/main" id="{36EC4F08-DE80-B04B-7525-CABDEE9298DB}"/>
              </a:ext>
            </a:extLst>
          </p:cNvPr>
          <p:cNvCxnSpPr>
            <a:stCxn id="13" idx="0"/>
            <a:endCxn id="9" idx="0"/>
          </p:cNvCxnSpPr>
          <p:nvPr/>
        </p:nvCxnSpPr>
        <p:spPr>
          <a:xfrm rot="5400000" flipH="1" flipV="1">
            <a:off x="3791981" y="1249817"/>
            <a:ext cx="847292" cy="3215799"/>
          </a:xfrm>
          <a:prstGeom prst="bentConnector3">
            <a:avLst>
              <a:gd name="adj1" fmla="val 126980"/>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6445D15-296F-04C2-B451-B68A8BC84812}"/>
              </a:ext>
            </a:extLst>
          </p:cNvPr>
          <p:cNvSpPr txBox="1"/>
          <p:nvPr/>
        </p:nvSpPr>
        <p:spPr>
          <a:xfrm>
            <a:off x="2979742" y="1896549"/>
            <a:ext cx="2268570" cy="369332"/>
          </a:xfrm>
          <a:prstGeom prst="rect">
            <a:avLst/>
          </a:prstGeom>
          <a:noFill/>
        </p:spPr>
        <p:txBody>
          <a:bodyPr wrap="none" rtlCol="0">
            <a:spAutoFit/>
          </a:bodyPr>
          <a:lstStyle/>
          <a:p>
            <a:r>
              <a:rPr lang="en-US" dirty="0"/>
              <a:t>Send Appointments</a:t>
            </a:r>
            <a:endParaRPr lang="en-ZW" dirty="0"/>
          </a:p>
        </p:txBody>
      </p:sp>
      <p:cxnSp>
        <p:nvCxnSpPr>
          <p:cNvPr id="28" name="Connector: Elbow 27">
            <a:extLst>
              <a:ext uri="{FF2B5EF4-FFF2-40B4-BE49-F238E27FC236}">
                <a16:creationId xmlns:a16="http://schemas.microsoft.com/office/drawing/2014/main" id="{F7C90254-414A-3573-A220-72EB90ABFB04}"/>
              </a:ext>
            </a:extLst>
          </p:cNvPr>
          <p:cNvCxnSpPr>
            <a:stCxn id="9" idx="6"/>
            <a:endCxn id="12" idx="1"/>
          </p:cNvCxnSpPr>
          <p:nvPr/>
        </p:nvCxnSpPr>
        <p:spPr>
          <a:xfrm flipV="1">
            <a:off x="6751781" y="2890982"/>
            <a:ext cx="2142837" cy="39038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CC677D6-6B56-E547-6E40-3B0181DED779}"/>
              </a:ext>
            </a:extLst>
          </p:cNvPr>
          <p:cNvSpPr txBox="1"/>
          <p:nvPr/>
        </p:nvSpPr>
        <p:spPr>
          <a:xfrm>
            <a:off x="6912533" y="2558534"/>
            <a:ext cx="1821332" cy="369332"/>
          </a:xfrm>
          <a:prstGeom prst="rect">
            <a:avLst/>
          </a:prstGeom>
          <a:noFill/>
        </p:spPr>
        <p:txBody>
          <a:bodyPr wrap="none" rtlCol="0">
            <a:spAutoFit/>
          </a:bodyPr>
          <a:lstStyle/>
          <a:p>
            <a:r>
              <a:rPr lang="en-US" dirty="0"/>
              <a:t>Send Reminder</a:t>
            </a:r>
            <a:endParaRPr lang="en-ZW" dirty="0"/>
          </a:p>
        </p:txBody>
      </p:sp>
      <p:cxnSp>
        <p:nvCxnSpPr>
          <p:cNvPr id="31" name="Connector: Elbow 30">
            <a:extLst>
              <a:ext uri="{FF2B5EF4-FFF2-40B4-BE49-F238E27FC236}">
                <a16:creationId xmlns:a16="http://schemas.microsoft.com/office/drawing/2014/main" id="{BC6C7D4C-9985-6628-DD4B-178C9523F857}"/>
              </a:ext>
            </a:extLst>
          </p:cNvPr>
          <p:cNvCxnSpPr>
            <a:stCxn id="9" idx="3"/>
            <a:endCxn id="13" idx="2"/>
          </p:cNvCxnSpPr>
          <p:nvPr/>
        </p:nvCxnSpPr>
        <p:spPr>
          <a:xfrm rot="5400000" flipH="1">
            <a:off x="3883441" y="2596778"/>
            <a:ext cx="7998" cy="2559423"/>
          </a:xfrm>
          <a:prstGeom prst="bentConnector3">
            <a:avLst>
              <a:gd name="adj1" fmla="val -5961065"/>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9D84B3B0-11DE-B38F-985C-9EC1DA4371CB}"/>
              </a:ext>
            </a:extLst>
          </p:cNvPr>
          <p:cNvSpPr txBox="1"/>
          <p:nvPr/>
        </p:nvSpPr>
        <p:spPr>
          <a:xfrm>
            <a:off x="2849335" y="3998301"/>
            <a:ext cx="2076209" cy="369332"/>
          </a:xfrm>
          <a:prstGeom prst="rect">
            <a:avLst/>
          </a:prstGeom>
          <a:noFill/>
        </p:spPr>
        <p:txBody>
          <a:bodyPr wrap="none" rtlCol="0">
            <a:spAutoFit/>
          </a:bodyPr>
          <a:lstStyle/>
          <a:p>
            <a:r>
              <a:rPr lang="en-US" dirty="0"/>
              <a:t>Details of patients</a:t>
            </a:r>
            <a:endParaRPr lang="en-ZW" dirty="0"/>
          </a:p>
        </p:txBody>
      </p:sp>
    </p:spTree>
    <p:extLst>
      <p:ext uri="{BB962C8B-B14F-4D97-AF65-F5344CB8AC3E}">
        <p14:creationId xmlns:p14="http://schemas.microsoft.com/office/powerpoint/2010/main" val="402309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9BDACE-89A0-31DA-49F1-037031A8171D}"/>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0AB845C7-E82D-56A6-7469-E7AF4BB213F9}"/>
              </a:ext>
            </a:extLst>
          </p:cNvPr>
          <p:cNvSpPr>
            <a:spLocks noGrp="1"/>
          </p:cNvSpPr>
          <p:nvPr>
            <p:ph type="sldNum" sz="quarter" idx="12"/>
          </p:nvPr>
        </p:nvSpPr>
        <p:spPr/>
        <p:txBody>
          <a:bodyPr/>
          <a:lstStyle/>
          <a:p>
            <a:fld id="{C3A87F87-6BF0-4130-A5F9-BEC39EEACA47}" type="slidenum">
              <a:rPr lang="en-ZW" smtClean="0"/>
              <a:t>15</a:t>
            </a:fld>
            <a:endParaRPr lang="en-ZW"/>
          </a:p>
        </p:txBody>
      </p:sp>
      <p:sp>
        <p:nvSpPr>
          <p:cNvPr id="8" name="Rectangle 7">
            <a:extLst>
              <a:ext uri="{FF2B5EF4-FFF2-40B4-BE49-F238E27FC236}">
                <a16:creationId xmlns:a16="http://schemas.microsoft.com/office/drawing/2014/main" id="{174C53D2-AA56-8478-485C-1F06AFC9EC14}"/>
              </a:ext>
            </a:extLst>
          </p:cNvPr>
          <p:cNvSpPr/>
          <p:nvPr/>
        </p:nvSpPr>
        <p:spPr>
          <a:xfrm>
            <a:off x="175491" y="80027"/>
            <a:ext cx="5920509" cy="3651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SMS and Email Notification: Data Flow Diagram</a:t>
            </a:r>
            <a:endParaRPr lang="en-ZW" dirty="0"/>
          </a:p>
        </p:txBody>
      </p:sp>
      <p:sp>
        <p:nvSpPr>
          <p:cNvPr id="9" name="Flowchart: Terminator 8">
            <a:extLst>
              <a:ext uri="{FF2B5EF4-FFF2-40B4-BE49-F238E27FC236}">
                <a16:creationId xmlns:a16="http://schemas.microsoft.com/office/drawing/2014/main" id="{0EBCC31F-AEFA-407C-A34F-FB6BBF4B647C}"/>
              </a:ext>
            </a:extLst>
          </p:cNvPr>
          <p:cNvSpPr/>
          <p:nvPr/>
        </p:nvSpPr>
        <p:spPr>
          <a:xfrm>
            <a:off x="5320146" y="572654"/>
            <a:ext cx="951345" cy="365125"/>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Start</a:t>
            </a:r>
            <a:endParaRPr lang="en-ZW" sz="1600" dirty="0"/>
          </a:p>
        </p:txBody>
      </p:sp>
      <p:sp>
        <p:nvSpPr>
          <p:cNvPr id="11" name="Flowchart: Predefined Process 10">
            <a:extLst>
              <a:ext uri="{FF2B5EF4-FFF2-40B4-BE49-F238E27FC236}">
                <a16:creationId xmlns:a16="http://schemas.microsoft.com/office/drawing/2014/main" id="{5EFF99C4-1862-4415-2228-382976E738EB}"/>
              </a:ext>
            </a:extLst>
          </p:cNvPr>
          <p:cNvSpPr/>
          <p:nvPr/>
        </p:nvSpPr>
        <p:spPr>
          <a:xfrm>
            <a:off x="5063836" y="1318636"/>
            <a:ext cx="1463964" cy="535708"/>
          </a:xfrm>
          <a:prstGeom prst="flowChartPredefined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Send Database</a:t>
            </a:r>
            <a:endParaRPr lang="en-ZW" sz="1600" dirty="0"/>
          </a:p>
        </p:txBody>
      </p:sp>
      <p:cxnSp>
        <p:nvCxnSpPr>
          <p:cNvPr id="13" name="Connector: Elbow 12">
            <a:extLst>
              <a:ext uri="{FF2B5EF4-FFF2-40B4-BE49-F238E27FC236}">
                <a16:creationId xmlns:a16="http://schemas.microsoft.com/office/drawing/2014/main" id="{3607A915-CAC9-FD8F-E005-5C8F8AD6D4C7}"/>
              </a:ext>
            </a:extLst>
          </p:cNvPr>
          <p:cNvCxnSpPr>
            <a:cxnSpLocks/>
            <a:stCxn id="9" idx="2"/>
            <a:endCxn id="11" idx="0"/>
          </p:cNvCxnSpPr>
          <p:nvPr/>
        </p:nvCxnSpPr>
        <p:spPr>
          <a:xfrm rot="5400000">
            <a:off x="5605391" y="1128207"/>
            <a:ext cx="380857" cy="1"/>
          </a:xfrm>
          <a:prstGeom prst="bentConnector3">
            <a:avLst/>
          </a:prstGeom>
        </p:spPr>
        <p:style>
          <a:lnRef idx="2">
            <a:schemeClr val="dk1"/>
          </a:lnRef>
          <a:fillRef idx="0">
            <a:schemeClr val="dk1"/>
          </a:fillRef>
          <a:effectRef idx="1">
            <a:schemeClr val="dk1"/>
          </a:effectRef>
          <a:fontRef idx="minor">
            <a:schemeClr val="tx1"/>
          </a:fontRef>
        </p:style>
      </p:cxnSp>
      <p:sp>
        <p:nvSpPr>
          <p:cNvPr id="16" name="Flowchart: Decision 15">
            <a:extLst>
              <a:ext uri="{FF2B5EF4-FFF2-40B4-BE49-F238E27FC236}">
                <a16:creationId xmlns:a16="http://schemas.microsoft.com/office/drawing/2014/main" id="{FFA221FA-4A53-328C-ECB6-573FBEFB1C7C}"/>
              </a:ext>
            </a:extLst>
          </p:cNvPr>
          <p:cNvSpPr/>
          <p:nvPr/>
        </p:nvSpPr>
        <p:spPr>
          <a:xfrm>
            <a:off x="4842163" y="2038137"/>
            <a:ext cx="1907309" cy="880554"/>
          </a:xfrm>
          <a:prstGeom prst="flowChartDecision">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Patients Details?</a:t>
            </a:r>
            <a:endParaRPr lang="en-ZW" sz="1600" dirty="0"/>
          </a:p>
        </p:txBody>
      </p:sp>
      <p:cxnSp>
        <p:nvCxnSpPr>
          <p:cNvPr id="18" name="Straight Connector 17">
            <a:extLst>
              <a:ext uri="{FF2B5EF4-FFF2-40B4-BE49-F238E27FC236}">
                <a16:creationId xmlns:a16="http://schemas.microsoft.com/office/drawing/2014/main" id="{4EF71023-AA36-7590-E7FA-946C76A89E1C}"/>
              </a:ext>
            </a:extLst>
          </p:cNvPr>
          <p:cNvCxnSpPr>
            <a:stCxn id="11" idx="2"/>
            <a:endCxn id="16" idx="0"/>
          </p:cNvCxnSpPr>
          <p:nvPr/>
        </p:nvCxnSpPr>
        <p:spPr>
          <a:xfrm>
            <a:off x="5795818" y="1854344"/>
            <a:ext cx="0" cy="183793"/>
          </a:xfrm>
          <a:prstGeom prst="line">
            <a:avLst/>
          </a:prstGeom>
        </p:spPr>
        <p:style>
          <a:lnRef idx="2">
            <a:schemeClr val="dk1"/>
          </a:lnRef>
          <a:fillRef idx="0">
            <a:schemeClr val="dk1"/>
          </a:fillRef>
          <a:effectRef idx="1">
            <a:schemeClr val="dk1"/>
          </a:effectRef>
          <a:fontRef idx="minor">
            <a:schemeClr val="tx1"/>
          </a:fontRef>
        </p:style>
      </p:cxnSp>
      <p:cxnSp>
        <p:nvCxnSpPr>
          <p:cNvPr id="20" name="Connector: Elbow 19">
            <a:extLst>
              <a:ext uri="{FF2B5EF4-FFF2-40B4-BE49-F238E27FC236}">
                <a16:creationId xmlns:a16="http://schemas.microsoft.com/office/drawing/2014/main" id="{C2C1BEF5-2947-D628-383D-058EEDF380B6}"/>
              </a:ext>
            </a:extLst>
          </p:cNvPr>
          <p:cNvCxnSpPr>
            <a:cxnSpLocks/>
            <a:stCxn id="16" idx="3"/>
            <a:endCxn id="11" idx="0"/>
          </p:cNvCxnSpPr>
          <p:nvPr/>
        </p:nvCxnSpPr>
        <p:spPr>
          <a:xfrm flipH="1" flipV="1">
            <a:off x="5795818" y="1318636"/>
            <a:ext cx="953654" cy="1159778"/>
          </a:xfrm>
          <a:prstGeom prst="bentConnector4">
            <a:avLst>
              <a:gd name="adj1" fmla="val -23971"/>
              <a:gd name="adj2" fmla="val 11971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F8F0AD92-B273-B388-A19A-90294C5337FF}"/>
              </a:ext>
            </a:extLst>
          </p:cNvPr>
          <p:cNvSpPr txBox="1"/>
          <p:nvPr/>
        </p:nvSpPr>
        <p:spPr>
          <a:xfrm>
            <a:off x="6749472" y="2407714"/>
            <a:ext cx="497252" cy="338554"/>
          </a:xfrm>
          <a:prstGeom prst="rect">
            <a:avLst/>
          </a:prstGeom>
          <a:noFill/>
        </p:spPr>
        <p:txBody>
          <a:bodyPr wrap="none" rtlCol="0">
            <a:spAutoFit/>
          </a:bodyPr>
          <a:lstStyle/>
          <a:p>
            <a:r>
              <a:rPr lang="en-US" sz="1600" dirty="0"/>
              <a:t>NO</a:t>
            </a:r>
            <a:endParaRPr lang="en-ZW" sz="1600" dirty="0"/>
          </a:p>
        </p:txBody>
      </p:sp>
      <p:sp>
        <p:nvSpPr>
          <p:cNvPr id="27" name="Flowchart: Predefined Process 26">
            <a:extLst>
              <a:ext uri="{FF2B5EF4-FFF2-40B4-BE49-F238E27FC236}">
                <a16:creationId xmlns:a16="http://schemas.microsoft.com/office/drawing/2014/main" id="{99839954-55C2-E1A8-528F-46CFFFF5E044}"/>
              </a:ext>
            </a:extLst>
          </p:cNvPr>
          <p:cNvSpPr/>
          <p:nvPr/>
        </p:nvSpPr>
        <p:spPr>
          <a:xfrm>
            <a:off x="4749400" y="3200224"/>
            <a:ext cx="2092833" cy="542668"/>
          </a:xfrm>
          <a:prstGeom prst="flowChartPredefined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Send email 24 hours prior</a:t>
            </a:r>
            <a:endParaRPr lang="en-ZW" sz="1600" dirty="0"/>
          </a:p>
        </p:txBody>
      </p:sp>
      <p:cxnSp>
        <p:nvCxnSpPr>
          <p:cNvPr id="29" name="Straight Connector 28">
            <a:extLst>
              <a:ext uri="{FF2B5EF4-FFF2-40B4-BE49-F238E27FC236}">
                <a16:creationId xmlns:a16="http://schemas.microsoft.com/office/drawing/2014/main" id="{BCFC37F5-3274-AA03-94AE-12C557FA69E2}"/>
              </a:ext>
            </a:extLst>
          </p:cNvPr>
          <p:cNvCxnSpPr>
            <a:stCxn id="16" idx="2"/>
            <a:endCxn id="27" idx="0"/>
          </p:cNvCxnSpPr>
          <p:nvPr/>
        </p:nvCxnSpPr>
        <p:spPr>
          <a:xfrm flipH="1">
            <a:off x="5795817" y="2918691"/>
            <a:ext cx="1" cy="281533"/>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87FEC09-FDDC-0A0A-7136-83ED30818610}"/>
              </a:ext>
            </a:extLst>
          </p:cNvPr>
          <p:cNvSpPr txBox="1"/>
          <p:nvPr/>
        </p:nvSpPr>
        <p:spPr>
          <a:xfrm>
            <a:off x="5774239" y="2890982"/>
            <a:ext cx="184731" cy="338554"/>
          </a:xfrm>
          <a:prstGeom prst="rect">
            <a:avLst/>
          </a:prstGeom>
          <a:noFill/>
        </p:spPr>
        <p:txBody>
          <a:bodyPr wrap="none" rtlCol="0">
            <a:spAutoFit/>
          </a:bodyPr>
          <a:lstStyle/>
          <a:p>
            <a:endParaRPr lang="en-ZW" sz="1600" dirty="0"/>
          </a:p>
        </p:txBody>
      </p:sp>
      <p:sp>
        <p:nvSpPr>
          <p:cNvPr id="36" name="Flowchart: Terminator 35">
            <a:extLst>
              <a:ext uri="{FF2B5EF4-FFF2-40B4-BE49-F238E27FC236}">
                <a16:creationId xmlns:a16="http://schemas.microsoft.com/office/drawing/2014/main" id="{1048CE68-B8CD-5F9A-0393-759A9C2CE84E}"/>
              </a:ext>
            </a:extLst>
          </p:cNvPr>
          <p:cNvSpPr/>
          <p:nvPr/>
        </p:nvSpPr>
        <p:spPr>
          <a:xfrm>
            <a:off x="5320143" y="4075738"/>
            <a:ext cx="951345" cy="365125"/>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End</a:t>
            </a:r>
            <a:endParaRPr lang="en-ZW" sz="1600" dirty="0"/>
          </a:p>
        </p:txBody>
      </p:sp>
      <p:cxnSp>
        <p:nvCxnSpPr>
          <p:cNvPr id="38" name="Straight Connector 37">
            <a:extLst>
              <a:ext uri="{FF2B5EF4-FFF2-40B4-BE49-F238E27FC236}">
                <a16:creationId xmlns:a16="http://schemas.microsoft.com/office/drawing/2014/main" id="{E0B25BF6-2682-714A-4DE1-60C58AE5FABC}"/>
              </a:ext>
            </a:extLst>
          </p:cNvPr>
          <p:cNvCxnSpPr>
            <a:stCxn id="27" idx="2"/>
            <a:endCxn id="36" idx="0"/>
          </p:cNvCxnSpPr>
          <p:nvPr/>
        </p:nvCxnSpPr>
        <p:spPr>
          <a:xfrm flipH="1">
            <a:off x="5795816" y="3742892"/>
            <a:ext cx="1" cy="33284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3463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554A85-CA94-9D46-6271-AF7722CE4AF2}"/>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1B6D4085-9FB0-2A9F-276B-C8D328174F63}"/>
              </a:ext>
            </a:extLst>
          </p:cNvPr>
          <p:cNvSpPr>
            <a:spLocks noGrp="1"/>
          </p:cNvSpPr>
          <p:nvPr>
            <p:ph type="sldNum" sz="quarter" idx="12"/>
          </p:nvPr>
        </p:nvSpPr>
        <p:spPr/>
        <p:txBody>
          <a:bodyPr/>
          <a:lstStyle/>
          <a:p>
            <a:fld id="{C3A87F87-6BF0-4130-A5F9-BEC39EEACA47}" type="slidenum">
              <a:rPr lang="en-ZW" smtClean="0"/>
              <a:t>16</a:t>
            </a:fld>
            <a:endParaRPr lang="en-ZW"/>
          </a:p>
        </p:txBody>
      </p:sp>
      <p:sp>
        <p:nvSpPr>
          <p:cNvPr id="6" name="Rectangle 5">
            <a:extLst>
              <a:ext uri="{FF2B5EF4-FFF2-40B4-BE49-F238E27FC236}">
                <a16:creationId xmlns:a16="http://schemas.microsoft.com/office/drawing/2014/main" id="{3214F7FC-AE63-B1B2-EC2C-ABC5A41C78DF}"/>
              </a:ext>
            </a:extLst>
          </p:cNvPr>
          <p:cNvSpPr/>
          <p:nvPr/>
        </p:nvSpPr>
        <p:spPr>
          <a:xfrm>
            <a:off x="175491" y="80027"/>
            <a:ext cx="6890327" cy="3651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SMS and Email Notification: ERD(Entity Relationship Diagram)</a:t>
            </a:r>
            <a:endParaRPr lang="en-ZW" dirty="0"/>
          </a:p>
        </p:txBody>
      </p:sp>
      <p:sp>
        <p:nvSpPr>
          <p:cNvPr id="7" name="Rectangle 6">
            <a:extLst>
              <a:ext uri="{FF2B5EF4-FFF2-40B4-BE49-F238E27FC236}">
                <a16:creationId xmlns:a16="http://schemas.microsoft.com/office/drawing/2014/main" id="{1D98819E-8C22-1542-7DAC-03A92F335251}"/>
              </a:ext>
            </a:extLst>
          </p:cNvPr>
          <p:cNvSpPr/>
          <p:nvPr/>
        </p:nvSpPr>
        <p:spPr>
          <a:xfrm>
            <a:off x="2509662" y="2850759"/>
            <a:ext cx="1570182" cy="67425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Approved Appointments</a:t>
            </a:r>
            <a:endParaRPr lang="en-ZW" sz="1600" dirty="0"/>
          </a:p>
        </p:txBody>
      </p:sp>
      <p:sp>
        <p:nvSpPr>
          <p:cNvPr id="8" name="Rectangle 7">
            <a:extLst>
              <a:ext uri="{FF2B5EF4-FFF2-40B4-BE49-F238E27FC236}">
                <a16:creationId xmlns:a16="http://schemas.microsoft.com/office/drawing/2014/main" id="{72CA9E33-E36F-2B42-569C-D3A5D4CD4EE9}"/>
              </a:ext>
            </a:extLst>
          </p:cNvPr>
          <p:cNvSpPr/>
          <p:nvPr/>
        </p:nvSpPr>
        <p:spPr>
          <a:xfrm>
            <a:off x="7415784" y="1939552"/>
            <a:ext cx="1570182" cy="67425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System Logs</a:t>
            </a:r>
            <a:endParaRPr lang="en-ZW" sz="1600" dirty="0"/>
          </a:p>
        </p:txBody>
      </p:sp>
      <p:sp>
        <p:nvSpPr>
          <p:cNvPr id="10" name="Flowchart: Terminator 9">
            <a:extLst>
              <a:ext uri="{FF2B5EF4-FFF2-40B4-BE49-F238E27FC236}">
                <a16:creationId xmlns:a16="http://schemas.microsoft.com/office/drawing/2014/main" id="{CD94DBB1-8150-B937-AD36-9FB877AA7D5D}"/>
              </a:ext>
            </a:extLst>
          </p:cNvPr>
          <p:cNvSpPr/>
          <p:nvPr/>
        </p:nvSpPr>
        <p:spPr>
          <a:xfrm>
            <a:off x="1514123" y="1914679"/>
            <a:ext cx="1385455" cy="493857"/>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Name and Surname</a:t>
            </a:r>
            <a:r>
              <a:rPr lang="en-US" dirty="0"/>
              <a:t> </a:t>
            </a:r>
            <a:endParaRPr lang="en-ZW" dirty="0"/>
          </a:p>
        </p:txBody>
      </p:sp>
      <p:sp>
        <p:nvSpPr>
          <p:cNvPr id="11" name="Flowchart: Terminator 10">
            <a:extLst>
              <a:ext uri="{FF2B5EF4-FFF2-40B4-BE49-F238E27FC236}">
                <a16:creationId xmlns:a16="http://schemas.microsoft.com/office/drawing/2014/main" id="{C4275DEA-5EB6-F82F-A7A5-FAEF9D8E2161}"/>
              </a:ext>
            </a:extLst>
          </p:cNvPr>
          <p:cNvSpPr/>
          <p:nvPr/>
        </p:nvSpPr>
        <p:spPr>
          <a:xfrm>
            <a:off x="1068788" y="3203414"/>
            <a:ext cx="886692" cy="365125"/>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Email</a:t>
            </a:r>
            <a:r>
              <a:rPr lang="en-US" dirty="0"/>
              <a:t> </a:t>
            </a:r>
            <a:endParaRPr lang="en-ZW" dirty="0"/>
          </a:p>
        </p:txBody>
      </p:sp>
      <p:sp>
        <p:nvSpPr>
          <p:cNvPr id="12" name="Flowchart: Terminator 11">
            <a:extLst>
              <a:ext uri="{FF2B5EF4-FFF2-40B4-BE49-F238E27FC236}">
                <a16:creationId xmlns:a16="http://schemas.microsoft.com/office/drawing/2014/main" id="{459B9457-7F70-B26D-E7FC-21801609652A}"/>
              </a:ext>
            </a:extLst>
          </p:cNvPr>
          <p:cNvSpPr/>
          <p:nvPr/>
        </p:nvSpPr>
        <p:spPr>
          <a:xfrm>
            <a:off x="1755581" y="3701300"/>
            <a:ext cx="1108365" cy="365125"/>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Date</a:t>
            </a:r>
            <a:endParaRPr lang="en-ZW" sz="1600" dirty="0"/>
          </a:p>
        </p:txBody>
      </p:sp>
      <p:cxnSp>
        <p:nvCxnSpPr>
          <p:cNvPr id="14" name="Straight Connector 13">
            <a:extLst>
              <a:ext uri="{FF2B5EF4-FFF2-40B4-BE49-F238E27FC236}">
                <a16:creationId xmlns:a16="http://schemas.microsoft.com/office/drawing/2014/main" id="{557D19A5-C3E1-58C0-6FED-AC310A6AF603}"/>
              </a:ext>
            </a:extLst>
          </p:cNvPr>
          <p:cNvCxnSpPr>
            <a:stCxn id="11" idx="3"/>
            <a:endCxn id="7" idx="1"/>
          </p:cNvCxnSpPr>
          <p:nvPr/>
        </p:nvCxnSpPr>
        <p:spPr>
          <a:xfrm flipV="1">
            <a:off x="1955480" y="3187886"/>
            <a:ext cx="554182" cy="19809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1F63864-C804-8D83-37F6-14903FFAF3F4}"/>
              </a:ext>
            </a:extLst>
          </p:cNvPr>
          <p:cNvCxnSpPr>
            <a:stCxn id="10" idx="2"/>
            <a:endCxn id="7" idx="1"/>
          </p:cNvCxnSpPr>
          <p:nvPr/>
        </p:nvCxnSpPr>
        <p:spPr>
          <a:xfrm>
            <a:off x="2206851" y="2408536"/>
            <a:ext cx="302811" cy="77935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D4ABBB78-7062-4092-96DB-8B06FA833D4F}"/>
              </a:ext>
            </a:extLst>
          </p:cNvPr>
          <p:cNvCxnSpPr>
            <a:stCxn id="12" idx="0"/>
            <a:endCxn id="7" idx="1"/>
          </p:cNvCxnSpPr>
          <p:nvPr/>
        </p:nvCxnSpPr>
        <p:spPr>
          <a:xfrm flipV="1">
            <a:off x="2309764" y="3187886"/>
            <a:ext cx="199898" cy="513414"/>
          </a:xfrm>
          <a:prstGeom prst="line">
            <a:avLst/>
          </a:prstGeom>
        </p:spPr>
        <p:style>
          <a:lnRef idx="2">
            <a:schemeClr val="dk1"/>
          </a:lnRef>
          <a:fillRef idx="0">
            <a:schemeClr val="dk1"/>
          </a:fillRef>
          <a:effectRef idx="1">
            <a:schemeClr val="dk1"/>
          </a:effectRef>
          <a:fontRef idx="minor">
            <a:schemeClr val="tx1"/>
          </a:fontRef>
        </p:style>
      </p:cxnSp>
      <p:sp>
        <p:nvSpPr>
          <p:cNvPr id="23" name="Flowchart: Terminator 22">
            <a:extLst>
              <a:ext uri="{FF2B5EF4-FFF2-40B4-BE49-F238E27FC236}">
                <a16:creationId xmlns:a16="http://schemas.microsoft.com/office/drawing/2014/main" id="{0F49896E-A0F2-24D7-8C16-F89F3C39C14D}"/>
              </a:ext>
            </a:extLst>
          </p:cNvPr>
          <p:cNvSpPr/>
          <p:nvPr/>
        </p:nvSpPr>
        <p:spPr>
          <a:xfrm>
            <a:off x="1012494" y="2566198"/>
            <a:ext cx="600364" cy="295563"/>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I.D</a:t>
            </a:r>
            <a:endParaRPr lang="en-ZW" sz="1600" dirty="0"/>
          </a:p>
        </p:txBody>
      </p:sp>
      <p:cxnSp>
        <p:nvCxnSpPr>
          <p:cNvPr id="27" name="Straight Connector 26">
            <a:extLst>
              <a:ext uri="{FF2B5EF4-FFF2-40B4-BE49-F238E27FC236}">
                <a16:creationId xmlns:a16="http://schemas.microsoft.com/office/drawing/2014/main" id="{D323880E-6D82-5BA7-B6FD-6C772E4FC6FC}"/>
              </a:ext>
            </a:extLst>
          </p:cNvPr>
          <p:cNvCxnSpPr>
            <a:stCxn id="23" idx="3"/>
            <a:endCxn id="7" idx="1"/>
          </p:cNvCxnSpPr>
          <p:nvPr/>
        </p:nvCxnSpPr>
        <p:spPr>
          <a:xfrm>
            <a:off x="1612858" y="2713980"/>
            <a:ext cx="896804" cy="473906"/>
          </a:xfrm>
          <a:prstGeom prst="line">
            <a:avLst/>
          </a:prstGeom>
        </p:spPr>
        <p:style>
          <a:lnRef idx="2">
            <a:schemeClr val="dk1"/>
          </a:lnRef>
          <a:fillRef idx="0">
            <a:schemeClr val="dk1"/>
          </a:fillRef>
          <a:effectRef idx="1">
            <a:schemeClr val="dk1"/>
          </a:effectRef>
          <a:fontRef idx="minor">
            <a:schemeClr val="tx1"/>
          </a:fontRef>
        </p:style>
      </p:cxnSp>
      <p:sp>
        <p:nvSpPr>
          <p:cNvPr id="35" name="Flowchart: Terminator 34">
            <a:extLst>
              <a:ext uri="{FF2B5EF4-FFF2-40B4-BE49-F238E27FC236}">
                <a16:creationId xmlns:a16="http://schemas.microsoft.com/office/drawing/2014/main" id="{EBD06C6C-B2CA-A8F3-F0AE-B884DA629C90}"/>
              </a:ext>
            </a:extLst>
          </p:cNvPr>
          <p:cNvSpPr/>
          <p:nvPr/>
        </p:nvSpPr>
        <p:spPr>
          <a:xfrm>
            <a:off x="9540148" y="2145535"/>
            <a:ext cx="886692" cy="365125"/>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Email</a:t>
            </a:r>
            <a:r>
              <a:rPr lang="en-US" dirty="0"/>
              <a:t> </a:t>
            </a:r>
            <a:endParaRPr lang="en-ZW" dirty="0"/>
          </a:p>
        </p:txBody>
      </p:sp>
      <p:sp>
        <p:nvSpPr>
          <p:cNvPr id="36" name="Flowchart: Terminator 35">
            <a:extLst>
              <a:ext uri="{FF2B5EF4-FFF2-40B4-BE49-F238E27FC236}">
                <a16:creationId xmlns:a16="http://schemas.microsoft.com/office/drawing/2014/main" id="{6FA23AD8-5784-BAF0-E925-4ABCB1AC8920}"/>
              </a:ext>
            </a:extLst>
          </p:cNvPr>
          <p:cNvSpPr/>
          <p:nvPr/>
        </p:nvSpPr>
        <p:spPr>
          <a:xfrm>
            <a:off x="8985966" y="2757267"/>
            <a:ext cx="1440874" cy="406171"/>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Timestamp</a:t>
            </a:r>
            <a:endParaRPr lang="en-ZW" sz="1600" dirty="0"/>
          </a:p>
        </p:txBody>
      </p:sp>
      <p:sp>
        <p:nvSpPr>
          <p:cNvPr id="37" name="Flowchart: Terminator 36">
            <a:extLst>
              <a:ext uri="{FF2B5EF4-FFF2-40B4-BE49-F238E27FC236}">
                <a16:creationId xmlns:a16="http://schemas.microsoft.com/office/drawing/2014/main" id="{7AA08237-3569-93E2-C8DF-417E32F19FBE}"/>
              </a:ext>
            </a:extLst>
          </p:cNvPr>
          <p:cNvSpPr/>
          <p:nvPr/>
        </p:nvSpPr>
        <p:spPr>
          <a:xfrm>
            <a:off x="9239966" y="1538660"/>
            <a:ext cx="600364" cy="295563"/>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I.D</a:t>
            </a:r>
            <a:endParaRPr lang="en-ZW" sz="1600" dirty="0"/>
          </a:p>
        </p:txBody>
      </p:sp>
      <p:cxnSp>
        <p:nvCxnSpPr>
          <p:cNvPr id="39" name="Straight Connector 38">
            <a:extLst>
              <a:ext uri="{FF2B5EF4-FFF2-40B4-BE49-F238E27FC236}">
                <a16:creationId xmlns:a16="http://schemas.microsoft.com/office/drawing/2014/main" id="{8734B59D-DBD1-7ABA-3A96-450076A89B08}"/>
              </a:ext>
            </a:extLst>
          </p:cNvPr>
          <p:cNvCxnSpPr>
            <a:stCxn id="37" idx="2"/>
            <a:endCxn id="8" idx="3"/>
          </p:cNvCxnSpPr>
          <p:nvPr/>
        </p:nvCxnSpPr>
        <p:spPr>
          <a:xfrm flipH="1">
            <a:off x="8985966" y="1834223"/>
            <a:ext cx="554182" cy="442456"/>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C9C75988-C872-80FD-91B1-AA6D6284021D}"/>
              </a:ext>
            </a:extLst>
          </p:cNvPr>
          <p:cNvCxnSpPr>
            <a:cxnSpLocks/>
            <a:stCxn id="36" idx="0"/>
            <a:endCxn id="8" idx="3"/>
          </p:cNvCxnSpPr>
          <p:nvPr/>
        </p:nvCxnSpPr>
        <p:spPr>
          <a:xfrm flipH="1" flipV="1">
            <a:off x="8985966" y="2276679"/>
            <a:ext cx="720437" cy="480588"/>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E29EA768-FC9F-802C-442C-44D3578B048D}"/>
              </a:ext>
            </a:extLst>
          </p:cNvPr>
          <p:cNvCxnSpPr>
            <a:stCxn id="35" idx="1"/>
            <a:endCxn id="8" idx="3"/>
          </p:cNvCxnSpPr>
          <p:nvPr/>
        </p:nvCxnSpPr>
        <p:spPr>
          <a:xfrm flipH="1" flipV="1">
            <a:off x="8985966" y="2276679"/>
            <a:ext cx="554182" cy="51419"/>
          </a:xfrm>
          <a:prstGeom prst="line">
            <a:avLst/>
          </a:prstGeom>
        </p:spPr>
        <p:style>
          <a:lnRef idx="2">
            <a:schemeClr val="dk1"/>
          </a:lnRef>
          <a:fillRef idx="0">
            <a:schemeClr val="dk1"/>
          </a:fillRef>
          <a:effectRef idx="1">
            <a:schemeClr val="dk1"/>
          </a:effectRef>
          <a:fontRef idx="minor">
            <a:schemeClr val="tx1"/>
          </a:fontRef>
        </p:style>
      </p:cxnSp>
      <p:cxnSp>
        <p:nvCxnSpPr>
          <p:cNvPr id="46" name="Connector: Elbow 45">
            <a:extLst>
              <a:ext uri="{FF2B5EF4-FFF2-40B4-BE49-F238E27FC236}">
                <a16:creationId xmlns:a16="http://schemas.microsoft.com/office/drawing/2014/main" id="{0381D963-6C11-5016-2504-38B02F3108EB}"/>
              </a:ext>
            </a:extLst>
          </p:cNvPr>
          <p:cNvCxnSpPr>
            <a:stCxn id="7" idx="3"/>
            <a:endCxn id="8" idx="1"/>
          </p:cNvCxnSpPr>
          <p:nvPr/>
        </p:nvCxnSpPr>
        <p:spPr>
          <a:xfrm flipV="1">
            <a:off x="4079844" y="2276679"/>
            <a:ext cx="3335940" cy="911207"/>
          </a:xfrm>
          <a:prstGeom prst="bentConnector3">
            <a:avLst/>
          </a:prstGeom>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176A8AFF-08D9-6A23-FAF7-4723210FBA9F}"/>
              </a:ext>
            </a:extLst>
          </p:cNvPr>
          <p:cNvSpPr txBox="1"/>
          <p:nvPr/>
        </p:nvSpPr>
        <p:spPr>
          <a:xfrm>
            <a:off x="4948798" y="2405223"/>
            <a:ext cx="1688283" cy="646331"/>
          </a:xfrm>
          <a:prstGeom prst="rect">
            <a:avLst/>
          </a:prstGeom>
          <a:noFill/>
        </p:spPr>
        <p:txBody>
          <a:bodyPr wrap="none" rtlCol="0">
            <a:spAutoFit/>
          </a:bodyPr>
          <a:lstStyle/>
          <a:p>
            <a:r>
              <a:rPr lang="en-US" dirty="0"/>
              <a:t>One as to One</a:t>
            </a:r>
          </a:p>
          <a:p>
            <a:r>
              <a:rPr lang="en-US" dirty="0"/>
              <a:t>1:1</a:t>
            </a:r>
            <a:endParaRPr lang="en-ZW" dirty="0"/>
          </a:p>
        </p:txBody>
      </p:sp>
      <p:sp>
        <p:nvSpPr>
          <p:cNvPr id="59" name="Rectangle 58">
            <a:extLst>
              <a:ext uri="{FF2B5EF4-FFF2-40B4-BE49-F238E27FC236}">
                <a16:creationId xmlns:a16="http://schemas.microsoft.com/office/drawing/2014/main" id="{9D08B90C-EB71-24E7-91AF-18727F0A068F}"/>
              </a:ext>
            </a:extLst>
          </p:cNvPr>
          <p:cNvSpPr/>
          <p:nvPr/>
        </p:nvSpPr>
        <p:spPr>
          <a:xfrm>
            <a:off x="9140582" y="4248726"/>
            <a:ext cx="2170546" cy="116378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Backend</a:t>
            </a:r>
            <a:endParaRPr lang="en-ZW" dirty="0"/>
          </a:p>
        </p:txBody>
      </p:sp>
    </p:spTree>
    <p:extLst>
      <p:ext uri="{BB962C8B-B14F-4D97-AF65-F5344CB8AC3E}">
        <p14:creationId xmlns:p14="http://schemas.microsoft.com/office/powerpoint/2010/main" val="410277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B8806A-8655-8504-9686-C9ED5F20FACC}"/>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93935618-E71C-2460-E8D0-A23C8FA65479}"/>
              </a:ext>
            </a:extLst>
          </p:cNvPr>
          <p:cNvSpPr>
            <a:spLocks noGrp="1"/>
          </p:cNvSpPr>
          <p:nvPr>
            <p:ph type="sldNum" sz="quarter" idx="12"/>
          </p:nvPr>
        </p:nvSpPr>
        <p:spPr/>
        <p:txBody>
          <a:bodyPr/>
          <a:lstStyle/>
          <a:p>
            <a:fld id="{C3A87F87-6BF0-4130-A5F9-BEC39EEACA47}" type="slidenum">
              <a:rPr lang="en-ZW" smtClean="0"/>
              <a:t>17</a:t>
            </a:fld>
            <a:endParaRPr lang="en-ZW"/>
          </a:p>
        </p:txBody>
      </p:sp>
      <p:sp>
        <p:nvSpPr>
          <p:cNvPr id="6" name="Rectangle 5">
            <a:extLst>
              <a:ext uri="{FF2B5EF4-FFF2-40B4-BE49-F238E27FC236}">
                <a16:creationId xmlns:a16="http://schemas.microsoft.com/office/drawing/2014/main" id="{C260F1AC-8763-4038-E2F3-69FDC9CACB0F}"/>
              </a:ext>
            </a:extLst>
          </p:cNvPr>
          <p:cNvSpPr/>
          <p:nvPr/>
        </p:nvSpPr>
        <p:spPr>
          <a:xfrm>
            <a:off x="322761" y="81109"/>
            <a:ext cx="5468439" cy="365125"/>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Reporting and analytics: Context Diagram</a:t>
            </a:r>
            <a:endParaRPr lang="en-ZW" dirty="0"/>
          </a:p>
        </p:txBody>
      </p:sp>
      <p:sp>
        <p:nvSpPr>
          <p:cNvPr id="7" name="Oval 6">
            <a:extLst>
              <a:ext uri="{FF2B5EF4-FFF2-40B4-BE49-F238E27FC236}">
                <a16:creationId xmlns:a16="http://schemas.microsoft.com/office/drawing/2014/main" id="{EC16D101-74C5-0338-3815-1B203D3F2F87}"/>
              </a:ext>
            </a:extLst>
          </p:cNvPr>
          <p:cNvSpPr/>
          <p:nvPr/>
        </p:nvSpPr>
        <p:spPr>
          <a:xfrm>
            <a:off x="4692072" y="2452543"/>
            <a:ext cx="1856509" cy="1833708"/>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System</a:t>
            </a:r>
            <a:endParaRPr lang="en-ZW" dirty="0"/>
          </a:p>
        </p:txBody>
      </p:sp>
      <p:sp>
        <p:nvSpPr>
          <p:cNvPr id="8" name="Rectangle 7">
            <a:extLst>
              <a:ext uri="{FF2B5EF4-FFF2-40B4-BE49-F238E27FC236}">
                <a16:creationId xmlns:a16="http://schemas.microsoft.com/office/drawing/2014/main" id="{58586363-F3E1-5E12-1DB1-DB9D696F93FE}"/>
              </a:ext>
            </a:extLst>
          </p:cNvPr>
          <p:cNvSpPr/>
          <p:nvPr/>
        </p:nvSpPr>
        <p:spPr>
          <a:xfrm>
            <a:off x="1805452" y="3176946"/>
            <a:ext cx="1505527" cy="3651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Database</a:t>
            </a:r>
            <a:endParaRPr lang="en-ZW" dirty="0"/>
          </a:p>
        </p:txBody>
      </p:sp>
      <p:sp>
        <p:nvSpPr>
          <p:cNvPr id="9" name="Rectangle 8">
            <a:extLst>
              <a:ext uri="{FF2B5EF4-FFF2-40B4-BE49-F238E27FC236}">
                <a16:creationId xmlns:a16="http://schemas.microsoft.com/office/drawing/2014/main" id="{00455A5B-4392-CF71-B9B7-4FEFFFEDE479}"/>
              </a:ext>
            </a:extLst>
          </p:cNvPr>
          <p:cNvSpPr/>
          <p:nvPr/>
        </p:nvSpPr>
        <p:spPr>
          <a:xfrm>
            <a:off x="8321708" y="3186834"/>
            <a:ext cx="1505527" cy="3651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Admin</a:t>
            </a:r>
            <a:endParaRPr lang="en-ZW" dirty="0"/>
          </a:p>
        </p:txBody>
      </p:sp>
      <p:cxnSp>
        <p:nvCxnSpPr>
          <p:cNvPr id="11" name="Connector: Elbow 10">
            <a:extLst>
              <a:ext uri="{FF2B5EF4-FFF2-40B4-BE49-F238E27FC236}">
                <a16:creationId xmlns:a16="http://schemas.microsoft.com/office/drawing/2014/main" id="{41A65551-67F6-61C0-D274-6D3A2582C54D}"/>
              </a:ext>
            </a:extLst>
          </p:cNvPr>
          <p:cNvCxnSpPr>
            <a:stCxn id="8" idx="0"/>
            <a:endCxn id="7" idx="0"/>
          </p:cNvCxnSpPr>
          <p:nvPr/>
        </p:nvCxnSpPr>
        <p:spPr>
          <a:xfrm rot="5400000" flipH="1" flipV="1">
            <a:off x="3727070" y="1283690"/>
            <a:ext cx="724403" cy="3062111"/>
          </a:xfrm>
          <a:prstGeom prst="bentConnector3">
            <a:avLst>
              <a:gd name="adj1" fmla="val 131557"/>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8FD7AE2-7A29-C618-D6A4-17A7FFD3D544}"/>
              </a:ext>
            </a:extLst>
          </p:cNvPr>
          <p:cNvSpPr txBox="1"/>
          <p:nvPr/>
        </p:nvSpPr>
        <p:spPr>
          <a:xfrm>
            <a:off x="3147753" y="1944712"/>
            <a:ext cx="1590500" cy="338554"/>
          </a:xfrm>
          <a:prstGeom prst="rect">
            <a:avLst/>
          </a:prstGeom>
          <a:noFill/>
        </p:spPr>
        <p:txBody>
          <a:bodyPr wrap="none" rtlCol="0">
            <a:spAutoFit/>
          </a:bodyPr>
          <a:lstStyle/>
          <a:p>
            <a:r>
              <a:rPr lang="en-US" sz="1600" dirty="0"/>
              <a:t>Send Database</a:t>
            </a:r>
            <a:endParaRPr lang="en-ZW" sz="1600" dirty="0"/>
          </a:p>
        </p:txBody>
      </p:sp>
      <p:cxnSp>
        <p:nvCxnSpPr>
          <p:cNvPr id="14" name="Connector: Elbow 13">
            <a:extLst>
              <a:ext uri="{FF2B5EF4-FFF2-40B4-BE49-F238E27FC236}">
                <a16:creationId xmlns:a16="http://schemas.microsoft.com/office/drawing/2014/main" id="{0F78DBF7-A929-4772-FC2F-FFE93DFAFFD0}"/>
              </a:ext>
            </a:extLst>
          </p:cNvPr>
          <p:cNvCxnSpPr>
            <a:stCxn id="7" idx="4"/>
            <a:endCxn id="8" idx="2"/>
          </p:cNvCxnSpPr>
          <p:nvPr/>
        </p:nvCxnSpPr>
        <p:spPr>
          <a:xfrm rot="5400000" flipH="1">
            <a:off x="3717182" y="2383106"/>
            <a:ext cx="744180" cy="3062111"/>
          </a:xfrm>
          <a:prstGeom prst="bentConnector3">
            <a:avLst>
              <a:gd name="adj1" fmla="val -30718"/>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CC7BAA-331B-2864-8AED-D8FA07122B9A}"/>
              </a:ext>
            </a:extLst>
          </p:cNvPr>
          <p:cNvSpPr txBox="1"/>
          <p:nvPr/>
        </p:nvSpPr>
        <p:spPr>
          <a:xfrm>
            <a:off x="3143134" y="4172971"/>
            <a:ext cx="2085827" cy="369332"/>
          </a:xfrm>
          <a:prstGeom prst="rect">
            <a:avLst/>
          </a:prstGeom>
          <a:noFill/>
        </p:spPr>
        <p:txBody>
          <a:bodyPr wrap="none" rtlCol="0">
            <a:spAutoFit/>
          </a:bodyPr>
          <a:lstStyle/>
          <a:p>
            <a:r>
              <a:rPr lang="en-US" dirty="0"/>
              <a:t>Request Database</a:t>
            </a:r>
            <a:endParaRPr lang="en-ZW" dirty="0"/>
          </a:p>
        </p:txBody>
      </p:sp>
      <p:sp>
        <p:nvSpPr>
          <p:cNvPr id="22" name="TextBox 21">
            <a:extLst>
              <a:ext uri="{FF2B5EF4-FFF2-40B4-BE49-F238E27FC236}">
                <a16:creationId xmlns:a16="http://schemas.microsoft.com/office/drawing/2014/main" id="{85DCA058-402C-5559-5AC6-2B9C81808681}"/>
              </a:ext>
            </a:extLst>
          </p:cNvPr>
          <p:cNvSpPr txBox="1"/>
          <p:nvPr/>
        </p:nvSpPr>
        <p:spPr>
          <a:xfrm>
            <a:off x="7156149" y="1870425"/>
            <a:ext cx="1038874" cy="369332"/>
          </a:xfrm>
          <a:prstGeom prst="rect">
            <a:avLst/>
          </a:prstGeom>
          <a:noFill/>
        </p:spPr>
        <p:txBody>
          <a:bodyPr wrap="none" rtlCol="0">
            <a:spAutoFit/>
          </a:bodyPr>
          <a:lstStyle/>
          <a:p>
            <a:r>
              <a:rPr lang="en-US" dirty="0"/>
              <a:t>Queries</a:t>
            </a:r>
            <a:endParaRPr lang="en-ZW" dirty="0"/>
          </a:p>
        </p:txBody>
      </p:sp>
      <p:cxnSp>
        <p:nvCxnSpPr>
          <p:cNvPr id="24" name="Connector: Elbow 23">
            <a:extLst>
              <a:ext uri="{FF2B5EF4-FFF2-40B4-BE49-F238E27FC236}">
                <a16:creationId xmlns:a16="http://schemas.microsoft.com/office/drawing/2014/main" id="{F6411673-269E-D3D6-A00E-EBEB268689E5}"/>
              </a:ext>
            </a:extLst>
          </p:cNvPr>
          <p:cNvCxnSpPr>
            <a:stCxn id="9" idx="0"/>
            <a:endCxn id="7" idx="7"/>
          </p:cNvCxnSpPr>
          <p:nvPr/>
        </p:nvCxnSpPr>
        <p:spPr>
          <a:xfrm rot="16200000" flipV="1">
            <a:off x="7442712" y="1555074"/>
            <a:ext cx="465751" cy="2797770"/>
          </a:xfrm>
          <a:prstGeom prst="bentConnector3">
            <a:avLst>
              <a:gd name="adj1" fmla="val 206739"/>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7AF80AB8-7156-1442-056F-81573CA5A0F4}"/>
              </a:ext>
            </a:extLst>
          </p:cNvPr>
          <p:cNvCxnSpPr>
            <a:cxnSpLocks/>
            <a:stCxn id="9" idx="2"/>
            <a:endCxn id="7" idx="5"/>
          </p:cNvCxnSpPr>
          <p:nvPr/>
        </p:nvCxnSpPr>
        <p:spPr>
          <a:xfrm rot="5400000">
            <a:off x="7442711" y="2385950"/>
            <a:ext cx="465752" cy="2797770"/>
          </a:xfrm>
          <a:prstGeom prst="bentConnector3">
            <a:avLst>
              <a:gd name="adj1" fmla="val 206739"/>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A89AA96-51BE-774E-21AC-31C6439EBE9A}"/>
              </a:ext>
            </a:extLst>
          </p:cNvPr>
          <p:cNvSpPr txBox="1"/>
          <p:nvPr/>
        </p:nvSpPr>
        <p:spPr>
          <a:xfrm>
            <a:off x="6901079" y="4172971"/>
            <a:ext cx="1549014" cy="369332"/>
          </a:xfrm>
          <a:prstGeom prst="rect">
            <a:avLst/>
          </a:prstGeom>
          <a:noFill/>
        </p:spPr>
        <p:txBody>
          <a:bodyPr wrap="none" rtlCol="0">
            <a:spAutoFit/>
          </a:bodyPr>
          <a:lstStyle/>
          <a:p>
            <a:r>
              <a:rPr lang="en-US" dirty="0"/>
              <a:t>View reports</a:t>
            </a:r>
            <a:endParaRPr lang="en-ZW" dirty="0"/>
          </a:p>
        </p:txBody>
      </p:sp>
      <p:cxnSp>
        <p:nvCxnSpPr>
          <p:cNvPr id="3" name="Straight Arrow Connector 2">
            <a:extLst>
              <a:ext uri="{FF2B5EF4-FFF2-40B4-BE49-F238E27FC236}">
                <a16:creationId xmlns:a16="http://schemas.microsoft.com/office/drawing/2014/main" id="{C038EBD8-D345-46A3-CB92-E36B8AFF396B}"/>
              </a:ext>
            </a:extLst>
          </p:cNvPr>
          <p:cNvCxnSpPr>
            <a:stCxn id="9" idx="1"/>
            <a:endCxn id="7" idx="6"/>
          </p:cNvCxnSpPr>
          <p:nvPr/>
        </p:nvCxnSpPr>
        <p:spPr>
          <a:xfrm flipH="1">
            <a:off x="6548581" y="3369397"/>
            <a:ext cx="1773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3FFC92F6-B137-89C6-9059-09FDCD0FCB28}"/>
              </a:ext>
            </a:extLst>
          </p:cNvPr>
          <p:cNvSpPr txBox="1"/>
          <p:nvPr/>
        </p:nvSpPr>
        <p:spPr>
          <a:xfrm>
            <a:off x="6687116" y="2844805"/>
            <a:ext cx="2248821" cy="369332"/>
          </a:xfrm>
          <a:prstGeom prst="rect">
            <a:avLst/>
          </a:prstGeom>
          <a:noFill/>
        </p:spPr>
        <p:txBody>
          <a:bodyPr wrap="none" rtlCol="0">
            <a:spAutoFit/>
          </a:bodyPr>
          <a:lstStyle/>
          <a:p>
            <a:r>
              <a:rPr lang="en-US" dirty="0"/>
              <a:t>Register employee</a:t>
            </a:r>
            <a:endParaRPr lang="en-ZW" dirty="0"/>
          </a:p>
        </p:txBody>
      </p:sp>
    </p:spTree>
    <p:extLst>
      <p:ext uri="{BB962C8B-B14F-4D97-AF65-F5344CB8AC3E}">
        <p14:creationId xmlns:p14="http://schemas.microsoft.com/office/powerpoint/2010/main" val="354413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89FDB5-0403-8713-E99A-C780D69E42D6}"/>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E3AFBA6C-309B-1F51-F2C7-655F8224405C}"/>
              </a:ext>
            </a:extLst>
          </p:cNvPr>
          <p:cNvSpPr>
            <a:spLocks noGrp="1"/>
          </p:cNvSpPr>
          <p:nvPr>
            <p:ph type="sldNum" sz="quarter" idx="12"/>
          </p:nvPr>
        </p:nvSpPr>
        <p:spPr/>
        <p:txBody>
          <a:bodyPr/>
          <a:lstStyle/>
          <a:p>
            <a:fld id="{C3A87F87-6BF0-4130-A5F9-BEC39EEACA47}" type="slidenum">
              <a:rPr lang="en-ZW" smtClean="0"/>
              <a:t>18</a:t>
            </a:fld>
            <a:endParaRPr lang="en-ZW"/>
          </a:p>
        </p:txBody>
      </p:sp>
      <p:sp>
        <p:nvSpPr>
          <p:cNvPr id="6" name="Rectangle 5">
            <a:extLst>
              <a:ext uri="{FF2B5EF4-FFF2-40B4-BE49-F238E27FC236}">
                <a16:creationId xmlns:a16="http://schemas.microsoft.com/office/drawing/2014/main" id="{607F3F45-94B3-F2EF-E2CF-4AD71099A9AA}"/>
              </a:ext>
            </a:extLst>
          </p:cNvPr>
          <p:cNvSpPr/>
          <p:nvPr/>
        </p:nvSpPr>
        <p:spPr>
          <a:xfrm>
            <a:off x="322761" y="81109"/>
            <a:ext cx="5468439" cy="365125"/>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Reporting and analytics: Context Diagram</a:t>
            </a:r>
            <a:endParaRPr lang="en-ZW" dirty="0"/>
          </a:p>
        </p:txBody>
      </p:sp>
      <p:sp>
        <p:nvSpPr>
          <p:cNvPr id="7" name="Flowchart: Terminator 6">
            <a:extLst>
              <a:ext uri="{FF2B5EF4-FFF2-40B4-BE49-F238E27FC236}">
                <a16:creationId xmlns:a16="http://schemas.microsoft.com/office/drawing/2014/main" id="{D0F15548-1398-4BC2-40DB-91031AC9308F}"/>
              </a:ext>
            </a:extLst>
          </p:cNvPr>
          <p:cNvSpPr/>
          <p:nvPr/>
        </p:nvSpPr>
        <p:spPr>
          <a:xfrm>
            <a:off x="5320146" y="572654"/>
            <a:ext cx="1117599" cy="452582"/>
          </a:xfrm>
          <a:prstGeom prst="flowChartTerminator">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Start</a:t>
            </a:r>
            <a:endParaRPr lang="en-ZW" sz="1600" dirty="0"/>
          </a:p>
        </p:txBody>
      </p:sp>
      <p:sp>
        <p:nvSpPr>
          <p:cNvPr id="8" name="Flowchart: Predefined Process 7">
            <a:extLst>
              <a:ext uri="{FF2B5EF4-FFF2-40B4-BE49-F238E27FC236}">
                <a16:creationId xmlns:a16="http://schemas.microsoft.com/office/drawing/2014/main" id="{5E3C875F-EC55-4B53-031D-03B44434D6DA}"/>
              </a:ext>
            </a:extLst>
          </p:cNvPr>
          <p:cNvSpPr/>
          <p:nvPr/>
        </p:nvSpPr>
        <p:spPr>
          <a:xfrm>
            <a:off x="5133108" y="1376218"/>
            <a:ext cx="1491672" cy="500928"/>
          </a:xfrm>
          <a:prstGeom prst="flowChartPredefined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Send Database</a:t>
            </a:r>
            <a:endParaRPr lang="en-ZW" sz="1600" dirty="0"/>
          </a:p>
        </p:txBody>
      </p:sp>
      <p:cxnSp>
        <p:nvCxnSpPr>
          <p:cNvPr id="10" name="Straight Connector 9">
            <a:extLst>
              <a:ext uri="{FF2B5EF4-FFF2-40B4-BE49-F238E27FC236}">
                <a16:creationId xmlns:a16="http://schemas.microsoft.com/office/drawing/2014/main" id="{A58A6E17-98D0-F367-7E04-0B3560708729}"/>
              </a:ext>
            </a:extLst>
          </p:cNvPr>
          <p:cNvCxnSpPr>
            <a:cxnSpLocks/>
            <a:stCxn id="7" idx="2"/>
            <a:endCxn id="8" idx="0"/>
          </p:cNvCxnSpPr>
          <p:nvPr/>
        </p:nvCxnSpPr>
        <p:spPr>
          <a:xfrm flipH="1">
            <a:off x="5878944" y="1025236"/>
            <a:ext cx="2" cy="350982"/>
          </a:xfrm>
          <a:prstGeom prst="line">
            <a:avLst/>
          </a:prstGeom>
        </p:spPr>
        <p:style>
          <a:lnRef idx="2">
            <a:schemeClr val="dk1"/>
          </a:lnRef>
          <a:fillRef idx="0">
            <a:schemeClr val="dk1"/>
          </a:fillRef>
          <a:effectRef idx="1">
            <a:schemeClr val="dk1"/>
          </a:effectRef>
          <a:fontRef idx="minor">
            <a:schemeClr val="tx1"/>
          </a:fontRef>
        </p:style>
      </p:cxnSp>
      <p:sp>
        <p:nvSpPr>
          <p:cNvPr id="11" name="Flowchart: Decision 10">
            <a:extLst>
              <a:ext uri="{FF2B5EF4-FFF2-40B4-BE49-F238E27FC236}">
                <a16:creationId xmlns:a16="http://schemas.microsoft.com/office/drawing/2014/main" id="{0FC2B560-787E-8A8D-E977-4D9E30E35DAE}"/>
              </a:ext>
            </a:extLst>
          </p:cNvPr>
          <p:cNvSpPr/>
          <p:nvPr/>
        </p:nvSpPr>
        <p:spPr>
          <a:xfrm>
            <a:off x="4701309" y="2200287"/>
            <a:ext cx="2355272" cy="789999"/>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Check the database</a:t>
            </a:r>
            <a:endParaRPr lang="en-ZW" sz="1600" dirty="0"/>
          </a:p>
        </p:txBody>
      </p:sp>
      <p:cxnSp>
        <p:nvCxnSpPr>
          <p:cNvPr id="13" name="Straight Connector 12">
            <a:extLst>
              <a:ext uri="{FF2B5EF4-FFF2-40B4-BE49-F238E27FC236}">
                <a16:creationId xmlns:a16="http://schemas.microsoft.com/office/drawing/2014/main" id="{8566071E-F163-0DA3-E5CF-09963E30ECD1}"/>
              </a:ext>
            </a:extLst>
          </p:cNvPr>
          <p:cNvCxnSpPr>
            <a:cxnSpLocks/>
            <a:stCxn id="8" idx="2"/>
            <a:endCxn id="11" idx="0"/>
          </p:cNvCxnSpPr>
          <p:nvPr/>
        </p:nvCxnSpPr>
        <p:spPr>
          <a:xfrm>
            <a:off x="5878944" y="1877146"/>
            <a:ext cx="1" cy="323141"/>
          </a:xfrm>
          <a:prstGeom prst="line">
            <a:avLst/>
          </a:prstGeom>
        </p:spPr>
        <p:style>
          <a:lnRef idx="2">
            <a:schemeClr val="dk1"/>
          </a:lnRef>
          <a:fillRef idx="0">
            <a:schemeClr val="dk1"/>
          </a:fillRef>
          <a:effectRef idx="1">
            <a:schemeClr val="dk1"/>
          </a:effectRef>
          <a:fontRef idx="minor">
            <a:schemeClr val="tx1"/>
          </a:fontRef>
        </p:style>
      </p:cxnSp>
      <p:sp>
        <p:nvSpPr>
          <p:cNvPr id="14" name="Flowchart: Predefined Process 13">
            <a:extLst>
              <a:ext uri="{FF2B5EF4-FFF2-40B4-BE49-F238E27FC236}">
                <a16:creationId xmlns:a16="http://schemas.microsoft.com/office/drawing/2014/main" id="{19B25478-77D2-63BA-93A7-79E24E21418B}"/>
              </a:ext>
            </a:extLst>
          </p:cNvPr>
          <p:cNvSpPr/>
          <p:nvPr/>
        </p:nvSpPr>
        <p:spPr>
          <a:xfrm>
            <a:off x="5022270" y="3358726"/>
            <a:ext cx="1713347" cy="544946"/>
          </a:xfrm>
          <a:prstGeom prst="flowChartPredefined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Generates reports</a:t>
            </a:r>
            <a:endParaRPr lang="en-ZW" dirty="0"/>
          </a:p>
        </p:txBody>
      </p:sp>
      <p:cxnSp>
        <p:nvCxnSpPr>
          <p:cNvPr id="25" name="Straight Connector 24">
            <a:extLst>
              <a:ext uri="{FF2B5EF4-FFF2-40B4-BE49-F238E27FC236}">
                <a16:creationId xmlns:a16="http://schemas.microsoft.com/office/drawing/2014/main" id="{D0D27500-349E-59BA-2B2B-EF5103B49E38}"/>
              </a:ext>
            </a:extLst>
          </p:cNvPr>
          <p:cNvCxnSpPr>
            <a:stCxn id="14" idx="0"/>
            <a:endCxn id="11" idx="2"/>
          </p:cNvCxnSpPr>
          <p:nvPr/>
        </p:nvCxnSpPr>
        <p:spPr>
          <a:xfrm flipV="1">
            <a:off x="5878944" y="2990286"/>
            <a:ext cx="1" cy="368440"/>
          </a:xfrm>
          <a:prstGeom prst="line">
            <a:avLst/>
          </a:prstGeom>
        </p:spPr>
        <p:style>
          <a:lnRef idx="2">
            <a:schemeClr val="dk1"/>
          </a:lnRef>
          <a:fillRef idx="0">
            <a:schemeClr val="dk1"/>
          </a:fillRef>
          <a:effectRef idx="1">
            <a:schemeClr val="dk1"/>
          </a:effectRef>
          <a:fontRef idx="minor">
            <a:schemeClr val="tx1"/>
          </a:fontRef>
        </p:style>
      </p:cxnSp>
      <p:sp>
        <p:nvSpPr>
          <p:cNvPr id="26" name="Flowchart: Terminator 25">
            <a:extLst>
              <a:ext uri="{FF2B5EF4-FFF2-40B4-BE49-F238E27FC236}">
                <a16:creationId xmlns:a16="http://schemas.microsoft.com/office/drawing/2014/main" id="{82C4CA61-D068-C70D-2F2F-BE5D92C4729E}"/>
              </a:ext>
            </a:extLst>
          </p:cNvPr>
          <p:cNvSpPr/>
          <p:nvPr/>
        </p:nvSpPr>
        <p:spPr>
          <a:xfrm>
            <a:off x="5320143" y="4343108"/>
            <a:ext cx="1117599" cy="452582"/>
          </a:xfrm>
          <a:prstGeom prst="flowChartTerminator">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End</a:t>
            </a:r>
            <a:endParaRPr lang="en-ZW" sz="1600" dirty="0"/>
          </a:p>
        </p:txBody>
      </p:sp>
      <p:cxnSp>
        <p:nvCxnSpPr>
          <p:cNvPr id="28" name="Straight Connector 27">
            <a:extLst>
              <a:ext uri="{FF2B5EF4-FFF2-40B4-BE49-F238E27FC236}">
                <a16:creationId xmlns:a16="http://schemas.microsoft.com/office/drawing/2014/main" id="{8EA762C9-EE66-2C26-A1A6-C9807B1C3FC3}"/>
              </a:ext>
            </a:extLst>
          </p:cNvPr>
          <p:cNvCxnSpPr>
            <a:stCxn id="14" idx="2"/>
            <a:endCxn id="26" idx="0"/>
          </p:cNvCxnSpPr>
          <p:nvPr/>
        </p:nvCxnSpPr>
        <p:spPr>
          <a:xfrm flipH="1">
            <a:off x="5878943" y="3903672"/>
            <a:ext cx="1" cy="43943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8102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601F7B-345E-EA06-070A-A54CA2E68B09}"/>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1CC27F8E-AF5D-32D6-6D57-FADE4F62ED7F}"/>
              </a:ext>
            </a:extLst>
          </p:cNvPr>
          <p:cNvSpPr>
            <a:spLocks noGrp="1"/>
          </p:cNvSpPr>
          <p:nvPr>
            <p:ph type="sldNum" sz="quarter" idx="12"/>
          </p:nvPr>
        </p:nvSpPr>
        <p:spPr/>
        <p:txBody>
          <a:bodyPr/>
          <a:lstStyle/>
          <a:p>
            <a:fld id="{C3A87F87-6BF0-4130-A5F9-BEC39EEACA47}" type="slidenum">
              <a:rPr lang="en-ZW" smtClean="0"/>
              <a:t>19</a:t>
            </a:fld>
            <a:endParaRPr lang="en-ZW"/>
          </a:p>
        </p:txBody>
      </p:sp>
      <p:sp>
        <p:nvSpPr>
          <p:cNvPr id="7" name="TextBox 6">
            <a:extLst>
              <a:ext uri="{FF2B5EF4-FFF2-40B4-BE49-F238E27FC236}">
                <a16:creationId xmlns:a16="http://schemas.microsoft.com/office/drawing/2014/main" id="{EC8A3A3F-D08B-5AE0-5DDF-4373D15F9E66}"/>
              </a:ext>
            </a:extLst>
          </p:cNvPr>
          <p:cNvSpPr txBox="1"/>
          <p:nvPr/>
        </p:nvSpPr>
        <p:spPr>
          <a:xfrm>
            <a:off x="2881746" y="1676553"/>
            <a:ext cx="8543636" cy="646331"/>
          </a:xfrm>
          <a:prstGeom prst="rect">
            <a:avLst/>
          </a:prstGeom>
          <a:noFill/>
        </p:spPr>
        <p:txBody>
          <a:bodyPr wrap="square">
            <a:spAutoFit/>
          </a:bodyPr>
          <a:lstStyle/>
          <a:p>
            <a:r>
              <a:rPr lang="en-ZW" dirty="0"/>
              <a:t>Labour Tasks</a:t>
            </a:r>
          </a:p>
          <a:p>
            <a:r>
              <a:rPr lang="en-ZW" dirty="0"/>
              <a:t>1. Appointment scheduling, SMS and Emails, Reporting database and backend</a:t>
            </a:r>
          </a:p>
        </p:txBody>
      </p:sp>
    </p:spTree>
    <p:extLst>
      <p:ext uri="{BB962C8B-B14F-4D97-AF65-F5344CB8AC3E}">
        <p14:creationId xmlns:p14="http://schemas.microsoft.com/office/powerpoint/2010/main" val="1929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6644-9931-27E5-BF52-2D24A48920E1}"/>
              </a:ext>
            </a:extLst>
          </p:cNvPr>
          <p:cNvSpPr>
            <a:spLocks noGrp="1"/>
          </p:cNvSpPr>
          <p:nvPr>
            <p:ph type="title"/>
          </p:nvPr>
        </p:nvSpPr>
        <p:spPr>
          <a:xfrm>
            <a:off x="838200" y="365126"/>
            <a:ext cx="10515600" cy="826366"/>
          </a:xfrm>
        </p:spPr>
        <p:txBody>
          <a:bodyPr>
            <a:normAutofit fontScale="90000"/>
          </a:bodyPr>
          <a:lstStyle/>
          <a:p>
            <a:r>
              <a:rPr lang="en-ZW" b="1" u="sng" dirty="0"/>
              <a:t>Introduction/background</a:t>
            </a:r>
          </a:p>
        </p:txBody>
      </p:sp>
      <p:sp>
        <p:nvSpPr>
          <p:cNvPr id="3" name="Content Placeholder 2">
            <a:extLst>
              <a:ext uri="{FF2B5EF4-FFF2-40B4-BE49-F238E27FC236}">
                <a16:creationId xmlns:a16="http://schemas.microsoft.com/office/drawing/2014/main" id="{E162D088-E40F-5C6A-B8C1-32E7380E8BD5}"/>
              </a:ext>
            </a:extLst>
          </p:cNvPr>
          <p:cNvSpPr>
            <a:spLocks noGrp="1"/>
          </p:cNvSpPr>
          <p:nvPr>
            <p:ph idx="1"/>
          </p:nvPr>
        </p:nvSpPr>
        <p:spPr>
          <a:xfrm>
            <a:off x="838200" y="1191492"/>
            <a:ext cx="10515600" cy="5133254"/>
          </a:xfrm>
        </p:spPr>
        <p:txBody>
          <a:bodyPr>
            <a:normAutofit lnSpcReduction="10000"/>
          </a:bodyPr>
          <a:lstStyle/>
          <a:p>
            <a:r>
              <a:rPr lang="en-GB" dirty="0"/>
              <a:t>Our group aimed to identify a key area for improvement in local healthcare services, focusing specifically on the operations and patient experiences at Flex Private Clinic, a small clinic in Bulawayo near </a:t>
            </a:r>
            <a:r>
              <a:rPr lang="en-GB" dirty="0" err="1"/>
              <a:t>Luveve</a:t>
            </a:r>
            <a:r>
              <a:rPr lang="en-GB" dirty="0"/>
              <a:t>.</a:t>
            </a:r>
          </a:p>
          <a:p>
            <a:r>
              <a:rPr lang="en-GB" dirty="0"/>
              <a:t>During our research, we identified Flex Private Clinic as a potential site for our study. This clinic serves the local community and presents an opportunity to enhance healthcare delivery.</a:t>
            </a:r>
          </a:p>
          <a:p>
            <a:r>
              <a:rPr lang="en-GB" dirty="0"/>
              <a:t>We employed a mixed-methods approach for data collection, which included both surveys and interviews. This methodology allowed us to gather comprehensive insights from various stakeholders associated with the clinic.</a:t>
            </a:r>
          </a:p>
          <a:p>
            <a:pPr>
              <a:buNone/>
            </a:pPr>
            <a:r>
              <a:rPr lang="en-GB" u="sng" dirty="0"/>
              <a:t>The participants in our study included:</a:t>
            </a:r>
          </a:p>
          <a:p>
            <a:pPr marL="457200" indent="-457200">
              <a:buFont typeface="+mj-lt"/>
              <a:buAutoNum type="arabicPeriod"/>
            </a:pPr>
            <a:r>
              <a:rPr lang="en-GB" b="1" dirty="0"/>
              <a:t>Receptionist</a:t>
            </a:r>
            <a:r>
              <a:rPr lang="en-GB" dirty="0"/>
              <a:t>: Provided insights into daily operations, patient flow, and administrative challenges.</a:t>
            </a:r>
          </a:p>
          <a:p>
            <a:pPr marL="457200" indent="-457200">
              <a:buFont typeface="+mj-lt"/>
              <a:buAutoNum type="arabicPeriod"/>
            </a:pPr>
            <a:r>
              <a:rPr lang="en-GB" b="1" dirty="0"/>
              <a:t>Random Customer</a:t>
            </a:r>
            <a:r>
              <a:rPr lang="en-GB" dirty="0"/>
              <a:t>: Offered a firsthand perspective on patient satisfaction and the overall experience at the clinic.</a:t>
            </a:r>
          </a:p>
          <a:p>
            <a:pPr marL="457200" indent="-457200">
              <a:buFont typeface="+mj-lt"/>
              <a:buAutoNum type="arabicPeriod"/>
            </a:pPr>
            <a:r>
              <a:rPr lang="en-GB" b="1" dirty="0"/>
              <a:t>Supervisor of the Clinic</a:t>
            </a:r>
            <a:r>
              <a:rPr lang="en-GB" dirty="0"/>
              <a:t>: Shared management insights, including operational challenges and areas for potential improvement.</a:t>
            </a:r>
          </a:p>
          <a:p>
            <a:endParaRPr lang="en-ZW" sz="2000" dirty="0"/>
          </a:p>
        </p:txBody>
      </p:sp>
      <p:sp>
        <p:nvSpPr>
          <p:cNvPr id="4" name="Footer Placeholder 3">
            <a:extLst>
              <a:ext uri="{FF2B5EF4-FFF2-40B4-BE49-F238E27FC236}">
                <a16:creationId xmlns:a16="http://schemas.microsoft.com/office/drawing/2014/main" id="{D71D1A21-40D2-626C-D722-3E18C14468CE}"/>
              </a:ext>
            </a:extLst>
          </p:cNvPr>
          <p:cNvSpPr>
            <a:spLocks noGrp="1"/>
          </p:cNvSpPr>
          <p:nvPr>
            <p:ph type="ftr" sz="quarter" idx="11"/>
          </p:nvPr>
        </p:nvSpPr>
        <p:spPr/>
        <p:txBody>
          <a:bodyPr/>
          <a:lstStyle/>
          <a:p>
            <a:r>
              <a:rPr lang="en-ZW" sz="2400" dirty="0"/>
              <a:t>Healthcare Appointment System</a:t>
            </a:r>
          </a:p>
        </p:txBody>
      </p:sp>
      <p:sp>
        <p:nvSpPr>
          <p:cNvPr id="5" name="Slide Number Placeholder 4">
            <a:extLst>
              <a:ext uri="{FF2B5EF4-FFF2-40B4-BE49-F238E27FC236}">
                <a16:creationId xmlns:a16="http://schemas.microsoft.com/office/drawing/2014/main" id="{D5638113-F045-FA8B-12C7-07283FF5FCD8}"/>
              </a:ext>
            </a:extLst>
          </p:cNvPr>
          <p:cNvSpPr>
            <a:spLocks noGrp="1"/>
          </p:cNvSpPr>
          <p:nvPr>
            <p:ph type="sldNum" sz="quarter" idx="12"/>
          </p:nvPr>
        </p:nvSpPr>
        <p:spPr/>
        <p:txBody>
          <a:bodyPr/>
          <a:lstStyle/>
          <a:p>
            <a:fld id="{C3A87F87-6BF0-4130-A5F9-BEC39EEACA47}" type="slidenum">
              <a:rPr lang="en-ZW" smtClean="0"/>
              <a:t>2</a:t>
            </a:fld>
            <a:endParaRPr lang="en-ZW"/>
          </a:p>
        </p:txBody>
      </p:sp>
    </p:spTree>
    <p:extLst>
      <p:ext uri="{BB962C8B-B14F-4D97-AF65-F5344CB8AC3E}">
        <p14:creationId xmlns:p14="http://schemas.microsoft.com/office/powerpoint/2010/main" val="1726615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F0A7F4-0D66-9AB7-02C3-0A89D9BE5D33}"/>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FD9D9E68-6FB9-2712-1F2B-6D4938565201}"/>
              </a:ext>
            </a:extLst>
          </p:cNvPr>
          <p:cNvSpPr>
            <a:spLocks noGrp="1"/>
          </p:cNvSpPr>
          <p:nvPr>
            <p:ph type="sldNum" sz="quarter" idx="12"/>
          </p:nvPr>
        </p:nvSpPr>
        <p:spPr/>
        <p:txBody>
          <a:bodyPr/>
          <a:lstStyle/>
          <a:p>
            <a:fld id="{C3A87F87-6BF0-4130-A5F9-BEC39EEACA47}" type="slidenum">
              <a:rPr lang="en-ZW" smtClean="0"/>
              <a:t>20</a:t>
            </a:fld>
            <a:endParaRPr lang="en-ZW"/>
          </a:p>
        </p:txBody>
      </p:sp>
      <p:sp>
        <p:nvSpPr>
          <p:cNvPr id="8" name="Rectangle 7">
            <a:extLst>
              <a:ext uri="{FF2B5EF4-FFF2-40B4-BE49-F238E27FC236}">
                <a16:creationId xmlns:a16="http://schemas.microsoft.com/office/drawing/2014/main" id="{A16C6DE4-5AFD-2196-AC1E-777A7E28DE5F}"/>
              </a:ext>
            </a:extLst>
          </p:cNvPr>
          <p:cNvSpPr/>
          <p:nvPr/>
        </p:nvSpPr>
        <p:spPr>
          <a:xfrm>
            <a:off x="2410692" y="2780145"/>
            <a:ext cx="1477818" cy="76661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Database</a:t>
            </a:r>
            <a:endParaRPr lang="en-ZW" dirty="0"/>
          </a:p>
        </p:txBody>
      </p:sp>
      <p:sp>
        <p:nvSpPr>
          <p:cNvPr id="10" name="Rectangle 9">
            <a:extLst>
              <a:ext uri="{FF2B5EF4-FFF2-40B4-BE49-F238E27FC236}">
                <a16:creationId xmlns:a16="http://schemas.microsoft.com/office/drawing/2014/main" id="{AC563A67-F6AE-EA30-547D-5D4789497357}"/>
              </a:ext>
            </a:extLst>
          </p:cNvPr>
          <p:cNvSpPr/>
          <p:nvPr/>
        </p:nvSpPr>
        <p:spPr>
          <a:xfrm>
            <a:off x="322761" y="81109"/>
            <a:ext cx="6770766" cy="365125"/>
          </a:xfrm>
          <a:prstGeom prst="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Reporting and analytics: ERD (Entity Relationship Diagram)</a:t>
            </a:r>
            <a:endParaRPr lang="en-ZW" dirty="0"/>
          </a:p>
        </p:txBody>
      </p:sp>
    </p:spTree>
    <p:extLst>
      <p:ext uri="{BB962C8B-B14F-4D97-AF65-F5344CB8AC3E}">
        <p14:creationId xmlns:p14="http://schemas.microsoft.com/office/powerpoint/2010/main" val="284410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A65D29-5E22-A37D-0815-5469C63C2CF6}"/>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DECF141A-6907-CB55-C8BF-A213B32D6FE4}"/>
              </a:ext>
            </a:extLst>
          </p:cNvPr>
          <p:cNvSpPr>
            <a:spLocks noGrp="1"/>
          </p:cNvSpPr>
          <p:nvPr>
            <p:ph type="sldNum" sz="quarter" idx="12"/>
          </p:nvPr>
        </p:nvSpPr>
        <p:spPr/>
        <p:txBody>
          <a:bodyPr/>
          <a:lstStyle/>
          <a:p>
            <a:fld id="{C3A87F87-6BF0-4130-A5F9-BEC39EEACA47}" type="slidenum">
              <a:rPr lang="en-ZW" smtClean="0"/>
              <a:t>21</a:t>
            </a:fld>
            <a:endParaRPr lang="en-ZW"/>
          </a:p>
        </p:txBody>
      </p:sp>
      <p:sp>
        <p:nvSpPr>
          <p:cNvPr id="6" name="Rectangle 5">
            <a:extLst>
              <a:ext uri="{FF2B5EF4-FFF2-40B4-BE49-F238E27FC236}">
                <a16:creationId xmlns:a16="http://schemas.microsoft.com/office/drawing/2014/main" id="{EB72F0CA-023A-0F4D-919C-CC93A408572E}"/>
              </a:ext>
            </a:extLst>
          </p:cNvPr>
          <p:cNvSpPr/>
          <p:nvPr/>
        </p:nvSpPr>
        <p:spPr>
          <a:xfrm>
            <a:off x="1733110" y="2474490"/>
            <a:ext cx="1663564" cy="6003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 Scheduling</a:t>
            </a:r>
            <a:endParaRPr lang="en-ZW" dirty="0"/>
          </a:p>
        </p:txBody>
      </p:sp>
      <p:sp>
        <p:nvSpPr>
          <p:cNvPr id="7" name="Rectangle 6">
            <a:extLst>
              <a:ext uri="{FF2B5EF4-FFF2-40B4-BE49-F238E27FC236}">
                <a16:creationId xmlns:a16="http://schemas.microsoft.com/office/drawing/2014/main" id="{8E99FD61-3D09-34F1-FB39-0EF8104034A9}"/>
              </a:ext>
            </a:extLst>
          </p:cNvPr>
          <p:cNvSpPr/>
          <p:nvPr/>
        </p:nvSpPr>
        <p:spPr>
          <a:xfrm>
            <a:off x="5264218" y="2363073"/>
            <a:ext cx="1663564" cy="6003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Reporting and analytics</a:t>
            </a:r>
            <a:endParaRPr lang="en-ZW" dirty="0"/>
          </a:p>
        </p:txBody>
      </p:sp>
      <p:sp>
        <p:nvSpPr>
          <p:cNvPr id="8" name="Rectangle 7">
            <a:extLst>
              <a:ext uri="{FF2B5EF4-FFF2-40B4-BE49-F238E27FC236}">
                <a16:creationId xmlns:a16="http://schemas.microsoft.com/office/drawing/2014/main" id="{DEE12D47-F6DD-2F44-C6A5-8749BA168ADE}"/>
              </a:ext>
            </a:extLst>
          </p:cNvPr>
          <p:cNvSpPr/>
          <p:nvPr/>
        </p:nvSpPr>
        <p:spPr>
          <a:xfrm>
            <a:off x="8999306" y="2061590"/>
            <a:ext cx="1663564" cy="8286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SmS</a:t>
            </a:r>
            <a:r>
              <a:rPr lang="en-US" dirty="0"/>
              <a:t> and Email Notification</a:t>
            </a:r>
            <a:endParaRPr lang="en-ZW" dirty="0"/>
          </a:p>
        </p:txBody>
      </p:sp>
      <p:sp>
        <p:nvSpPr>
          <p:cNvPr id="9" name="TextBox 8">
            <a:extLst>
              <a:ext uri="{FF2B5EF4-FFF2-40B4-BE49-F238E27FC236}">
                <a16:creationId xmlns:a16="http://schemas.microsoft.com/office/drawing/2014/main" id="{C6A9D6D6-5D6D-BF61-BF3B-75332351D24D}"/>
              </a:ext>
            </a:extLst>
          </p:cNvPr>
          <p:cNvSpPr txBox="1"/>
          <p:nvPr/>
        </p:nvSpPr>
        <p:spPr>
          <a:xfrm>
            <a:off x="4816252" y="220091"/>
            <a:ext cx="5846618" cy="461665"/>
          </a:xfrm>
          <a:prstGeom prst="rect">
            <a:avLst/>
          </a:prstGeom>
          <a:noFill/>
        </p:spPr>
        <p:txBody>
          <a:bodyPr wrap="square" rtlCol="0">
            <a:spAutoFit/>
          </a:bodyPr>
          <a:lstStyle/>
          <a:p>
            <a:r>
              <a:rPr lang="en-US" sz="2400" b="1" u="sng" dirty="0"/>
              <a:t>Core Functions</a:t>
            </a:r>
            <a:endParaRPr lang="en-ZW" sz="2400" b="1" u="sng" dirty="0"/>
          </a:p>
        </p:txBody>
      </p:sp>
    </p:spTree>
    <p:extLst>
      <p:ext uri="{BB962C8B-B14F-4D97-AF65-F5344CB8AC3E}">
        <p14:creationId xmlns:p14="http://schemas.microsoft.com/office/powerpoint/2010/main" val="248935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254121-D261-3C99-B103-F3338FDCB03C}"/>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0BABCF55-480B-077B-C04E-0B32340FFCB6}"/>
              </a:ext>
            </a:extLst>
          </p:cNvPr>
          <p:cNvSpPr>
            <a:spLocks noGrp="1"/>
          </p:cNvSpPr>
          <p:nvPr>
            <p:ph type="sldNum" sz="quarter" idx="12"/>
          </p:nvPr>
        </p:nvSpPr>
        <p:spPr/>
        <p:txBody>
          <a:bodyPr/>
          <a:lstStyle/>
          <a:p>
            <a:fld id="{C3A87F87-6BF0-4130-A5F9-BEC39EEACA47}" type="slidenum">
              <a:rPr lang="en-ZW" smtClean="0"/>
              <a:t>22</a:t>
            </a:fld>
            <a:endParaRPr lang="en-ZW"/>
          </a:p>
        </p:txBody>
      </p:sp>
    </p:spTree>
    <p:extLst>
      <p:ext uri="{BB962C8B-B14F-4D97-AF65-F5344CB8AC3E}">
        <p14:creationId xmlns:p14="http://schemas.microsoft.com/office/powerpoint/2010/main" val="145121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BCDE-C021-B822-4248-6A01B9BE8B70}"/>
              </a:ext>
            </a:extLst>
          </p:cNvPr>
          <p:cNvSpPr>
            <a:spLocks noGrp="1"/>
          </p:cNvSpPr>
          <p:nvPr>
            <p:ph type="title"/>
          </p:nvPr>
        </p:nvSpPr>
        <p:spPr>
          <a:xfrm>
            <a:off x="838200" y="365125"/>
            <a:ext cx="10515600" cy="559435"/>
          </a:xfrm>
        </p:spPr>
        <p:txBody>
          <a:bodyPr>
            <a:normAutofit fontScale="90000"/>
          </a:bodyPr>
          <a:lstStyle/>
          <a:p>
            <a:r>
              <a:rPr lang="en-ZW" b="1" dirty="0"/>
              <a:t>Challenges</a:t>
            </a:r>
            <a:r>
              <a:rPr lang="en-ZW" dirty="0"/>
              <a:t> </a:t>
            </a:r>
            <a:r>
              <a:rPr lang="en-ZW" b="1" dirty="0"/>
              <a:t>Found</a:t>
            </a:r>
            <a:r>
              <a:rPr lang="en-ZW" dirty="0"/>
              <a:t> </a:t>
            </a:r>
          </a:p>
        </p:txBody>
      </p:sp>
      <p:sp>
        <p:nvSpPr>
          <p:cNvPr id="3" name="Content Placeholder 2">
            <a:extLst>
              <a:ext uri="{FF2B5EF4-FFF2-40B4-BE49-F238E27FC236}">
                <a16:creationId xmlns:a16="http://schemas.microsoft.com/office/drawing/2014/main" id="{2EC9CC31-66F3-5B82-7053-22EF540FF13E}"/>
              </a:ext>
            </a:extLst>
          </p:cNvPr>
          <p:cNvSpPr>
            <a:spLocks noGrp="1"/>
          </p:cNvSpPr>
          <p:nvPr>
            <p:ph idx="1"/>
          </p:nvPr>
        </p:nvSpPr>
        <p:spPr>
          <a:xfrm>
            <a:off x="838200" y="1036320"/>
            <a:ext cx="10515600" cy="5140643"/>
          </a:xfrm>
        </p:spPr>
        <p:txBody>
          <a:bodyPr>
            <a:normAutofit/>
          </a:bodyPr>
          <a:lstStyle/>
          <a:p>
            <a:pPr marL="342900" indent="-342900">
              <a:buFont typeface="+mj-lt"/>
              <a:buAutoNum type="arabicPeriod"/>
            </a:pPr>
            <a:r>
              <a:rPr lang="en-GB" sz="1800" b="1" dirty="0"/>
              <a:t>Demand and Supply Mismatch</a:t>
            </a:r>
            <a:r>
              <a:rPr lang="en-GB" sz="1800" dirty="0"/>
              <a:t>: There were cases of significant fluctuations in patient demand, leading to either overcrowded schedules or underutilized resources. For instance, unexpected events like epidemics can spike demand (Covid 19), while periods of low demand can leave slots empty, increasing operational costs.</a:t>
            </a:r>
          </a:p>
          <a:p>
            <a:pPr marL="342900" indent="-342900">
              <a:buFont typeface="+mj-lt"/>
              <a:buAutoNum type="arabicPeriod"/>
            </a:pPr>
            <a:r>
              <a:rPr lang="en-GB" sz="1800" b="1" dirty="0"/>
              <a:t>Patient No-Shows and Cancellations: </a:t>
            </a:r>
            <a:r>
              <a:rPr lang="en-GB" sz="1800" dirty="0"/>
              <a:t>A high rate of patient no-show has been noticed over a period of time. Resulting in the impact revenue and resource utilization. Patients may cancel or fail to show up for appointments, which not only wastes time but delays care for other patients.</a:t>
            </a:r>
          </a:p>
          <a:p>
            <a:pPr marL="342900" indent="-342900">
              <a:buFont typeface="+mj-lt"/>
              <a:buAutoNum type="arabicPeriod"/>
            </a:pPr>
            <a:r>
              <a:rPr lang="en-GB" sz="1800" b="1" dirty="0"/>
              <a:t>Complex Scheduling Needs: </a:t>
            </a:r>
            <a:r>
              <a:rPr lang="en-GB" sz="1800" dirty="0"/>
              <a:t>Managing diverse patient requirements, such as recurring appointments and specialized care, have complicated the scheduling process. This complexity often leads to time-consuming processes and increased frustration for both ends.</a:t>
            </a:r>
          </a:p>
          <a:p>
            <a:pPr marL="342900" indent="-342900">
              <a:buFont typeface="+mj-lt"/>
              <a:buAutoNum type="arabicPeriod"/>
            </a:pPr>
            <a:r>
              <a:rPr lang="en-GB" sz="1800" b="1" dirty="0"/>
              <a:t>Limited Staff and Resource Availability: </a:t>
            </a:r>
            <a:r>
              <a:rPr lang="en-GB" sz="1800" dirty="0"/>
              <a:t>Factors such as staff shortages, unexpected absences, or external events (like natural disasters) can disrupt scheduling and lead to longer wait times for patients.</a:t>
            </a:r>
          </a:p>
          <a:p>
            <a:pPr marL="342900" indent="-342900">
              <a:buFont typeface="+mj-lt"/>
              <a:buAutoNum type="arabicPeriod"/>
            </a:pPr>
            <a:r>
              <a:rPr lang="en-GB" sz="1800" b="1" dirty="0"/>
              <a:t>Staff Burnout and Turnover: </a:t>
            </a:r>
            <a:r>
              <a:rPr lang="en-GB" sz="1800" dirty="0"/>
              <a:t>Inefficient scheduling can contribute to staff burnout, especially when employees are overworked due to scheduling gaps or high patient volumes. This has led to high turnover rates, which further complicates scheduling and affects the quality of patient care.</a:t>
            </a:r>
            <a:endParaRPr lang="en-ZW" sz="1800" dirty="0"/>
          </a:p>
        </p:txBody>
      </p:sp>
      <p:sp>
        <p:nvSpPr>
          <p:cNvPr id="4" name="Footer Placeholder 3">
            <a:extLst>
              <a:ext uri="{FF2B5EF4-FFF2-40B4-BE49-F238E27FC236}">
                <a16:creationId xmlns:a16="http://schemas.microsoft.com/office/drawing/2014/main" id="{AA0BD6E3-DF38-9771-F1C4-CCE229524939}"/>
              </a:ext>
            </a:extLst>
          </p:cNvPr>
          <p:cNvSpPr>
            <a:spLocks noGrp="1"/>
          </p:cNvSpPr>
          <p:nvPr>
            <p:ph type="ftr" sz="quarter" idx="11"/>
          </p:nvPr>
        </p:nvSpPr>
        <p:spPr/>
        <p:txBody>
          <a:bodyPr/>
          <a:lstStyle/>
          <a:p>
            <a:r>
              <a:rPr lang="en-ZW" sz="2400" dirty="0"/>
              <a:t>Healthcare Appointment System</a:t>
            </a:r>
          </a:p>
        </p:txBody>
      </p:sp>
      <p:sp>
        <p:nvSpPr>
          <p:cNvPr id="5" name="Slide Number Placeholder 4">
            <a:extLst>
              <a:ext uri="{FF2B5EF4-FFF2-40B4-BE49-F238E27FC236}">
                <a16:creationId xmlns:a16="http://schemas.microsoft.com/office/drawing/2014/main" id="{13DEFAB0-6D42-9F1B-4526-933BA59DD339}"/>
              </a:ext>
            </a:extLst>
          </p:cNvPr>
          <p:cNvSpPr>
            <a:spLocks noGrp="1"/>
          </p:cNvSpPr>
          <p:nvPr>
            <p:ph type="sldNum" sz="quarter" idx="12"/>
          </p:nvPr>
        </p:nvSpPr>
        <p:spPr/>
        <p:txBody>
          <a:bodyPr/>
          <a:lstStyle/>
          <a:p>
            <a:fld id="{C3A87F87-6BF0-4130-A5F9-BEC39EEACA47}" type="slidenum">
              <a:rPr lang="en-ZW" smtClean="0"/>
              <a:t>3</a:t>
            </a:fld>
            <a:endParaRPr lang="en-ZW"/>
          </a:p>
        </p:txBody>
      </p:sp>
    </p:spTree>
    <p:extLst>
      <p:ext uri="{BB962C8B-B14F-4D97-AF65-F5344CB8AC3E}">
        <p14:creationId xmlns:p14="http://schemas.microsoft.com/office/powerpoint/2010/main" val="28992999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3C0-681D-31CA-870E-840B050CACF6}"/>
              </a:ext>
            </a:extLst>
          </p:cNvPr>
          <p:cNvSpPr>
            <a:spLocks noGrp="1"/>
          </p:cNvSpPr>
          <p:nvPr>
            <p:ph type="title"/>
          </p:nvPr>
        </p:nvSpPr>
        <p:spPr>
          <a:xfrm>
            <a:off x="838200" y="365125"/>
            <a:ext cx="10515600" cy="549275"/>
          </a:xfrm>
        </p:spPr>
        <p:txBody>
          <a:bodyPr>
            <a:normAutofit fontScale="90000"/>
          </a:bodyPr>
          <a:lstStyle/>
          <a:p>
            <a:r>
              <a:rPr lang="en-ZW" b="1" dirty="0"/>
              <a:t>Solution: appointment system</a:t>
            </a:r>
          </a:p>
        </p:txBody>
      </p:sp>
      <p:sp>
        <p:nvSpPr>
          <p:cNvPr id="3" name="Content Placeholder 2">
            <a:extLst>
              <a:ext uri="{FF2B5EF4-FFF2-40B4-BE49-F238E27FC236}">
                <a16:creationId xmlns:a16="http://schemas.microsoft.com/office/drawing/2014/main" id="{D9E4C0EA-F5F6-7046-DFD8-031DD7568401}"/>
              </a:ext>
            </a:extLst>
          </p:cNvPr>
          <p:cNvSpPr>
            <a:spLocks noGrp="1"/>
          </p:cNvSpPr>
          <p:nvPr>
            <p:ph idx="1"/>
          </p:nvPr>
        </p:nvSpPr>
        <p:spPr>
          <a:xfrm>
            <a:off x="767080" y="1281112"/>
            <a:ext cx="10515600" cy="5262563"/>
          </a:xfrm>
        </p:spPr>
        <p:txBody>
          <a:bodyPr>
            <a:normAutofit/>
          </a:bodyPr>
          <a:lstStyle/>
          <a:p>
            <a:pPr marL="0" indent="0">
              <a:buNone/>
            </a:pPr>
            <a:r>
              <a:rPr lang="en-GB" sz="1800" dirty="0"/>
              <a:t>Upon reviewing the challenges found this is what we came up as our solution. Our system will be able to solve some of the following:</a:t>
            </a:r>
          </a:p>
          <a:p>
            <a:r>
              <a:rPr lang="en-GB" sz="1800" b="1" dirty="0"/>
              <a:t>Self-Scheduling</a:t>
            </a:r>
            <a:r>
              <a:rPr lang="en-GB" sz="1800" dirty="0"/>
              <a:t>: Patients can book, reschedule, and cancel appointments online without needing to contact administrative staff. This feature empowers patients to manage their own schedules conveniently.</a:t>
            </a:r>
          </a:p>
          <a:p>
            <a:r>
              <a:rPr lang="en-GB" sz="1800" b="1" dirty="0"/>
              <a:t>Automated Reminders: </a:t>
            </a:r>
            <a:r>
              <a:rPr lang="en-GB" sz="1800" dirty="0"/>
              <a:t>The system sends automated reminders via SMS or email to patients about their upcoming appointments. This helps reduce no-shows and ensures that patients are well-informed.</a:t>
            </a:r>
          </a:p>
          <a:p>
            <a:r>
              <a:rPr lang="en-GB" sz="1800" b="1" dirty="0"/>
              <a:t>Real-Time Availability: </a:t>
            </a:r>
            <a:r>
              <a:rPr lang="en-GB" sz="1800" dirty="0"/>
              <a:t>The system displays real-time availability of appointment slots, allowing patients to choose from open times that fit their schedules. This reduces the back-and-forth communication typically required to find a suitable time</a:t>
            </a:r>
          </a:p>
          <a:p>
            <a:r>
              <a:rPr lang="en-GB" sz="1800" b="1" dirty="0"/>
              <a:t>Mobile Access: </a:t>
            </a:r>
            <a:r>
              <a:rPr lang="en-GB" sz="1800" dirty="0"/>
              <a:t>Patients can access the appointment system via mobile devices, allowing them to schedule appointments anytime and anywhere. This flexibility is increasingly important in today’s fast-paced environment.</a:t>
            </a:r>
          </a:p>
          <a:p>
            <a:endParaRPr lang="en-ZW" sz="1800" dirty="0"/>
          </a:p>
        </p:txBody>
      </p:sp>
      <p:sp>
        <p:nvSpPr>
          <p:cNvPr id="4" name="Footer Placeholder 3">
            <a:extLst>
              <a:ext uri="{FF2B5EF4-FFF2-40B4-BE49-F238E27FC236}">
                <a16:creationId xmlns:a16="http://schemas.microsoft.com/office/drawing/2014/main" id="{2390BC21-8DF3-0C75-9350-095753F10B61}"/>
              </a:ext>
            </a:extLst>
          </p:cNvPr>
          <p:cNvSpPr>
            <a:spLocks noGrp="1"/>
          </p:cNvSpPr>
          <p:nvPr>
            <p:ph type="ftr" sz="quarter" idx="11"/>
          </p:nvPr>
        </p:nvSpPr>
        <p:spPr/>
        <p:txBody>
          <a:bodyPr/>
          <a:lstStyle/>
          <a:p>
            <a:r>
              <a:rPr lang="en-ZW" sz="2400" dirty="0"/>
              <a:t>Healthcare Appointment System</a:t>
            </a:r>
          </a:p>
        </p:txBody>
      </p:sp>
      <p:sp>
        <p:nvSpPr>
          <p:cNvPr id="5" name="Slide Number Placeholder 4">
            <a:extLst>
              <a:ext uri="{FF2B5EF4-FFF2-40B4-BE49-F238E27FC236}">
                <a16:creationId xmlns:a16="http://schemas.microsoft.com/office/drawing/2014/main" id="{849BCDA0-F2C6-E6B3-5888-27E9D3BB87C1}"/>
              </a:ext>
            </a:extLst>
          </p:cNvPr>
          <p:cNvSpPr>
            <a:spLocks noGrp="1"/>
          </p:cNvSpPr>
          <p:nvPr>
            <p:ph type="sldNum" sz="quarter" idx="12"/>
          </p:nvPr>
        </p:nvSpPr>
        <p:spPr/>
        <p:txBody>
          <a:bodyPr/>
          <a:lstStyle/>
          <a:p>
            <a:fld id="{C3A87F87-6BF0-4130-A5F9-BEC39EEACA47}" type="slidenum">
              <a:rPr lang="en-ZW" smtClean="0"/>
              <a:t>4</a:t>
            </a:fld>
            <a:endParaRPr lang="en-ZW"/>
          </a:p>
        </p:txBody>
      </p:sp>
    </p:spTree>
    <p:extLst>
      <p:ext uri="{BB962C8B-B14F-4D97-AF65-F5344CB8AC3E}">
        <p14:creationId xmlns:p14="http://schemas.microsoft.com/office/powerpoint/2010/main" val="5920985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8A5C-4492-2074-6112-B4308CE2B75E}"/>
              </a:ext>
            </a:extLst>
          </p:cNvPr>
          <p:cNvSpPr>
            <a:spLocks noGrp="1"/>
          </p:cNvSpPr>
          <p:nvPr>
            <p:ph type="title"/>
          </p:nvPr>
        </p:nvSpPr>
        <p:spPr>
          <a:xfrm>
            <a:off x="838200" y="365125"/>
            <a:ext cx="10515600" cy="894715"/>
          </a:xfrm>
        </p:spPr>
        <p:txBody>
          <a:bodyPr/>
          <a:lstStyle/>
          <a:p>
            <a:r>
              <a:rPr lang="en-ZW" dirty="0"/>
              <a:t>Main aim</a:t>
            </a:r>
          </a:p>
        </p:txBody>
      </p:sp>
      <p:sp>
        <p:nvSpPr>
          <p:cNvPr id="3" name="Content Placeholder 2">
            <a:extLst>
              <a:ext uri="{FF2B5EF4-FFF2-40B4-BE49-F238E27FC236}">
                <a16:creationId xmlns:a16="http://schemas.microsoft.com/office/drawing/2014/main" id="{2F620666-B628-C53F-B574-908C36CE7A24}"/>
              </a:ext>
            </a:extLst>
          </p:cNvPr>
          <p:cNvSpPr>
            <a:spLocks noGrp="1"/>
          </p:cNvSpPr>
          <p:nvPr>
            <p:ph idx="1"/>
          </p:nvPr>
        </p:nvSpPr>
        <p:spPr>
          <a:xfrm>
            <a:off x="838200" y="1351280"/>
            <a:ext cx="10515600" cy="5059363"/>
          </a:xfrm>
        </p:spPr>
        <p:txBody>
          <a:bodyPr>
            <a:normAutofit/>
          </a:bodyPr>
          <a:lstStyle/>
          <a:p>
            <a:pPr>
              <a:buNone/>
            </a:pPr>
            <a:r>
              <a:rPr lang="en-GB" sz="2000" dirty="0"/>
              <a:t>The primary aim of the healthcare appointment system is to enhance patient satisfaction by offering a user-friendly platform for </a:t>
            </a:r>
            <a:r>
              <a:rPr lang="en-GB" sz="2000" b="1" dirty="0"/>
              <a:t>scheduling appointments</a:t>
            </a:r>
            <a:r>
              <a:rPr lang="en-GB" b="1" dirty="0"/>
              <a:t>. </a:t>
            </a:r>
            <a:r>
              <a:rPr lang="en-GB" sz="2000" dirty="0"/>
              <a:t>By optimizing appointment scheduling, the </a:t>
            </a:r>
            <a:r>
              <a:rPr lang="en-GB" sz="2000" b="1" dirty="0"/>
              <a:t>system reduces waiting times</a:t>
            </a:r>
            <a:r>
              <a:rPr lang="en-GB" sz="2000" dirty="0"/>
              <a:t>, ensuring a smoother flow of patients through healthcare facilities.</a:t>
            </a:r>
          </a:p>
          <a:p>
            <a:pPr marL="0" indent="0">
              <a:buNone/>
            </a:pPr>
            <a:r>
              <a:rPr lang="en-GB" sz="2000" dirty="0"/>
              <a:t>Additionally, it increases </a:t>
            </a:r>
            <a:r>
              <a:rPr lang="en-GB" sz="2000" b="1" dirty="0"/>
              <a:t>operational efficiency </a:t>
            </a:r>
            <a:r>
              <a:rPr lang="en-GB" sz="2000" dirty="0"/>
              <a:t>by streamlining administrative processes, which lessens the workload on healthcare staff and enables them to focus more on patient care.</a:t>
            </a:r>
          </a:p>
        </p:txBody>
      </p:sp>
      <p:sp>
        <p:nvSpPr>
          <p:cNvPr id="4" name="Footer Placeholder 3">
            <a:extLst>
              <a:ext uri="{FF2B5EF4-FFF2-40B4-BE49-F238E27FC236}">
                <a16:creationId xmlns:a16="http://schemas.microsoft.com/office/drawing/2014/main" id="{888B9429-5CB1-54A9-6060-C5480B0F03B7}"/>
              </a:ext>
            </a:extLst>
          </p:cNvPr>
          <p:cNvSpPr>
            <a:spLocks noGrp="1"/>
          </p:cNvSpPr>
          <p:nvPr>
            <p:ph type="ftr" sz="quarter" idx="11"/>
          </p:nvPr>
        </p:nvSpPr>
        <p:spPr/>
        <p:txBody>
          <a:bodyPr/>
          <a:lstStyle/>
          <a:p>
            <a:r>
              <a:rPr lang="en-ZW" sz="2400" dirty="0"/>
              <a:t>Healthcare Appointment System</a:t>
            </a:r>
          </a:p>
        </p:txBody>
      </p:sp>
      <p:sp>
        <p:nvSpPr>
          <p:cNvPr id="5" name="Slide Number Placeholder 4">
            <a:extLst>
              <a:ext uri="{FF2B5EF4-FFF2-40B4-BE49-F238E27FC236}">
                <a16:creationId xmlns:a16="http://schemas.microsoft.com/office/drawing/2014/main" id="{4AF74516-DACC-23CD-6197-9F271A20D2BA}"/>
              </a:ext>
            </a:extLst>
          </p:cNvPr>
          <p:cNvSpPr>
            <a:spLocks noGrp="1"/>
          </p:cNvSpPr>
          <p:nvPr>
            <p:ph type="sldNum" sz="quarter" idx="12"/>
          </p:nvPr>
        </p:nvSpPr>
        <p:spPr/>
        <p:txBody>
          <a:bodyPr/>
          <a:lstStyle/>
          <a:p>
            <a:fld id="{C3A87F87-6BF0-4130-A5F9-BEC39EEACA47}" type="slidenum">
              <a:rPr lang="en-ZW" smtClean="0"/>
              <a:t>5</a:t>
            </a:fld>
            <a:endParaRPr lang="en-ZW"/>
          </a:p>
        </p:txBody>
      </p:sp>
    </p:spTree>
    <p:extLst>
      <p:ext uri="{BB962C8B-B14F-4D97-AF65-F5344CB8AC3E}">
        <p14:creationId xmlns:p14="http://schemas.microsoft.com/office/powerpoint/2010/main" val="2881107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953B-1FB5-A64A-E0BC-9380F0887BE8}"/>
              </a:ext>
            </a:extLst>
          </p:cNvPr>
          <p:cNvSpPr>
            <a:spLocks noGrp="1"/>
          </p:cNvSpPr>
          <p:nvPr>
            <p:ph type="title"/>
          </p:nvPr>
        </p:nvSpPr>
        <p:spPr>
          <a:xfrm>
            <a:off x="838200" y="365125"/>
            <a:ext cx="10515600" cy="681355"/>
          </a:xfrm>
        </p:spPr>
        <p:txBody>
          <a:bodyPr>
            <a:normAutofit fontScale="90000"/>
          </a:bodyPr>
          <a:lstStyle/>
          <a:p>
            <a:r>
              <a:rPr lang="en-ZW" dirty="0"/>
              <a:t>Main Objectives</a:t>
            </a:r>
          </a:p>
        </p:txBody>
      </p:sp>
      <p:sp>
        <p:nvSpPr>
          <p:cNvPr id="3" name="Content Placeholder 2">
            <a:extLst>
              <a:ext uri="{FF2B5EF4-FFF2-40B4-BE49-F238E27FC236}">
                <a16:creationId xmlns:a16="http://schemas.microsoft.com/office/drawing/2014/main" id="{08208284-9265-16FA-450D-9189FD934C22}"/>
              </a:ext>
            </a:extLst>
          </p:cNvPr>
          <p:cNvSpPr>
            <a:spLocks noGrp="1"/>
          </p:cNvSpPr>
          <p:nvPr>
            <p:ph idx="1"/>
          </p:nvPr>
        </p:nvSpPr>
        <p:spPr>
          <a:xfrm>
            <a:off x="838200" y="1269445"/>
            <a:ext cx="10515600" cy="5197908"/>
          </a:xfrm>
        </p:spPr>
        <p:txBody>
          <a:bodyPr>
            <a:normAutofit/>
          </a:bodyPr>
          <a:lstStyle/>
          <a:p>
            <a:pPr marL="0" indent="0">
              <a:buNone/>
            </a:pPr>
            <a:r>
              <a:rPr lang="en-GB" dirty="0"/>
              <a:t>We believe our system should be able to perform the following:</a:t>
            </a:r>
          </a:p>
          <a:p>
            <a:r>
              <a:rPr lang="en-GB" b="1" dirty="0"/>
              <a:t>Appointment Scheduling</a:t>
            </a:r>
            <a:r>
              <a:rPr lang="en-GB" dirty="0"/>
              <a:t>: It allows patients to book, modify, or cancel appointments.</a:t>
            </a:r>
          </a:p>
          <a:p>
            <a:r>
              <a:rPr lang="en-GB" b="1" dirty="0"/>
              <a:t>Patient Records Management</a:t>
            </a:r>
            <a:r>
              <a:rPr lang="en-GB" dirty="0"/>
              <a:t>: Store and manage patient information (medical history). Access patient records during appointments(if available).</a:t>
            </a:r>
          </a:p>
          <a:p>
            <a:r>
              <a:rPr lang="en-GB" b="1" dirty="0"/>
              <a:t>Reminders and Notifications</a:t>
            </a:r>
            <a:r>
              <a:rPr lang="en-GB" dirty="0"/>
              <a:t>: Send automated reminders to patients via email or SMS. Notify providers of upcoming appointments.</a:t>
            </a:r>
          </a:p>
          <a:p>
            <a:r>
              <a:rPr lang="en-GB" b="1" dirty="0"/>
              <a:t>Resource Allocation: </a:t>
            </a:r>
            <a:r>
              <a:rPr lang="en-GB" dirty="0"/>
              <a:t>Managing room and facility availability.</a:t>
            </a:r>
          </a:p>
          <a:p>
            <a:r>
              <a:rPr lang="en-GB" b="1" dirty="0"/>
              <a:t>Reporting and Analytics</a:t>
            </a:r>
            <a:r>
              <a:rPr lang="en-GB" dirty="0"/>
              <a:t>: Generate reports on appointment statistics (no-shows, cancellations). Analyse patient flow and resource utilization.</a:t>
            </a:r>
          </a:p>
          <a:p>
            <a:endParaRPr lang="en-ZW" dirty="0"/>
          </a:p>
        </p:txBody>
      </p:sp>
      <p:sp>
        <p:nvSpPr>
          <p:cNvPr id="6" name="Footer Placeholder 5">
            <a:extLst>
              <a:ext uri="{FF2B5EF4-FFF2-40B4-BE49-F238E27FC236}">
                <a16:creationId xmlns:a16="http://schemas.microsoft.com/office/drawing/2014/main" id="{8ADD8DD2-4E0B-D873-F0C1-E246302024CA}"/>
              </a:ext>
            </a:extLst>
          </p:cNvPr>
          <p:cNvSpPr>
            <a:spLocks noGrp="1"/>
          </p:cNvSpPr>
          <p:nvPr>
            <p:ph type="ftr" sz="quarter" idx="11"/>
          </p:nvPr>
        </p:nvSpPr>
        <p:spPr/>
        <p:txBody>
          <a:bodyPr/>
          <a:lstStyle/>
          <a:p>
            <a:r>
              <a:rPr lang="en-ZW" sz="2400" dirty="0"/>
              <a:t>Healthcare Appointment System</a:t>
            </a:r>
          </a:p>
        </p:txBody>
      </p:sp>
      <p:sp>
        <p:nvSpPr>
          <p:cNvPr id="7" name="Slide Number Placeholder 6">
            <a:extLst>
              <a:ext uri="{FF2B5EF4-FFF2-40B4-BE49-F238E27FC236}">
                <a16:creationId xmlns:a16="http://schemas.microsoft.com/office/drawing/2014/main" id="{511B05CA-8113-4B86-77BF-0397201B5DE5}"/>
              </a:ext>
            </a:extLst>
          </p:cNvPr>
          <p:cNvSpPr>
            <a:spLocks noGrp="1"/>
          </p:cNvSpPr>
          <p:nvPr>
            <p:ph type="sldNum" sz="quarter" idx="12"/>
          </p:nvPr>
        </p:nvSpPr>
        <p:spPr/>
        <p:txBody>
          <a:bodyPr/>
          <a:lstStyle/>
          <a:p>
            <a:fld id="{C3A87F87-6BF0-4130-A5F9-BEC39EEACA47}" type="slidenum">
              <a:rPr lang="en-ZW" smtClean="0"/>
              <a:t>6</a:t>
            </a:fld>
            <a:endParaRPr lang="en-ZW"/>
          </a:p>
        </p:txBody>
      </p:sp>
    </p:spTree>
    <p:extLst>
      <p:ext uri="{BB962C8B-B14F-4D97-AF65-F5344CB8AC3E}">
        <p14:creationId xmlns:p14="http://schemas.microsoft.com/office/powerpoint/2010/main" val="3304463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4E5473E-295C-AB1C-3441-6374410F2444}"/>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FAE21CC1-CB91-BA6B-2242-85AB1354CA54}"/>
              </a:ext>
            </a:extLst>
          </p:cNvPr>
          <p:cNvSpPr>
            <a:spLocks noGrp="1"/>
          </p:cNvSpPr>
          <p:nvPr>
            <p:ph type="sldNum" sz="quarter" idx="12"/>
          </p:nvPr>
        </p:nvSpPr>
        <p:spPr/>
        <p:txBody>
          <a:bodyPr/>
          <a:lstStyle/>
          <a:p>
            <a:fld id="{C3A87F87-6BF0-4130-A5F9-BEC39EEACA47}" type="slidenum">
              <a:rPr lang="en-ZW" smtClean="0"/>
              <a:t>7</a:t>
            </a:fld>
            <a:endParaRPr lang="en-ZW"/>
          </a:p>
        </p:txBody>
      </p:sp>
      <p:sp>
        <p:nvSpPr>
          <p:cNvPr id="6" name="TextBox 5">
            <a:extLst>
              <a:ext uri="{FF2B5EF4-FFF2-40B4-BE49-F238E27FC236}">
                <a16:creationId xmlns:a16="http://schemas.microsoft.com/office/drawing/2014/main" id="{ACE4E03A-F437-BCED-C525-443171772B3D}"/>
              </a:ext>
            </a:extLst>
          </p:cNvPr>
          <p:cNvSpPr txBox="1"/>
          <p:nvPr/>
        </p:nvSpPr>
        <p:spPr>
          <a:xfrm>
            <a:off x="1984063" y="220091"/>
            <a:ext cx="7075055" cy="646331"/>
          </a:xfrm>
          <a:prstGeom prst="rect">
            <a:avLst/>
          </a:prstGeom>
          <a:noFill/>
        </p:spPr>
        <p:txBody>
          <a:bodyPr wrap="square" rtlCol="0">
            <a:spAutoFit/>
          </a:bodyPr>
          <a:lstStyle/>
          <a:p>
            <a:r>
              <a:rPr lang="en-ZW" sz="3600" dirty="0">
                <a:latin typeface="+mj-lt"/>
              </a:rPr>
              <a:t>Flowcharts: Healthcare Appointment System</a:t>
            </a:r>
          </a:p>
        </p:txBody>
      </p:sp>
      <p:sp>
        <p:nvSpPr>
          <p:cNvPr id="7" name="TextBox 6">
            <a:extLst>
              <a:ext uri="{FF2B5EF4-FFF2-40B4-BE49-F238E27FC236}">
                <a16:creationId xmlns:a16="http://schemas.microsoft.com/office/drawing/2014/main" id="{A137D10E-C97D-B771-6AD3-86373BEDBBC9}"/>
              </a:ext>
            </a:extLst>
          </p:cNvPr>
          <p:cNvSpPr txBox="1"/>
          <p:nvPr/>
        </p:nvSpPr>
        <p:spPr>
          <a:xfrm>
            <a:off x="849745" y="1244178"/>
            <a:ext cx="10492509" cy="2585323"/>
          </a:xfrm>
          <a:prstGeom prst="rect">
            <a:avLst/>
          </a:prstGeom>
          <a:noFill/>
        </p:spPr>
        <p:txBody>
          <a:bodyPr wrap="square" rtlCol="0">
            <a:spAutoFit/>
          </a:bodyPr>
          <a:lstStyle/>
          <a:p>
            <a:pPr marL="285750" indent="-285750">
              <a:buFont typeface="Arial" panose="020B0604020202020204" pitchFamily="34" charset="0"/>
              <a:buChar char="•"/>
            </a:pPr>
            <a:r>
              <a:rPr lang="en-GB" dirty="0"/>
              <a:t>In computer science, a flowchart is a diagram that represents the logical sequence of operations in an algorithm or a computer program. </a:t>
            </a:r>
          </a:p>
          <a:p>
            <a:pPr marL="285750" indent="-285750">
              <a:buFont typeface="Arial" panose="020B0604020202020204" pitchFamily="34" charset="0"/>
              <a:buChar char="•"/>
            </a:pPr>
            <a:r>
              <a:rPr lang="en-GB" dirty="0"/>
              <a:t>It visually outlines the steps involved in a process, making it easier to understand, analyse, and communicate the flow of control.</a:t>
            </a:r>
          </a:p>
          <a:p>
            <a:endParaRPr lang="en-GB" dirty="0"/>
          </a:p>
          <a:p>
            <a:r>
              <a:rPr lang="en-GB" dirty="0"/>
              <a:t>For our system we made several Flowchart diagrams, which are in the following pages</a:t>
            </a:r>
          </a:p>
          <a:p>
            <a:endParaRPr lang="en-GB" dirty="0"/>
          </a:p>
          <a:p>
            <a:endParaRPr lang="en-GB" dirty="0"/>
          </a:p>
          <a:p>
            <a:pPr marL="285750" indent="-285750">
              <a:buFont typeface="Arial" panose="020B0604020202020204" pitchFamily="34" charset="0"/>
              <a:buChar char="•"/>
            </a:pPr>
            <a:endParaRPr lang="en-ZW" dirty="0"/>
          </a:p>
        </p:txBody>
      </p:sp>
    </p:spTree>
    <p:extLst>
      <p:ext uri="{BB962C8B-B14F-4D97-AF65-F5344CB8AC3E}">
        <p14:creationId xmlns:p14="http://schemas.microsoft.com/office/powerpoint/2010/main" val="184821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65A2ED-BB32-E968-5DFC-CA82B085E1A9}"/>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00D60C8C-36BC-E92B-18CD-A06B3D111ACE}"/>
              </a:ext>
            </a:extLst>
          </p:cNvPr>
          <p:cNvSpPr>
            <a:spLocks noGrp="1"/>
          </p:cNvSpPr>
          <p:nvPr>
            <p:ph type="sldNum" sz="quarter" idx="12"/>
          </p:nvPr>
        </p:nvSpPr>
        <p:spPr/>
        <p:txBody>
          <a:bodyPr/>
          <a:lstStyle/>
          <a:p>
            <a:fld id="{C3A87F87-6BF0-4130-A5F9-BEC39EEACA47}" type="slidenum">
              <a:rPr lang="en-ZW" smtClean="0"/>
              <a:t>8</a:t>
            </a:fld>
            <a:endParaRPr lang="en-ZW"/>
          </a:p>
        </p:txBody>
      </p:sp>
      <p:sp>
        <p:nvSpPr>
          <p:cNvPr id="2" name="TextBox 1">
            <a:extLst>
              <a:ext uri="{FF2B5EF4-FFF2-40B4-BE49-F238E27FC236}">
                <a16:creationId xmlns:a16="http://schemas.microsoft.com/office/drawing/2014/main" id="{751A8D88-5179-171D-2532-4320C316E268}"/>
              </a:ext>
            </a:extLst>
          </p:cNvPr>
          <p:cNvSpPr txBox="1"/>
          <p:nvPr/>
        </p:nvSpPr>
        <p:spPr>
          <a:xfrm>
            <a:off x="-1848800" y="-29509"/>
            <a:ext cx="6936509" cy="369332"/>
          </a:xfrm>
          <a:prstGeom prst="rect">
            <a:avLst/>
          </a:prstGeom>
          <a:noFill/>
        </p:spPr>
        <p:txBody>
          <a:bodyPr wrap="square" rtlCol="0">
            <a:spAutoFit/>
          </a:bodyPr>
          <a:lstStyle/>
          <a:p>
            <a:pPr algn="ctr"/>
            <a:r>
              <a:rPr lang="en-US" b="1" u="sng" dirty="0"/>
              <a:t>DFD: Data Flow Diagram</a:t>
            </a:r>
            <a:endParaRPr lang="en-ZW" b="1" u="sng" dirty="0"/>
          </a:p>
        </p:txBody>
      </p:sp>
      <p:sp>
        <p:nvSpPr>
          <p:cNvPr id="3" name="Rectangle 2">
            <a:extLst>
              <a:ext uri="{FF2B5EF4-FFF2-40B4-BE49-F238E27FC236}">
                <a16:creationId xmlns:a16="http://schemas.microsoft.com/office/drawing/2014/main" id="{6B76EBCC-E339-20D7-F158-2D27A860F835}"/>
              </a:ext>
            </a:extLst>
          </p:cNvPr>
          <p:cNvSpPr/>
          <p:nvPr/>
        </p:nvSpPr>
        <p:spPr>
          <a:xfrm>
            <a:off x="5107198" y="1766745"/>
            <a:ext cx="1663564" cy="60036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 Scheduling</a:t>
            </a:r>
            <a:endParaRPr lang="en-ZW" dirty="0"/>
          </a:p>
        </p:txBody>
      </p:sp>
      <p:sp>
        <p:nvSpPr>
          <p:cNvPr id="6" name="Rectangle 5">
            <a:extLst>
              <a:ext uri="{FF2B5EF4-FFF2-40B4-BE49-F238E27FC236}">
                <a16:creationId xmlns:a16="http://schemas.microsoft.com/office/drawing/2014/main" id="{CDE70F26-5654-F8CA-B228-91496A48927F}"/>
              </a:ext>
            </a:extLst>
          </p:cNvPr>
          <p:cNvSpPr/>
          <p:nvPr/>
        </p:nvSpPr>
        <p:spPr>
          <a:xfrm>
            <a:off x="5107198" y="2371727"/>
            <a:ext cx="1663564" cy="60036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Reporting and analytics</a:t>
            </a:r>
            <a:endParaRPr lang="en-ZW" dirty="0"/>
          </a:p>
        </p:txBody>
      </p:sp>
      <p:sp>
        <p:nvSpPr>
          <p:cNvPr id="7" name="Rectangle 6">
            <a:extLst>
              <a:ext uri="{FF2B5EF4-FFF2-40B4-BE49-F238E27FC236}">
                <a16:creationId xmlns:a16="http://schemas.microsoft.com/office/drawing/2014/main" id="{343F0C72-5055-1EEB-4680-25D0D4480CBE}"/>
              </a:ext>
            </a:extLst>
          </p:cNvPr>
          <p:cNvSpPr/>
          <p:nvPr/>
        </p:nvSpPr>
        <p:spPr>
          <a:xfrm>
            <a:off x="5107198" y="2976708"/>
            <a:ext cx="1663564" cy="8286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SmS</a:t>
            </a:r>
            <a:r>
              <a:rPr lang="en-US" dirty="0"/>
              <a:t> and Email Notification</a:t>
            </a:r>
            <a:endParaRPr lang="en-ZW" dirty="0"/>
          </a:p>
        </p:txBody>
      </p:sp>
      <p:sp>
        <p:nvSpPr>
          <p:cNvPr id="8" name="Circle: Hollow 7">
            <a:extLst>
              <a:ext uri="{FF2B5EF4-FFF2-40B4-BE49-F238E27FC236}">
                <a16:creationId xmlns:a16="http://schemas.microsoft.com/office/drawing/2014/main" id="{9FD7FFFD-5FCB-E304-5C31-702AF3326FE1}"/>
              </a:ext>
            </a:extLst>
          </p:cNvPr>
          <p:cNvSpPr/>
          <p:nvPr/>
        </p:nvSpPr>
        <p:spPr>
          <a:xfrm>
            <a:off x="4433960" y="1425002"/>
            <a:ext cx="2981824" cy="2703654"/>
          </a:xfrm>
          <a:prstGeom prst="donut">
            <a:avLst>
              <a:gd name="adj" fmla="val 1143"/>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W">
              <a:solidFill>
                <a:schemeClr val="tx1"/>
              </a:solidFill>
            </a:endParaRPr>
          </a:p>
        </p:txBody>
      </p:sp>
      <p:sp>
        <p:nvSpPr>
          <p:cNvPr id="9" name="Rectangle 8">
            <a:extLst>
              <a:ext uri="{FF2B5EF4-FFF2-40B4-BE49-F238E27FC236}">
                <a16:creationId xmlns:a16="http://schemas.microsoft.com/office/drawing/2014/main" id="{F92D659F-AEEA-4D0E-02D0-B28650ED50D8}"/>
              </a:ext>
            </a:extLst>
          </p:cNvPr>
          <p:cNvSpPr/>
          <p:nvPr/>
        </p:nvSpPr>
        <p:spPr>
          <a:xfrm>
            <a:off x="1879855" y="1116662"/>
            <a:ext cx="1219200" cy="3651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endParaRPr lang="en-ZW" dirty="0"/>
          </a:p>
        </p:txBody>
      </p:sp>
      <p:sp>
        <p:nvSpPr>
          <p:cNvPr id="10" name="Rectangle 9">
            <a:extLst>
              <a:ext uri="{FF2B5EF4-FFF2-40B4-BE49-F238E27FC236}">
                <a16:creationId xmlns:a16="http://schemas.microsoft.com/office/drawing/2014/main" id="{4DB93475-F39F-98E6-752E-129DD9DEBBAC}"/>
              </a:ext>
            </a:extLst>
          </p:cNvPr>
          <p:cNvSpPr/>
          <p:nvPr/>
        </p:nvSpPr>
        <p:spPr>
          <a:xfrm>
            <a:off x="1879855" y="5168032"/>
            <a:ext cx="1403925" cy="48335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Reception</a:t>
            </a:r>
            <a:endParaRPr lang="en-ZW" dirty="0"/>
          </a:p>
        </p:txBody>
      </p:sp>
      <p:sp>
        <p:nvSpPr>
          <p:cNvPr id="11" name="Rectangle 10">
            <a:extLst>
              <a:ext uri="{FF2B5EF4-FFF2-40B4-BE49-F238E27FC236}">
                <a16:creationId xmlns:a16="http://schemas.microsoft.com/office/drawing/2014/main" id="{236B91CC-A753-0AB5-4DDB-8501BD55EB05}"/>
              </a:ext>
            </a:extLst>
          </p:cNvPr>
          <p:cNvSpPr/>
          <p:nvPr/>
        </p:nvSpPr>
        <p:spPr>
          <a:xfrm>
            <a:off x="8983978" y="1048466"/>
            <a:ext cx="1237674" cy="115428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Providers(Doctors, Nurses)…</a:t>
            </a:r>
            <a:endParaRPr lang="en-ZW" dirty="0"/>
          </a:p>
        </p:txBody>
      </p:sp>
      <p:sp>
        <p:nvSpPr>
          <p:cNvPr id="12" name="Rectangle 11">
            <a:extLst>
              <a:ext uri="{FF2B5EF4-FFF2-40B4-BE49-F238E27FC236}">
                <a16:creationId xmlns:a16="http://schemas.microsoft.com/office/drawing/2014/main" id="{7A22A974-FC3F-766B-E504-44BF3EDE3CEC}"/>
              </a:ext>
            </a:extLst>
          </p:cNvPr>
          <p:cNvSpPr/>
          <p:nvPr/>
        </p:nvSpPr>
        <p:spPr>
          <a:xfrm>
            <a:off x="8552478" y="4563050"/>
            <a:ext cx="1613131" cy="6049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Admin and Management</a:t>
            </a:r>
            <a:endParaRPr lang="en-ZW" dirty="0"/>
          </a:p>
        </p:txBody>
      </p:sp>
      <p:cxnSp>
        <p:nvCxnSpPr>
          <p:cNvPr id="17" name="Connector: Elbow 16">
            <a:extLst>
              <a:ext uri="{FF2B5EF4-FFF2-40B4-BE49-F238E27FC236}">
                <a16:creationId xmlns:a16="http://schemas.microsoft.com/office/drawing/2014/main" id="{D1502A31-5684-871C-577B-A7F65C7F1E8F}"/>
              </a:ext>
            </a:extLst>
          </p:cNvPr>
          <p:cNvCxnSpPr>
            <a:stCxn id="9" idx="3"/>
            <a:endCxn id="8" idx="1"/>
          </p:cNvCxnSpPr>
          <p:nvPr/>
        </p:nvCxnSpPr>
        <p:spPr>
          <a:xfrm>
            <a:off x="3099055" y="1299225"/>
            <a:ext cx="1771583" cy="521718"/>
          </a:xfrm>
          <a:prstGeom prst="bentConnector2">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65A125C6-6F48-BE15-CE10-1E56A718B0E0}"/>
              </a:ext>
            </a:extLst>
          </p:cNvPr>
          <p:cNvCxnSpPr>
            <a:stCxn id="8" idx="0"/>
            <a:endCxn id="9" idx="0"/>
          </p:cNvCxnSpPr>
          <p:nvPr/>
        </p:nvCxnSpPr>
        <p:spPr>
          <a:xfrm rot="16200000" flipV="1">
            <a:off x="4052994" y="-446877"/>
            <a:ext cx="308340" cy="3435417"/>
          </a:xfrm>
          <a:prstGeom prst="bentConnector3">
            <a:avLst>
              <a:gd name="adj1" fmla="val 174139"/>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5E5F3D5E-01BF-826C-A2DE-0F38589EDE46}"/>
              </a:ext>
            </a:extLst>
          </p:cNvPr>
          <p:cNvCxnSpPr>
            <a:stCxn id="10" idx="0"/>
            <a:endCxn id="8" idx="3"/>
          </p:cNvCxnSpPr>
          <p:nvPr/>
        </p:nvCxnSpPr>
        <p:spPr>
          <a:xfrm rot="5400000" flipH="1" flipV="1">
            <a:off x="3008570" y="3305964"/>
            <a:ext cx="1435317" cy="22888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EFF7B9DB-D235-E420-858F-61DDCD59B8E5}"/>
              </a:ext>
            </a:extLst>
          </p:cNvPr>
          <p:cNvCxnSpPr>
            <a:stCxn id="8" idx="4"/>
            <a:endCxn id="10" idx="3"/>
          </p:cNvCxnSpPr>
          <p:nvPr/>
        </p:nvCxnSpPr>
        <p:spPr>
          <a:xfrm rot="5400000">
            <a:off x="3963799" y="3448637"/>
            <a:ext cx="1281054" cy="264109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F0E65618-B4DF-255C-B4B7-02E9E17236BE}"/>
              </a:ext>
            </a:extLst>
          </p:cNvPr>
          <p:cNvCxnSpPr>
            <a:stCxn id="11" idx="0"/>
            <a:endCxn id="8" idx="7"/>
          </p:cNvCxnSpPr>
          <p:nvPr/>
        </p:nvCxnSpPr>
        <p:spPr>
          <a:xfrm rot="16200000" flipH="1" flipV="1">
            <a:off x="7904722" y="122849"/>
            <a:ext cx="772477" cy="2623709"/>
          </a:xfrm>
          <a:prstGeom prst="bentConnector3">
            <a:avLst>
              <a:gd name="adj1" fmla="val -29593"/>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a:extLst>
              <a:ext uri="{FF2B5EF4-FFF2-40B4-BE49-F238E27FC236}">
                <a16:creationId xmlns:a16="http://schemas.microsoft.com/office/drawing/2014/main" id="{F1B4CC08-3C0B-596D-B959-1D5717330D99}"/>
              </a:ext>
            </a:extLst>
          </p:cNvPr>
          <p:cNvCxnSpPr>
            <a:cxnSpLocks/>
            <a:stCxn id="12" idx="0"/>
            <a:endCxn id="8" idx="6"/>
          </p:cNvCxnSpPr>
          <p:nvPr/>
        </p:nvCxnSpPr>
        <p:spPr>
          <a:xfrm rot="16200000" flipV="1">
            <a:off x="7494304" y="2698310"/>
            <a:ext cx="1786221" cy="194326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D18EF321-6F59-D438-3F76-A024EAED0436}"/>
              </a:ext>
            </a:extLst>
          </p:cNvPr>
          <p:cNvCxnSpPr>
            <a:cxnSpLocks/>
            <a:stCxn id="8" idx="5"/>
            <a:endCxn id="12" idx="1"/>
          </p:cNvCxnSpPr>
          <p:nvPr/>
        </p:nvCxnSpPr>
        <p:spPr>
          <a:xfrm rot="16200000" flipH="1">
            <a:off x="7199379" y="3512442"/>
            <a:ext cx="1132826" cy="15733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20CAA638-595D-9284-E10E-0679814921C9}"/>
              </a:ext>
            </a:extLst>
          </p:cNvPr>
          <p:cNvSpPr txBox="1"/>
          <p:nvPr/>
        </p:nvSpPr>
        <p:spPr>
          <a:xfrm>
            <a:off x="7493067" y="230109"/>
            <a:ext cx="1704598" cy="1200329"/>
          </a:xfrm>
          <a:prstGeom prst="rect">
            <a:avLst/>
          </a:prstGeom>
          <a:noFill/>
        </p:spPr>
        <p:txBody>
          <a:bodyPr wrap="square" rtlCol="0">
            <a:spAutoFit/>
          </a:bodyPr>
          <a:lstStyle/>
          <a:p>
            <a:r>
              <a:rPr lang="en-US" dirty="0"/>
              <a:t>View Their patients records and timetables</a:t>
            </a:r>
            <a:endParaRPr lang="en-ZW" dirty="0"/>
          </a:p>
        </p:txBody>
      </p:sp>
      <p:sp>
        <p:nvSpPr>
          <p:cNvPr id="39" name="TextBox 38">
            <a:extLst>
              <a:ext uri="{FF2B5EF4-FFF2-40B4-BE49-F238E27FC236}">
                <a16:creationId xmlns:a16="http://schemas.microsoft.com/office/drawing/2014/main" id="{CB28CB52-0AD2-6491-DFEC-6BA61AFE46D2}"/>
              </a:ext>
            </a:extLst>
          </p:cNvPr>
          <p:cNvSpPr txBox="1"/>
          <p:nvPr/>
        </p:nvSpPr>
        <p:spPr>
          <a:xfrm>
            <a:off x="8290960" y="2921235"/>
            <a:ext cx="2420322" cy="646331"/>
          </a:xfrm>
          <a:prstGeom prst="rect">
            <a:avLst/>
          </a:prstGeom>
          <a:noFill/>
        </p:spPr>
        <p:txBody>
          <a:bodyPr wrap="square" rtlCol="0">
            <a:spAutoFit/>
          </a:bodyPr>
          <a:lstStyle/>
          <a:p>
            <a:r>
              <a:rPr lang="en-US" dirty="0"/>
              <a:t>View and Analyze the business.</a:t>
            </a:r>
            <a:endParaRPr lang="en-ZW" dirty="0"/>
          </a:p>
        </p:txBody>
      </p:sp>
      <p:sp>
        <p:nvSpPr>
          <p:cNvPr id="40" name="TextBox 39">
            <a:extLst>
              <a:ext uri="{FF2B5EF4-FFF2-40B4-BE49-F238E27FC236}">
                <a16:creationId xmlns:a16="http://schemas.microsoft.com/office/drawing/2014/main" id="{DE431A71-007E-8BD9-79AF-26321AC161EF}"/>
              </a:ext>
            </a:extLst>
          </p:cNvPr>
          <p:cNvSpPr txBox="1"/>
          <p:nvPr/>
        </p:nvSpPr>
        <p:spPr>
          <a:xfrm>
            <a:off x="6944309" y="4847140"/>
            <a:ext cx="1346651" cy="369332"/>
          </a:xfrm>
          <a:prstGeom prst="rect">
            <a:avLst/>
          </a:prstGeom>
          <a:noFill/>
        </p:spPr>
        <p:txBody>
          <a:bodyPr wrap="none" rtlCol="0">
            <a:spAutoFit/>
          </a:bodyPr>
          <a:lstStyle/>
          <a:p>
            <a:r>
              <a:rPr lang="en-US" dirty="0"/>
              <a:t>Login Infor</a:t>
            </a:r>
            <a:endParaRPr lang="en-ZW" dirty="0"/>
          </a:p>
        </p:txBody>
      </p:sp>
      <p:sp>
        <p:nvSpPr>
          <p:cNvPr id="41" name="TextBox 40">
            <a:extLst>
              <a:ext uri="{FF2B5EF4-FFF2-40B4-BE49-F238E27FC236}">
                <a16:creationId xmlns:a16="http://schemas.microsoft.com/office/drawing/2014/main" id="{DFCB36B3-CC21-15CD-52E4-B8D2B763B9B2}"/>
              </a:ext>
            </a:extLst>
          </p:cNvPr>
          <p:cNvSpPr txBox="1"/>
          <p:nvPr/>
        </p:nvSpPr>
        <p:spPr>
          <a:xfrm>
            <a:off x="4251960" y="5409710"/>
            <a:ext cx="1250471" cy="369332"/>
          </a:xfrm>
          <a:prstGeom prst="rect">
            <a:avLst/>
          </a:prstGeom>
          <a:noFill/>
        </p:spPr>
        <p:txBody>
          <a:bodyPr wrap="none" rtlCol="0">
            <a:spAutoFit/>
          </a:bodyPr>
          <a:lstStyle/>
          <a:p>
            <a:r>
              <a:rPr lang="en-US" dirty="0"/>
              <a:t>Login Info</a:t>
            </a:r>
            <a:endParaRPr lang="en-ZW" dirty="0"/>
          </a:p>
        </p:txBody>
      </p:sp>
      <p:sp>
        <p:nvSpPr>
          <p:cNvPr id="42" name="TextBox 41">
            <a:extLst>
              <a:ext uri="{FF2B5EF4-FFF2-40B4-BE49-F238E27FC236}">
                <a16:creationId xmlns:a16="http://schemas.microsoft.com/office/drawing/2014/main" id="{37864C0E-8F23-3B14-CAD7-0E0543347362}"/>
              </a:ext>
            </a:extLst>
          </p:cNvPr>
          <p:cNvSpPr txBox="1"/>
          <p:nvPr/>
        </p:nvSpPr>
        <p:spPr>
          <a:xfrm>
            <a:off x="1088136" y="3221365"/>
            <a:ext cx="379569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Aprove</a:t>
            </a:r>
            <a:r>
              <a:rPr lang="en-US" dirty="0"/>
              <a:t>/Cancel </a:t>
            </a:r>
            <a:r>
              <a:rPr lang="en-US" dirty="0" err="1"/>
              <a:t>Apointments</a:t>
            </a:r>
            <a:endParaRPr lang="en-US" dirty="0"/>
          </a:p>
          <a:p>
            <a:pPr marL="285750" indent="-285750">
              <a:buFont typeface="Arial" panose="020B0604020202020204" pitchFamily="34" charset="0"/>
              <a:buChar char="•"/>
            </a:pPr>
            <a:r>
              <a:rPr lang="en-US" dirty="0"/>
              <a:t>Assign Providers Patients and Updates on Working Shift Changes.</a:t>
            </a:r>
          </a:p>
          <a:p>
            <a:pPr marL="285750" indent="-285750">
              <a:buFont typeface="Arial" panose="020B0604020202020204" pitchFamily="34" charset="0"/>
              <a:buChar char="•"/>
            </a:pPr>
            <a:r>
              <a:rPr lang="en-US" dirty="0"/>
              <a:t>View Overall Analyses</a:t>
            </a:r>
          </a:p>
          <a:p>
            <a:endParaRPr lang="en-US" dirty="0"/>
          </a:p>
          <a:p>
            <a:endParaRPr lang="en-ZW" dirty="0"/>
          </a:p>
        </p:txBody>
      </p:sp>
      <p:sp>
        <p:nvSpPr>
          <p:cNvPr id="43" name="TextBox 42">
            <a:extLst>
              <a:ext uri="{FF2B5EF4-FFF2-40B4-BE49-F238E27FC236}">
                <a16:creationId xmlns:a16="http://schemas.microsoft.com/office/drawing/2014/main" id="{607C7496-9E19-F1E7-E59D-7488A56474FF}"/>
              </a:ext>
            </a:extLst>
          </p:cNvPr>
          <p:cNvSpPr txBox="1"/>
          <p:nvPr/>
        </p:nvSpPr>
        <p:spPr>
          <a:xfrm>
            <a:off x="3591675" y="299458"/>
            <a:ext cx="2214517" cy="923330"/>
          </a:xfrm>
          <a:prstGeom prst="rect">
            <a:avLst/>
          </a:prstGeom>
          <a:noFill/>
        </p:spPr>
        <p:txBody>
          <a:bodyPr wrap="none" rtlCol="0">
            <a:spAutoFit/>
          </a:bodyPr>
          <a:lstStyle/>
          <a:p>
            <a:pPr marL="285750" indent="-285750">
              <a:buFont typeface="Arial" panose="020B0604020202020204" pitchFamily="34" charset="0"/>
              <a:buChar char="•"/>
            </a:pPr>
            <a:r>
              <a:rPr lang="en-US" dirty="0"/>
              <a:t>Login Info</a:t>
            </a:r>
          </a:p>
          <a:p>
            <a:pPr marL="285750" indent="-285750">
              <a:buFont typeface="Arial" panose="020B0604020202020204" pitchFamily="34" charset="0"/>
              <a:buChar char="•"/>
            </a:pPr>
            <a:r>
              <a:rPr lang="en-US" dirty="0"/>
              <a:t>Registration Info</a:t>
            </a:r>
          </a:p>
          <a:p>
            <a:pPr marL="285750" indent="-285750">
              <a:buFont typeface="Arial" panose="020B0604020202020204" pitchFamily="34" charset="0"/>
              <a:buChar char="•"/>
            </a:pPr>
            <a:r>
              <a:rPr lang="en-US" dirty="0"/>
              <a:t>SMS Reminder</a:t>
            </a:r>
            <a:endParaRPr lang="en-ZW" dirty="0"/>
          </a:p>
        </p:txBody>
      </p:sp>
      <p:sp>
        <p:nvSpPr>
          <p:cNvPr id="44" name="TextBox 43">
            <a:extLst>
              <a:ext uri="{FF2B5EF4-FFF2-40B4-BE49-F238E27FC236}">
                <a16:creationId xmlns:a16="http://schemas.microsoft.com/office/drawing/2014/main" id="{1FB48D32-1B53-FACD-70EC-7199A8FECE46}"/>
              </a:ext>
            </a:extLst>
          </p:cNvPr>
          <p:cNvSpPr txBox="1"/>
          <p:nvPr/>
        </p:nvSpPr>
        <p:spPr>
          <a:xfrm>
            <a:off x="1619454" y="1497887"/>
            <a:ext cx="31683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Makes an Appointment.</a:t>
            </a:r>
          </a:p>
          <a:p>
            <a:pPr marL="285750" indent="-285750">
              <a:buFont typeface="Arial" panose="020B0604020202020204" pitchFamily="34" charset="0"/>
              <a:buChar char="•"/>
            </a:pPr>
            <a:r>
              <a:rPr lang="en-ZW" dirty="0"/>
              <a:t>Cancels an Appointment</a:t>
            </a:r>
          </a:p>
        </p:txBody>
      </p:sp>
    </p:spTree>
    <p:extLst>
      <p:ext uri="{BB962C8B-B14F-4D97-AF65-F5344CB8AC3E}">
        <p14:creationId xmlns:p14="http://schemas.microsoft.com/office/powerpoint/2010/main" val="148280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35AB17-CCE6-E84C-8F42-54770A3AEAE2}"/>
              </a:ext>
            </a:extLst>
          </p:cNvPr>
          <p:cNvSpPr>
            <a:spLocks noGrp="1"/>
          </p:cNvSpPr>
          <p:nvPr>
            <p:ph type="ftr" sz="quarter" idx="11"/>
          </p:nvPr>
        </p:nvSpPr>
        <p:spPr/>
        <p:txBody>
          <a:bodyPr/>
          <a:lstStyle/>
          <a:p>
            <a:r>
              <a:rPr lang="en-ZW"/>
              <a:t>Healthcare Appointment System</a:t>
            </a:r>
          </a:p>
        </p:txBody>
      </p:sp>
      <p:sp>
        <p:nvSpPr>
          <p:cNvPr id="5" name="Slide Number Placeholder 4">
            <a:extLst>
              <a:ext uri="{FF2B5EF4-FFF2-40B4-BE49-F238E27FC236}">
                <a16:creationId xmlns:a16="http://schemas.microsoft.com/office/drawing/2014/main" id="{CF04ACB2-27E4-78BA-BFA3-7CF8B82BDE5C}"/>
              </a:ext>
            </a:extLst>
          </p:cNvPr>
          <p:cNvSpPr>
            <a:spLocks noGrp="1"/>
          </p:cNvSpPr>
          <p:nvPr>
            <p:ph type="sldNum" sz="quarter" idx="12"/>
          </p:nvPr>
        </p:nvSpPr>
        <p:spPr/>
        <p:txBody>
          <a:bodyPr/>
          <a:lstStyle/>
          <a:p>
            <a:fld id="{C3A87F87-6BF0-4130-A5F9-BEC39EEACA47}" type="slidenum">
              <a:rPr lang="en-ZW" smtClean="0"/>
              <a:t>9</a:t>
            </a:fld>
            <a:endParaRPr lang="en-ZW"/>
          </a:p>
        </p:txBody>
      </p:sp>
      <p:sp>
        <p:nvSpPr>
          <p:cNvPr id="8" name="Rectangle 7">
            <a:extLst>
              <a:ext uri="{FF2B5EF4-FFF2-40B4-BE49-F238E27FC236}">
                <a16:creationId xmlns:a16="http://schemas.microsoft.com/office/drawing/2014/main" id="{7BD4023B-0F9A-1E99-C4A0-D720A901289F}"/>
              </a:ext>
            </a:extLst>
          </p:cNvPr>
          <p:cNvSpPr/>
          <p:nvPr/>
        </p:nvSpPr>
        <p:spPr>
          <a:xfrm>
            <a:off x="3601670" y="0"/>
            <a:ext cx="5062039" cy="52647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Appointment Scheduling</a:t>
            </a:r>
            <a:endParaRPr lang="en-ZW" dirty="0"/>
          </a:p>
        </p:txBody>
      </p:sp>
      <p:sp>
        <p:nvSpPr>
          <p:cNvPr id="10" name="Oval 9">
            <a:extLst>
              <a:ext uri="{FF2B5EF4-FFF2-40B4-BE49-F238E27FC236}">
                <a16:creationId xmlns:a16="http://schemas.microsoft.com/office/drawing/2014/main" id="{4A23835A-6693-5B43-05CA-C770346611EA}"/>
              </a:ext>
            </a:extLst>
          </p:cNvPr>
          <p:cNvSpPr/>
          <p:nvPr/>
        </p:nvSpPr>
        <p:spPr>
          <a:xfrm>
            <a:off x="4692072" y="2452543"/>
            <a:ext cx="1856509" cy="1833708"/>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System</a:t>
            </a:r>
            <a:endParaRPr lang="en-ZW" dirty="0"/>
          </a:p>
        </p:txBody>
      </p:sp>
      <p:sp>
        <p:nvSpPr>
          <p:cNvPr id="11" name="Rectangle 10">
            <a:extLst>
              <a:ext uri="{FF2B5EF4-FFF2-40B4-BE49-F238E27FC236}">
                <a16:creationId xmlns:a16="http://schemas.microsoft.com/office/drawing/2014/main" id="{866F79AC-CEA8-60CF-A283-7272142A01C5}"/>
              </a:ext>
            </a:extLst>
          </p:cNvPr>
          <p:cNvSpPr/>
          <p:nvPr/>
        </p:nvSpPr>
        <p:spPr>
          <a:xfrm>
            <a:off x="1088136" y="3345896"/>
            <a:ext cx="1377973" cy="50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endParaRPr lang="en-ZW" dirty="0"/>
          </a:p>
        </p:txBody>
      </p:sp>
      <p:sp>
        <p:nvSpPr>
          <p:cNvPr id="12" name="Rectangle 11">
            <a:extLst>
              <a:ext uri="{FF2B5EF4-FFF2-40B4-BE49-F238E27FC236}">
                <a16:creationId xmlns:a16="http://schemas.microsoft.com/office/drawing/2014/main" id="{84053378-BF74-E0CA-04E4-FD7EFB31275E}"/>
              </a:ext>
            </a:extLst>
          </p:cNvPr>
          <p:cNvSpPr/>
          <p:nvPr/>
        </p:nvSpPr>
        <p:spPr>
          <a:xfrm>
            <a:off x="8861413" y="3345896"/>
            <a:ext cx="1377973" cy="50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Reception</a:t>
            </a:r>
            <a:endParaRPr lang="en-ZW" dirty="0"/>
          </a:p>
        </p:txBody>
      </p:sp>
      <p:cxnSp>
        <p:nvCxnSpPr>
          <p:cNvPr id="15" name="Connector: Elbow 14">
            <a:extLst>
              <a:ext uri="{FF2B5EF4-FFF2-40B4-BE49-F238E27FC236}">
                <a16:creationId xmlns:a16="http://schemas.microsoft.com/office/drawing/2014/main" id="{FD07544F-AD7D-50E7-52F3-168F38557B7E}"/>
              </a:ext>
            </a:extLst>
          </p:cNvPr>
          <p:cNvCxnSpPr>
            <a:cxnSpLocks/>
            <a:stCxn id="11" idx="0"/>
            <a:endCxn id="10" idx="0"/>
          </p:cNvCxnSpPr>
          <p:nvPr/>
        </p:nvCxnSpPr>
        <p:spPr>
          <a:xfrm rot="5400000" flipH="1" flipV="1">
            <a:off x="3252049" y="977618"/>
            <a:ext cx="893353" cy="3843204"/>
          </a:xfrm>
          <a:prstGeom prst="bentConnector3">
            <a:avLst>
              <a:gd name="adj1" fmla="val 126623"/>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95111B6C-EF46-A189-A3DB-092899FD837A}"/>
              </a:ext>
            </a:extLst>
          </p:cNvPr>
          <p:cNvSpPr txBox="1"/>
          <p:nvPr/>
        </p:nvSpPr>
        <p:spPr>
          <a:xfrm>
            <a:off x="1178239" y="1872529"/>
            <a:ext cx="4260782" cy="369332"/>
          </a:xfrm>
          <a:prstGeom prst="rect">
            <a:avLst/>
          </a:prstGeom>
          <a:noFill/>
        </p:spPr>
        <p:txBody>
          <a:bodyPr wrap="none" rtlCol="0">
            <a:spAutoFit/>
          </a:bodyPr>
          <a:lstStyle/>
          <a:p>
            <a:r>
              <a:rPr lang="en-US" dirty="0"/>
              <a:t>Make </a:t>
            </a:r>
            <a:r>
              <a:rPr lang="en-US" dirty="0" err="1"/>
              <a:t>Emergercy</a:t>
            </a:r>
            <a:r>
              <a:rPr lang="en-US" dirty="0"/>
              <a:t>/normal appointment</a:t>
            </a:r>
            <a:endParaRPr lang="en-ZW" dirty="0"/>
          </a:p>
        </p:txBody>
      </p:sp>
      <p:cxnSp>
        <p:nvCxnSpPr>
          <p:cNvPr id="18" name="Connector: Elbow 17">
            <a:extLst>
              <a:ext uri="{FF2B5EF4-FFF2-40B4-BE49-F238E27FC236}">
                <a16:creationId xmlns:a16="http://schemas.microsoft.com/office/drawing/2014/main" id="{20675A3C-9CCF-A4EC-9FFE-DD6C15687D4E}"/>
              </a:ext>
            </a:extLst>
          </p:cNvPr>
          <p:cNvCxnSpPr>
            <a:cxnSpLocks/>
            <a:stCxn id="11" idx="3"/>
            <a:endCxn id="10" idx="1"/>
          </p:cNvCxnSpPr>
          <p:nvPr/>
        </p:nvCxnSpPr>
        <p:spPr>
          <a:xfrm flipV="1">
            <a:off x="2466109" y="2721083"/>
            <a:ext cx="2497842" cy="878813"/>
          </a:xfrm>
          <a:prstGeom prst="bentConnector4">
            <a:avLst>
              <a:gd name="adj1" fmla="val 44558"/>
              <a:gd name="adj2" fmla="val 125039"/>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A732DE0E-1073-87CE-A947-61861BB22A54}"/>
              </a:ext>
            </a:extLst>
          </p:cNvPr>
          <p:cNvSpPr txBox="1"/>
          <p:nvPr/>
        </p:nvSpPr>
        <p:spPr>
          <a:xfrm>
            <a:off x="2274714" y="2429043"/>
            <a:ext cx="2340705" cy="369332"/>
          </a:xfrm>
          <a:prstGeom prst="rect">
            <a:avLst/>
          </a:prstGeom>
          <a:noFill/>
        </p:spPr>
        <p:txBody>
          <a:bodyPr wrap="none" rtlCol="0">
            <a:spAutoFit/>
          </a:bodyPr>
          <a:lstStyle/>
          <a:p>
            <a:r>
              <a:rPr lang="en-US" dirty="0"/>
              <a:t>Cancel appointment</a:t>
            </a:r>
            <a:endParaRPr lang="en-ZW" dirty="0"/>
          </a:p>
        </p:txBody>
      </p:sp>
      <p:cxnSp>
        <p:nvCxnSpPr>
          <p:cNvPr id="22" name="Connector: Elbow 21">
            <a:extLst>
              <a:ext uri="{FF2B5EF4-FFF2-40B4-BE49-F238E27FC236}">
                <a16:creationId xmlns:a16="http://schemas.microsoft.com/office/drawing/2014/main" id="{8CB601C9-A886-5DBF-479D-695FD5CFD518}"/>
              </a:ext>
            </a:extLst>
          </p:cNvPr>
          <p:cNvCxnSpPr>
            <a:stCxn id="12" idx="0"/>
            <a:endCxn id="10" idx="0"/>
          </p:cNvCxnSpPr>
          <p:nvPr/>
        </p:nvCxnSpPr>
        <p:spPr>
          <a:xfrm rot="16200000" flipV="1">
            <a:off x="7138688" y="934183"/>
            <a:ext cx="893353" cy="3930073"/>
          </a:xfrm>
          <a:prstGeom prst="bentConnector3">
            <a:avLst>
              <a:gd name="adj1" fmla="val 125589"/>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a:extLst>
              <a:ext uri="{FF2B5EF4-FFF2-40B4-BE49-F238E27FC236}">
                <a16:creationId xmlns:a16="http://schemas.microsoft.com/office/drawing/2014/main" id="{8A537A32-DA44-A4EF-FE88-2CE0588E7CAA}"/>
              </a:ext>
            </a:extLst>
          </p:cNvPr>
          <p:cNvCxnSpPr>
            <a:cxnSpLocks/>
            <a:stCxn id="12" idx="1"/>
            <a:endCxn id="10" idx="7"/>
          </p:cNvCxnSpPr>
          <p:nvPr/>
        </p:nvCxnSpPr>
        <p:spPr>
          <a:xfrm rot="10800000">
            <a:off x="6276703" y="2721084"/>
            <a:ext cx="2584711" cy="878813"/>
          </a:xfrm>
          <a:prstGeom prst="bentConnector4">
            <a:avLst>
              <a:gd name="adj1" fmla="val 44741"/>
              <a:gd name="adj2" fmla="val 126012"/>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0D89FDCB-80C1-3F41-A30A-904620BD71C6}"/>
              </a:ext>
            </a:extLst>
          </p:cNvPr>
          <p:cNvSpPr txBox="1"/>
          <p:nvPr/>
        </p:nvSpPr>
        <p:spPr>
          <a:xfrm>
            <a:off x="6746286" y="1918279"/>
            <a:ext cx="2173544" cy="369332"/>
          </a:xfrm>
          <a:prstGeom prst="rect">
            <a:avLst/>
          </a:prstGeom>
          <a:noFill/>
        </p:spPr>
        <p:txBody>
          <a:bodyPr wrap="none" rtlCol="0">
            <a:spAutoFit/>
          </a:bodyPr>
          <a:lstStyle/>
          <a:p>
            <a:r>
              <a:rPr lang="en-US" dirty="0"/>
              <a:t>Make appointment</a:t>
            </a:r>
            <a:endParaRPr lang="en-ZW" dirty="0"/>
          </a:p>
        </p:txBody>
      </p:sp>
      <p:sp>
        <p:nvSpPr>
          <p:cNvPr id="38" name="TextBox 37">
            <a:extLst>
              <a:ext uri="{FF2B5EF4-FFF2-40B4-BE49-F238E27FC236}">
                <a16:creationId xmlns:a16="http://schemas.microsoft.com/office/drawing/2014/main" id="{60DCAC59-5A52-ED9D-67C3-6073BC3DCE2E}"/>
              </a:ext>
            </a:extLst>
          </p:cNvPr>
          <p:cNvSpPr txBox="1"/>
          <p:nvPr/>
        </p:nvSpPr>
        <p:spPr>
          <a:xfrm>
            <a:off x="6701887" y="2513006"/>
            <a:ext cx="2504019" cy="369332"/>
          </a:xfrm>
          <a:prstGeom prst="rect">
            <a:avLst/>
          </a:prstGeom>
          <a:noFill/>
        </p:spPr>
        <p:txBody>
          <a:bodyPr wrap="none" rtlCol="0">
            <a:spAutoFit/>
          </a:bodyPr>
          <a:lstStyle/>
          <a:p>
            <a:r>
              <a:rPr lang="en-US" dirty="0"/>
              <a:t>Approve appointment</a:t>
            </a:r>
            <a:endParaRPr lang="en-ZW" dirty="0"/>
          </a:p>
        </p:txBody>
      </p:sp>
      <p:cxnSp>
        <p:nvCxnSpPr>
          <p:cNvPr id="40" name="Connector: Elbow 39">
            <a:extLst>
              <a:ext uri="{FF2B5EF4-FFF2-40B4-BE49-F238E27FC236}">
                <a16:creationId xmlns:a16="http://schemas.microsoft.com/office/drawing/2014/main" id="{90A27F86-B7A7-8C8B-B700-D9137A2892F6}"/>
              </a:ext>
            </a:extLst>
          </p:cNvPr>
          <p:cNvCxnSpPr>
            <a:stCxn id="12" idx="2"/>
            <a:endCxn id="10" idx="5"/>
          </p:cNvCxnSpPr>
          <p:nvPr/>
        </p:nvCxnSpPr>
        <p:spPr>
          <a:xfrm rot="5400000">
            <a:off x="7831644" y="2298954"/>
            <a:ext cx="163815" cy="3273698"/>
          </a:xfrm>
          <a:prstGeom prst="bentConnector3">
            <a:avLst>
              <a:gd name="adj1" fmla="val 228688"/>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2CAC27AC-F562-7446-80EA-0BB48190FEE8}"/>
              </a:ext>
            </a:extLst>
          </p:cNvPr>
          <p:cNvSpPr txBox="1"/>
          <p:nvPr/>
        </p:nvSpPr>
        <p:spPr>
          <a:xfrm>
            <a:off x="6675937" y="3751136"/>
            <a:ext cx="2340705" cy="369332"/>
          </a:xfrm>
          <a:prstGeom prst="rect">
            <a:avLst/>
          </a:prstGeom>
          <a:noFill/>
        </p:spPr>
        <p:txBody>
          <a:bodyPr wrap="none" rtlCol="0">
            <a:spAutoFit/>
          </a:bodyPr>
          <a:lstStyle/>
          <a:p>
            <a:r>
              <a:rPr lang="en-US" dirty="0"/>
              <a:t>Cancel appointment</a:t>
            </a:r>
            <a:endParaRPr lang="en-ZW" dirty="0"/>
          </a:p>
        </p:txBody>
      </p:sp>
      <p:cxnSp>
        <p:nvCxnSpPr>
          <p:cNvPr id="43" name="Connector: Elbow 42">
            <a:extLst>
              <a:ext uri="{FF2B5EF4-FFF2-40B4-BE49-F238E27FC236}">
                <a16:creationId xmlns:a16="http://schemas.microsoft.com/office/drawing/2014/main" id="{3BD3CDC5-C6A6-843E-34BB-5601C1195ED4}"/>
              </a:ext>
            </a:extLst>
          </p:cNvPr>
          <p:cNvCxnSpPr>
            <a:stCxn id="10" idx="4"/>
            <a:endCxn id="12" idx="3"/>
          </p:cNvCxnSpPr>
          <p:nvPr/>
        </p:nvCxnSpPr>
        <p:spPr>
          <a:xfrm rot="5400000" flipH="1" flipV="1">
            <a:off x="7586678" y="1633544"/>
            <a:ext cx="686355" cy="4619059"/>
          </a:xfrm>
          <a:prstGeom prst="bentConnector4">
            <a:avLst>
              <a:gd name="adj1" fmla="val -81752"/>
              <a:gd name="adj2" fmla="val 104949"/>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73004288-3FB2-96A2-B19E-490AF737366B}"/>
              </a:ext>
            </a:extLst>
          </p:cNvPr>
          <p:cNvSpPr txBox="1"/>
          <p:nvPr/>
        </p:nvSpPr>
        <p:spPr>
          <a:xfrm>
            <a:off x="7383455" y="4540249"/>
            <a:ext cx="2666307" cy="369332"/>
          </a:xfrm>
          <a:prstGeom prst="rect">
            <a:avLst/>
          </a:prstGeom>
          <a:noFill/>
        </p:spPr>
        <p:txBody>
          <a:bodyPr wrap="none" rtlCol="0">
            <a:spAutoFit/>
          </a:bodyPr>
          <a:lstStyle/>
          <a:p>
            <a:r>
              <a:rPr lang="en-US" dirty="0"/>
              <a:t>Login Infor/registration</a:t>
            </a:r>
            <a:endParaRPr lang="en-ZW" dirty="0"/>
          </a:p>
        </p:txBody>
      </p:sp>
      <p:cxnSp>
        <p:nvCxnSpPr>
          <p:cNvPr id="47" name="Connector: Elbow 46">
            <a:extLst>
              <a:ext uri="{FF2B5EF4-FFF2-40B4-BE49-F238E27FC236}">
                <a16:creationId xmlns:a16="http://schemas.microsoft.com/office/drawing/2014/main" id="{A32B3DCA-8221-C062-41C1-B3C4D9FAC408}"/>
              </a:ext>
            </a:extLst>
          </p:cNvPr>
          <p:cNvCxnSpPr>
            <a:stCxn id="10" idx="3"/>
          </p:cNvCxnSpPr>
          <p:nvPr/>
        </p:nvCxnSpPr>
        <p:spPr>
          <a:xfrm rot="5400000" flipH="1">
            <a:off x="3226722" y="2280482"/>
            <a:ext cx="163816" cy="3310642"/>
          </a:xfrm>
          <a:prstGeom prst="bentConnector4">
            <a:avLst>
              <a:gd name="adj1" fmla="val -139547"/>
              <a:gd name="adj2" fmla="val 1001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287D3BD7-A371-E835-71AB-70731026ADDC}"/>
              </a:ext>
            </a:extLst>
          </p:cNvPr>
          <p:cNvCxnSpPr>
            <a:stCxn id="12" idx="1"/>
            <a:endCxn id="10" idx="6"/>
          </p:cNvCxnSpPr>
          <p:nvPr/>
        </p:nvCxnSpPr>
        <p:spPr>
          <a:xfrm rot="10800000">
            <a:off x="6548581" y="3369398"/>
            <a:ext cx="2312832" cy="23049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B9E4D8C5-FDDE-EEE9-F439-A89BAB7C8DAF}"/>
              </a:ext>
            </a:extLst>
          </p:cNvPr>
          <p:cNvSpPr txBox="1"/>
          <p:nvPr/>
        </p:nvSpPr>
        <p:spPr>
          <a:xfrm>
            <a:off x="6675937" y="3018949"/>
            <a:ext cx="782587" cy="369332"/>
          </a:xfrm>
          <a:prstGeom prst="rect">
            <a:avLst/>
          </a:prstGeom>
          <a:noFill/>
        </p:spPr>
        <p:txBody>
          <a:bodyPr wrap="none" rtlCol="0">
            <a:spAutoFit/>
          </a:bodyPr>
          <a:lstStyle/>
          <a:p>
            <a:r>
              <a:rPr lang="en-US" dirty="0"/>
              <a:t>Login</a:t>
            </a:r>
            <a:endParaRPr lang="en-ZW" dirty="0"/>
          </a:p>
        </p:txBody>
      </p:sp>
      <p:cxnSp>
        <p:nvCxnSpPr>
          <p:cNvPr id="67" name="Connector: Elbow 66">
            <a:extLst>
              <a:ext uri="{FF2B5EF4-FFF2-40B4-BE49-F238E27FC236}">
                <a16:creationId xmlns:a16="http://schemas.microsoft.com/office/drawing/2014/main" id="{F297C3DD-6C84-8C5A-039E-517EDA3B255D}"/>
              </a:ext>
            </a:extLst>
          </p:cNvPr>
          <p:cNvCxnSpPr>
            <a:cxnSpLocks/>
            <a:stCxn id="11" idx="3"/>
            <a:endCxn id="10" idx="2"/>
          </p:cNvCxnSpPr>
          <p:nvPr/>
        </p:nvCxnSpPr>
        <p:spPr>
          <a:xfrm flipV="1">
            <a:off x="2466109" y="3369397"/>
            <a:ext cx="2225963" cy="2304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4CA864D5-681B-A9A0-F8F0-D58E5CE9E3E0}"/>
              </a:ext>
            </a:extLst>
          </p:cNvPr>
          <p:cNvSpPr txBox="1"/>
          <p:nvPr/>
        </p:nvSpPr>
        <p:spPr>
          <a:xfrm>
            <a:off x="3845807" y="2996402"/>
            <a:ext cx="782587" cy="369332"/>
          </a:xfrm>
          <a:prstGeom prst="rect">
            <a:avLst/>
          </a:prstGeom>
          <a:noFill/>
        </p:spPr>
        <p:txBody>
          <a:bodyPr wrap="none" rtlCol="0">
            <a:spAutoFit/>
          </a:bodyPr>
          <a:lstStyle/>
          <a:p>
            <a:r>
              <a:rPr lang="en-US" dirty="0"/>
              <a:t>Login</a:t>
            </a:r>
            <a:endParaRPr lang="en-ZW" dirty="0"/>
          </a:p>
        </p:txBody>
      </p:sp>
      <p:sp>
        <p:nvSpPr>
          <p:cNvPr id="79" name="TextBox 78">
            <a:extLst>
              <a:ext uri="{FF2B5EF4-FFF2-40B4-BE49-F238E27FC236}">
                <a16:creationId xmlns:a16="http://schemas.microsoft.com/office/drawing/2014/main" id="{805B0FA7-F3CA-8829-C5F6-07FAEEE9DBC7}"/>
              </a:ext>
            </a:extLst>
          </p:cNvPr>
          <p:cNvSpPr txBox="1"/>
          <p:nvPr/>
        </p:nvSpPr>
        <p:spPr>
          <a:xfrm>
            <a:off x="2041811" y="3926838"/>
            <a:ext cx="2666307" cy="369332"/>
          </a:xfrm>
          <a:prstGeom prst="rect">
            <a:avLst/>
          </a:prstGeom>
          <a:noFill/>
        </p:spPr>
        <p:txBody>
          <a:bodyPr wrap="none" rtlCol="0">
            <a:spAutoFit/>
          </a:bodyPr>
          <a:lstStyle/>
          <a:p>
            <a:r>
              <a:rPr lang="en-US" dirty="0"/>
              <a:t>Login Infor/registration</a:t>
            </a:r>
            <a:endParaRPr lang="en-ZW" dirty="0"/>
          </a:p>
        </p:txBody>
      </p:sp>
    </p:spTree>
    <p:extLst>
      <p:ext uri="{BB962C8B-B14F-4D97-AF65-F5344CB8AC3E}">
        <p14:creationId xmlns:p14="http://schemas.microsoft.com/office/powerpoint/2010/main" val="1878268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15453</TotalTime>
  <Words>1284</Words>
  <Application>Microsoft Office PowerPoint</Application>
  <PresentationFormat>Widescreen</PresentationFormat>
  <Paragraphs>258</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Aptos</vt:lpstr>
      <vt:lpstr>Arial</vt:lpstr>
      <vt:lpstr>Calibri</vt:lpstr>
      <vt:lpstr>Forte</vt:lpstr>
      <vt:lpstr>Impact</vt:lpstr>
      <vt:lpstr>Rockwell</vt:lpstr>
      <vt:lpstr>Rockwell Condensed</vt:lpstr>
      <vt:lpstr>Times New Roman</vt:lpstr>
      <vt:lpstr>Wingdings</vt:lpstr>
      <vt:lpstr>Main Event</vt:lpstr>
      <vt:lpstr>Wood Type</vt:lpstr>
      <vt:lpstr>PowerPoint Presentation</vt:lpstr>
      <vt:lpstr>Introduction/background</vt:lpstr>
      <vt:lpstr>Challenges Found </vt:lpstr>
      <vt:lpstr>Solution: appointment system</vt:lpstr>
      <vt:lpstr>Main aim</vt:lpstr>
      <vt:lpstr>Main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ashwin bhatasara</dc:creator>
  <cp:lastModifiedBy>ashwin bhatasara</cp:lastModifiedBy>
  <cp:revision>16</cp:revision>
  <dcterms:created xsi:type="dcterms:W3CDTF">2025-04-08T10:17:27Z</dcterms:created>
  <dcterms:modified xsi:type="dcterms:W3CDTF">2025-04-28T10:25:47Z</dcterms:modified>
</cp:coreProperties>
</file>