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15"/>
  </p:notesMasterIdLst>
  <p:sldIdLst>
    <p:sldId id="774" r:id="rId5"/>
    <p:sldId id="850" r:id="rId6"/>
    <p:sldId id="802" r:id="rId7"/>
    <p:sldId id="844" r:id="rId8"/>
    <p:sldId id="845" r:id="rId9"/>
    <p:sldId id="849" r:id="rId10"/>
    <p:sldId id="847" r:id="rId11"/>
    <p:sldId id="848" r:id="rId12"/>
    <p:sldId id="846" r:id="rId13"/>
    <p:sldId id="79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2" autoAdjust="0"/>
    <p:restoredTop sz="90976" autoAdjust="0"/>
  </p:normalViewPr>
  <p:slideViewPr>
    <p:cSldViewPr snapToGrid="0">
      <p:cViewPr varScale="1">
        <p:scale>
          <a:sx n="65" d="100"/>
          <a:sy n="65" d="100"/>
        </p:scale>
        <p:origin x="7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file/d/1XeWDqO4wCswK2tWxBQffTQXlM0vA3Mj_/view?usp=sha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35560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429797" y="4747409"/>
            <a:ext cx="4590899" cy="14731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269503" y="5281542"/>
            <a:ext cx="5748057" cy="707886"/>
          </a:xfrm>
          <a:prstGeom prst="rect">
            <a:avLst/>
          </a:prstGeom>
          <a:noFill/>
        </p:spPr>
        <p:txBody>
          <a:bodyPr wrap="square" rtlCol="0">
            <a:spAutoFit/>
          </a:bodyPr>
          <a:lstStyle/>
          <a:p>
            <a:pPr defTabSz="914400"/>
            <a:r>
              <a:rPr lang="en-US" sz="2000" dirty="0">
                <a:solidFill>
                  <a:prstClr val="white"/>
                </a:solidFill>
                <a:latin typeface="Georgia" panose="02040502050405020303" pitchFamily="18" charset="0"/>
              </a:rPr>
              <a:t>Department of Computer Science &amp; Engineering,</a:t>
            </a:r>
          </a:p>
          <a:p>
            <a:pPr defTabSz="914400"/>
            <a:r>
              <a:rPr lang="en-US" sz="2000" dirty="0">
                <a:solidFill>
                  <a:prstClr val="white"/>
                </a:solidFill>
                <a:latin typeface="Georgia" panose="02040502050405020303" pitchFamily="18" charset="0"/>
              </a:rPr>
              <a:t>Amrita School of Engineering, Bengaluru</a:t>
            </a: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9503" y="4914621"/>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dirty="0"/>
          </a:p>
        </p:txBody>
      </p:sp>
      <p:sp>
        <p:nvSpPr>
          <p:cNvPr id="10" name="Rectangle 9">
            <a:extLst>
              <a:ext uri="{FF2B5EF4-FFF2-40B4-BE49-F238E27FC236}">
                <a16:creationId xmlns:a16="http://schemas.microsoft.com/office/drawing/2014/main" id="{06A3B953-744B-3D4F-8898-C0158B157C87}"/>
              </a:ext>
            </a:extLst>
          </p:cNvPr>
          <p:cNvSpPr/>
          <p:nvPr/>
        </p:nvSpPr>
        <p:spPr>
          <a:xfrm>
            <a:off x="414342" y="1524692"/>
            <a:ext cx="11487140" cy="2154436"/>
          </a:xfrm>
          <a:prstGeom prst="rect">
            <a:avLst/>
          </a:prstGeom>
          <a:noFill/>
        </p:spPr>
        <p:txBody>
          <a:bodyPr wrap="square" lIns="91440" tIns="45720" rIns="91440" bIns="45720" anchor="t">
            <a:spAutoFit/>
          </a:bodyPr>
          <a:lstStyle/>
          <a:p>
            <a:pPr algn="ctr" defTabSz="914400"/>
            <a:r>
              <a:rPr lang="en-US" sz="5400" dirty="0">
                <a:solidFill>
                  <a:prstClr val="white"/>
                </a:solidFill>
                <a:latin typeface="Georgia" panose="02040502050405020303" pitchFamily="18" charset="0"/>
              </a:rPr>
              <a:t>Machine Learning (19CSE305)</a:t>
            </a:r>
          </a:p>
          <a:p>
            <a:pPr algn="ctr" defTabSz="914400"/>
            <a:r>
              <a:rPr lang="en-US" sz="4000" dirty="0">
                <a:solidFill>
                  <a:schemeClr val="bg1"/>
                </a:solidFill>
                <a:latin typeface="Georgia"/>
              </a:rPr>
              <a:t>Term Project: Group 24</a:t>
            </a:r>
          </a:p>
          <a:p>
            <a:pPr algn="ctr" defTabSz="914400"/>
            <a:r>
              <a:rPr lang="en-US" sz="4000" dirty="0">
                <a:solidFill>
                  <a:schemeClr val="bg1"/>
                </a:solidFill>
                <a:latin typeface="Georgia"/>
              </a:rPr>
              <a:t>Project Title: License Number Plate Recognition </a:t>
            </a:r>
          </a:p>
        </p:txBody>
      </p:sp>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786438" y="2633319"/>
            <a:ext cx="3040833" cy="421441"/>
          </a:xfrm>
        </p:spPr>
        <p:txBody>
          <a:bodyPr/>
          <a:lstStyle/>
          <a:p>
            <a:r>
              <a:rPr lang="en-US" dirty="0"/>
              <a:t>Thank you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10</a:t>
            </a:fld>
            <a:endParaRPr lang="en-US" dirty="0"/>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531194" y="3429000"/>
            <a:ext cx="10947400" cy="3517900"/>
          </a:xfrm>
          <a:prstGeom prst="rect">
            <a:avLst/>
          </a:prstGeom>
        </p:spPr>
      </p:pic>
    </p:spTree>
    <p:extLst>
      <p:ext uri="{BB962C8B-B14F-4D97-AF65-F5344CB8AC3E}">
        <p14:creationId xmlns:p14="http://schemas.microsoft.com/office/powerpoint/2010/main" val="423095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28336B2-B03F-40FD-9AE9-9A65F8E66189}"/>
              </a:ext>
            </a:extLst>
          </p:cNvPr>
          <p:cNvGraphicFramePr>
            <a:graphicFrameLocks noGrp="1"/>
          </p:cNvGraphicFramePr>
          <p:nvPr>
            <p:ph idx="1"/>
            <p:extLst>
              <p:ext uri="{D42A27DB-BD31-4B8C-83A1-F6EECF244321}">
                <p14:modId xmlns:p14="http://schemas.microsoft.com/office/powerpoint/2010/main" val="3956502346"/>
              </p:ext>
            </p:extLst>
          </p:nvPr>
        </p:nvGraphicFramePr>
        <p:xfrm>
          <a:off x="341313" y="1136649"/>
          <a:ext cx="11436705" cy="4306206"/>
        </p:xfrm>
        <a:graphic>
          <a:graphicData uri="http://schemas.openxmlformats.org/drawingml/2006/table">
            <a:tbl>
              <a:tblPr firstRow="1" bandRow="1">
                <a:tableStyleId>{5C22544A-7EE6-4342-B048-85BDC9FD1C3A}</a:tableStyleId>
              </a:tblPr>
              <a:tblGrid>
                <a:gridCol w="1803173">
                  <a:extLst>
                    <a:ext uri="{9D8B030D-6E8A-4147-A177-3AD203B41FA5}">
                      <a16:colId xmlns:a16="http://schemas.microsoft.com/office/drawing/2014/main" val="1787815779"/>
                    </a:ext>
                  </a:extLst>
                </a:gridCol>
                <a:gridCol w="5821297">
                  <a:extLst>
                    <a:ext uri="{9D8B030D-6E8A-4147-A177-3AD203B41FA5}">
                      <a16:colId xmlns:a16="http://schemas.microsoft.com/office/drawing/2014/main" val="690694904"/>
                    </a:ext>
                  </a:extLst>
                </a:gridCol>
                <a:gridCol w="3812235">
                  <a:extLst>
                    <a:ext uri="{9D8B030D-6E8A-4147-A177-3AD203B41FA5}">
                      <a16:colId xmlns:a16="http://schemas.microsoft.com/office/drawing/2014/main" val="1069281270"/>
                    </a:ext>
                  </a:extLst>
                </a:gridCol>
              </a:tblGrid>
              <a:tr h="717701">
                <a:tc>
                  <a:txBody>
                    <a:bodyPr/>
                    <a:lstStyle/>
                    <a:p>
                      <a:r>
                        <a:rPr lang="en-IN" dirty="0" err="1"/>
                        <a:t>Sl</a:t>
                      </a:r>
                      <a:r>
                        <a:rPr lang="en-IN" dirty="0"/>
                        <a:t> no.</a:t>
                      </a:r>
                    </a:p>
                  </a:txBody>
                  <a:tcPr/>
                </a:tc>
                <a:tc>
                  <a:txBody>
                    <a:bodyPr/>
                    <a:lstStyle/>
                    <a:p>
                      <a:r>
                        <a:rPr lang="en-IN" dirty="0"/>
                        <a:t>Member Name</a:t>
                      </a:r>
                    </a:p>
                  </a:txBody>
                  <a:tcPr/>
                </a:tc>
                <a:tc>
                  <a:txBody>
                    <a:bodyPr/>
                    <a:lstStyle/>
                    <a:p>
                      <a:r>
                        <a:rPr lang="en-IN" dirty="0"/>
                        <a:t>Registration Number</a:t>
                      </a:r>
                    </a:p>
                  </a:txBody>
                  <a:tcPr/>
                </a:tc>
                <a:extLst>
                  <a:ext uri="{0D108BD9-81ED-4DB2-BD59-A6C34878D82A}">
                    <a16:rowId xmlns:a16="http://schemas.microsoft.com/office/drawing/2014/main" val="2303101606"/>
                  </a:ext>
                </a:extLst>
              </a:tr>
              <a:tr h="717701">
                <a:tc>
                  <a:txBody>
                    <a:bodyPr/>
                    <a:lstStyle/>
                    <a:p>
                      <a:r>
                        <a:rPr lang="en-IN" dirty="0"/>
                        <a:t>1</a:t>
                      </a:r>
                    </a:p>
                  </a:txBody>
                  <a:tcPr/>
                </a:tc>
                <a:tc>
                  <a:txBody>
                    <a:bodyPr/>
                    <a:lstStyle/>
                    <a:p>
                      <a:r>
                        <a:rPr lang="en-IN" dirty="0"/>
                        <a:t>Benaka V Rao</a:t>
                      </a:r>
                    </a:p>
                  </a:txBody>
                  <a:tcPr/>
                </a:tc>
                <a:tc>
                  <a:txBody>
                    <a:bodyPr/>
                    <a:lstStyle/>
                    <a:p>
                      <a:r>
                        <a:rPr lang="en-IN" dirty="0"/>
                        <a:t>BL.EN.U4CSE19013</a:t>
                      </a:r>
                    </a:p>
                  </a:txBody>
                  <a:tcPr/>
                </a:tc>
                <a:extLst>
                  <a:ext uri="{0D108BD9-81ED-4DB2-BD59-A6C34878D82A}">
                    <a16:rowId xmlns:a16="http://schemas.microsoft.com/office/drawing/2014/main" val="368916012"/>
                  </a:ext>
                </a:extLst>
              </a:tr>
              <a:tr h="717701">
                <a:tc>
                  <a:txBody>
                    <a:bodyPr/>
                    <a:lstStyle/>
                    <a:p>
                      <a:r>
                        <a:rPr lang="en-IN" dirty="0"/>
                        <a:t>2</a:t>
                      </a:r>
                    </a:p>
                  </a:txBody>
                  <a:tcPr/>
                </a:tc>
                <a:tc>
                  <a:txBody>
                    <a:bodyPr/>
                    <a:lstStyle/>
                    <a:p>
                      <a:r>
                        <a:rPr lang="en-IN" dirty="0"/>
                        <a:t>E Kruthika Reddy</a:t>
                      </a:r>
                    </a:p>
                  </a:txBody>
                  <a:tcPr/>
                </a:tc>
                <a:tc>
                  <a:txBody>
                    <a:bodyPr/>
                    <a:lstStyle/>
                    <a:p>
                      <a:r>
                        <a:rPr lang="en-IN" dirty="0"/>
                        <a:t>BL.EN.U4CSE19037</a:t>
                      </a:r>
                    </a:p>
                  </a:txBody>
                  <a:tcPr/>
                </a:tc>
                <a:extLst>
                  <a:ext uri="{0D108BD9-81ED-4DB2-BD59-A6C34878D82A}">
                    <a16:rowId xmlns:a16="http://schemas.microsoft.com/office/drawing/2014/main" val="3255520126"/>
                  </a:ext>
                </a:extLst>
              </a:tr>
              <a:tr h="717701">
                <a:tc>
                  <a:txBody>
                    <a:bodyPr/>
                    <a:lstStyle/>
                    <a:p>
                      <a:r>
                        <a:rPr lang="en-IN" dirty="0"/>
                        <a:t>3</a:t>
                      </a:r>
                    </a:p>
                  </a:txBody>
                  <a:tcPr/>
                </a:tc>
                <a:tc>
                  <a:txBody>
                    <a:bodyPr/>
                    <a:lstStyle/>
                    <a:p>
                      <a:r>
                        <a:rPr lang="en-IN" dirty="0"/>
                        <a:t>Ganti Surya Sai Ashwin</a:t>
                      </a:r>
                    </a:p>
                  </a:txBody>
                  <a:tcPr/>
                </a:tc>
                <a:tc>
                  <a:txBody>
                    <a:bodyPr/>
                    <a:lstStyle/>
                    <a:p>
                      <a:r>
                        <a:rPr lang="en-IN" dirty="0"/>
                        <a:t>BL.EN.U4CSE19043</a:t>
                      </a:r>
                    </a:p>
                  </a:txBody>
                  <a:tcPr/>
                </a:tc>
                <a:extLst>
                  <a:ext uri="{0D108BD9-81ED-4DB2-BD59-A6C34878D82A}">
                    <a16:rowId xmlns:a16="http://schemas.microsoft.com/office/drawing/2014/main" val="2761468433"/>
                  </a:ext>
                </a:extLst>
              </a:tr>
              <a:tr h="717701">
                <a:tc>
                  <a:txBody>
                    <a:bodyPr/>
                    <a:lstStyle/>
                    <a:p>
                      <a:r>
                        <a:rPr lang="en-IN" dirty="0"/>
                        <a:t>4</a:t>
                      </a:r>
                    </a:p>
                  </a:txBody>
                  <a:tcPr/>
                </a:tc>
                <a:tc>
                  <a:txBody>
                    <a:bodyPr/>
                    <a:lstStyle/>
                    <a:p>
                      <a:r>
                        <a:rPr lang="en-IN" dirty="0"/>
                        <a:t>Shreyas S</a:t>
                      </a:r>
                    </a:p>
                  </a:txBody>
                  <a:tcPr/>
                </a:tc>
                <a:tc>
                  <a:txBody>
                    <a:bodyPr/>
                    <a:lstStyle/>
                    <a:p>
                      <a:r>
                        <a:rPr lang="en-IN" dirty="0"/>
                        <a:t>BL.EN.U4CSE19122</a:t>
                      </a:r>
                    </a:p>
                  </a:txBody>
                  <a:tcPr/>
                </a:tc>
                <a:extLst>
                  <a:ext uri="{0D108BD9-81ED-4DB2-BD59-A6C34878D82A}">
                    <a16:rowId xmlns:a16="http://schemas.microsoft.com/office/drawing/2014/main" val="801173045"/>
                  </a:ext>
                </a:extLst>
              </a:tr>
              <a:tr h="717701">
                <a:tc>
                  <a:txBody>
                    <a:bodyPr/>
                    <a:lstStyle/>
                    <a:p>
                      <a:r>
                        <a:rPr lang="en-IN" dirty="0"/>
                        <a:t>5</a:t>
                      </a:r>
                    </a:p>
                  </a:txBody>
                  <a:tcPr/>
                </a:tc>
                <a:tc>
                  <a:txBody>
                    <a:bodyPr/>
                    <a:lstStyle/>
                    <a:p>
                      <a:r>
                        <a:rPr lang="en-IN" dirty="0"/>
                        <a:t>Vivek R Krishnan</a:t>
                      </a:r>
                    </a:p>
                  </a:txBody>
                  <a:tcPr/>
                </a:tc>
                <a:tc>
                  <a:txBody>
                    <a:bodyPr/>
                    <a:lstStyle/>
                    <a:p>
                      <a:r>
                        <a:rPr lang="en-IN" dirty="0"/>
                        <a:t>BL.EN.U4CSE19147</a:t>
                      </a:r>
                    </a:p>
                  </a:txBody>
                  <a:tcPr/>
                </a:tc>
                <a:extLst>
                  <a:ext uri="{0D108BD9-81ED-4DB2-BD59-A6C34878D82A}">
                    <a16:rowId xmlns:a16="http://schemas.microsoft.com/office/drawing/2014/main" val="3875001716"/>
                  </a:ext>
                </a:extLst>
              </a:tr>
            </a:tbl>
          </a:graphicData>
        </a:graphic>
      </p:graphicFrame>
      <p:sp>
        <p:nvSpPr>
          <p:cNvPr id="3" name="Title 2">
            <a:extLst>
              <a:ext uri="{FF2B5EF4-FFF2-40B4-BE49-F238E27FC236}">
                <a16:creationId xmlns:a16="http://schemas.microsoft.com/office/drawing/2014/main" id="{9B92F929-CBA4-4DB2-A006-AFB5E92812B4}"/>
              </a:ext>
            </a:extLst>
          </p:cNvPr>
          <p:cNvSpPr>
            <a:spLocks noGrp="1"/>
          </p:cNvSpPr>
          <p:nvPr>
            <p:ph type="title"/>
          </p:nvPr>
        </p:nvSpPr>
        <p:spPr/>
        <p:txBody>
          <a:bodyPr/>
          <a:lstStyle/>
          <a:p>
            <a:r>
              <a:rPr lang="en-IN" dirty="0"/>
              <a:t>Team Members</a:t>
            </a:r>
          </a:p>
        </p:txBody>
      </p:sp>
      <p:sp>
        <p:nvSpPr>
          <p:cNvPr id="4" name="Slide Number Placeholder 3">
            <a:extLst>
              <a:ext uri="{FF2B5EF4-FFF2-40B4-BE49-F238E27FC236}">
                <a16:creationId xmlns:a16="http://schemas.microsoft.com/office/drawing/2014/main" id="{4FA33087-0157-4B7D-B766-09A964490BCF}"/>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61708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p:txBody>
          <a:bodyPr vert="horz" lIns="91440" tIns="45720" rIns="91440" bIns="45720" rtlCol="0" anchor="t">
            <a:normAutofit/>
          </a:bodyPr>
          <a:lstStyle/>
          <a:p>
            <a:r>
              <a:rPr lang="en-US" dirty="0">
                <a:latin typeface="Georgia"/>
              </a:rPr>
              <a:t>Problem statement &amp; Data Description</a:t>
            </a:r>
          </a:p>
          <a:p>
            <a:r>
              <a:rPr lang="en-US" dirty="0">
                <a:latin typeface="Georgia"/>
              </a:rPr>
              <a:t>Techniques tried and justifications</a:t>
            </a:r>
          </a:p>
          <a:p>
            <a:r>
              <a:rPr lang="en-US" dirty="0">
                <a:latin typeface="Georgia"/>
              </a:rPr>
              <a:t>Results and interpretation</a:t>
            </a:r>
          </a:p>
          <a:p>
            <a:r>
              <a:rPr lang="en-US" dirty="0">
                <a:latin typeface="Georgia"/>
              </a:rPr>
              <a:t>Conclusion</a:t>
            </a: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dirty="0">
                <a:latin typeface="Georgia"/>
              </a:rPr>
              <a:t>Agenda</a:t>
            </a:r>
            <a:endParaRPr lang="en-US" dirty="0"/>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3</a:t>
            </a:fld>
            <a:endParaRPr lang="en-US"/>
          </a:p>
        </p:txBody>
      </p:sp>
    </p:spTree>
    <p:extLst>
      <p:ext uri="{BB962C8B-B14F-4D97-AF65-F5344CB8AC3E}">
        <p14:creationId xmlns:p14="http://schemas.microsoft.com/office/powerpoint/2010/main" val="343240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Introduction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4</a:t>
            </a:fld>
            <a:endParaRPr lang="en-US"/>
          </a:p>
        </p:txBody>
      </p:sp>
      <p:grpSp>
        <p:nvGrpSpPr>
          <p:cNvPr id="9" name="Group 8">
            <a:extLst>
              <a:ext uri="{FF2B5EF4-FFF2-40B4-BE49-F238E27FC236}">
                <a16:creationId xmlns:a16="http://schemas.microsoft.com/office/drawing/2014/main" id="{C98391D9-96DD-46C7-AF58-0D419467E2B0}"/>
              </a:ext>
            </a:extLst>
          </p:cNvPr>
          <p:cNvGrpSpPr/>
          <p:nvPr/>
        </p:nvGrpSpPr>
        <p:grpSpPr>
          <a:xfrm>
            <a:off x="115956" y="1166648"/>
            <a:ext cx="11756645" cy="2412118"/>
            <a:chOff x="115956" y="1166648"/>
            <a:chExt cx="11756645" cy="2412118"/>
          </a:xfrm>
        </p:grpSpPr>
        <p:sp>
          <p:nvSpPr>
            <p:cNvPr id="5" name="Content Placeholder 1">
              <a:extLst>
                <a:ext uri="{FF2B5EF4-FFF2-40B4-BE49-F238E27FC236}">
                  <a16:creationId xmlns:a16="http://schemas.microsoft.com/office/drawing/2014/main" id="{FA8502E1-2D03-4842-B4C1-D31070252DA5}"/>
                </a:ext>
              </a:extLst>
            </p:cNvPr>
            <p:cNvSpPr txBox="1">
              <a:spLocks/>
            </p:cNvSpPr>
            <p:nvPr/>
          </p:nvSpPr>
          <p:spPr>
            <a:xfrm>
              <a:off x="756744" y="1166648"/>
              <a:ext cx="11115857" cy="2412118"/>
            </a:xfrm>
            <a:prstGeom prst="rect">
              <a:avLst/>
            </a:prstGeom>
            <a:ln>
              <a:solidFill>
                <a:srgbClr val="0070C0"/>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000" b="0" i="0" dirty="0">
                  <a:effectLst/>
                  <a:latin typeface="Georgia" panose="02040502050405020303" pitchFamily="18" charset="0"/>
                </a:rPr>
                <a:t>Our project aims to recognize license number plates. </a:t>
              </a:r>
            </a:p>
            <a:p>
              <a:pPr marL="457200" lvl="1" indent="0">
                <a:buNone/>
              </a:pPr>
              <a:r>
                <a:rPr lang="en-US" sz="2000" b="0" i="0" dirty="0">
                  <a:effectLst/>
                  <a:latin typeface="Georgia" panose="02040502050405020303" pitchFamily="18" charset="0"/>
                </a:rPr>
                <a:t>This system assumes a frontal view of the vehicle and license plate, which is common in applications such as toll monitoring and parking lot validation, for instance. </a:t>
              </a:r>
            </a:p>
            <a:p>
              <a:pPr marL="457200" lvl="1" indent="0">
                <a:buNone/>
              </a:pPr>
              <a:r>
                <a:rPr lang="en-US" sz="2000" b="0" i="0" dirty="0">
                  <a:effectLst/>
                  <a:latin typeface="Georgia" panose="02040502050405020303" pitchFamily="18" charset="0"/>
                </a:rPr>
                <a:t>Our contribution is to detect the license plate in many different camera poses and allowing a rectification process before optimal character recognition. </a:t>
              </a:r>
            </a:p>
            <a:p>
              <a:pPr marL="457200" lvl="1" indent="0">
                <a:buNone/>
              </a:pPr>
              <a:endParaRPr lang="en-US" sz="1200" dirty="0">
                <a:solidFill>
                  <a:srgbClr val="444444"/>
                </a:solidFill>
              </a:endParaRPr>
            </a:p>
            <a:p>
              <a:pPr marL="457200" lvl="1" indent="0">
                <a:buNone/>
              </a:pPr>
              <a:endParaRPr lang="en-US" sz="1200" b="0" i="0" dirty="0">
                <a:solidFill>
                  <a:srgbClr val="444444"/>
                </a:solidFill>
                <a:effectLst/>
                <a:latin typeface="Georgia" panose="02040502050405020303" pitchFamily="18" charset="0"/>
              </a:endParaRPr>
            </a:p>
          </p:txBody>
        </p:sp>
        <p:sp>
          <p:nvSpPr>
            <p:cNvPr id="2" name="Rectangle 1">
              <a:extLst>
                <a:ext uri="{FF2B5EF4-FFF2-40B4-BE49-F238E27FC236}">
                  <a16:creationId xmlns:a16="http://schemas.microsoft.com/office/drawing/2014/main" id="{D7F95B4A-6C53-4C2F-8CED-3AA554877874}"/>
                </a:ext>
              </a:extLst>
            </p:cNvPr>
            <p:cNvSpPr/>
            <p:nvPr/>
          </p:nvSpPr>
          <p:spPr>
            <a:xfrm>
              <a:off x="115956" y="1166648"/>
              <a:ext cx="635538" cy="2412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a:t>Problem Statement</a:t>
              </a:r>
              <a:endParaRPr lang="en-IN" sz="2400" b="1" dirty="0"/>
            </a:p>
          </p:txBody>
        </p:sp>
      </p:grpSp>
      <p:grpSp>
        <p:nvGrpSpPr>
          <p:cNvPr id="8" name="Group 7">
            <a:extLst>
              <a:ext uri="{FF2B5EF4-FFF2-40B4-BE49-F238E27FC236}">
                <a16:creationId xmlns:a16="http://schemas.microsoft.com/office/drawing/2014/main" id="{65DBA8F7-439B-4825-AF56-67E834FBC725}"/>
              </a:ext>
            </a:extLst>
          </p:cNvPr>
          <p:cNvGrpSpPr/>
          <p:nvPr/>
        </p:nvGrpSpPr>
        <p:grpSpPr>
          <a:xfrm>
            <a:off x="115956" y="3744414"/>
            <a:ext cx="11751395" cy="2419898"/>
            <a:chOff x="115956" y="3744414"/>
            <a:chExt cx="11751395" cy="2419898"/>
          </a:xfrm>
        </p:grpSpPr>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751494" y="3752194"/>
              <a:ext cx="11115857" cy="2412118"/>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457200" lvl="1" indent="0">
                <a:buNone/>
              </a:pPr>
              <a:r>
                <a:rPr lang="en-US" dirty="0"/>
                <a:t>Our dataset contains various images of license number plates collected from various resources.</a:t>
              </a:r>
            </a:p>
            <a:p>
              <a:pPr marL="457200" lvl="1" indent="0">
                <a:buNone/>
              </a:pPr>
              <a:r>
                <a:rPr lang="en-US" dirty="0"/>
                <a:t>It also contains images of different characters used for character recognition.</a:t>
              </a:r>
            </a:p>
            <a:p>
              <a:pPr marL="457200" lvl="1" indent="0">
                <a:buNone/>
              </a:pPr>
              <a:r>
                <a:rPr lang="en-US" dirty="0"/>
                <a:t>Link for images: </a:t>
              </a:r>
              <a:r>
                <a:rPr lang="en-US" dirty="0">
                  <a:hlinkClick r:id="rId2"/>
                </a:rPr>
                <a:t>https://drive.google.com/file/d/1XeWDqO4wCswK2tWxBQffTQXlM0vA3Mj_/view?usp=sharing</a:t>
              </a:r>
              <a:endParaRPr lang="en-US" dirty="0"/>
            </a:p>
            <a:p>
              <a:pPr marL="457200" lvl="1" indent="0">
                <a:buNone/>
              </a:pPr>
              <a:endParaRPr lang="en-US" dirty="0"/>
            </a:p>
          </p:txBody>
        </p:sp>
        <p:sp>
          <p:nvSpPr>
            <p:cNvPr id="7" name="Rectangle 6">
              <a:extLst>
                <a:ext uri="{FF2B5EF4-FFF2-40B4-BE49-F238E27FC236}">
                  <a16:creationId xmlns:a16="http://schemas.microsoft.com/office/drawing/2014/main" id="{BF6389F2-6A9B-4FAE-A9A5-D819AD88CCE3}"/>
                </a:ext>
              </a:extLst>
            </p:cNvPr>
            <p:cNvSpPr/>
            <p:nvPr/>
          </p:nvSpPr>
          <p:spPr>
            <a:xfrm>
              <a:off x="115956" y="3744414"/>
              <a:ext cx="635538" cy="2412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dirty="0"/>
                <a:t>Data Description</a:t>
              </a:r>
              <a:endParaRPr lang="en-IN" sz="2400" b="1" dirty="0"/>
            </a:p>
          </p:txBody>
        </p:sp>
      </p:grpSp>
    </p:spTree>
    <p:extLst>
      <p:ext uri="{BB962C8B-B14F-4D97-AF65-F5344CB8AC3E}">
        <p14:creationId xmlns:p14="http://schemas.microsoft.com/office/powerpoint/2010/main" val="111219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Technique Description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5</a:t>
            </a:fld>
            <a:endParaRPr lang="en-US"/>
          </a:p>
        </p:txBody>
      </p:sp>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430530" y="956441"/>
            <a:ext cx="11436822" cy="5207871"/>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lang="en-US" sz="1600" dirty="0"/>
          </a:p>
        </p:txBody>
      </p:sp>
      <p:sp>
        <p:nvSpPr>
          <p:cNvPr id="8" name="TextBox 7">
            <a:extLst>
              <a:ext uri="{FF2B5EF4-FFF2-40B4-BE49-F238E27FC236}">
                <a16:creationId xmlns:a16="http://schemas.microsoft.com/office/drawing/2014/main" id="{C967E07F-B2EB-412D-8D84-21C2ED7B3953}"/>
              </a:ext>
            </a:extLst>
          </p:cNvPr>
          <p:cNvSpPr txBox="1"/>
          <p:nvPr/>
        </p:nvSpPr>
        <p:spPr>
          <a:xfrm>
            <a:off x="4825656" y="1125914"/>
            <a:ext cx="2467897" cy="369332"/>
          </a:xfrm>
          <a:prstGeom prst="rect">
            <a:avLst/>
          </a:prstGeom>
          <a:noFill/>
        </p:spPr>
        <p:txBody>
          <a:bodyPr wrap="square" rtlCol="0">
            <a:spAutoFit/>
          </a:bodyPr>
          <a:lstStyle/>
          <a:p>
            <a:r>
              <a:rPr lang="en-US" dirty="0">
                <a:latin typeface="Georgia" panose="02040502050405020303" pitchFamily="18" charset="0"/>
              </a:rPr>
              <a:t>Data Flow Diagram</a:t>
            </a:r>
            <a:endParaRPr lang="en-IN" dirty="0">
              <a:latin typeface="Georgia" panose="02040502050405020303" pitchFamily="18" charset="0"/>
            </a:endParaRPr>
          </a:p>
        </p:txBody>
      </p:sp>
      <p:pic>
        <p:nvPicPr>
          <p:cNvPr id="12" name="Picture 11">
            <a:extLst>
              <a:ext uri="{FF2B5EF4-FFF2-40B4-BE49-F238E27FC236}">
                <a16:creationId xmlns:a16="http://schemas.microsoft.com/office/drawing/2014/main" id="{CAA5DC14-DE49-4DB2-A55A-A3EB8AB0462D}"/>
              </a:ext>
            </a:extLst>
          </p:cNvPr>
          <p:cNvPicPr>
            <a:picLocks noChangeAspect="1"/>
          </p:cNvPicPr>
          <p:nvPr/>
        </p:nvPicPr>
        <p:blipFill>
          <a:blip r:embed="rId2"/>
          <a:stretch>
            <a:fillRect/>
          </a:stretch>
        </p:blipFill>
        <p:spPr>
          <a:xfrm>
            <a:off x="2860191" y="1685717"/>
            <a:ext cx="6471617" cy="4046369"/>
          </a:xfrm>
          <a:prstGeom prst="rect">
            <a:avLst/>
          </a:prstGeom>
        </p:spPr>
      </p:pic>
    </p:spTree>
    <p:extLst>
      <p:ext uri="{BB962C8B-B14F-4D97-AF65-F5344CB8AC3E}">
        <p14:creationId xmlns:p14="http://schemas.microsoft.com/office/powerpoint/2010/main" val="91619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Technique Description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6</a:t>
            </a:fld>
            <a:endParaRPr lang="en-US"/>
          </a:p>
        </p:txBody>
      </p:sp>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430530" y="956441"/>
            <a:ext cx="11436822" cy="5207871"/>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sz="1800" dirty="0"/>
              <a:t>Resource gathering &amp; Pre-processing : </a:t>
            </a:r>
          </a:p>
          <a:p>
            <a:r>
              <a:rPr lang="en-US" sz="1800" dirty="0"/>
              <a:t>Collect license number plate images and convert it to RGB values. Using wpod the number plate is recognized, its coordinates are normalized as 0-1 scale. Image is converted to gray scale, then blurred and dilated for better recognition. We use cvtColor to convert the image to grayscale. We use Guassianblur to smoothen the image, use threshold to get binary image and use morphologyEx to get the dilated image.</a:t>
            </a:r>
          </a:p>
          <a:p>
            <a:endParaRPr lang="en-US" sz="1600" dirty="0"/>
          </a:p>
        </p:txBody>
      </p:sp>
      <p:pic>
        <p:nvPicPr>
          <p:cNvPr id="7" name="Picture 6">
            <a:extLst>
              <a:ext uri="{FF2B5EF4-FFF2-40B4-BE49-F238E27FC236}">
                <a16:creationId xmlns:a16="http://schemas.microsoft.com/office/drawing/2014/main" id="{2232451F-7052-4D86-994A-8C0C4DEBAE40}"/>
              </a:ext>
            </a:extLst>
          </p:cNvPr>
          <p:cNvPicPr>
            <a:picLocks noChangeAspect="1"/>
          </p:cNvPicPr>
          <p:nvPr/>
        </p:nvPicPr>
        <p:blipFill>
          <a:blip r:embed="rId2"/>
          <a:stretch>
            <a:fillRect/>
          </a:stretch>
        </p:blipFill>
        <p:spPr>
          <a:xfrm>
            <a:off x="3166076" y="2521636"/>
            <a:ext cx="5859847" cy="3181256"/>
          </a:xfrm>
          <a:prstGeom prst="rect">
            <a:avLst/>
          </a:prstGeom>
        </p:spPr>
      </p:pic>
    </p:spTree>
    <p:extLst>
      <p:ext uri="{BB962C8B-B14F-4D97-AF65-F5344CB8AC3E}">
        <p14:creationId xmlns:p14="http://schemas.microsoft.com/office/powerpoint/2010/main" val="15324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Technique Description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7</a:t>
            </a:fld>
            <a:endParaRPr lang="en-US"/>
          </a:p>
        </p:txBody>
      </p:sp>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430530" y="956441"/>
            <a:ext cx="11436822" cy="5207871"/>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sz="1800" dirty="0"/>
              <a:t>Sort contours and Character recognition: </a:t>
            </a:r>
          </a:p>
          <a:p>
            <a:r>
              <a:rPr lang="en-US" sz="1800" dirty="0"/>
              <a:t>Contours are the curves containing points of same intensity, used for object recognition. OpenCV provides cv2.findcontours() function for this feature. After finding contours, it is appended and sorted.</a:t>
            </a:r>
          </a:p>
          <a:p>
            <a:endParaRPr lang="en-US" sz="1800" dirty="0"/>
          </a:p>
          <a:p>
            <a:endParaRPr lang="en-US" sz="1800" dirty="0"/>
          </a:p>
          <a:p>
            <a:endParaRPr lang="en-US" sz="1600" dirty="0"/>
          </a:p>
          <a:p>
            <a:endParaRPr lang="en-US" sz="1600" dirty="0"/>
          </a:p>
        </p:txBody>
      </p:sp>
      <p:pic>
        <p:nvPicPr>
          <p:cNvPr id="7" name="Picture 6">
            <a:extLst>
              <a:ext uri="{FF2B5EF4-FFF2-40B4-BE49-F238E27FC236}">
                <a16:creationId xmlns:a16="http://schemas.microsoft.com/office/drawing/2014/main" id="{1A486F19-8656-40C5-A4DE-2A2F40BFC6FC}"/>
              </a:ext>
            </a:extLst>
          </p:cNvPr>
          <p:cNvPicPr>
            <a:picLocks noChangeAspect="1"/>
          </p:cNvPicPr>
          <p:nvPr/>
        </p:nvPicPr>
        <p:blipFill>
          <a:blip r:embed="rId2"/>
          <a:stretch>
            <a:fillRect/>
          </a:stretch>
        </p:blipFill>
        <p:spPr>
          <a:xfrm>
            <a:off x="1828204" y="2381104"/>
            <a:ext cx="8535591" cy="2095792"/>
          </a:xfrm>
          <a:prstGeom prst="rect">
            <a:avLst/>
          </a:prstGeom>
        </p:spPr>
      </p:pic>
    </p:spTree>
    <p:extLst>
      <p:ext uri="{BB962C8B-B14F-4D97-AF65-F5344CB8AC3E}">
        <p14:creationId xmlns:p14="http://schemas.microsoft.com/office/powerpoint/2010/main" val="33810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Technique Description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8</a:t>
            </a:fld>
            <a:endParaRPr lang="en-US"/>
          </a:p>
        </p:txBody>
      </p:sp>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430530" y="956441"/>
            <a:ext cx="11436822" cy="5207871"/>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endParaRPr lang="en-US" sz="1800" dirty="0"/>
          </a:p>
          <a:p>
            <a:r>
              <a:rPr lang="en-US" sz="1800" dirty="0"/>
              <a:t>With help of trained character set, characters are recognized, and compiled into one single image.</a:t>
            </a:r>
          </a:p>
          <a:p>
            <a:endParaRPr lang="en-US" sz="1800" dirty="0"/>
          </a:p>
          <a:p>
            <a:endParaRPr lang="en-US" sz="1600" dirty="0"/>
          </a:p>
          <a:p>
            <a:endParaRPr lang="en-US" sz="1600" dirty="0"/>
          </a:p>
        </p:txBody>
      </p:sp>
      <p:pic>
        <p:nvPicPr>
          <p:cNvPr id="5" name="Picture 4">
            <a:extLst>
              <a:ext uri="{FF2B5EF4-FFF2-40B4-BE49-F238E27FC236}">
                <a16:creationId xmlns:a16="http://schemas.microsoft.com/office/drawing/2014/main" id="{27D0457B-A883-42DA-9C81-428FA1A35D31}"/>
              </a:ext>
            </a:extLst>
          </p:cNvPr>
          <p:cNvPicPr>
            <a:picLocks noChangeAspect="1"/>
          </p:cNvPicPr>
          <p:nvPr/>
        </p:nvPicPr>
        <p:blipFill>
          <a:blip r:embed="rId2"/>
          <a:stretch>
            <a:fillRect/>
          </a:stretch>
        </p:blipFill>
        <p:spPr>
          <a:xfrm>
            <a:off x="1789987" y="2386927"/>
            <a:ext cx="8717908" cy="2084145"/>
          </a:xfrm>
          <a:prstGeom prst="rect">
            <a:avLst/>
          </a:prstGeom>
        </p:spPr>
      </p:pic>
    </p:spTree>
    <p:extLst>
      <p:ext uri="{BB962C8B-B14F-4D97-AF65-F5344CB8AC3E}">
        <p14:creationId xmlns:p14="http://schemas.microsoft.com/office/powerpoint/2010/main" val="295850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dirty="0"/>
              <a:t>Results &amp; Discussion</a:t>
            </a:r>
            <a:endParaRPr lang="en-IN" dirty="0"/>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9</a:t>
            </a:fld>
            <a:endParaRPr lang="en-US"/>
          </a:p>
        </p:txBody>
      </p:sp>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430530" y="956441"/>
            <a:ext cx="11436822" cy="5207871"/>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sz="1800" dirty="0"/>
              <a:t>For a given vehicle image, license number plate is recognized and image is displayed.</a:t>
            </a:r>
          </a:p>
          <a:p>
            <a:r>
              <a:rPr lang="en-US" sz="1800" dirty="0"/>
              <a:t> </a:t>
            </a:r>
          </a:p>
        </p:txBody>
      </p:sp>
      <p:pic>
        <p:nvPicPr>
          <p:cNvPr id="5" name="Picture 4">
            <a:extLst>
              <a:ext uri="{FF2B5EF4-FFF2-40B4-BE49-F238E27FC236}">
                <a16:creationId xmlns:a16="http://schemas.microsoft.com/office/drawing/2014/main" id="{03AC2EDD-9FDB-41B8-B02D-2396BEBB0B9E}"/>
              </a:ext>
            </a:extLst>
          </p:cNvPr>
          <p:cNvPicPr>
            <a:picLocks noChangeAspect="1"/>
          </p:cNvPicPr>
          <p:nvPr/>
        </p:nvPicPr>
        <p:blipFill>
          <a:blip r:embed="rId2"/>
          <a:stretch>
            <a:fillRect/>
          </a:stretch>
        </p:blipFill>
        <p:spPr>
          <a:xfrm>
            <a:off x="858273" y="1547881"/>
            <a:ext cx="2987299" cy="731583"/>
          </a:xfrm>
          <a:prstGeom prst="rect">
            <a:avLst/>
          </a:prstGeom>
        </p:spPr>
      </p:pic>
      <p:pic>
        <p:nvPicPr>
          <p:cNvPr id="9" name="Picture 8">
            <a:extLst>
              <a:ext uri="{FF2B5EF4-FFF2-40B4-BE49-F238E27FC236}">
                <a16:creationId xmlns:a16="http://schemas.microsoft.com/office/drawing/2014/main" id="{1E7524A0-C60E-458C-909A-62A0699E9115}"/>
              </a:ext>
            </a:extLst>
          </p:cNvPr>
          <p:cNvPicPr>
            <a:picLocks noChangeAspect="1"/>
          </p:cNvPicPr>
          <p:nvPr/>
        </p:nvPicPr>
        <p:blipFill>
          <a:blip r:embed="rId3"/>
          <a:stretch>
            <a:fillRect/>
          </a:stretch>
        </p:blipFill>
        <p:spPr>
          <a:xfrm>
            <a:off x="6059605" y="1547881"/>
            <a:ext cx="2911092" cy="716342"/>
          </a:xfrm>
          <a:prstGeom prst="rect">
            <a:avLst/>
          </a:prstGeom>
        </p:spPr>
      </p:pic>
      <p:cxnSp>
        <p:nvCxnSpPr>
          <p:cNvPr id="11" name="Straight Arrow Connector 10">
            <a:extLst>
              <a:ext uri="{FF2B5EF4-FFF2-40B4-BE49-F238E27FC236}">
                <a16:creationId xmlns:a16="http://schemas.microsoft.com/office/drawing/2014/main" id="{7CC627B9-8649-4576-8855-F4EAA9FCE76B}"/>
              </a:ext>
            </a:extLst>
          </p:cNvPr>
          <p:cNvCxnSpPr>
            <a:stCxn id="5" idx="3"/>
            <a:endCxn id="9" idx="1"/>
          </p:cNvCxnSpPr>
          <p:nvPr/>
        </p:nvCxnSpPr>
        <p:spPr>
          <a:xfrm flipV="1">
            <a:off x="3845572" y="1906052"/>
            <a:ext cx="2214033" cy="7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E13591D-B7F3-4661-9683-FD1DBF0A4D9D}"/>
              </a:ext>
            </a:extLst>
          </p:cNvPr>
          <p:cNvPicPr>
            <a:picLocks noChangeAspect="1"/>
          </p:cNvPicPr>
          <p:nvPr/>
        </p:nvPicPr>
        <p:blipFill>
          <a:blip r:embed="rId4"/>
          <a:stretch>
            <a:fillRect/>
          </a:stretch>
        </p:blipFill>
        <p:spPr>
          <a:xfrm>
            <a:off x="6151623" y="2904913"/>
            <a:ext cx="2819074" cy="719513"/>
          </a:xfrm>
          <a:prstGeom prst="rect">
            <a:avLst/>
          </a:prstGeom>
        </p:spPr>
      </p:pic>
      <p:cxnSp>
        <p:nvCxnSpPr>
          <p:cNvPr id="16" name="Connector: Elbow 15">
            <a:extLst>
              <a:ext uri="{FF2B5EF4-FFF2-40B4-BE49-F238E27FC236}">
                <a16:creationId xmlns:a16="http://schemas.microsoft.com/office/drawing/2014/main" id="{C56AF014-A837-4F1D-BEF3-9EA030C01593}"/>
              </a:ext>
            </a:extLst>
          </p:cNvPr>
          <p:cNvCxnSpPr>
            <a:stCxn id="9" idx="3"/>
            <a:endCxn id="13" idx="0"/>
          </p:cNvCxnSpPr>
          <p:nvPr/>
        </p:nvCxnSpPr>
        <p:spPr>
          <a:xfrm flipH="1">
            <a:off x="7561160" y="1906052"/>
            <a:ext cx="1409537" cy="998861"/>
          </a:xfrm>
          <a:prstGeom prst="bentConnector4">
            <a:avLst>
              <a:gd name="adj1" fmla="val -16218"/>
              <a:gd name="adj2" fmla="val 67929"/>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A8F965E2-3731-4047-A80C-3BFA97781256}"/>
              </a:ext>
            </a:extLst>
          </p:cNvPr>
          <p:cNvPicPr>
            <a:picLocks noChangeAspect="1"/>
          </p:cNvPicPr>
          <p:nvPr/>
        </p:nvPicPr>
        <p:blipFill>
          <a:blip r:embed="rId5"/>
          <a:stretch>
            <a:fillRect/>
          </a:stretch>
        </p:blipFill>
        <p:spPr>
          <a:xfrm>
            <a:off x="858273" y="2879445"/>
            <a:ext cx="3137572" cy="744981"/>
          </a:xfrm>
          <a:prstGeom prst="rect">
            <a:avLst/>
          </a:prstGeom>
        </p:spPr>
      </p:pic>
      <p:cxnSp>
        <p:nvCxnSpPr>
          <p:cNvPr id="20" name="Straight Arrow Connector 19">
            <a:extLst>
              <a:ext uri="{FF2B5EF4-FFF2-40B4-BE49-F238E27FC236}">
                <a16:creationId xmlns:a16="http://schemas.microsoft.com/office/drawing/2014/main" id="{4070B8D1-AC94-410D-825F-1CEEDC0193AD}"/>
              </a:ext>
            </a:extLst>
          </p:cNvPr>
          <p:cNvCxnSpPr>
            <a:cxnSpLocks/>
            <a:stCxn id="13" idx="1"/>
            <a:endCxn id="18" idx="3"/>
          </p:cNvCxnSpPr>
          <p:nvPr/>
        </p:nvCxnSpPr>
        <p:spPr>
          <a:xfrm flipH="1" flipV="1">
            <a:off x="3995845" y="3251936"/>
            <a:ext cx="2155778" cy="12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F1FFED0F-CF6A-4678-B946-5EFE6419B48A}"/>
              </a:ext>
            </a:extLst>
          </p:cNvPr>
          <p:cNvPicPr>
            <a:picLocks noChangeAspect="1"/>
          </p:cNvPicPr>
          <p:nvPr/>
        </p:nvPicPr>
        <p:blipFill>
          <a:blip r:embed="rId6"/>
          <a:stretch>
            <a:fillRect/>
          </a:stretch>
        </p:blipFill>
        <p:spPr>
          <a:xfrm>
            <a:off x="2967951" y="4610555"/>
            <a:ext cx="4679033" cy="1170826"/>
          </a:xfrm>
          <a:prstGeom prst="rect">
            <a:avLst/>
          </a:prstGeom>
        </p:spPr>
      </p:pic>
      <p:cxnSp>
        <p:nvCxnSpPr>
          <p:cNvPr id="35" name="Connector: Elbow 34">
            <a:extLst>
              <a:ext uri="{FF2B5EF4-FFF2-40B4-BE49-F238E27FC236}">
                <a16:creationId xmlns:a16="http://schemas.microsoft.com/office/drawing/2014/main" id="{1F8514F6-FB1D-4A01-8F45-3EBFDEDA7FA9}"/>
              </a:ext>
            </a:extLst>
          </p:cNvPr>
          <p:cNvCxnSpPr/>
          <p:nvPr/>
        </p:nvCxnSpPr>
        <p:spPr>
          <a:xfrm>
            <a:off x="874643" y="3429000"/>
            <a:ext cx="2093308" cy="19267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717339"/>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7F37A921AA5F42AC1BC5898B015BC7" ma:contentTypeVersion="12" ma:contentTypeDescription="Create a new document." ma:contentTypeScope="" ma:versionID="965b8db03c437d8d1bc95374e32e7ad7">
  <xsd:schema xmlns:xsd="http://www.w3.org/2001/XMLSchema" xmlns:xs="http://www.w3.org/2001/XMLSchema" xmlns:p="http://schemas.microsoft.com/office/2006/metadata/properties" xmlns:ns2="44bd0ab2-2c62-48cf-a506-ecf61c824cf4" xmlns:ns3="7fc31b84-0afd-4f2c-9e77-e86ac8136cc7" targetNamespace="http://schemas.microsoft.com/office/2006/metadata/properties" ma:root="true" ma:fieldsID="b720160f63be3a6ac84f51dff5b7839f" ns2:_="" ns3:_="">
    <xsd:import namespace="44bd0ab2-2c62-48cf-a506-ecf61c824cf4"/>
    <xsd:import namespace="7fc31b84-0afd-4f2c-9e77-e86ac8136cc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bd0ab2-2c62-48cf-a506-ecf61c824c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c31b84-0afd-4f2c-9e77-e86ac8136c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241E3D-24FF-4621-9B1D-08519826E68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CA9C6C8-F840-45D9-A9C9-99B34E1E73AA}">
  <ds:schemaRefs>
    <ds:schemaRef ds:uri="http://schemas.microsoft.com/sharepoint/v3/contenttype/forms"/>
  </ds:schemaRefs>
</ds:datastoreItem>
</file>

<file path=customXml/itemProps3.xml><?xml version="1.0" encoding="utf-8"?>
<ds:datastoreItem xmlns:ds="http://schemas.openxmlformats.org/officeDocument/2006/customXml" ds:itemID="{24718E2B-AF7D-410A-B65E-88849D0319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bd0ab2-2c62-48cf-a506-ecf61c824cf4"/>
    <ds:schemaRef ds:uri="7fc31b84-0afd-4f2c-9e77-e86ac8136c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NAAC PRT Template</Template>
  <TotalTime>6099</TotalTime>
  <Words>399</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Georgia</vt:lpstr>
      <vt:lpstr>NAAC PRT Template</vt:lpstr>
      <vt:lpstr>PowerPoint Presentation</vt:lpstr>
      <vt:lpstr>Team Members</vt:lpstr>
      <vt:lpstr>Agenda</vt:lpstr>
      <vt:lpstr>Introduction</vt:lpstr>
      <vt:lpstr>Technique Description</vt:lpstr>
      <vt:lpstr>Technique Description</vt:lpstr>
      <vt:lpstr>Technique Description</vt:lpstr>
      <vt:lpstr>Technique Description</vt:lpstr>
      <vt:lpstr>Results &amp; Discussion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Shreyas</cp:lastModifiedBy>
  <cp:revision>1133</cp:revision>
  <dcterms:created xsi:type="dcterms:W3CDTF">2021-03-08T16:55:55Z</dcterms:created>
  <dcterms:modified xsi:type="dcterms:W3CDTF">2021-11-17T10:24:07Z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0x0101006B7F37A921AA5F42AC1BC5898B015BC7</vt:lpwstr>
  </property>
</Properties>
</file>