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67" r:id="rId2"/>
    <p:sldId id="258" r:id="rId3"/>
    <p:sldId id="293" r:id="rId4"/>
    <p:sldId id="283" r:id="rId5"/>
    <p:sldId id="298" r:id="rId6"/>
    <p:sldId id="299" r:id="rId7"/>
    <p:sldId id="300" r:id="rId8"/>
    <p:sldId id="269" r:id="rId9"/>
    <p:sldId id="301" r:id="rId10"/>
    <p:sldId id="302" r:id="rId11"/>
    <p:sldId id="306" r:id="rId12"/>
    <p:sldId id="305" r:id="rId13"/>
    <p:sldId id="304" r:id="rId14"/>
    <p:sldId id="297" r:id="rId15"/>
    <p:sldId id="303" r:id="rId16"/>
    <p:sldId id="262"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a:p>
            <a:endParaRPr lang="en-US"/>
          </a:p>
        </p:txBody>
      </p:sp>
      <p:sp>
        <p:nvSpPr>
          <p:cNvPr id="3" name="Date Placeholder 2"/>
          <p:cNvSpPr>
            <a:spLocks noGrp="1" noEditPoints="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endParaRPr/>
          </a:p>
          <a:p>
            <a:r>
              <a:rPr lang="en-US"/>
              <a:t>*</a:t>
            </a:r>
          </a:p>
        </p:txBody>
      </p:sp>
      <p:sp>
        <p:nvSpPr>
          <p:cNvPr id="4" name="Slide Image Placeholder 3"/>
          <p:cNvSpPr>
            <a:spLocks noGrp="1" noRot="1" noChangeAspect="1" noEditPoints="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a:p>
            <a:endParaRPr lang="en-US"/>
          </a:p>
        </p:txBody>
      </p:sp>
      <p:sp>
        <p:nvSpPr>
          <p:cNvPr id="5" name="Notes Placeholder 4"/>
          <p:cNvSpPr>
            <a:spLocks noGrp="1" noEditPoints="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noEditPoints="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a:p>
            <a:endParaRPr lang="en-US"/>
          </a:p>
        </p:txBody>
      </p:sp>
      <p:sp>
        <p:nvSpPr>
          <p:cNvPr id="7" name="Slide Number Placeholder 6"/>
          <p:cNvSpPr>
            <a:spLocks noGrp="1" noEditPoints="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endParaRPr/>
          </a:p>
          <a:p>
            <a:r>
              <a:rPr lang="en-US"/>
              <a:t>#</a:t>
            </a: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03CCDE5-9680-4ECB-BF2F-471E3EEC7E59}"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381000" y="685800"/>
            <a:ext cx="6096000" cy="34290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D2CE291B-09B0-43D8-B181-A04857BD57CB}" type="slidenum">
              <a:rPr lang="en-US" smtClean="0"/>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2A8CF-CC49-E7FD-2A87-D034CC992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E645D-4AB2-7BFE-5F24-988778B50B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F46D35-1973-E9A5-A42B-3BEDCAC723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0021A5-79C9-CCD6-B0CE-E67233EFB95F}"/>
              </a:ext>
            </a:extLst>
          </p:cNvPr>
          <p:cNvSpPr>
            <a:spLocks noGrp="1"/>
          </p:cNvSpPr>
          <p:nvPr>
            <p:ph type="sldNum" sz="quarter" idx="5"/>
          </p:nvPr>
        </p:nvSpPr>
        <p:spPr/>
        <p:txBody>
          <a:bodyPr/>
          <a:lstStyle/>
          <a:p>
            <a:fld id="{FBB863F6-27DD-4CCD-A0E3-E6B91D1DF135}" type="slidenum">
              <a:rPr lang="en-IN" smtClean="0"/>
              <a:t>8</a:t>
            </a:fld>
            <a:endParaRPr lang="en-IN"/>
          </a:p>
        </p:txBody>
      </p:sp>
    </p:spTree>
    <p:extLst>
      <p:ext uri="{BB962C8B-B14F-4D97-AF65-F5344CB8AC3E}">
        <p14:creationId xmlns:p14="http://schemas.microsoft.com/office/powerpoint/2010/main" val="1055504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2A8CF-CC49-E7FD-2A87-D034CC992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E645D-4AB2-7BFE-5F24-988778B50B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F46D35-1973-E9A5-A42B-3BEDCAC723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0021A5-79C9-CCD6-B0CE-E67233EFB95F}"/>
              </a:ext>
            </a:extLst>
          </p:cNvPr>
          <p:cNvSpPr>
            <a:spLocks noGrp="1"/>
          </p:cNvSpPr>
          <p:nvPr>
            <p:ph type="sldNum" sz="quarter" idx="5"/>
          </p:nvPr>
        </p:nvSpPr>
        <p:spPr/>
        <p:txBody>
          <a:bodyPr/>
          <a:lstStyle/>
          <a:p>
            <a:fld id="{FBB863F6-27DD-4CCD-A0E3-E6B91D1DF135}" type="slidenum">
              <a:rPr lang="en-IN" smtClean="0"/>
              <a:t>9</a:t>
            </a:fld>
            <a:endParaRPr lang="en-IN"/>
          </a:p>
        </p:txBody>
      </p:sp>
    </p:spTree>
    <p:extLst>
      <p:ext uri="{BB962C8B-B14F-4D97-AF65-F5344CB8AC3E}">
        <p14:creationId xmlns:p14="http://schemas.microsoft.com/office/powerpoint/2010/main" val="236580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2A8CF-CC49-E7FD-2A87-D034CC992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E645D-4AB2-7BFE-5F24-988778B50B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F46D35-1973-E9A5-A42B-3BEDCAC723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0021A5-79C9-CCD6-B0CE-E67233EFB95F}"/>
              </a:ext>
            </a:extLst>
          </p:cNvPr>
          <p:cNvSpPr>
            <a:spLocks noGrp="1"/>
          </p:cNvSpPr>
          <p:nvPr>
            <p:ph type="sldNum" sz="quarter" idx="5"/>
          </p:nvPr>
        </p:nvSpPr>
        <p:spPr/>
        <p:txBody>
          <a:bodyPr/>
          <a:lstStyle/>
          <a:p>
            <a:fld id="{FBB863F6-27DD-4CCD-A0E3-E6B91D1DF135}" type="slidenum">
              <a:rPr lang="en-IN" smtClean="0"/>
              <a:t>10</a:t>
            </a:fld>
            <a:endParaRPr lang="en-IN"/>
          </a:p>
        </p:txBody>
      </p:sp>
    </p:spTree>
    <p:extLst>
      <p:ext uri="{BB962C8B-B14F-4D97-AF65-F5344CB8AC3E}">
        <p14:creationId xmlns:p14="http://schemas.microsoft.com/office/powerpoint/2010/main" val="56549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2A8CF-CC49-E7FD-2A87-D034CC992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E645D-4AB2-7BFE-5F24-988778B50B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F46D35-1973-E9A5-A42B-3BEDCAC723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0021A5-79C9-CCD6-B0CE-E67233EFB95F}"/>
              </a:ext>
            </a:extLst>
          </p:cNvPr>
          <p:cNvSpPr>
            <a:spLocks noGrp="1"/>
          </p:cNvSpPr>
          <p:nvPr>
            <p:ph type="sldNum" sz="quarter" idx="5"/>
          </p:nvPr>
        </p:nvSpPr>
        <p:spPr/>
        <p:txBody>
          <a:bodyPr/>
          <a:lstStyle/>
          <a:p>
            <a:fld id="{FBB863F6-27DD-4CCD-A0E3-E6B91D1DF135}" type="slidenum">
              <a:rPr lang="en-IN" smtClean="0"/>
              <a:t>11</a:t>
            </a:fld>
            <a:endParaRPr lang="en-IN"/>
          </a:p>
        </p:txBody>
      </p:sp>
    </p:spTree>
    <p:extLst>
      <p:ext uri="{BB962C8B-B14F-4D97-AF65-F5344CB8AC3E}">
        <p14:creationId xmlns:p14="http://schemas.microsoft.com/office/powerpoint/2010/main" val="699196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2A8CF-CC49-E7FD-2A87-D034CC992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E645D-4AB2-7BFE-5F24-988778B50B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F46D35-1973-E9A5-A42B-3BEDCAC723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0021A5-79C9-CCD6-B0CE-E67233EFB95F}"/>
              </a:ext>
            </a:extLst>
          </p:cNvPr>
          <p:cNvSpPr>
            <a:spLocks noGrp="1"/>
          </p:cNvSpPr>
          <p:nvPr>
            <p:ph type="sldNum" sz="quarter" idx="5"/>
          </p:nvPr>
        </p:nvSpPr>
        <p:spPr/>
        <p:txBody>
          <a:bodyPr/>
          <a:lstStyle/>
          <a:p>
            <a:fld id="{FBB863F6-27DD-4CCD-A0E3-E6B91D1DF135}" type="slidenum">
              <a:rPr lang="en-IN" smtClean="0"/>
              <a:t>12</a:t>
            </a:fld>
            <a:endParaRPr lang="en-IN"/>
          </a:p>
        </p:txBody>
      </p:sp>
    </p:spTree>
    <p:extLst>
      <p:ext uri="{BB962C8B-B14F-4D97-AF65-F5344CB8AC3E}">
        <p14:creationId xmlns:p14="http://schemas.microsoft.com/office/powerpoint/2010/main" val="1830460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2A8CF-CC49-E7FD-2A87-D034CC9923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E645D-4AB2-7BFE-5F24-988778B50B7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BF46D35-1973-E9A5-A42B-3BEDCAC7235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0021A5-79C9-CCD6-B0CE-E67233EFB95F}"/>
              </a:ext>
            </a:extLst>
          </p:cNvPr>
          <p:cNvSpPr>
            <a:spLocks noGrp="1"/>
          </p:cNvSpPr>
          <p:nvPr>
            <p:ph type="sldNum" sz="quarter" idx="5"/>
          </p:nvPr>
        </p:nvSpPr>
        <p:spPr/>
        <p:txBody>
          <a:bodyPr/>
          <a:lstStyle/>
          <a:p>
            <a:fld id="{FBB863F6-27DD-4CCD-A0E3-E6B91D1DF135}" type="slidenum">
              <a:rPr lang="en-IN" smtClean="0"/>
              <a:t>13</a:t>
            </a:fld>
            <a:endParaRPr lang="en-IN"/>
          </a:p>
        </p:txBody>
      </p:sp>
    </p:spTree>
    <p:extLst>
      <p:ext uri="{BB962C8B-B14F-4D97-AF65-F5344CB8AC3E}">
        <p14:creationId xmlns:p14="http://schemas.microsoft.com/office/powerpoint/2010/main" val="3262397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FF933-B538-6B57-2EF7-86602BBE5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097976-02A1-62B8-E486-64ED9560498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FA2C5F6-0242-E511-B407-A317FD11C3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57EE530-FD51-C854-4BF9-E29E1B52FE79}"/>
              </a:ext>
            </a:extLst>
          </p:cNvPr>
          <p:cNvSpPr>
            <a:spLocks noGrp="1"/>
          </p:cNvSpPr>
          <p:nvPr>
            <p:ph type="sldNum" sz="quarter" idx="5"/>
          </p:nvPr>
        </p:nvSpPr>
        <p:spPr/>
        <p:txBody>
          <a:bodyPr/>
          <a:lstStyle/>
          <a:p>
            <a:fld id="{FBB863F6-27DD-4CCD-A0E3-E6B91D1DF135}" type="slidenum">
              <a:rPr lang="en-IN" smtClean="0"/>
              <a:t>14</a:t>
            </a:fld>
            <a:endParaRPr lang="en-IN"/>
          </a:p>
        </p:txBody>
      </p:sp>
    </p:spTree>
    <p:extLst>
      <p:ext uri="{BB962C8B-B14F-4D97-AF65-F5344CB8AC3E}">
        <p14:creationId xmlns:p14="http://schemas.microsoft.com/office/powerpoint/2010/main" val="68944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FF933-B538-6B57-2EF7-86602BBE5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097976-02A1-62B8-E486-64ED9560498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FA2C5F6-0242-E511-B407-A317FD11C3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57EE530-FD51-C854-4BF9-E29E1B52FE79}"/>
              </a:ext>
            </a:extLst>
          </p:cNvPr>
          <p:cNvSpPr>
            <a:spLocks noGrp="1"/>
          </p:cNvSpPr>
          <p:nvPr>
            <p:ph type="sldNum" sz="quarter" idx="5"/>
          </p:nvPr>
        </p:nvSpPr>
        <p:spPr/>
        <p:txBody>
          <a:bodyPr/>
          <a:lstStyle/>
          <a:p>
            <a:fld id="{FBB863F6-27DD-4CCD-A0E3-E6B91D1DF135}" type="slidenum">
              <a:rPr lang="en-IN" smtClean="0"/>
              <a:t>15</a:t>
            </a:fld>
            <a:endParaRPr lang="en-IN"/>
          </a:p>
        </p:txBody>
      </p:sp>
    </p:spTree>
    <p:extLst>
      <p:ext uri="{BB962C8B-B14F-4D97-AF65-F5344CB8AC3E}">
        <p14:creationId xmlns:p14="http://schemas.microsoft.com/office/powerpoint/2010/main" val="385669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noEditPoints="1"/>
          </p:cNvSpPr>
          <p:nvPr>
            <p:ph type="ctrTitle"/>
          </p:nvPr>
        </p:nvSpPr>
        <p:spPr>
          <a:xfrm>
            <a:off x="914400" y="2125980"/>
            <a:ext cx="10363200" cy="1440180"/>
          </a:xfrm>
          <a:prstGeom prst="rect">
            <a:avLst/>
          </a:prstGeom>
        </p:spPr>
        <p:txBody>
          <a:bodyPr wrap="square" lIns="0" tIns="0" rIns="0" bIns="0">
            <a:spAutoFit/>
          </a:bodyPr>
          <a:lstStyle/>
          <a:p>
            <a:endParaRPr/>
          </a:p>
        </p:txBody>
      </p:sp>
      <p:sp>
        <p:nvSpPr>
          <p:cNvPr id="3" name="Holder 3"/>
          <p:cNvSpPr>
            <a:spLocks noGrp="1" noEditPoints="1"/>
          </p:cNvSpPr>
          <p:nvPr>
            <p:ph type="subTitle" idx="4"/>
          </p:nvPr>
        </p:nvSpPr>
        <p:spPr>
          <a:xfrm>
            <a:off x="1828800" y="3840480"/>
            <a:ext cx="8534400" cy="1714500"/>
          </a:xfrm>
          <a:prstGeom prst="rect">
            <a:avLst/>
          </a:prstGeom>
        </p:spPr>
        <p:txBody>
          <a:bodyPr wrap="square" lIns="0" tIns="0" rIns="0" bIns="0">
            <a:spAutoFit/>
          </a:body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p:txBody>
          <a:bodyPr lIns="0" tIns="0" rIns="0" bIns="0"/>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sz="half" idx="2"/>
          </p:nvPr>
        </p:nvSpPr>
        <p:spPr>
          <a:xfrm>
            <a:off x="609600" y="1577340"/>
            <a:ext cx="5303520" cy="4526280"/>
          </a:xfrm>
          <a:prstGeom prst="rect">
            <a:avLst/>
          </a:prstGeom>
        </p:spPr>
        <p:txBody>
          <a:bodyPr wrap="square" lIns="0" tIns="0" rIns="0" bIns="0">
            <a:spAutoFit/>
          </a:bodyPr>
          <a:lstStyle/>
          <a:p>
            <a:pPr lvl="0"/>
            <a:endParaRPr/>
          </a:p>
        </p:txBody>
      </p:sp>
      <p:sp>
        <p:nvSpPr>
          <p:cNvPr id="4" name="Holder 4"/>
          <p:cNvSpPr>
            <a:spLocks noGrp="1" noEditPoints="1"/>
          </p:cNvSpPr>
          <p:nvPr>
            <p:ph sz="half" idx="3"/>
          </p:nvPr>
        </p:nvSpPr>
        <p:spPr>
          <a:xfrm>
            <a:off x="6278880" y="1577340"/>
            <a:ext cx="5303520" cy="4526280"/>
          </a:xfrm>
          <a:prstGeom prst="rect">
            <a:avLst/>
          </a:prstGeom>
        </p:spPr>
        <p:txBody>
          <a:bodyPr wrap="square" lIns="0" tIns="0" rIns="0" bIns="0">
            <a:spAutoFit/>
          </a:bodyPr>
          <a:lstStyle/>
          <a:p>
            <a:pPr lvl="0"/>
            <a:endParaRPr/>
          </a:p>
        </p:txBody>
      </p:sp>
      <p:sp>
        <p:nvSpPr>
          <p:cNvPr id="5" name="Holder 5"/>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7" name="Holder 7"/>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noEditPoints="1"/>
          </p:cNvSpPr>
          <p:nvPr>
            <p:ph type="title"/>
          </p:nvPr>
        </p:nvSpPr>
        <p:spPr/>
        <p:txBody>
          <a:bodyPr lIns="0" tIns="0" rIns="0" bIns="0"/>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5" name="Holder 5"/>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noEditPoints="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noEditPoints="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4" name="Holder 4"/>
          <p:cNvSpPr>
            <a:spLocks noGrp="1" noEditPoints="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a:srcRect/>
          <a:stretch>
            <a:fillRect/>
          </a:stretch>
        </p:blipFill>
        <p:spPr>
          <a:xfrm>
            <a:off x="11271432" y="3297925"/>
            <a:ext cx="373448" cy="2485660"/>
          </a:xfrm>
          <a:prstGeom prst="rect">
            <a:avLst/>
          </a:prstGeom>
        </p:spPr>
      </p:pic>
      <p:sp>
        <p:nvSpPr>
          <p:cNvPr id="17" name="bg object 17"/>
          <p:cNvSpPr/>
          <p:nvPr/>
        </p:nvSpPr>
        <p:spPr>
          <a:xfrm>
            <a:off x="11340083" y="336651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0000"/>
          </a:solidFill>
        </p:spPr>
        <p:txBody>
          <a:bodyPr wrap="square" lIns="0" tIns="0" rIns="0" bIns="0" rtlCol="0"/>
          <a:lstStyle/>
          <a:p>
            <a:endParaRPr/>
          </a:p>
        </p:txBody>
      </p:sp>
      <p:sp>
        <p:nvSpPr>
          <p:cNvPr id="18" name="bg object 18"/>
          <p:cNvSpPr/>
          <p:nvPr/>
        </p:nvSpPr>
        <p:spPr>
          <a:xfrm>
            <a:off x="11340083" y="336651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0000"/>
            </a:solidFill>
          </a:ln>
        </p:spPr>
        <p:txBody>
          <a:bodyPr wrap="square" lIns="0" tIns="0" rIns="0" bIns="0" rtlCol="0"/>
          <a:lstStyle/>
          <a:p>
            <a:endParaRPr/>
          </a:p>
        </p:txBody>
      </p:sp>
      <p:sp>
        <p:nvSpPr>
          <p:cNvPr id="19" name="bg object 19"/>
          <p:cNvSpPr/>
          <p:nvPr/>
        </p:nvSpPr>
        <p:spPr>
          <a:xfrm>
            <a:off x="11340083" y="3630168"/>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3"/>
                </a:lnTo>
                <a:lnTo>
                  <a:pt x="7303" y="172492"/>
                </a:lnTo>
                <a:lnTo>
                  <a:pt x="27639" y="208471"/>
                </a:lnTo>
                <a:lnTo>
                  <a:pt x="58649" y="236841"/>
                </a:lnTo>
                <a:lnTo>
                  <a:pt x="97974" y="255446"/>
                </a:lnTo>
                <a:lnTo>
                  <a:pt x="143256" y="262127"/>
                </a:lnTo>
                <a:lnTo>
                  <a:pt x="188537" y="255446"/>
                </a:lnTo>
                <a:lnTo>
                  <a:pt x="227862" y="236841"/>
                </a:lnTo>
                <a:lnTo>
                  <a:pt x="258872" y="208471"/>
                </a:lnTo>
                <a:lnTo>
                  <a:pt x="279208" y="172492"/>
                </a:lnTo>
                <a:lnTo>
                  <a:pt x="286512" y="131063"/>
                </a:lnTo>
                <a:lnTo>
                  <a:pt x="279208" y="89635"/>
                </a:lnTo>
                <a:lnTo>
                  <a:pt x="258872" y="53656"/>
                </a:lnTo>
                <a:lnTo>
                  <a:pt x="227862" y="25286"/>
                </a:lnTo>
                <a:lnTo>
                  <a:pt x="188537" y="6681"/>
                </a:lnTo>
                <a:lnTo>
                  <a:pt x="143256" y="0"/>
                </a:lnTo>
                <a:close/>
              </a:path>
            </a:pathLst>
          </a:custGeom>
          <a:solidFill>
            <a:srgbClr val="3333FF"/>
          </a:solidFill>
        </p:spPr>
        <p:txBody>
          <a:bodyPr wrap="square" lIns="0" tIns="0" rIns="0" bIns="0" rtlCol="0"/>
          <a:lstStyle/>
          <a:p>
            <a:endParaRPr/>
          </a:p>
        </p:txBody>
      </p:sp>
      <p:sp>
        <p:nvSpPr>
          <p:cNvPr id="20" name="bg object 20"/>
          <p:cNvSpPr/>
          <p:nvPr/>
        </p:nvSpPr>
        <p:spPr>
          <a:xfrm>
            <a:off x="11340083" y="3630168"/>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3"/>
                </a:lnTo>
                <a:lnTo>
                  <a:pt x="279208" y="172492"/>
                </a:lnTo>
                <a:lnTo>
                  <a:pt x="258872" y="208471"/>
                </a:lnTo>
                <a:lnTo>
                  <a:pt x="227862" y="236841"/>
                </a:lnTo>
                <a:lnTo>
                  <a:pt x="188537" y="255446"/>
                </a:lnTo>
                <a:lnTo>
                  <a:pt x="143256" y="262127"/>
                </a:lnTo>
                <a:lnTo>
                  <a:pt x="97974" y="255446"/>
                </a:lnTo>
                <a:lnTo>
                  <a:pt x="58649" y="236841"/>
                </a:lnTo>
                <a:lnTo>
                  <a:pt x="27639" y="208471"/>
                </a:lnTo>
                <a:lnTo>
                  <a:pt x="7303" y="172492"/>
                </a:lnTo>
                <a:lnTo>
                  <a:pt x="0" y="131063"/>
                </a:lnTo>
                <a:lnTo>
                  <a:pt x="7303" y="89635"/>
                </a:lnTo>
                <a:lnTo>
                  <a:pt x="27639" y="53656"/>
                </a:lnTo>
                <a:lnTo>
                  <a:pt x="58649" y="25286"/>
                </a:lnTo>
                <a:lnTo>
                  <a:pt x="97974" y="6681"/>
                </a:lnTo>
                <a:lnTo>
                  <a:pt x="143256" y="0"/>
                </a:lnTo>
                <a:close/>
              </a:path>
            </a:pathLst>
          </a:custGeom>
          <a:ln w="12700">
            <a:solidFill>
              <a:srgbClr val="3333FF"/>
            </a:solidFill>
          </a:ln>
        </p:spPr>
        <p:txBody>
          <a:bodyPr wrap="square" lIns="0" tIns="0" rIns="0" bIns="0" rtlCol="0"/>
          <a:lstStyle/>
          <a:p>
            <a:endParaRPr/>
          </a:p>
        </p:txBody>
      </p:sp>
      <p:sp>
        <p:nvSpPr>
          <p:cNvPr id="21" name="bg object 21"/>
          <p:cNvSpPr/>
          <p:nvPr/>
        </p:nvSpPr>
        <p:spPr>
          <a:xfrm>
            <a:off x="11340083" y="3904488"/>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00"/>
          </a:solidFill>
        </p:spPr>
        <p:txBody>
          <a:bodyPr wrap="square" lIns="0" tIns="0" rIns="0" bIns="0" rtlCol="0"/>
          <a:lstStyle/>
          <a:p>
            <a:endParaRPr/>
          </a:p>
        </p:txBody>
      </p:sp>
      <p:sp>
        <p:nvSpPr>
          <p:cNvPr id="22" name="bg object 22"/>
          <p:cNvSpPr/>
          <p:nvPr/>
        </p:nvSpPr>
        <p:spPr>
          <a:xfrm>
            <a:off x="11340083" y="3904488"/>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FF00"/>
            </a:solidFill>
          </a:ln>
        </p:spPr>
        <p:txBody>
          <a:bodyPr wrap="square" lIns="0" tIns="0" rIns="0" bIns="0" rtlCol="0"/>
          <a:lstStyle/>
          <a:p>
            <a:endParaRPr/>
          </a:p>
        </p:txBody>
      </p:sp>
      <p:sp>
        <p:nvSpPr>
          <p:cNvPr id="23" name="bg object 23"/>
          <p:cNvSpPr/>
          <p:nvPr/>
        </p:nvSpPr>
        <p:spPr>
          <a:xfrm>
            <a:off x="11340083" y="4177284"/>
            <a:ext cx="287020" cy="262255"/>
          </a:xfrm>
          <a:custGeom>
            <a:avLst/>
            <a:gdLst/>
            <a:ahLst/>
            <a:cxnLst/>
            <a:rect l="l" t="t" r="r" b="b"/>
            <a:pathLst>
              <a:path w="287020" h="262254">
                <a:moveTo>
                  <a:pt x="143256" y="0"/>
                </a:moveTo>
                <a:lnTo>
                  <a:pt x="97974" y="6681"/>
                </a:lnTo>
                <a:lnTo>
                  <a:pt x="58649" y="25286"/>
                </a:lnTo>
                <a:lnTo>
                  <a:pt x="27639" y="53656"/>
                </a:lnTo>
                <a:lnTo>
                  <a:pt x="7303" y="89635"/>
                </a:lnTo>
                <a:lnTo>
                  <a:pt x="0" y="131064"/>
                </a:lnTo>
                <a:lnTo>
                  <a:pt x="7303" y="172492"/>
                </a:lnTo>
                <a:lnTo>
                  <a:pt x="27639" y="208471"/>
                </a:lnTo>
                <a:lnTo>
                  <a:pt x="58649" y="236841"/>
                </a:lnTo>
                <a:lnTo>
                  <a:pt x="97974" y="255446"/>
                </a:lnTo>
                <a:lnTo>
                  <a:pt x="143256" y="262128"/>
                </a:lnTo>
                <a:lnTo>
                  <a:pt x="188537" y="255446"/>
                </a:lnTo>
                <a:lnTo>
                  <a:pt x="227862" y="236841"/>
                </a:lnTo>
                <a:lnTo>
                  <a:pt x="258872" y="208471"/>
                </a:lnTo>
                <a:lnTo>
                  <a:pt x="279208" y="172492"/>
                </a:lnTo>
                <a:lnTo>
                  <a:pt x="286512" y="131064"/>
                </a:lnTo>
                <a:lnTo>
                  <a:pt x="279208" y="89635"/>
                </a:lnTo>
                <a:lnTo>
                  <a:pt x="258872" y="53656"/>
                </a:lnTo>
                <a:lnTo>
                  <a:pt x="227862" y="25286"/>
                </a:lnTo>
                <a:lnTo>
                  <a:pt x="188537" y="6681"/>
                </a:lnTo>
                <a:lnTo>
                  <a:pt x="143256" y="0"/>
                </a:lnTo>
                <a:close/>
              </a:path>
            </a:pathLst>
          </a:custGeom>
          <a:solidFill>
            <a:srgbClr val="00AF50"/>
          </a:solidFill>
        </p:spPr>
        <p:txBody>
          <a:bodyPr wrap="square" lIns="0" tIns="0" rIns="0" bIns="0" rtlCol="0"/>
          <a:lstStyle/>
          <a:p>
            <a:endParaRPr/>
          </a:p>
        </p:txBody>
      </p:sp>
      <p:sp>
        <p:nvSpPr>
          <p:cNvPr id="24" name="bg object 24"/>
          <p:cNvSpPr/>
          <p:nvPr/>
        </p:nvSpPr>
        <p:spPr>
          <a:xfrm>
            <a:off x="11340083" y="4177284"/>
            <a:ext cx="287020" cy="262255"/>
          </a:xfrm>
          <a:custGeom>
            <a:avLst/>
            <a:gdLst/>
            <a:ahLst/>
            <a:cxnLst/>
            <a:rect l="l" t="t" r="r" b="b"/>
            <a:pathLst>
              <a:path w="287020" h="262254">
                <a:moveTo>
                  <a:pt x="143256" y="0"/>
                </a:moveTo>
                <a:lnTo>
                  <a:pt x="188537" y="6681"/>
                </a:lnTo>
                <a:lnTo>
                  <a:pt x="227862" y="25286"/>
                </a:lnTo>
                <a:lnTo>
                  <a:pt x="258872" y="53656"/>
                </a:lnTo>
                <a:lnTo>
                  <a:pt x="279208" y="89635"/>
                </a:lnTo>
                <a:lnTo>
                  <a:pt x="286512" y="131064"/>
                </a:lnTo>
                <a:lnTo>
                  <a:pt x="279208" y="172492"/>
                </a:lnTo>
                <a:lnTo>
                  <a:pt x="258872" y="208471"/>
                </a:lnTo>
                <a:lnTo>
                  <a:pt x="227862" y="236841"/>
                </a:lnTo>
                <a:lnTo>
                  <a:pt x="188537" y="255446"/>
                </a:lnTo>
                <a:lnTo>
                  <a:pt x="143256" y="262128"/>
                </a:lnTo>
                <a:lnTo>
                  <a:pt x="97974" y="255446"/>
                </a:lnTo>
                <a:lnTo>
                  <a:pt x="58649" y="236841"/>
                </a:lnTo>
                <a:lnTo>
                  <a:pt x="27639" y="208471"/>
                </a:lnTo>
                <a:lnTo>
                  <a:pt x="7303" y="172492"/>
                </a:lnTo>
                <a:lnTo>
                  <a:pt x="0" y="131064"/>
                </a:lnTo>
                <a:lnTo>
                  <a:pt x="7303" y="89635"/>
                </a:lnTo>
                <a:lnTo>
                  <a:pt x="27639" y="53656"/>
                </a:lnTo>
                <a:lnTo>
                  <a:pt x="58649" y="25286"/>
                </a:lnTo>
                <a:lnTo>
                  <a:pt x="97974" y="6681"/>
                </a:lnTo>
                <a:lnTo>
                  <a:pt x="143256" y="0"/>
                </a:lnTo>
                <a:close/>
              </a:path>
            </a:pathLst>
          </a:custGeom>
          <a:ln w="12700">
            <a:solidFill>
              <a:srgbClr val="00AF50"/>
            </a:solidFill>
          </a:ln>
        </p:spPr>
        <p:txBody>
          <a:bodyPr wrap="square" lIns="0" tIns="0" rIns="0" bIns="0" rtlCol="0"/>
          <a:lstStyle/>
          <a:p>
            <a:endParaRPr/>
          </a:p>
        </p:txBody>
      </p:sp>
      <p:sp>
        <p:nvSpPr>
          <p:cNvPr id="25" name="bg object 25"/>
          <p:cNvSpPr/>
          <p:nvPr/>
        </p:nvSpPr>
        <p:spPr>
          <a:xfrm>
            <a:off x="11340083" y="4439412"/>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BEBEBE"/>
          </a:solidFill>
        </p:spPr>
        <p:txBody>
          <a:bodyPr wrap="square" lIns="0" tIns="0" rIns="0" bIns="0" rtlCol="0"/>
          <a:lstStyle/>
          <a:p>
            <a:endParaRPr/>
          </a:p>
        </p:txBody>
      </p:sp>
      <p:sp>
        <p:nvSpPr>
          <p:cNvPr id="26" name="bg object 26"/>
          <p:cNvSpPr/>
          <p:nvPr/>
        </p:nvSpPr>
        <p:spPr>
          <a:xfrm>
            <a:off x="11340083" y="4439412"/>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BEBEBE"/>
            </a:solidFill>
          </a:ln>
        </p:spPr>
        <p:txBody>
          <a:bodyPr wrap="square" lIns="0" tIns="0" rIns="0" bIns="0" rtlCol="0"/>
          <a:lstStyle/>
          <a:p>
            <a:endParaRPr/>
          </a:p>
        </p:txBody>
      </p:sp>
      <p:sp>
        <p:nvSpPr>
          <p:cNvPr id="27" name="bg object 27"/>
          <p:cNvSpPr/>
          <p:nvPr/>
        </p:nvSpPr>
        <p:spPr>
          <a:xfrm>
            <a:off x="11340083" y="4703064"/>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FFFF"/>
          </a:solidFill>
        </p:spPr>
        <p:txBody>
          <a:bodyPr wrap="square" lIns="0" tIns="0" rIns="0" bIns="0" rtlCol="0"/>
          <a:lstStyle/>
          <a:p>
            <a:endParaRPr/>
          </a:p>
        </p:txBody>
      </p:sp>
      <p:sp>
        <p:nvSpPr>
          <p:cNvPr id="28" name="bg object 28"/>
          <p:cNvSpPr/>
          <p:nvPr/>
        </p:nvSpPr>
        <p:spPr>
          <a:xfrm>
            <a:off x="11340083" y="4703064"/>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D9D9D9"/>
            </a:solidFill>
          </a:ln>
        </p:spPr>
        <p:txBody>
          <a:bodyPr wrap="square" lIns="0" tIns="0" rIns="0" bIns="0" rtlCol="0"/>
          <a:lstStyle/>
          <a:p>
            <a:endParaRPr/>
          </a:p>
        </p:txBody>
      </p:sp>
      <p:sp>
        <p:nvSpPr>
          <p:cNvPr id="29" name="bg object 29"/>
          <p:cNvSpPr/>
          <p:nvPr/>
        </p:nvSpPr>
        <p:spPr>
          <a:xfrm>
            <a:off x="11340083" y="49682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79"/>
                </a:lnTo>
                <a:lnTo>
                  <a:pt x="27639" y="209665"/>
                </a:lnTo>
                <a:lnTo>
                  <a:pt x="58649" y="238207"/>
                </a:lnTo>
                <a:lnTo>
                  <a:pt x="97974" y="256928"/>
                </a:lnTo>
                <a:lnTo>
                  <a:pt x="143256" y="263652"/>
                </a:lnTo>
                <a:lnTo>
                  <a:pt x="188537" y="256928"/>
                </a:lnTo>
                <a:lnTo>
                  <a:pt x="227862" y="238207"/>
                </a:lnTo>
                <a:lnTo>
                  <a:pt x="258872" y="209665"/>
                </a:lnTo>
                <a:lnTo>
                  <a:pt x="279208" y="173479"/>
                </a:lnTo>
                <a:lnTo>
                  <a:pt x="286512" y="131826"/>
                </a:lnTo>
                <a:lnTo>
                  <a:pt x="279208" y="90172"/>
                </a:lnTo>
                <a:lnTo>
                  <a:pt x="258872" y="53986"/>
                </a:lnTo>
                <a:lnTo>
                  <a:pt x="227862" y="25444"/>
                </a:lnTo>
                <a:lnTo>
                  <a:pt x="188537" y="6723"/>
                </a:lnTo>
                <a:lnTo>
                  <a:pt x="143256" y="0"/>
                </a:lnTo>
                <a:close/>
              </a:path>
            </a:pathLst>
          </a:custGeom>
          <a:solidFill>
            <a:srgbClr val="FFC000"/>
          </a:solidFill>
        </p:spPr>
        <p:txBody>
          <a:bodyPr wrap="square" lIns="0" tIns="0" rIns="0" bIns="0" rtlCol="0"/>
          <a:lstStyle/>
          <a:p>
            <a:endParaRPr/>
          </a:p>
        </p:txBody>
      </p:sp>
      <p:sp>
        <p:nvSpPr>
          <p:cNvPr id="30" name="bg object 30"/>
          <p:cNvSpPr/>
          <p:nvPr/>
        </p:nvSpPr>
        <p:spPr>
          <a:xfrm>
            <a:off x="11340083" y="49682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79"/>
                </a:lnTo>
                <a:lnTo>
                  <a:pt x="258872" y="209665"/>
                </a:lnTo>
                <a:lnTo>
                  <a:pt x="227862" y="238207"/>
                </a:lnTo>
                <a:lnTo>
                  <a:pt x="188537" y="256928"/>
                </a:lnTo>
                <a:lnTo>
                  <a:pt x="143256" y="263652"/>
                </a:lnTo>
                <a:lnTo>
                  <a:pt x="97974" y="256928"/>
                </a:lnTo>
                <a:lnTo>
                  <a:pt x="58649" y="238207"/>
                </a:lnTo>
                <a:lnTo>
                  <a:pt x="27639" y="209665"/>
                </a:lnTo>
                <a:lnTo>
                  <a:pt x="7303" y="173479"/>
                </a:lnTo>
                <a:lnTo>
                  <a:pt x="0" y="131826"/>
                </a:lnTo>
                <a:lnTo>
                  <a:pt x="7303" y="90172"/>
                </a:lnTo>
                <a:lnTo>
                  <a:pt x="27639" y="53986"/>
                </a:lnTo>
                <a:lnTo>
                  <a:pt x="58649" y="25444"/>
                </a:lnTo>
                <a:lnTo>
                  <a:pt x="97974" y="6723"/>
                </a:lnTo>
                <a:lnTo>
                  <a:pt x="143256" y="0"/>
                </a:lnTo>
                <a:close/>
              </a:path>
            </a:pathLst>
          </a:custGeom>
          <a:ln w="12700">
            <a:solidFill>
              <a:srgbClr val="FFC000"/>
            </a:solidFill>
          </a:ln>
        </p:spPr>
        <p:txBody>
          <a:bodyPr wrap="square" lIns="0" tIns="0" rIns="0" bIns="0" rtlCol="0"/>
          <a:lstStyle/>
          <a:p>
            <a:endParaRPr/>
          </a:p>
        </p:txBody>
      </p:sp>
      <p:sp>
        <p:nvSpPr>
          <p:cNvPr id="31" name="bg object 31"/>
          <p:cNvSpPr/>
          <p:nvPr/>
        </p:nvSpPr>
        <p:spPr>
          <a:xfrm>
            <a:off x="11340083" y="5241036"/>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5"/>
                </a:lnTo>
                <a:lnTo>
                  <a:pt x="7303" y="173479"/>
                </a:lnTo>
                <a:lnTo>
                  <a:pt x="27639" y="209665"/>
                </a:lnTo>
                <a:lnTo>
                  <a:pt x="58649" y="238207"/>
                </a:lnTo>
                <a:lnTo>
                  <a:pt x="97974" y="256928"/>
                </a:lnTo>
                <a:lnTo>
                  <a:pt x="143256" y="263651"/>
                </a:lnTo>
                <a:lnTo>
                  <a:pt x="188537" y="256928"/>
                </a:lnTo>
                <a:lnTo>
                  <a:pt x="227862" y="238207"/>
                </a:lnTo>
                <a:lnTo>
                  <a:pt x="258872" y="209665"/>
                </a:lnTo>
                <a:lnTo>
                  <a:pt x="279208" y="173479"/>
                </a:lnTo>
                <a:lnTo>
                  <a:pt x="286512" y="131825"/>
                </a:lnTo>
                <a:lnTo>
                  <a:pt x="279208" y="90172"/>
                </a:lnTo>
                <a:lnTo>
                  <a:pt x="258872" y="53986"/>
                </a:lnTo>
                <a:lnTo>
                  <a:pt x="227862" y="25444"/>
                </a:lnTo>
                <a:lnTo>
                  <a:pt x="188537" y="6723"/>
                </a:lnTo>
                <a:lnTo>
                  <a:pt x="143256" y="0"/>
                </a:lnTo>
                <a:close/>
              </a:path>
            </a:pathLst>
          </a:custGeom>
          <a:solidFill>
            <a:srgbClr val="FF99FF"/>
          </a:solidFill>
        </p:spPr>
        <p:txBody>
          <a:bodyPr wrap="square" lIns="0" tIns="0" rIns="0" bIns="0" rtlCol="0"/>
          <a:lstStyle/>
          <a:p>
            <a:endParaRPr/>
          </a:p>
        </p:txBody>
      </p:sp>
      <p:sp>
        <p:nvSpPr>
          <p:cNvPr id="32" name="bg object 32"/>
          <p:cNvSpPr/>
          <p:nvPr/>
        </p:nvSpPr>
        <p:spPr>
          <a:xfrm>
            <a:off x="11340083" y="5241036"/>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5"/>
                </a:lnTo>
                <a:lnTo>
                  <a:pt x="279208" y="173479"/>
                </a:lnTo>
                <a:lnTo>
                  <a:pt x="258872" y="209665"/>
                </a:lnTo>
                <a:lnTo>
                  <a:pt x="227862" y="238207"/>
                </a:lnTo>
                <a:lnTo>
                  <a:pt x="188537" y="256928"/>
                </a:lnTo>
                <a:lnTo>
                  <a:pt x="143256" y="263651"/>
                </a:lnTo>
                <a:lnTo>
                  <a:pt x="97974" y="256928"/>
                </a:lnTo>
                <a:lnTo>
                  <a:pt x="58649" y="238207"/>
                </a:lnTo>
                <a:lnTo>
                  <a:pt x="27639" y="209665"/>
                </a:lnTo>
                <a:lnTo>
                  <a:pt x="7303" y="173479"/>
                </a:lnTo>
                <a:lnTo>
                  <a:pt x="0" y="131825"/>
                </a:lnTo>
                <a:lnTo>
                  <a:pt x="7303" y="90172"/>
                </a:lnTo>
                <a:lnTo>
                  <a:pt x="27639" y="53986"/>
                </a:lnTo>
                <a:lnTo>
                  <a:pt x="58649" y="25444"/>
                </a:lnTo>
                <a:lnTo>
                  <a:pt x="97974" y="6723"/>
                </a:lnTo>
                <a:lnTo>
                  <a:pt x="143256" y="0"/>
                </a:lnTo>
                <a:close/>
              </a:path>
            </a:pathLst>
          </a:custGeom>
          <a:ln w="12700">
            <a:solidFill>
              <a:srgbClr val="FF99FF"/>
            </a:solidFill>
          </a:ln>
        </p:spPr>
        <p:txBody>
          <a:bodyPr wrap="square" lIns="0" tIns="0" rIns="0" bIns="0" rtlCol="0"/>
          <a:lstStyle/>
          <a:p>
            <a:endParaRPr/>
          </a:p>
        </p:txBody>
      </p:sp>
      <p:sp>
        <p:nvSpPr>
          <p:cNvPr id="33" name="bg object 33"/>
          <p:cNvSpPr/>
          <p:nvPr/>
        </p:nvSpPr>
        <p:spPr>
          <a:xfrm>
            <a:off x="11340083" y="5501640"/>
            <a:ext cx="287020" cy="264160"/>
          </a:xfrm>
          <a:custGeom>
            <a:avLst/>
            <a:gdLst/>
            <a:ahLst/>
            <a:cxnLst/>
            <a:rect l="l" t="t" r="r" b="b"/>
            <a:pathLst>
              <a:path w="287020" h="264160">
                <a:moveTo>
                  <a:pt x="143256" y="0"/>
                </a:moveTo>
                <a:lnTo>
                  <a:pt x="97974" y="6723"/>
                </a:lnTo>
                <a:lnTo>
                  <a:pt x="58649" y="25444"/>
                </a:lnTo>
                <a:lnTo>
                  <a:pt x="27639" y="53986"/>
                </a:lnTo>
                <a:lnTo>
                  <a:pt x="7303" y="90172"/>
                </a:lnTo>
                <a:lnTo>
                  <a:pt x="0" y="131826"/>
                </a:lnTo>
                <a:lnTo>
                  <a:pt x="7303" y="173494"/>
                </a:lnTo>
                <a:lnTo>
                  <a:pt x="27639" y="209682"/>
                </a:lnTo>
                <a:lnTo>
                  <a:pt x="58649" y="238218"/>
                </a:lnTo>
                <a:lnTo>
                  <a:pt x="97974" y="256931"/>
                </a:lnTo>
                <a:lnTo>
                  <a:pt x="143256" y="263652"/>
                </a:lnTo>
                <a:lnTo>
                  <a:pt x="188537" y="256931"/>
                </a:lnTo>
                <a:lnTo>
                  <a:pt x="227862" y="238218"/>
                </a:lnTo>
                <a:lnTo>
                  <a:pt x="258872" y="209682"/>
                </a:lnTo>
                <a:lnTo>
                  <a:pt x="279208" y="173494"/>
                </a:lnTo>
                <a:lnTo>
                  <a:pt x="286512" y="131826"/>
                </a:lnTo>
                <a:lnTo>
                  <a:pt x="279208" y="90172"/>
                </a:lnTo>
                <a:lnTo>
                  <a:pt x="258872" y="53986"/>
                </a:lnTo>
                <a:lnTo>
                  <a:pt x="227862" y="25444"/>
                </a:lnTo>
                <a:lnTo>
                  <a:pt x="188537" y="6723"/>
                </a:lnTo>
                <a:lnTo>
                  <a:pt x="143256" y="0"/>
                </a:lnTo>
                <a:close/>
              </a:path>
            </a:pathLst>
          </a:custGeom>
          <a:solidFill>
            <a:srgbClr val="00CCFF"/>
          </a:solidFill>
        </p:spPr>
        <p:txBody>
          <a:bodyPr wrap="square" lIns="0" tIns="0" rIns="0" bIns="0" rtlCol="0"/>
          <a:lstStyle/>
          <a:p>
            <a:endParaRPr/>
          </a:p>
        </p:txBody>
      </p:sp>
      <p:sp>
        <p:nvSpPr>
          <p:cNvPr id="34" name="bg object 34"/>
          <p:cNvSpPr/>
          <p:nvPr/>
        </p:nvSpPr>
        <p:spPr>
          <a:xfrm>
            <a:off x="11340083" y="5501640"/>
            <a:ext cx="287020" cy="264160"/>
          </a:xfrm>
          <a:custGeom>
            <a:avLst/>
            <a:gdLst/>
            <a:ahLst/>
            <a:cxnLst/>
            <a:rect l="l" t="t" r="r" b="b"/>
            <a:pathLst>
              <a:path w="287020" h="264160">
                <a:moveTo>
                  <a:pt x="143256" y="0"/>
                </a:moveTo>
                <a:lnTo>
                  <a:pt x="188537" y="6723"/>
                </a:lnTo>
                <a:lnTo>
                  <a:pt x="227862" y="25444"/>
                </a:lnTo>
                <a:lnTo>
                  <a:pt x="258872" y="53986"/>
                </a:lnTo>
                <a:lnTo>
                  <a:pt x="279208" y="90172"/>
                </a:lnTo>
                <a:lnTo>
                  <a:pt x="286512" y="131826"/>
                </a:lnTo>
                <a:lnTo>
                  <a:pt x="279208" y="173494"/>
                </a:lnTo>
                <a:lnTo>
                  <a:pt x="258872" y="209682"/>
                </a:lnTo>
                <a:lnTo>
                  <a:pt x="227862" y="238218"/>
                </a:lnTo>
                <a:lnTo>
                  <a:pt x="188537" y="256931"/>
                </a:lnTo>
                <a:lnTo>
                  <a:pt x="143256" y="263652"/>
                </a:lnTo>
                <a:lnTo>
                  <a:pt x="97974" y="256931"/>
                </a:lnTo>
                <a:lnTo>
                  <a:pt x="58649" y="238218"/>
                </a:lnTo>
                <a:lnTo>
                  <a:pt x="27639" y="209682"/>
                </a:lnTo>
                <a:lnTo>
                  <a:pt x="7303" y="173494"/>
                </a:lnTo>
                <a:lnTo>
                  <a:pt x="0" y="131826"/>
                </a:lnTo>
                <a:lnTo>
                  <a:pt x="7303" y="90172"/>
                </a:lnTo>
                <a:lnTo>
                  <a:pt x="27639" y="53986"/>
                </a:lnTo>
                <a:lnTo>
                  <a:pt x="58649" y="25444"/>
                </a:lnTo>
                <a:lnTo>
                  <a:pt x="97974" y="6723"/>
                </a:lnTo>
                <a:lnTo>
                  <a:pt x="143256" y="0"/>
                </a:lnTo>
                <a:close/>
              </a:path>
            </a:pathLst>
          </a:custGeom>
          <a:ln w="12700">
            <a:solidFill>
              <a:srgbClr val="00CCFF"/>
            </a:solidFill>
          </a:ln>
        </p:spPr>
        <p:txBody>
          <a:bodyPr wrap="square" lIns="0" tIns="0" rIns="0" bIns="0" rtlCol="0"/>
          <a:lstStyle/>
          <a:p>
            <a:endParaRPr/>
          </a:p>
        </p:txBody>
      </p:sp>
      <p:pic>
        <p:nvPicPr>
          <p:cNvPr id="35" name="bg object 35"/>
          <p:cNvPicPr/>
          <p:nvPr/>
        </p:nvPicPr>
        <p:blipFill>
          <a:blip r:embed="rId9"/>
          <a:srcRect/>
          <a:stretch>
            <a:fillRect/>
          </a:stretch>
        </p:blipFill>
        <p:spPr>
          <a:xfrm>
            <a:off x="797001" y="6002964"/>
            <a:ext cx="2717392" cy="373448"/>
          </a:xfrm>
          <a:prstGeom prst="rect">
            <a:avLst/>
          </a:prstGeom>
        </p:spPr>
      </p:pic>
      <p:sp>
        <p:nvSpPr>
          <p:cNvPr id="36" name="bg object 36"/>
          <p:cNvSpPr/>
          <p:nvPr/>
        </p:nvSpPr>
        <p:spPr>
          <a:xfrm>
            <a:off x="83820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41" y="279208"/>
                </a:lnTo>
                <a:lnTo>
                  <a:pt x="230284" y="258872"/>
                </a:lnTo>
                <a:lnTo>
                  <a:pt x="261625" y="227862"/>
                </a:lnTo>
                <a:lnTo>
                  <a:pt x="282178" y="188537"/>
                </a:lnTo>
                <a:lnTo>
                  <a:pt x="289559" y="143255"/>
                </a:lnTo>
                <a:lnTo>
                  <a:pt x="282178" y="97974"/>
                </a:lnTo>
                <a:lnTo>
                  <a:pt x="261625" y="58649"/>
                </a:lnTo>
                <a:lnTo>
                  <a:pt x="230284" y="27639"/>
                </a:lnTo>
                <a:lnTo>
                  <a:pt x="190541" y="7303"/>
                </a:lnTo>
                <a:lnTo>
                  <a:pt x="144780" y="0"/>
                </a:lnTo>
                <a:close/>
              </a:path>
            </a:pathLst>
          </a:custGeom>
          <a:solidFill>
            <a:srgbClr val="FF0000"/>
          </a:solidFill>
        </p:spPr>
        <p:txBody>
          <a:bodyPr wrap="square" lIns="0" tIns="0" rIns="0" bIns="0" rtlCol="0"/>
          <a:lstStyle/>
          <a:p>
            <a:endParaRPr/>
          </a:p>
        </p:txBody>
      </p:sp>
      <p:sp>
        <p:nvSpPr>
          <p:cNvPr id="37" name="bg object 37"/>
          <p:cNvSpPr/>
          <p:nvPr/>
        </p:nvSpPr>
        <p:spPr>
          <a:xfrm>
            <a:off x="83820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41" y="7303"/>
                </a:lnTo>
                <a:lnTo>
                  <a:pt x="230284" y="27639"/>
                </a:lnTo>
                <a:lnTo>
                  <a:pt x="261625" y="58649"/>
                </a:lnTo>
                <a:lnTo>
                  <a:pt x="282178" y="97974"/>
                </a:lnTo>
                <a:lnTo>
                  <a:pt x="289559" y="143255"/>
                </a:lnTo>
                <a:lnTo>
                  <a:pt x="282178" y="188537"/>
                </a:lnTo>
                <a:lnTo>
                  <a:pt x="261625" y="227862"/>
                </a:lnTo>
                <a:lnTo>
                  <a:pt x="230284" y="258872"/>
                </a:lnTo>
                <a:lnTo>
                  <a:pt x="190541" y="279208"/>
                </a:lnTo>
                <a:lnTo>
                  <a:pt x="144780" y="286511"/>
                </a:lnTo>
                <a:lnTo>
                  <a:pt x="99018" y="279208"/>
                </a:lnTo>
                <a:lnTo>
                  <a:pt x="59275" y="258872"/>
                </a:lnTo>
                <a:lnTo>
                  <a:pt x="27934" y="227862"/>
                </a:lnTo>
                <a:lnTo>
                  <a:pt x="7381" y="188537"/>
                </a:lnTo>
                <a:lnTo>
                  <a:pt x="0" y="143255"/>
                </a:lnTo>
                <a:close/>
              </a:path>
            </a:pathLst>
          </a:custGeom>
          <a:ln w="12699">
            <a:solidFill>
              <a:srgbClr val="FF0000"/>
            </a:solidFill>
          </a:ln>
        </p:spPr>
        <p:txBody>
          <a:bodyPr wrap="square" lIns="0" tIns="0" rIns="0" bIns="0" rtlCol="0"/>
          <a:lstStyle/>
          <a:p>
            <a:endParaRPr/>
          </a:p>
        </p:txBody>
      </p:sp>
      <p:sp>
        <p:nvSpPr>
          <p:cNvPr id="38" name="bg object 38"/>
          <p:cNvSpPr/>
          <p:nvPr/>
        </p:nvSpPr>
        <p:spPr>
          <a:xfrm>
            <a:off x="1127760" y="6082283"/>
            <a:ext cx="289560" cy="287020"/>
          </a:xfrm>
          <a:custGeom>
            <a:avLst/>
            <a:gdLst/>
            <a:ahLst/>
            <a:cxnLst/>
            <a:rect l="l" t="t" r="r" b="b"/>
            <a:pathLst>
              <a:path w="289559" h="287020">
                <a:moveTo>
                  <a:pt x="144780" y="0"/>
                </a:moveTo>
                <a:lnTo>
                  <a:pt x="99018" y="7303"/>
                </a:lnTo>
                <a:lnTo>
                  <a:pt x="59275" y="27639"/>
                </a:lnTo>
                <a:lnTo>
                  <a:pt x="27934" y="58649"/>
                </a:lnTo>
                <a:lnTo>
                  <a:pt x="7381" y="97974"/>
                </a:lnTo>
                <a:lnTo>
                  <a:pt x="0" y="143255"/>
                </a:lnTo>
                <a:lnTo>
                  <a:pt x="7381" y="188537"/>
                </a:lnTo>
                <a:lnTo>
                  <a:pt x="27934" y="227862"/>
                </a:lnTo>
                <a:lnTo>
                  <a:pt x="59275" y="258872"/>
                </a:lnTo>
                <a:lnTo>
                  <a:pt x="99018"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3333FF"/>
          </a:solidFill>
        </p:spPr>
        <p:txBody>
          <a:bodyPr wrap="square" lIns="0" tIns="0" rIns="0" bIns="0" rtlCol="0"/>
          <a:lstStyle/>
          <a:p>
            <a:endParaRPr/>
          </a:p>
        </p:txBody>
      </p:sp>
      <p:sp>
        <p:nvSpPr>
          <p:cNvPr id="39" name="bg object 39"/>
          <p:cNvSpPr/>
          <p:nvPr/>
        </p:nvSpPr>
        <p:spPr>
          <a:xfrm>
            <a:off x="1127760" y="6082283"/>
            <a:ext cx="289560" cy="287020"/>
          </a:xfrm>
          <a:custGeom>
            <a:avLst/>
            <a:gdLst/>
            <a:ahLst/>
            <a:cxnLst/>
            <a:rect l="l" t="t" r="r" b="b"/>
            <a:pathLst>
              <a:path w="289559" h="287020">
                <a:moveTo>
                  <a:pt x="0" y="143255"/>
                </a:moveTo>
                <a:lnTo>
                  <a:pt x="7381" y="97974"/>
                </a:lnTo>
                <a:lnTo>
                  <a:pt x="27934" y="58649"/>
                </a:lnTo>
                <a:lnTo>
                  <a:pt x="59275" y="27639"/>
                </a:lnTo>
                <a:lnTo>
                  <a:pt x="99018"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9018" y="279208"/>
                </a:lnTo>
                <a:lnTo>
                  <a:pt x="59275" y="258872"/>
                </a:lnTo>
                <a:lnTo>
                  <a:pt x="27934" y="227862"/>
                </a:lnTo>
                <a:lnTo>
                  <a:pt x="7381" y="188537"/>
                </a:lnTo>
                <a:lnTo>
                  <a:pt x="0" y="143255"/>
                </a:lnTo>
                <a:close/>
              </a:path>
            </a:pathLst>
          </a:custGeom>
          <a:ln w="12699">
            <a:solidFill>
              <a:srgbClr val="3333FF"/>
            </a:solidFill>
          </a:ln>
        </p:spPr>
        <p:txBody>
          <a:bodyPr wrap="square" lIns="0" tIns="0" rIns="0" bIns="0" rtlCol="0"/>
          <a:lstStyle/>
          <a:p>
            <a:endParaRPr/>
          </a:p>
        </p:txBody>
      </p:sp>
      <p:sp>
        <p:nvSpPr>
          <p:cNvPr id="40" name="bg object 40"/>
          <p:cNvSpPr/>
          <p:nvPr/>
        </p:nvSpPr>
        <p:spPr>
          <a:xfrm>
            <a:off x="142951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79" y="0"/>
                </a:lnTo>
                <a:close/>
              </a:path>
            </a:pathLst>
          </a:custGeom>
          <a:solidFill>
            <a:srgbClr val="FFFF00"/>
          </a:solidFill>
        </p:spPr>
        <p:txBody>
          <a:bodyPr wrap="square" lIns="0" tIns="0" rIns="0" bIns="0" rtlCol="0"/>
          <a:lstStyle/>
          <a:p>
            <a:endParaRPr/>
          </a:p>
        </p:txBody>
      </p:sp>
      <p:sp>
        <p:nvSpPr>
          <p:cNvPr id="41" name="bg object 41"/>
          <p:cNvSpPr/>
          <p:nvPr/>
        </p:nvSpPr>
        <p:spPr>
          <a:xfrm>
            <a:off x="142951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FF00"/>
            </a:solidFill>
          </a:ln>
        </p:spPr>
        <p:txBody>
          <a:bodyPr wrap="square" lIns="0" tIns="0" rIns="0" bIns="0" rtlCol="0"/>
          <a:lstStyle/>
          <a:p>
            <a:endParaRPr/>
          </a:p>
        </p:txBody>
      </p:sp>
      <p:sp>
        <p:nvSpPr>
          <p:cNvPr id="42" name="bg object 42"/>
          <p:cNvSpPr/>
          <p:nvPr/>
        </p:nvSpPr>
        <p:spPr>
          <a:xfrm>
            <a:off x="1729739"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00AF50"/>
          </a:solidFill>
        </p:spPr>
        <p:txBody>
          <a:bodyPr wrap="square" lIns="0" tIns="0" rIns="0" bIns="0" rtlCol="0"/>
          <a:lstStyle/>
          <a:p>
            <a:endParaRPr/>
          </a:p>
        </p:txBody>
      </p:sp>
      <p:sp>
        <p:nvSpPr>
          <p:cNvPr id="43" name="bg object 43"/>
          <p:cNvSpPr/>
          <p:nvPr/>
        </p:nvSpPr>
        <p:spPr>
          <a:xfrm>
            <a:off x="1729739"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AF50"/>
            </a:solidFill>
          </a:ln>
        </p:spPr>
        <p:txBody>
          <a:bodyPr wrap="square" lIns="0" tIns="0" rIns="0" bIns="0" rtlCol="0"/>
          <a:lstStyle/>
          <a:p>
            <a:endParaRPr/>
          </a:p>
        </p:txBody>
      </p:sp>
      <p:sp>
        <p:nvSpPr>
          <p:cNvPr id="44" name="bg object 44"/>
          <p:cNvSpPr/>
          <p:nvPr/>
        </p:nvSpPr>
        <p:spPr>
          <a:xfrm>
            <a:off x="2019300"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60" y="143255"/>
                </a:lnTo>
                <a:lnTo>
                  <a:pt x="282183" y="97974"/>
                </a:lnTo>
                <a:lnTo>
                  <a:pt x="261640" y="58649"/>
                </a:lnTo>
                <a:lnTo>
                  <a:pt x="230306" y="27639"/>
                </a:lnTo>
                <a:lnTo>
                  <a:pt x="190560" y="7303"/>
                </a:lnTo>
                <a:lnTo>
                  <a:pt x="144780" y="0"/>
                </a:lnTo>
                <a:close/>
              </a:path>
            </a:pathLst>
          </a:custGeom>
          <a:solidFill>
            <a:srgbClr val="BEBEBE"/>
          </a:solidFill>
        </p:spPr>
        <p:txBody>
          <a:bodyPr wrap="square" lIns="0" tIns="0" rIns="0" bIns="0" rtlCol="0"/>
          <a:lstStyle/>
          <a:p>
            <a:endParaRPr/>
          </a:p>
        </p:txBody>
      </p:sp>
      <p:sp>
        <p:nvSpPr>
          <p:cNvPr id="45" name="bg object 45"/>
          <p:cNvSpPr/>
          <p:nvPr/>
        </p:nvSpPr>
        <p:spPr>
          <a:xfrm>
            <a:off x="201930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60"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BEBEBE"/>
            </a:solidFill>
          </a:ln>
        </p:spPr>
        <p:txBody>
          <a:bodyPr wrap="square" lIns="0" tIns="0" rIns="0" bIns="0" rtlCol="0"/>
          <a:lstStyle/>
          <a:p>
            <a:endParaRPr/>
          </a:p>
        </p:txBody>
      </p:sp>
      <p:sp>
        <p:nvSpPr>
          <p:cNvPr id="46" name="bg object 46"/>
          <p:cNvSpPr/>
          <p:nvPr/>
        </p:nvSpPr>
        <p:spPr>
          <a:xfrm>
            <a:off x="2308860"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FFFF"/>
          </a:solidFill>
        </p:spPr>
        <p:txBody>
          <a:bodyPr wrap="square" lIns="0" tIns="0" rIns="0" bIns="0" rtlCol="0"/>
          <a:lstStyle/>
          <a:p>
            <a:endParaRPr/>
          </a:p>
        </p:txBody>
      </p:sp>
      <p:sp>
        <p:nvSpPr>
          <p:cNvPr id="47" name="bg object 47"/>
          <p:cNvSpPr/>
          <p:nvPr/>
        </p:nvSpPr>
        <p:spPr>
          <a:xfrm>
            <a:off x="2308860"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D9D9D9"/>
            </a:solidFill>
          </a:ln>
        </p:spPr>
        <p:txBody>
          <a:bodyPr wrap="square" lIns="0" tIns="0" rIns="0" bIns="0" rtlCol="0"/>
          <a:lstStyle/>
          <a:p>
            <a:endParaRPr/>
          </a:p>
        </p:txBody>
      </p:sp>
      <p:sp>
        <p:nvSpPr>
          <p:cNvPr id="48" name="bg object 48"/>
          <p:cNvSpPr/>
          <p:nvPr/>
        </p:nvSpPr>
        <p:spPr>
          <a:xfrm>
            <a:off x="260146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FFC000"/>
          </a:solidFill>
        </p:spPr>
        <p:txBody>
          <a:bodyPr wrap="square" lIns="0" tIns="0" rIns="0" bIns="0" rtlCol="0"/>
          <a:lstStyle/>
          <a:p>
            <a:endParaRPr/>
          </a:p>
        </p:txBody>
      </p:sp>
      <p:sp>
        <p:nvSpPr>
          <p:cNvPr id="49" name="bg object 49"/>
          <p:cNvSpPr/>
          <p:nvPr/>
        </p:nvSpPr>
        <p:spPr>
          <a:xfrm>
            <a:off x="260146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FFC000"/>
            </a:solidFill>
          </a:ln>
        </p:spPr>
        <p:txBody>
          <a:bodyPr wrap="square" lIns="0" tIns="0" rIns="0" bIns="0" rtlCol="0"/>
          <a:lstStyle/>
          <a:p>
            <a:endParaRPr/>
          </a:p>
        </p:txBody>
      </p:sp>
      <p:sp>
        <p:nvSpPr>
          <p:cNvPr id="50" name="bg object 50"/>
          <p:cNvSpPr/>
          <p:nvPr/>
        </p:nvSpPr>
        <p:spPr>
          <a:xfrm>
            <a:off x="2900172" y="6082283"/>
            <a:ext cx="289560" cy="287020"/>
          </a:xfrm>
          <a:custGeom>
            <a:avLst/>
            <a:gdLst/>
            <a:ahLst/>
            <a:cxnLst/>
            <a:rect l="l" t="t" r="r" b="b"/>
            <a:pathLst>
              <a:path w="289560" h="287020">
                <a:moveTo>
                  <a:pt x="144779"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79"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79" y="0"/>
                </a:lnTo>
                <a:close/>
              </a:path>
            </a:pathLst>
          </a:custGeom>
          <a:solidFill>
            <a:srgbClr val="FF99FF"/>
          </a:solidFill>
        </p:spPr>
        <p:txBody>
          <a:bodyPr wrap="square" lIns="0" tIns="0" rIns="0" bIns="0" rtlCol="0"/>
          <a:lstStyle/>
          <a:p>
            <a:endParaRPr/>
          </a:p>
        </p:txBody>
      </p:sp>
      <p:sp>
        <p:nvSpPr>
          <p:cNvPr id="51" name="bg object 51"/>
          <p:cNvSpPr/>
          <p:nvPr/>
        </p:nvSpPr>
        <p:spPr>
          <a:xfrm>
            <a:off x="2900172"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79"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79" y="286511"/>
                </a:lnTo>
                <a:lnTo>
                  <a:pt x="98999" y="279208"/>
                </a:lnTo>
                <a:lnTo>
                  <a:pt x="59253" y="258872"/>
                </a:lnTo>
                <a:lnTo>
                  <a:pt x="27919" y="227862"/>
                </a:lnTo>
                <a:lnTo>
                  <a:pt x="7376" y="188537"/>
                </a:lnTo>
                <a:lnTo>
                  <a:pt x="0" y="143255"/>
                </a:lnTo>
                <a:close/>
              </a:path>
            </a:pathLst>
          </a:custGeom>
          <a:ln w="12700">
            <a:solidFill>
              <a:srgbClr val="FF99FF"/>
            </a:solidFill>
          </a:ln>
        </p:spPr>
        <p:txBody>
          <a:bodyPr wrap="square" lIns="0" tIns="0" rIns="0" bIns="0" rtlCol="0"/>
          <a:lstStyle/>
          <a:p>
            <a:endParaRPr/>
          </a:p>
        </p:txBody>
      </p:sp>
      <p:sp>
        <p:nvSpPr>
          <p:cNvPr id="52" name="bg object 52"/>
          <p:cNvSpPr/>
          <p:nvPr/>
        </p:nvSpPr>
        <p:spPr>
          <a:xfrm>
            <a:off x="3188207" y="6082283"/>
            <a:ext cx="289560" cy="287020"/>
          </a:xfrm>
          <a:custGeom>
            <a:avLst/>
            <a:gdLst/>
            <a:ahLst/>
            <a:cxnLst/>
            <a:rect l="l" t="t" r="r" b="b"/>
            <a:pathLst>
              <a:path w="289560" h="287020">
                <a:moveTo>
                  <a:pt x="144780" y="0"/>
                </a:moveTo>
                <a:lnTo>
                  <a:pt x="98999" y="7303"/>
                </a:lnTo>
                <a:lnTo>
                  <a:pt x="59253" y="27639"/>
                </a:lnTo>
                <a:lnTo>
                  <a:pt x="27919" y="58649"/>
                </a:lnTo>
                <a:lnTo>
                  <a:pt x="7376" y="97974"/>
                </a:lnTo>
                <a:lnTo>
                  <a:pt x="0" y="143255"/>
                </a:lnTo>
                <a:lnTo>
                  <a:pt x="7376" y="188537"/>
                </a:lnTo>
                <a:lnTo>
                  <a:pt x="27919" y="227862"/>
                </a:lnTo>
                <a:lnTo>
                  <a:pt x="59253" y="258872"/>
                </a:lnTo>
                <a:lnTo>
                  <a:pt x="98999" y="279208"/>
                </a:lnTo>
                <a:lnTo>
                  <a:pt x="144780" y="286511"/>
                </a:lnTo>
                <a:lnTo>
                  <a:pt x="190560" y="279208"/>
                </a:lnTo>
                <a:lnTo>
                  <a:pt x="230306" y="258872"/>
                </a:lnTo>
                <a:lnTo>
                  <a:pt x="261640" y="227862"/>
                </a:lnTo>
                <a:lnTo>
                  <a:pt x="282183" y="188537"/>
                </a:lnTo>
                <a:lnTo>
                  <a:pt x="289559" y="143255"/>
                </a:lnTo>
                <a:lnTo>
                  <a:pt x="282183" y="97974"/>
                </a:lnTo>
                <a:lnTo>
                  <a:pt x="261640" y="58649"/>
                </a:lnTo>
                <a:lnTo>
                  <a:pt x="230306" y="27639"/>
                </a:lnTo>
                <a:lnTo>
                  <a:pt x="190560" y="7303"/>
                </a:lnTo>
                <a:lnTo>
                  <a:pt x="144780" y="0"/>
                </a:lnTo>
                <a:close/>
              </a:path>
            </a:pathLst>
          </a:custGeom>
          <a:solidFill>
            <a:srgbClr val="00CCFF"/>
          </a:solidFill>
        </p:spPr>
        <p:txBody>
          <a:bodyPr wrap="square" lIns="0" tIns="0" rIns="0" bIns="0" rtlCol="0"/>
          <a:lstStyle/>
          <a:p>
            <a:endParaRPr/>
          </a:p>
        </p:txBody>
      </p:sp>
      <p:sp>
        <p:nvSpPr>
          <p:cNvPr id="53" name="bg object 53"/>
          <p:cNvSpPr/>
          <p:nvPr/>
        </p:nvSpPr>
        <p:spPr>
          <a:xfrm>
            <a:off x="3188207" y="6082283"/>
            <a:ext cx="289560" cy="287020"/>
          </a:xfrm>
          <a:custGeom>
            <a:avLst/>
            <a:gdLst/>
            <a:ahLst/>
            <a:cxnLst/>
            <a:rect l="l" t="t" r="r" b="b"/>
            <a:pathLst>
              <a:path w="289560" h="287020">
                <a:moveTo>
                  <a:pt x="0" y="143255"/>
                </a:moveTo>
                <a:lnTo>
                  <a:pt x="7376" y="97974"/>
                </a:lnTo>
                <a:lnTo>
                  <a:pt x="27919" y="58649"/>
                </a:lnTo>
                <a:lnTo>
                  <a:pt x="59253" y="27639"/>
                </a:lnTo>
                <a:lnTo>
                  <a:pt x="98999" y="7303"/>
                </a:lnTo>
                <a:lnTo>
                  <a:pt x="144780" y="0"/>
                </a:lnTo>
                <a:lnTo>
                  <a:pt x="190560" y="7303"/>
                </a:lnTo>
                <a:lnTo>
                  <a:pt x="230306" y="27639"/>
                </a:lnTo>
                <a:lnTo>
                  <a:pt x="261640" y="58649"/>
                </a:lnTo>
                <a:lnTo>
                  <a:pt x="282183" y="97974"/>
                </a:lnTo>
                <a:lnTo>
                  <a:pt x="289559" y="143255"/>
                </a:lnTo>
                <a:lnTo>
                  <a:pt x="282183" y="188537"/>
                </a:lnTo>
                <a:lnTo>
                  <a:pt x="261640" y="227862"/>
                </a:lnTo>
                <a:lnTo>
                  <a:pt x="230306" y="258872"/>
                </a:lnTo>
                <a:lnTo>
                  <a:pt x="190560" y="279208"/>
                </a:lnTo>
                <a:lnTo>
                  <a:pt x="144780" y="286511"/>
                </a:lnTo>
                <a:lnTo>
                  <a:pt x="98999" y="279208"/>
                </a:lnTo>
                <a:lnTo>
                  <a:pt x="59253" y="258872"/>
                </a:lnTo>
                <a:lnTo>
                  <a:pt x="27919" y="227862"/>
                </a:lnTo>
                <a:lnTo>
                  <a:pt x="7376" y="188537"/>
                </a:lnTo>
                <a:lnTo>
                  <a:pt x="0" y="143255"/>
                </a:lnTo>
                <a:close/>
              </a:path>
            </a:pathLst>
          </a:custGeom>
          <a:ln w="12700">
            <a:solidFill>
              <a:srgbClr val="00CCFF"/>
            </a:solidFill>
          </a:ln>
        </p:spPr>
        <p:txBody>
          <a:bodyPr wrap="square" lIns="0" tIns="0" rIns="0" bIns="0" rtlCol="0"/>
          <a:lstStyle/>
          <a:p>
            <a:endParaRPr/>
          </a:p>
        </p:txBody>
      </p:sp>
      <p:sp>
        <p:nvSpPr>
          <p:cNvPr id="2" name="Holder 2"/>
          <p:cNvSpPr>
            <a:spLocks noGrp="1" noEditPoints="1"/>
          </p:cNvSpPr>
          <p:nvPr>
            <p:ph type="title"/>
          </p:nvPr>
        </p:nvSpPr>
        <p:spPr>
          <a:xfrm>
            <a:off x="190500" y="185673"/>
            <a:ext cx="11811000" cy="2294712"/>
          </a:xfrm>
          <a:prstGeom prst="rect">
            <a:avLst/>
          </a:prstGeom>
        </p:spPr>
        <p:txBody>
          <a:bodyPr wrap="square" lIns="0" tIns="0" rIns="0" bIns="0">
            <a:spAutoFit/>
          </a:bodyPr>
          <a:lstStyle>
            <a:lvl1pPr>
              <a:defRPr sz="3200" b="1" i="0">
                <a:solidFill>
                  <a:schemeClr val="bg1"/>
                </a:solidFill>
                <a:latin typeface="Arial" panose="020B0604020202020204" pitchFamily="34" charset="0"/>
                <a:cs typeface="Arial" panose="020B0604020202020204" pitchFamily="34" charset="0"/>
              </a:defRPr>
            </a:lvl1pPr>
          </a:lstStyle>
          <a:p>
            <a:endParaRPr/>
          </a:p>
        </p:txBody>
      </p:sp>
      <p:sp>
        <p:nvSpPr>
          <p:cNvPr id="3" name="Holder 3"/>
          <p:cNvSpPr>
            <a:spLocks noGrp="1" noEditPoints="1"/>
          </p:cNvSpPr>
          <p:nvPr>
            <p:ph type="body" idx="1"/>
          </p:nvPr>
        </p:nvSpPr>
        <p:spPr>
          <a:xfrm>
            <a:off x="400913" y="1391793"/>
            <a:ext cx="6763384" cy="3516629"/>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pPr lvl="0"/>
            <a:endParaRPr/>
          </a:p>
        </p:txBody>
      </p:sp>
      <p:sp>
        <p:nvSpPr>
          <p:cNvPr id="4" name="Holder 4"/>
          <p:cNvSpPr>
            <a:spLocks noGrp="1" noEditPoints="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noEditPoints="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10/22/2024</a:t>
            </a:fld>
            <a:endParaRPr lang="en-US"/>
          </a:p>
        </p:txBody>
      </p:sp>
      <p:sp>
        <p:nvSpPr>
          <p:cNvPr id="6" name="Holder 6"/>
          <p:cNvSpPr>
            <a:spLocks noGrp="1" noEditPoints="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a:srcRect/>
          <a:stretch>
            <a:fillRect/>
          </a:stretch>
        </p:blipFill>
        <p:spPr>
          <a:xfrm>
            <a:off x="9235557" y="6059775"/>
            <a:ext cx="1967483" cy="655319"/>
          </a:xfrm>
          <a:prstGeom prst="rect">
            <a:avLst/>
          </a:prstGeom>
        </p:spPr>
      </p:pic>
      <p:sp>
        <p:nvSpPr>
          <p:cNvPr id="3" name="object 3"/>
          <p:cNvSpPr>
            <a:spLocks noGrp="1" noEditPoints="1"/>
          </p:cNvSpPr>
          <p:nvPr>
            <p:ph type="title"/>
          </p:nvPr>
        </p:nvSpPr>
        <p:spPr>
          <a:xfrm>
            <a:off x="589362" y="1091742"/>
            <a:ext cx="11013272" cy="997709"/>
          </a:xfrm>
          <a:prstGeom prst="rect">
            <a:avLst/>
          </a:prstGeom>
        </p:spPr>
        <p:txBody>
          <a:bodyPr vert="horz" wrap="square" lIns="0" tIns="12700" rIns="0" bIns="0" rtlCol="0" anchor="t">
            <a:spAutoFit/>
          </a:bodyPr>
          <a:lstStyle/>
          <a:p>
            <a:pPr algn="ctr"/>
            <a:r>
              <a:rPr lang="en-US" dirty="0">
                <a:solidFill>
                  <a:schemeClr val="tx1"/>
                </a:solidFill>
                <a:latin typeface="Times New Roman" panose="02020603050405020304" pitchFamily="18" charset="0"/>
                <a:cs typeface="Times New Roman" panose="02020603050405020304" pitchFamily="18" charset="0"/>
              </a:rPr>
              <a:t>Optimizing Drug Candidates: Deep Reinforcement Learning for De Novo Drug Design</a:t>
            </a:r>
          </a:p>
        </p:txBody>
      </p:sp>
      <p:sp>
        <p:nvSpPr>
          <p:cNvPr id="6" name="object 5"/>
          <p:cNvSpPr txBox="1"/>
          <p:nvPr/>
        </p:nvSpPr>
        <p:spPr>
          <a:xfrm>
            <a:off x="3047998" y="2862470"/>
            <a:ext cx="6096001" cy="1675459"/>
          </a:xfrm>
          <a:prstGeom prst="rect">
            <a:avLst/>
          </a:prstGeom>
          <a:solidFill>
            <a:srgbClr val="AD1237"/>
          </a:solidFill>
        </p:spPr>
        <p:txBody>
          <a:bodyPr vert="horz" wrap="square" lIns="0" tIns="28575" rIns="0" bIns="0" rtlCol="0" anchor="t">
            <a:spAutoFit/>
          </a:bodyPr>
          <a:lstStyle/>
          <a:p>
            <a:pPr algn="ctr"/>
            <a:r>
              <a:rPr lang="en-US" sz="2400" b="1" spc="-90"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 TEAM 13</a:t>
            </a:r>
          </a:p>
          <a:p>
            <a:pPr algn="ctr"/>
            <a:r>
              <a:rPr lang="en-US" sz="2400" b="1" spc="-90" dirty="0">
                <a:solidFill>
                  <a:schemeClr val="bg1"/>
                </a:solidFill>
                <a:latin typeface="Microsoft YaHei" panose="020B0503020204020204" pitchFamily="34" charset="-122"/>
                <a:ea typeface="Microsoft YaHei" panose="020B0503020204020204" pitchFamily="34" charset="-122"/>
                <a:cs typeface="Times New Roman" panose="02020603050405020304" pitchFamily="18" charset="0"/>
              </a:rPr>
              <a:t>Final review</a:t>
            </a:r>
          </a:p>
          <a:p>
            <a:pPr algn="l"/>
            <a:endParaRPr lang="en-US" sz="1100" dirty="0">
              <a:solidFill>
                <a:schemeClr val="bg1"/>
              </a:solidFill>
              <a:latin typeface="Microsoft YaHei" panose="020B0503020204020204" pitchFamily="34" charset="-122"/>
              <a:ea typeface="Microsoft YaHei" panose="020B0503020204020204" pitchFamily="34" charset="-122"/>
            </a:endParaRPr>
          </a:p>
          <a:p>
            <a:pPr algn="l"/>
            <a:r>
              <a:rPr lang="en-US" sz="2400" spc="-90" dirty="0">
                <a:solidFill>
                  <a:schemeClr val="bg1"/>
                </a:solidFill>
                <a:latin typeface="Times New Roman" panose="02020603050405020304" pitchFamily="18" charset="0"/>
                <a:cs typeface="Times New Roman" panose="02020603050405020304" pitchFamily="18" charset="0"/>
              </a:rPr>
              <a:t>  </a:t>
            </a:r>
            <a:r>
              <a:rPr lang="en-US" sz="2400"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CH.EN.U4AIE21022  </a:t>
            </a:r>
            <a:r>
              <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Ashwin Koduri</a:t>
            </a:r>
          </a:p>
          <a:p>
            <a:pPr algn="l"/>
            <a:r>
              <a:rPr lang="en-US" sz="2400" spc="-90" dirty="0">
                <a:solidFill>
                  <a:schemeClr val="bg1"/>
                </a:solidFill>
                <a:latin typeface="Times New Roman" panose="02020603050405020304" pitchFamily="18" charset="0"/>
                <a:cs typeface="Times New Roman" panose="02020603050405020304" pitchFamily="18" charset="0"/>
              </a:rPr>
              <a:t>  </a:t>
            </a:r>
            <a:r>
              <a:rPr lang="en-US" sz="2400"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CH.EN.U4AIE21026  </a:t>
            </a:r>
            <a:r>
              <a:rPr lang="en-US" sz="2400" b="1" spc="-9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rPr>
              <a:t>–  Prabhas Naidu 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E07-B308-8F56-B2FB-323FC180C5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C1806F-E4BB-0135-6CA9-D127D08F9495}"/>
              </a:ext>
            </a:extLst>
          </p:cNvPr>
          <p:cNvSpPr txBox="1">
            <a:spLocks noGrp="1"/>
          </p:cNvSpPr>
          <p:nvPr>
            <p:ph type="title"/>
          </p:nvPr>
        </p:nvSpPr>
        <p:spPr>
          <a:xfrm>
            <a:off x="250114" y="533400"/>
            <a:ext cx="465981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METHODOLOGY</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CA54005A-7875-999C-2EB3-AD7B9308FC7B}"/>
              </a:ext>
            </a:extLst>
          </p:cNvPr>
          <p:cNvPicPr/>
          <p:nvPr/>
        </p:nvPicPr>
        <p:blipFill>
          <a:blip r:embed="rId3" cstate="print"/>
          <a:stretch>
            <a:fillRect/>
          </a:stretch>
        </p:blipFill>
        <p:spPr>
          <a:xfrm>
            <a:off x="9235557" y="6059775"/>
            <a:ext cx="1967483" cy="655319"/>
          </a:xfrm>
          <a:prstGeom prst="rect">
            <a:avLst/>
          </a:prstGeom>
        </p:spPr>
      </p:pic>
      <p:sp>
        <p:nvSpPr>
          <p:cNvPr id="4" name="TextBox 3">
            <a:extLst>
              <a:ext uri="{FF2B5EF4-FFF2-40B4-BE49-F238E27FC236}">
                <a16:creationId xmlns:a16="http://schemas.microsoft.com/office/drawing/2014/main" id="{CB815067-A7E1-0D8B-1E45-F678629C2FA9}"/>
              </a:ext>
            </a:extLst>
          </p:cNvPr>
          <p:cNvSpPr txBox="1"/>
          <p:nvPr/>
        </p:nvSpPr>
        <p:spPr>
          <a:xfrm>
            <a:off x="250114" y="1354915"/>
            <a:ext cx="11039926" cy="3262432"/>
          </a:xfrm>
          <a:prstGeom prst="rect">
            <a:avLst/>
          </a:prstGeom>
          <a:noFill/>
        </p:spPr>
        <p:txBody>
          <a:bodyPr wrap="square">
            <a:spAutoFit/>
          </a:bodyPr>
          <a:lstStyle/>
          <a:p>
            <a:pPr lvl="1"/>
            <a:r>
              <a:rPr lang="en-US" sz="2000" b="1" dirty="0"/>
              <a:t>Model Evaluation:  </a:t>
            </a:r>
          </a:p>
          <a:p>
            <a:pPr marL="285750" lvl="5" indent="-285750">
              <a:buFont typeface="Wingdings" panose="05000000000000000000" pitchFamily="2" charset="2"/>
              <a:buChar char="Ø"/>
            </a:pPr>
            <a:r>
              <a:rPr lang="en-US" dirty="0" err="1"/>
              <a:t>Tanimoto</a:t>
            </a:r>
            <a:r>
              <a:rPr lang="en-US" dirty="0"/>
              <a:t> Similarity was used to assess the structural diversity of generated molecules.   </a:t>
            </a:r>
          </a:p>
          <a:p>
            <a:pPr marL="285750" lvl="5" indent="-285750">
              <a:buFont typeface="Wingdings" panose="05000000000000000000" pitchFamily="2" charset="2"/>
              <a:buChar char="Ø"/>
            </a:pPr>
            <a:r>
              <a:rPr lang="en-US" dirty="0"/>
              <a:t>Metrics such as training loss, reward curve, and epsilon decay were tracked to evaluate the model’s performance over time.  </a:t>
            </a:r>
          </a:p>
          <a:p>
            <a:pPr>
              <a:lnSpc>
                <a:spcPct val="150000"/>
              </a:lnSpc>
            </a:pPr>
            <a:r>
              <a:rPr lang="en-US" sz="2000" b="1" dirty="0"/>
              <a:t>Model Fine-tuning and Reuse:    </a:t>
            </a:r>
          </a:p>
          <a:p>
            <a:pPr marL="285750" lvl="1" indent="-285750">
              <a:buFont typeface="Wingdings" panose="05000000000000000000" pitchFamily="2" charset="2"/>
              <a:buChar char="Ø"/>
            </a:pPr>
            <a:r>
              <a:rPr lang="en-US" dirty="0"/>
              <a:t>After initial training, model weights were saved for future use, allowing the model to be fine-tuned with new data without starting from scratch.</a:t>
            </a:r>
          </a:p>
          <a:p>
            <a:pPr>
              <a:lnSpc>
                <a:spcPct val="150000"/>
              </a:lnSpc>
            </a:pPr>
            <a:r>
              <a:rPr lang="en-US" sz="2000" b="1" dirty="0"/>
              <a:t>Model Output:   </a:t>
            </a:r>
          </a:p>
          <a:p>
            <a:pPr marL="285750" indent="-285750">
              <a:buFont typeface="Wingdings" panose="05000000000000000000" pitchFamily="2" charset="2"/>
              <a:buChar char="Ø"/>
            </a:pPr>
            <a:r>
              <a:rPr lang="en-US" dirty="0"/>
              <a:t>The trained model generated SMILES strings for new molecules and predicted their bioactivity scores (pIC50).</a:t>
            </a:r>
          </a:p>
        </p:txBody>
      </p:sp>
    </p:spTree>
    <p:extLst>
      <p:ext uri="{BB962C8B-B14F-4D97-AF65-F5344CB8AC3E}">
        <p14:creationId xmlns:p14="http://schemas.microsoft.com/office/powerpoint/2010/main" val="138366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E07-B308-8F56-B2FB-323FC180C5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C1806F-E4BB-0135-6CA9-D127D08F9495}"/>
              </a:ext>
            </a:extLst>
          </p:cNvPr>
          <p:cNvSpPr txBox="1">
            <a:spLocks noGrp="1"/>
          </p:cNvSpPr>
          <p:nvPr>
            <p:ph type="title"/>
          </p:nvPr>
        </p:nvSpPr>
        <p:spPr>
          <a:xfrm>
            <a:off x="250114" y="533400"/>
            <a:ext cx="465981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Formulas Used</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CA54005A-7875-999C-2EB3-AD7B9308FC7B}"/>
              </a:ext>
            </a:extLst>
          </p:cNvPr>
          <p:cNvPicPr/>
          <p:nvPr/>
        </p:nvPicPr>
        <p:blipFill>
          <a:blip r:embed="rId3" cstate="print"/>
          <a:stretch>
            <a:fillRect/>
          </a:stretch>
        </p:blipFill>
        <p:spPr>
          <a:xfrm>
            <a:off x="9235557" y="6059775"/>
            <a:ext cx="1967483" cy="655319"/>
          </a:xfrm>
          <a:prstGeom prst="rect">
            <a:avLst/>
          </a:prstGeom>
        </p:spPr>
      </p:pic>
      <p:pic>
        <p:nvPicPr>
          <p:cNvPr id="4" name="Picture 3">
            <a:extLst>
              <a:ext uri="{FF2B5EF4-FFF2-40B4-BE49-F238E27FC236}">
                <a16:creationId xmlns:a16="http://schemas.microsoft.com/office/drawing/2014/main" id="{68720D23-09F9-C112-63BB-2CF61E191C73}"/>
              </a:ext>
            </a:extLst>
          </p:cNvPr>
          <p:cNvPicPr>
            <a:picLocks noChangeAspect="1"/>
          </p:cNvPicPr>
          <p:nvPr/>
        </p:nvPicPr>
        <p:blipFill>
          <a:blip r:embed="rId4"/>
          <a:stretch>
            <a:fillRect/>
          </a:stretch>
        </p:blipFill>
        <p:spPr>
          <a:xfrm>
            <a:off x="1838325" y="1233487"/>
            <a:ext cx="8515350" cy="4391025"/>
          </a:xfrm>
          <a:prstGeom prst="rect">
            <a:avLst/>
          </a:prstGeom>
        </p:spPr>
      </p:pic>
    </p:spTree>
    <p:extLst>
      <p:ext uri="{BB962C8B-B14F-4D97-AF65-F5344CB8AC3E}">
        <p14:creationId xmlns:p14="http://schemas.microsoft.com/office/powerpoint/2010/main" val="901251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E07-B308-8F56-B2FB-323FC180C5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C1806F-E4BB-0135-6CA9-D127D08F9495}"/>
              </a:ext>
            </a:extLst>
          </p:cNvPr>
          <p:cNvSpPr txBox="1">
            <a:spLocks noGrp="1"/>
          </p:cNvSpPr>
          <p:nvPr>
            <p:ph type="title"/>
          </p:nvPr>
        </p:nvSpPr>
        <p:spPr>
          <a:xfrm>
            <a:off x="250114" y="533400"/>
            <a:ext cx="465981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Formulas Used</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CA54005A-7875-999C-2EB3-AD7B9308FC7B}"/>
              </a:ext>
            </a:extLst>
          </p:cNvPr>
          <p:cNvPicPr/>
          <p:nvPr/>
        </p:nvPicPr>
        <p:blipFill>
          <a:blip r:embed="rId3" cstate="print"/>
          <a:stretch>
            <a:fillRect/>
          </a:stretch>
        </p:blipFill>
        <p:spPr>
          <a:xfrm>
            <a:off x="9235557" y="6059775"/>
            <a:ext cx="1967483" cy="655319"/>
          </a:xfrm>
          <a:prstGeom prst="rect">
            <a:avLst/>
          </a:prstGeom>
        </p:spPr>
      </p:pic>
      <p:pic>
        <p:nvPicPr>
          <p:cNvPr id="4" name="Picture 3">
            <a:extLst>
              <a:ext uri="{FF2B5EF4-FFF2-40B4-BE49-F238E27FC236}">
                <a16:creationId xmlns:a16="http://schemas.microsoft.com/office/drawing/2014/main" id="{BBCAF316-5F9D-081C-B56F-D6490B94EB6D}"/>
              </a:ext>
            </a:extLst>
          </p:cNvPr>
          <p:cNvPicPr>
            <a:picLocks noChangeAspect="1"/>
          </p:cNvPicPr>
          <p:nvPr/>
        </p:nvPicPr>
        <p:blipFill>
          <a:blip r:embed="rId4"/>
          <a:stretch>
            <a:fillRect/>
          </a:stretch>
        </p:blipFill>
        <p:spPr>
          <a:xfrm>
            <a:off x="2019300" y="1428750"/>
            <a:ext cx="8153400" cy="4000500"/>
          </a:xfrm>
          <a:prstGeom prst="rect">
            <a:avLst/>
          </a:prstGeom>
        </p:spPr>
      </p:pic>
    </p:spTree>
    <p:extLst>
      <p:ext uri="{BB962C8B-B14F-4D97-AF65-F5344CB8AC3E}">
        <p14:creationId xmlns:p14="http://schemas.microsoft.com/office/powerpoint/2010/main" val="622635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E07-B308-8F56-B2FB-323FC180C5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C1806F-E4BB-0135-6CA9-D127D08F9495}"/>
              </a:ext>
            </a:extLst>
          </p:cNvPr>
          <p:cNvSpPr txBox="1">
            <a:spLocks noGrp="1"/>
          </p:cNvSpPr>
          <p:nvPr>
            <p:ph type="title"/>
          </p:nvPr>
        </p:nvSpPr>
        <p:spPr>
          <a:xfrm>
            <a:off x="250114" y="533400"/>
            <a:ext cx="465981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Formulas Used</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CA54005A-7875-999C-2EB3-AD7B9308FC7B}"/>
              </a:ext>
            </a:extLst>
          </p:cNvPr>
          <p:cNvPicPr/>
          <p:nvPr/>
        </p:nvPicPr>
        <p:blipFill>
          <a:blip r:embed="rId3" cstate="print"/>
          <a:stretch>
            <a:fillRect/>
          </a:stretch>
        </p:blipFill>
        <p:spPr>
          <a:xfrm>
            <a:off x="9235557" y="6059775"/>
            <a:ext cx="1967483" cy="655319"/>
          </a:xfrm>
          <a:prstGeom prst="rect">
            <a:avLst/>
          </a:prstGeom>
        </p:spPr>
      </p:pic>
      <p:pic>
        <p:nvPicPr>
          <p:cNvPr id="5" name="Picture 4">
            <a:extLst>
              <a:ext uri="{FF2B5EF4-FFF2-40B4-BE49-F238E27FC236}">
                <a16:creationId xmlns:a16="http://schemas.microsoft.com/office/drawing/2014/main" id="{44778D04-9DF3-A08E-3698-C2B235FD37FA}"/>
              </a:ext>
            </a:extLst>
          </p:cNvPr>
          <p:cNvPicPr>
            <a:picLocks noChangeAspect="1"/>
          </p:cNvPicPr>
          <p:nvPr/>
        </p:nvPicPr>
        <p:blipFill>
          <a:blip r:embed="rId4"/>
          <a:stretch>
            <a:fillRect/>
          </a:stretch>
        </p:blipFill>
        <p:spPr>
          <a:xfrm>
            <a:off x="2076450" y="1362075"/>
            <a:ext cx="8039100" cy="4133850"/>
          </a:xfrm>
          <a:prstGeom prst="rect">
            <a:avLst/>
          </a:prstGeom>
        </p:spPr>
      </p:pic>
    </p:spTree>
    <p:extLst>
      <p:ext uri="{BB962C8B-B14F-4D97-AF65-F5344CB8AC3E}">
        <p14:creationId xmlns:p14="http://schemas.microsoft.com/office/powerpoint/2010/main" val="308912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97D24-212B-D4BD-F33B-1614BF57AEB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8E6D1DE-3B5C-B1CB-D765-0249533B536C}"/>
              </a:ext>
            </a:extLst>
          </p:cNvPr>
          <p:cNvSpPr txBox="1">
            <a:spLocks noGrp="1"/>
          </p:cNvSpPr>
          <p:nvPr>
            <p:ph type="title"/>
          </p:nvPr>
        </p:nvSpPr>
        <p:spPr>
          <a:xfrm>
            <a:off x="250114" y="533400"/>
            <a:ext cx="465981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Output</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4DDB5DFE-1368-E4EB-4CEF-805429F05CFF}"/>
              </a:ext>
            </a:extLst>
          </p:cNvPr>
          <p:cNvPicPr/>
          <p:nvPr/>
        </p:nvPicPr>
        <p:blipFill>
          <a:blip r:embed="rId3" cstate="print"/>
          <a:stretch>
            <a:fillRect/>
          </a:stretch>
        </p:blipFill>
        <p:spPr>
          <a:xfrm>
            <a:off x="9235557" y="6059775"/>
            <a:ext cx="1967483" cy="655319"/>
          </a:xfrm>
          <a:prstGeom prst="rect">
            <a:avLst/>
          </a:prstGeom>
        </p:spPr>
      </p:pic>
      <p:pic>
        <p:nvPicPr>
          <p:cNvPr id="5" name="Picture 4">
            <a:extLst>
              <a:ext uri="{FF2B5EF4-FFF2-40B4-BE49-F238E27FC236}">
                <a16:creationId xmlns:a16="http://schemas.microsoft.com/office/drawing/2014/main" id="{BDEFBEA5-A22B-5AF8-5975-049023A8E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114" y="1495425"/>
            <a:ext cx="4838700" cy="3867150"/>
          </a:xfrm>
          <a:prstGeom prst="rect">
            <a:avLst/>
          </a:prstGeom>
        </p:spPr>
      </p:pic>
      <p:pic>
        <p:nvPicPr>
          <p:cNvPr id="7" name="Picture 6">
            <a:extLst>
              <a:ext uri="{FF2B5EF4-FFF2-40B4-BE49-F238E27FC236}">
                <a16:creationId xmlns:a16="http://schemas.microsoft.com/office/drawing/2014/main" id="{599AC32F-41AB-CC99-E444-EC73276FF5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1706" y="1561224"/>
            <a:ext cx="6048375" cy="3362325"/>
          </a:xfrm>
          <a:prstGeom prst="rect">
            <a:avLst/>
          </a:prstGeom>
        </p:spPr>
      </p:pic>
    </p:spTree>
    <p:extLst>
      <p:ext uri="{BB962C8B-B14F-4D97-AF65-F5344CB8AC3E}">
        <p14:creationId xmlns:p14="http://schemas.microsoft.com/office/powerpoint/2010/main" val="3845261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97D24-212B-D4BD-F33B-1614BF57AEB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8E6D1DE-3B5C-B1CB-D765-0249533B536C}"/>
              </a:ext>
            </a:extLst>
          </p:cNvPr>
          <p:cNvSpPr txBox="1">
            <a:spLocks noGrp="1"/>
          </p:cNvSpPr>
          <p:nvPr>
            <p:ph type="title"/>
          </p:nvPr>
        </p:nvSpPr>
        <p:spPr>
          <a:xfrm>
            <a:off x="250114" y="533400"/>
            <a:ext cx="465981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Result</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4DDB5DFE-1368-E4EB-4CEF-805429F05CFF}"/>
              </a:ext>
            </a:extLst>
          </p:cNvPr>
          <p:cNvPicPr/>
          <p:nvPr/>
        </p:nvPicPr>
        <p:blipFill>
          <a:blip r:embed="rId3" cstate="print"/>
          <a:stretch>
            <a:fillRect/>
          </a:stretch>
        </p:blipFill>
        <p:spPr>
          <a:xfrm>
            <a:off x="9235557" y="6059775"/>
            <a:ext cx="1967483" cy="655319"/>
          </a:xfrm>
          <a:prstGeom prst="rect">
            <a:avLst/>
          </a:prstGeom>
        </p:spPr>
      </p:pic>
      <p:sp>
        <p:nvSpPr>
          <p:cNvPr id="3" name="TextBox 2">
            <a:extLst>
              <a:ext uri="{FF2B5EF4-FFF2-40B4-BE49-F238E27FC236}">
                <a16:creationId xmlns:a16="http://schemas.microsoft.com/office/drawing/2014/main" id="{5CCCCE5B-4B58-BC55-579B-18BCC3561421}"/>
              </a:ext>
            </a:extLst>
          </p:cNvPr>
          <p:cNvSpPr txBox="1"/>
          <p:nvPr/>
        </p:nvSpPr>
        <p:spPr>
          <a:xfrm>
            <a:off x="250114" y="1303705"/>
            <a:ext cx="10601388" cy="1883657"/>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DRL model produces high-quality, diverse molecules.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Significant improvement in drug design efficiency compared to traditional methods.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Successful targeting of dopamine receptor D2, crucial for neurological treatments.</a:t>
            </a:r>
          </a:p>
          <a:p>
            <a:pPr marL="342900" indent="-342900">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Improved convergence and stability in drug candidate design with off-policy learning algorithms.</a:t>
            </a:r>
          </a:p>
        </p:txBody>
      </p:sp>
    </p:spTree>
    <p:extLst>
      <p:ext uri="{BB962C8B-B14F-4D97-AF65-F5344CB8AC3E}">
        <p14:creationId xmlns:p14="http://schemas.microsoft.com/office/powerpoint/2010/main" val="1967690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object 2"/>
          <p:cNvPicPr/>
          <p:nvPr/>
        </p:nvPicPr>
        <p:blipFill>
          <a:blip r:embed="rId3"/>
          <a:srcRect/>
          <a:stretch>
            <a:fillRect/>
          </a:stretch>
        </p:blipFill>
        <p:spPr>
          <a:xfrm>
            <a:off x="9235557" y="6059775"/>
            <a:ext cx="1967483" cy="655319"/>
          </a:xfrm>
          <a:prstGeom prst="rect">
            <a:avLst/>
          </a:prstGeom>
        </p:spPr>
      </p:pic>
      <p:pic>
        <p:nvPicPr>
          <p:cNvPr id="3" name="Picture 2"/>
          <p:cNvPicPr>
            <a:picLocks noChangeAspect="1"/>
          </p:cNvPicPr>
          <p:nvPr/>
        </p:nvPicPr>
        <p:blipFill rotWithShape="1">
          <a:blip r:embed="rId4"/>
          <a:srcRect l="39196" t="41746" r="39108" b="34127"/>
          <a:stretch>
            <a:fillRect/>
          </a:stretch>
        </p:blipFill>
        <p:spPr>
          <a:xfrm>
            <a:off x="3124199" y="1186543"/>
            <a:ext cx="5943601" cy="37178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Introduction</a:t>
            </a:r>
            <a:endParaRPr lang="en-US" dirty="0"/>
          </a:p>
        </p:txBody>
      </p:sp>
      <p:sp>
        <p:nvSpPr>
          <p:cNvPr id="3" name="Content Placeholder 2"/>
          <p:cNvSpPr>
            <a:spLocks noGrp="1"/>
          </p:cNvSpPr>
          <p:nvPr>
            <p:ph sz="half" idx="1"/>
          </p:nvPr>
        </p:nvSpPr>
        <p:spPr>
          <a:xfrm>
            <a:off x="715651" y="1024890"/>
            <a:ext cx="10515600" cy="4904570"/>
          </a:xfrm>
        </p:spPr>
        <p:txBody>
          <a:bodyPr vert="horz" lIns="91440" tIns="45720" rIns="91440" bIns="45720" rtlCol="0" anchor="t">
            <a:normAutofit/>
          </a:bodyPr>
          <a:lstStyle/>
          <a:p>
            <a:pPr marL="342900" indent="-34290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The project focuses on optimizing drug candidates using Deep Reinforcement Learning (DRL) for de novo drug design.</a:t>
            </a:r>
          </a:p>
          <a:p>
            <a:pPr marL="342900" indent="-34290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Traditional drug discovery methods are resource-intensive; DRL provides a faster and more effective alternative.</a:t>
            </a:r>
          </a:p>
          <a:p>
            <a:pPr marL="342900" indent="-34290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The model explores chemical space through SMILES strings, discovering compounds with desirable pharmacological profiles.</a:t>
            </a:r>
          </a:p>
          <a:p>
            <a:pPr marL="342900" indent="-342900" algn="just">
              <a:lnSpc>
                <a:spcPct val="150000"/>
              </a:lnSpc>
              <a:buFont typeface="Wingdings" panose="05000000000000000000" pitchFamily="2" charset="2"/>
              <a:buChar char="Ø"/>
            </a:pPr>
            <a:r>
              <a:rPr lang="en-US" sz="2000" b="0" i="0" dirty="0">
                <a:solidFill>
                  <a:srgbClr val="0D0D0D"/>
                </a:solidFill>
                <a:effectLst/>
                <a:latin typeface="Times New Roman" panose="02020603050405020304" pitchFamily="18" charset="0"/>
                <a:cs typeface="Times New Roman" panose="02020603050405020304" pitchFamily="18" charset="0"/>
              </a:rPr>
              <a:t>DRL enhances the ability to design molecules for specific receptors like dopamine receptor D2 used in neurological treatments.</a:t>
            </a:r>
            <a:endParaRPr lang="en-US" sz="2000" dirty="0">
              <a:latin typeface="Times New Roman" panose="02020603050405020304" pitchFamily="18" charset="0"/>
              <a:cs typeface="Times New Roman" panose="02020603050405020304" pitchFamily="18" charset="0"/>
            </a:endParaRPr>
          </a:p>
        </p:txBody>
      </p:sp>
      <p:sp>
        <p:nvSpPr>
          <p:cNvPr id="4" name="object 2"/>
          <p:cNvSpPr txBox="1">
            <a:spLocks noEditPoints="1"/>
          </p:cNvSpPr>
          <p:nvPr/>
        </p:nvSpPr>
        <p:spPr>
          <a:xfrm>
            <a:off x="520832" y="185673"/>
            <a:ext cx="4648200" cy="616836"/>
          </a:xfrm>
          <a:prstGeom prst="rect">
            <a:avLst/>
          </a:prstGeom>
          <a:solidFill>
            <a:srgbClr val="AE1D49"/>
          </a:solidFill>
        </p:spPr>
        <p:txBody>
          <a:bodyPr vert="horz" wrap="square" lIns="0" tIns="1270" rIns="0" bIns="0" rtlCol="0">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pPr marL="12700">
              <a:spcBef>
                <a:spcPts val="10"/>
              </a:spcBef>
            </a:pPr>
            <a:r>
              <a:rPr lang="en-US" sz="4000" spc="-10"/>
              <a:t> INTRODUCTION:</a:t>
            </a:r>
            <a:endParaRPr lang="en-US"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85673"/>
            <a:ext cx="11811000" cy="1483824"/>
          </a:xfrm>
        </p:spPr>
        <p:txBody>
          <a:bodyPr/>
          <a:lstStyle/>
          <a:p>
            <a:r>
              <a:rPr lang="en-US" dirty="0"/>
              <a:t>Agenda</a:t>
            </a:r>
          </a:p>
        </p:txBody>
      </p:sp>
      <p:sp>
        <p:nvSpPr>
          <p:cNvPr id="3" name="Content Placeholder 2"/>
          <p:cNvSpPr>
            <a:spLocks noGrp="1"/>
          </p:cNvSpPr>
          <p:nvPr>
            <p:ph idx="1"/>
          </p:nvPr>
        </p:nvSpPr>
        <p:spPr>
          <a:xfrm>
            <a:off x="744718" y="1353835"/>
            <a:ext cx="10463751" cy="4321101"/>
          </a:xfrm>
        </p:spPr>
        <p:txBody>
          <a:bodyPr vert="horz" lIns="91440" tIns="45720" rIns="91440" bIns="45720" rtlCol="0" anchor="t">
            <a:noAutofit/>
          </a:bodyPr>
          <a:lstStyle/>
          <a:p>
            <a:pPr marL="285750" indent="-285750" algn="l">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Design novel therapeutic candidates targeting dopamine receptor D2.</a:t>
            </a:r>
          </a:p>
          <a:p>
            <a:pPr marL="285750" indent="-285750" algn="l">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Incorporate DRL to optimize molecular structure and activity.</a:t>
            </a:r>
          </a:p>
          <a:p>
            <a:pPr marL="285750" indent="-285750" algn="l">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Use SMILES encoding and reward systems for molecular activity.</a:t>
            </a:r>
          </a:p>
          <a:p>
            <a:pPr marL="285750" indent="-285750" algn="l">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Develop a framework that produces high-quality, diverse drug candidates.</a:t>
            </a:r>
            <a:endParaRPr lang="en-US" sz="2000" i="0" dirty="0">
              <a:effectLst/>
              <a:latin typeface="Times New Roman" panose="02020603050405020304" pitchFamily="18" charset="0"/>
              <a:cs typeface="Times New Roman" panose="02020603050405020304" pitchFamily="18" charset="0"/>
            </a:endParaRPr>
          </a:p>
        </p:txBody>
      </p:sp>
      <p:sp>
        <p:nvSpPr>
          <p:cNvPr id="8" name="object 2"/>
          <p:cNvSpPr txBox="1">
            <a:spLocks noEditPoints="1"/>
          </p:cNvSpPr>
          <p:nvPr/>
        </p:nvSpPr>
        <p:spPr>
          <a:xfrm>
            <a:off x="932805" y="532037"/>
            <a:ext cx="4025694" cy="616836"/>
          </a:xfrm>
          <a:prstGeom prst="rect">
            <a:avLst/>
          </a:prstGeom>
          <a:solidFill>
            <a:srgbClr val="AE1D49"/>
          </a:solidFill>
        </p:spPr>
        <p:txBody>
          <a:bodyPr vert="horz" wrap="square" lIns="0" tIns="1270" rIns="0" bIns="0" rtlCol="0" anchor="t">
            <a:spAutoFit/>
          </a:bodyPr>
          <a:lstStyle>
            <a:lvl1pPr>
              <a:defRPr sz="3200" b="1" i="0">
                <a:solidFill>
                  <a:schemeClr val="bg1"/>
                </a:solidFill>
                <a:latin typeface="Arial" panose="020B0604020202020204" pitchFamily="34" charset="0"/>
                <a:ea typeface="+mj-ea"/>
                <a:cs typeface="Arial" panose="020B0604020202020204" pitchFamily="34" charset="0"/>
              </a:defRPr>
            </a:lvl1pPr>
          </a:lstStyle>
          <a:p>
            <a:r>
              <a:rPr lang="en-IN" sz="4000" dirty="0"/>
              <a:t>OBJECTIVE</a:t>
            </a:r>
          </a:p>
        </p:txBody>
      </p:sp>
    </p:spTree>
    <p:extLst>
      <p:ext uri="{BB962C8B-B14F-4D97-AF65-F5344CB8AC3E}">
        <p14:creationId xmlns:p14="http://schemas.microsoft.com/office/powerpoint/2010/main" val="221107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B3E6C-CCB8-6FE9-652D-E611CAA3C0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5A116F9-2B7C-1380-B96B-A3C2825984B8}"/>
              </a:ext>
            </a:extLst>
          </p:cNvPr>
          <p:cNvSpPr txBox="1">
            <a:spLocks noGrp="1"/>
          </p:cNvSpPr>
          <p:nvPr>
            <p:ph type="title"/>
          </p:nvPr>
        </p:nvSpPr>
        <p:spPr>
          <a:xfrm>
            <a:off x="233265" y="123259"/>
            <a:ext cx="554108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EXISTING WORKS </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19CADF61-7A28-76A3-F9A5-F3021EED4D29}"/>
              </a:ext>
            </a:extLst>
          </p:cNvPr>
          <p:cNvPicPr/>
          <p:nvPr/>
        </p:nvPicPr>
        <p:blipFill>
          <a:blip r:embed="rId2" cstate="print"/>
          <a:stretch>
            <a:fillRect/>
          </a:stretch>
        </p:blipFill>
        <p:spPr>
          <a:xfrm>
            <a:off x="9235557" y="6059775"/>
            <a:ext cx="1967483" cy="655319"/>
          </a:xfrm>
          <a:prstGeom prst="rect">
            <a:avLst/>
          </a:prstGeom>
        </p:spPr>
      </p:pic>
      <p:graphicFrame>
        <p:nvGraphicFramePr>
          <p:cNvPr id="3" name="Table 2">
            <a:extLst>
              <a:ext uri="{FF2B5EF4-FFF2-40B4-BE49-F238E27FC236}">
                <a16:creationId xmlns:a16="http://schemas.microsoft.com/office/drawing/2014/main" id="{6DC52411-3E97-AFED-5D2C-7F1D7F7DF0BE}"/>
              </a:ext>
            </a:extLst>
          </p:cNvPr>
          <p:cNvGraphicFramePr>
            <a:graphicFrameLocks noGrp="1"/>
          </p:cNvGraphicFramePr>
          <p:nvPr>
            <p:extLst>
              <p:ext uri="{D42A27DB-BD31-4B8C-83A1-F6EECF244321}">
                <p14:modId xmlns:p14="http://schemas.microsoft.com/office/powerpoint/2010/main" val="3223507977"/>
              </p:ext>
            </p:extLst>
          </p:nvPr>
        </p:nvGraphicFramePr>
        <p:xfrm>
          <a:off x="233265" y="771494"/>
          <a:ext cx="11532637" cy="5974080"/>
        </p:xfrm>
        <a:graphic>
          <a:graphicData uri="http://schemas.openxmlformats.org/drawingml/2006/table">
            <a:tbl>
              <a:tblPr firstRow="1" bandRow="1">
                <a:tableStyleId>{5C22544A-7EE6-4342-B048-85BDC9FD1C3A}</a:tableStyleId>
              </a:tblPr>
              <a:tblGrid>
                <a:gridCol w="1707502">
                  <a:extLst>
                    <a:ext uri="{9D8B030D-6E8A-4147-A177-3AD203B41FA5}">
                      <a16:colId xmlns:a16="http://schemas.microsoft.com/office/drawing/2014/main" val="1293924860"/>
                    </a:ext>
                  </a:extLst>
                </a:gridCol>
                <a:gridCol w="1735494">
                  <a:extLst>
                    <a:ext uri="{9D8B030D-6E8A-4147-A177-3AD203B41FA5}">
                      <a16:colId xmlns:a16="http://schemas.microsoft.com/office/drawing/2014/main" val="1818747381"/>
                    </a:ext>
                  </a:extLst>
                </a:gridCol>
                <a:gridCol w="2118049">
                  <a:extLst>
                    <a:ext uri="{9D8B030D-6E8A-4147-A177-3AD203B41FA5}">
                      <a16:colId xmlns:a16="http://schemas.microsoft.com/office/drawing/2014/main" val="4290150667"/>
                    </a:ext>
                  </a:extLst>
                </a:gridCol>
                <a:gridCol w="2827176">
                  <a:extLst>
                    <a:ext uri="{9D8B030D-6E8A-4147-A177-3AD203B41FA5}">
                      <a16:colId xmlns:a16="http://schemas.microsoft.com/office/drawing/2014/main" val="538352124"/>
                    </a:ext>
                  </a:extLst>
                </a:gridCol>
                <a:gridCol w="3144416">
                  <a:extLst>
                    <a:ext uri="{9D8B030D-6E8A-4147-A177-3AD203B41FA5}">
                      <a16:colId xmlns:a16="http://schemas.microsoft.com/office/drawing/2014/main" val="908720530"/>
                    </a:ext>
                  </a:extLst>
                </a:gridCol>
              </a:tblGrid>
              <a:tr h="239736">
                <a:tc>
                  <a:txBody>
                    <a:bodyPr/>
                    <a:lstStyle/>
                    <a:p>
                      <a:pPr algn="l"/>
                      <a:r>
                        <a:rPr lang="en-US" sz="1400" dirty="0">
                          <a:latin typeface="Times New Roman" panose="02020603050405020304" pitchFamily="18" charset="0"/>
                          <a:cs typeface="Times New Roman" panose="02020603050405020304" pitchFamily="18" charset="0"/>
                        </a:rPr>
                        <a:t>Title</a:t>
                      </a:r>
                    </a:p>
                  </a:txBody>
                  <a:tcPr/>
                </a:tc>
                <a:tc>
                  <a:txBody>
                    <a:bodyPr/>
                    <a:lstStyle/>
                    <a:p>
                      <a:pPr algn="l"/>
                      <a:r>
                        <a:rPr lang="en-US" sz="1400" dirty="0">
                          <a:latin typeface="Times New Roman" panose="02020603050405020304" pitchFamily="18" charset="0"/>
                          <a:cs typeface="Times New Roman" panose="02020603050405020304" pitchFamily="18" charset="0"/>
                        </a:rPr>
                        <a:t>Authors</a:t>
                      </a:r>
                    </a:p>
                  </a:txBody>
                  <a:tcPr/>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Research Focus</a:t>
                      </a:r>
                    </a:p>
                  </a:txBody>
                  <a:tcPr marL="68580" marR="68580" marT="0" marB="0"/>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Key Findings</a:t>
                      </a:r>
                    </a:p>
                  </a:txBody>
                  <a:tcPr marL="68580" marR="68580" marT="0" marB="0"/>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Research Gap Identified</a:t>
                      </a:r>
                    </a:p>
                  </a:txBody>
                  <a:tcPr marL="68580" marR="68580" marT="0" marB="0"/>
                </a:tc>
                <a:extLst>
                  <a:ext uri="{0D108BD9-81ED-4DB2-BD59-A6C34878D82A}">
                    <a16:rowId xmlns:a16="http://schemas.microsoft.com/office/drawing/2014/main" val="4102615050"/>
                  </a:ext>
                </a:extLst>
              </a:tr>
              <a:tr h="370840">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Utilizing reinforcement learning for de novo drug design</a:t>
                      </a: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Hampus </a:t>
                      </a:r>
                      <a:r>
                        <a:rPr lang="en-US" sz="1200" dirty="0" err="1">
                          <a:solidFill>
                            <a:schemeClr val="dk1"/>
                          </a:solidFill>
                          <a:effectLst/>
                          <a:latin typeface="Times New Roman" panose="02020603050405020304" pitchFamily="18" charset="0"/>
                          <a:ea typeface="+mn-ea"/>
                          <a:cs typeface="Times New Roman" panose="02020603050405020304" pitchFamily="18" charset="0"/>
                        </a:rPr>
                        <a:t>Gummesson</a:t>
                      </a:r>
                      <a:r>
                        <a:rPr lang="en-US" sz="1200" dirty="0">
                          <a:solidFill>
                            <a:schemeClr val="dk1"/>
                          </a:solidFill>
                          <a:effectLst/>
                          <a:latin typeface="Times New Roman" panose="02020603050405020304" pitchFamily="18" charset="0"/>
                          <a:ea typeface="+mn-ea"/>
                          <a:cs typeface="Times New Roman" panose="02020603050405020304" pitchFamily="18" charset="0"/>
                        </a:rPr>
                        <a:t> Svensson, Christian </a:t>
                      </a:r>
                      <a:r>
                        <a:rPr lang="en-US" sz="1200" dirty="0" err="1">
                          <a:solidFill>
                            <a:schemeClr val="dk1"/>
                          </a:solidFill>
                          <a:effectLst/>
                          <a:latin typeface="Times New Roman" panose="02020603050405020304" pitchFamily="18" charset="0"/>
                          <a:ea typeface="+mn-ea"/>
                          <a:cs typeface="Times New Roman" panose="02020603050405020304" pitchFamily="18" charset="0"/>
                        </a:rPr>
                        <a:t>Tyrchan</a:t>
                      </a:r>
                      <a:r>
                        <a:rPr lang="en-US" sz="1200" dirty="0">
                          <a:solidFill>
                            <a:schemeClr val="dk1"/>
                          </a:solidFill>
                          <a:effectLst/>
                          <a:latin typeface="Times New Roman" panose="02020603050405020304" pitchFamily="18" charset="0"/>
                          <a:ea typeface="+mn-ea"/>
                          <a:cs typeface="Times New Roman" panose="02020603050405020304" pitchFamily="18" charset="0"/>
                        </a:rPr>
                        <a:t>, Ola </a:t>
                      </a:r>
                      <a:r>
                        <a:rPr lang="en-US" sz="1200" dirty="0" err="1">
                          <a:solidFill>
                            <a:schemeClr val="dk1"/>
                          </a:solidFill>
                          <a:effectLst/>
                          <a:latin typeface="Times New Roman" panose="02020603050405020304" pitchFamily="18" charset="0"/>
                          <a:ea typeface="+mn-ea"/>
                          <a:cs typeface="Times New Roman" panose="02020603050405020304" pitchFamily="18" charset="0"/>
                        </a:rPr>
                        <a:t>Engkvist</a:t>
                      </a:r>
                      <a:r>
                        <a:rPr lang="en-US" sz="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err="1">
                          <a:solidFill>
                            <a:schemeClr val="dk1"/>
                          </a:solidFill>
                          <a:effectLst/>
                          <a:latin typeface="Times New Roman" panose="02020603050405020304" pitchFamily="18" charset="0"/>
                          <a:ea typeface="+mn-ea"/>
                          <a:cs typeface="Times New Roman" panose="02020603050405020304" pitchFamily="18" charset="0"/>
                        </a:rPr>
                        <a:t>Morteza</a:t>
                      </a:r>
                      <a:r>
                        <a:rPr lang="en-US" sz="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err="1">
                          <a:solidFill>
                            <a:schemeClr val="dk1"/>
                          </a:solidFill>
                          <a:effectLst/>
                          <a:latin typeface="Times New Roman" panose="02020603050405020304" pitchFamily="18" charset="0"/>
                          <a:ea typeface="+mn-ea"/>
                          <a:cs typeface="Times New Roman" panose="02020603050405020304" pitchFamily="18" charset="0"/>
                        </a:rPr>
                        <a:t>Haghir</a:t>
                      </a:r>
                      <a:r>
                        <a:rPr lang="en-US" sz="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err="1">
                          <a:solidFill>
                            <a:schemeClr val="dk1"/>
                          </a:solidFill>
                          <a:effectLst/>
                          <a:latin typeface="Times New Roman" panose="02020603050405020304" pitchFamily="18" charset="0"/>
                          <a:ea typeface="+mn-ea"/>
                          <a:cs typeface="Times New Roman" panose="02020603050405020304" pitchFamily="18" charset="0"/>
                        </a:rPr>
                        <a:t>Chehreghani</a:t>
                      </a:r>
                      <a:endParaRPr lang="en-US" sz="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Times New Roman" panose="02020603050405020304" pitchFamily="18" charset="0"/>
                          <a:ea typeface="+mn-ea"/>
                          <a:cs typeface="Times New Roman" panose="02020603050405020304" pitchFamily="18" charset="0"/>
                        </a:rPr>
                        <a:t>Development of a unified framework for applying reinforcement learning to generate novel drug molecules targeting the dopamine receptor DRD2.</a:t>
                      </a:r>
                    </a:p>
                    <a:p>
                      <a:pPr algn="l"/>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Using both top-scoring and low-scoring molecules enhances policy updates for structural diversity; off-policy algorithms with replay buffers improve diversity and active molecule generation.</a:t>
                      </a:r>
                    </a:p>
                  </a:txBody>
                  <a:tcPr marL="68580" marR="68580" marT="0" marB="0"/>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Times New Roman" panose="02020603050405020304" pitchFamily="18" charset="0"/>
                          <a:ea typeface="+mn-ea"/>
                          <a:cs typeface="Times New Roman" panose="02020603050405020304" pitchFamily="18" charset="0"/>
                        </a:rPr>
                        <a:t>Previous work in de novo drug design has not systematically explored off-policy algorithms with replay buffers.</a:t>
                      </a:r>
                    </a:p>
                    <a:p>
                      <a:pPr algn="l"/>
                      <a:endParaRPr 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1816357"/>
                  </a:ext>
                </a:extLst>
              </a:tr>
              <a:tr h="370840">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Artificial Intelligence and Machine Learning Technology Driven Modern Drug Discovery and Development</a:t>
                      </a:r>
                    </a:p>
                  </a:txBody>
                  <a:tcPr/>
                </a:tc>
                <a:tc>
                  <a:txBody>
                    <a:bodyPr/>
                    <a:lstStyle/>
                    <a:p>
                      <a:pPr algn="l"/>
                      <a:r>
                        <a:rPr lang="en-US" sz="1200" dirty="0" err="1">
                          <a:solidFill>
                            <a:schemeClr val="dk1"/>
                          </a:solidFill>
                          <a:effectLst/>
                          <a:latin typeface="Times New Roman" panose="02020603050405020304" pitchFamily="18" charset="0"/>
                          <a:ea typeface="+mn-ea"/>
                          <a:cs typeface="Times New Roman" panose="02020603050405020304" pitchFamily="18" charset="0"/>
                        </a:rPr>
                        <a:t>Chayna</a:t>
                      </a:r>
                      <a:r>
                        <a:rPr lang="en-US" sz="1200" dirty="0">
                          <a:solidFill>
                            <a:schemeClr val="dk1"/>
                          </a:solidFill>
                          <a:effectLst/>
                          <a:latin typeface="Times New Roman" panose="02020603050405020304" pitchFamily="18" charset="0"/>
                          <a:ea typeface="+mn-ea"/>
                          <a:cs typeface="Times New Roman" panose="02020603050405020304" pitchFamily="18" charset="0"/>
                        </a:rPr>
                        <a:t> Sarkar, </a:t>
                      </a:r>
                      <a:r>
                        <a:rPr lang="en-US" sz="1200" dirty="0" err="1">
                          <a:solidFill>
                            <a:schemeClr val="dk1"/>
                          </a:solidFill>
                          <a:effectLst/>
                          <a:latin typeface="Times New Roman" panose="02020603050405020304" pitchFamily="18" charset="0"/>
                          <a:ea typeface="+mn-ea"/>
                          <a:cs typeface="Times New Roman" panose="02020603050405020304" pitchFamily="18" charset="0"/>
                        </a:rPr>
                        <a:t>Biswadeep</a:t>
                      </a:r>
                      <a:r>
                        <a:rPr lang="en-US" sz="1200" dirty="0">
                          <a:solidFill>
                            <a:schemeClr val="dk1"/>
                          </a:solidFill>
                          <a:effectLst/>
                          <a:latin typeface="Times New Roman" panose="02020603050405020304" pitchFamily="18" charset="0"/>
                          <a:ea typeface="+mn-ea"/>
                          <a:cs typeface="Times New Roman" panose="02020603050405020304" pitchFamily="18" charset="0"/>
                        </a:rPr>
                        <a:t> Das, Vikram Singh Rawat, Julie Birdie </a:t>
                      </a:r>
                      <a:r>
                        <a:rPr lang="en-US" sz="1200" dirty="0" err="1">
                          <a:solidFill>
                            <a:schemeClr val="dk1"/>
                          </a:solidFill>
                          <a:effectLst/>
                          <a:latin typeface="Times New Roman" panose="02020603050405020304" pitchFamily="18" charset="0"/>
                          <a:ea typeface="+mn-ea"/>
                          <a:cs typeface="Times New Roman" panose="02020603050405020304" pitchFamily="18" charset="0"/>
                        </a:rPr>
                        <a:t>Wahlang</a:t>
                      </a:r>
                      <a:r>
                        <a:rPr lang="en-US" sz="1200" dirty="0">
                          <a:solidFill>
                            <a:schemeClr val="dk1"/>
                          </a:solidFill>
                          <a:effectLst/>
                          <a:latin typeface="Times New Roman" panose="02020603050405020304" pitchFamily="18" charset="0"/>
                          <a:ea typeface="+mn-ea"/>
                          <a:cs typeface="Times New Roman" panose="02020603050405020304" pitchFamily="18" charset="0"/>
                        </a:rPr>
                        <a:t>, Arvind </a:t>
                      </a:r>
                      <a:r>
                        <a:rPr lang="en-US" sz="1200" dirty="0" err="1">
                          <a:solidFill>
                            <a:schemeClr val="dk1"/>
                          </a:solidFill>
                          <a:effectLst/>
                          <a:latin typeface="Times New Roman" panose="02020603050405020304" pitchFamily="18" charset="0"/>
                          <a:ea typeface="+mn-ea"/>
                          <a:cs typeface="Times New Roman" panose="02020603050405020304" pitchFamily="18" charset="0"/>
                        </a:rPr>
                        <a:t>Nongpiur</a:t>
                      </a:r>
                      <a:r>
                        <a:rPr lang="en-US" sz="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err="1">
                          <a:solidFill>
                            <a:schemeClr val="dk1"/>
                          </a:solidFill>
                          <a:effectLst/>
                          <a:latin typeface="Times New Roman" panose="02020603050405020304" pitchFamily="18" charset="0"/>
                          <a:ea typeface="+mn-ea"/>
                          <a:cs typeface="Times New Roman" panose="02020603050405020304" pitchFamily="18" charset="0"/>
                        </a:rPr>
                        <a:t>Iadarilang</a:t>
                      </a:r>
                      <a:r>
                        <a:rPr lang="en-US" sz="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err="1">
                          <a:solidFill>
                            <a:schemeClr val="dk1"/>
                          </a:solidFill>
                          <a:effectLst/>
                          <a:latin typeface="Times New Roman" panose="02020603050405020304" pitchFamily="18" charset="0"/>
                          <a:ea typeface="+mn-ea"/>
                          <a:cs typeface="Times New Roman" panose="02020603050405020304" pitchFamily="18" charset="0"/>
                        </a:rPr>
                        <a:t>Tiewsoh</a:t>
                      </a:r>
                      <a:r>
                        <a:rPr lang="en-US" sz="1200" dirty="0">
                          <a:solidFill>
                            <a:schemeClr val="dk1"/>
                          </a:solidFill>
                          <a:effectLst/>
                          <a:latin typeface="Times New Roman" panose="02020603050405020304" pitchFamily="18" charset="0"/>
                          <a:ea typeface="+mn-ea"/>
                          <a:cs typeface="Times New Roman" panose="02020603050405020304" pitchFamily="18" charset="0"/>
                        </a:rPr>
                        <a:t>, Nari M. Lyngdoh, </a:t>
                      </a:r>
                      <a:r>
                        <a:rPr lang="en-US" sz="1200" dirty="0" err="1">
                          <a:solidFill>
                            <a:schemeClr val="dk1"/>
                          </a:solidFill>
                          <a:effectLst/>
                          <a:latin typeface="Times New Roman" panose="02020603050405020304" pitchFamily="18" charset="0"/>
                          <a:ea typeface="+mn-ea"/>
                          <a:cs typeface="Times New Roman" panose="02020603050405020304" pitchFamily="18" charset="0"/>
                        </a:rPr>
                        <a:t>Debasmita</a:t>
                      </a:r>
                      <a:r>
                        <a:rPr lang="en-US" sz="1200" dirty="0">
                          <a:solidFill>
                            <a:schemeClr val="dk1"/>
                          </a:solidFill>
                          <a:effectLst/>
                          <a:latin typeface="Times New Roman" panose="02020603050405020304" pitchFamily="18" charset="0"/>
                          <a:ea typeface="+mn-ea"/>
                          <a:cs typeface="Times New Roman" panose="02020603050405020304" pitchFamily="18" charset="0"/>
                        </a:rPr>
                        <a:t> Das, Manjunath </a:t>
                      </a:r>
                      <a:r>
                        <a:rPr lang="en-US" sz="1200" dirty="0" err="1">
                          <a:solidFill>
                            <a:schemeClr val="dk1"/>
                          </a:solidFill>
                          <a:effectLst/>
                          <a:latin typeface="Times New Roman" panose="02020603050405020304" pitchFamily="18" charset="0"/>
                          <a:ea typeface="+mn-ea"/>
                          <a:cs typeface="Times New Roman" panose="02020603050405020304" pitchFamily="18" charset="0"/>
                        </a:rPr>
                        <a:t>Bidarolli</a:t>
                      </a:r>
                      <a:r>
                        <a:rPr lang="en-US" sz="1200" dirty="0">
                          <a:solidFill>
                            <a:schemeClr val="dk1"/>
                          </a:solidFill>
                          <a:effectLst/>
                          <a:latin typeface="Times New Roman" panose="02020603050405020304" pitchFamily="18" charset="0"/>
                          <a:ea typeface="+mn-ea"/>
                          <a:cs typeface="Times New Roman" panose="02020603050405020304" pitchFamily="18" charset="0"/>
                        </a:rPr>
                        <a:t>, Hannah Theresa Sony</a:t>
                      </a: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paper reviews the applications of artificial intelligence (AI) and machine learning (ML) technologies in various stages of the modern drug discovery and development process.</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Times New Roman" panose="02020603050405020304" pitchFamily="18" charset="0"/>
                          <a:ea typeface="+mn-ea"/>
                          <a:cs typeface="Times New Roman" panose="02020603050405020304" pitchFamily="18" charset="0"/>
                        </a:rPr>
                        <a:t>AI and ML have been extensively applied in target identification, hit discovery, lead optimization, ADME/T prediction, and other aspects of drug discovery. DL methods like artificial neural networks have shown great potential in protein structure prediction, protein-protein interaction prediction, and virtual screening.</a:t>
                      </a:r>
                    </a:p>
                    <a:p>
                      <a:pPr algn="l"/>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Times New Roman" panose="02020603050405020304" pitchFamily="18" charset="0"/>
                          <a:ea typeface="+mn-ea"/>
                          <a:cs typeface="Times New Roman" panose="02020603050405020304" pitchFamily="18" charset="0"/>
                        </a:rPr>
                        <a:t>While AI and ML have made significant progress in drug discovery, accurately predicting 3D protein structures and PPIs remains a challenge. More research is needed to fully harness the potential of these technologies.</a:t>
                      </a:r>
                    </a:p>
                    <a:p>
                      <a:pPr algn="l"/>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6887848"/>
                  </a:ext>
                </a:extLst>
              </a:tr>
              <a:tr h="370840">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De Novo Drug Design Using Reinforcement Learning with Graph-Based Deep Generative Models</a:t>
                      </a: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Sara Romeo </a:t>
                      </a:r>
                      <a:r>
                        <a:rPr lang="en-US" sz="1200" dirty="0" err="1">
                          <a:solidFill>
                            <a:schemeClr val="dk1"/>
                          </a:solidFill>
                          <a:effectLst/>
                          <a:latin typeface="Times New Roman" panose="02020603050405020304" pitchFamily="18" charset="0"/>
                          <a:ea typeface="+mn-ea"/>
                          <a:cs typeface="Times New Roman" panose="02020603050405020304" pitchFamily="18" charset="0"/>
                        </a:rPr>
                        <a:t>Atance</a:t>
                      </a:r>
                      <a:r>
                        <a:rPr lang="en-US" sz="1200" dirty="0">
                          <a:solidFill>
                            <a:schemeClr val="dk1"/>
                          </a:solidFill>
                          <a:effectLst/>
                          <a:latin typeface="Times New Roman" panose="02020603050405020304" pitchFamily="18" charset="0"/>
                          <a:ea typeface="+mn-ea"/>
                          <a:cs typeface="Times New Roman" panose="02020603050405020304" pitchFamily="18" charset="0"/>
                        </a:rPr>
                        <a:t>, Juan </a:t>
                      </a:r>
                      <a:r>
                        <a:rPr lang="en-US" sz="1200" dirty="0" err="1">
                          <a:solidFill>
                            <a:schemeClr val="dk1"/>
                          </a:solidFill>
                          <a:effectLst/>
                          <a:latin typeface="Times New Roman" panose="02020603050405020304" pitchFamily="18" charset="0"/>
                          <a:ea typeface="+mn-ea"/>
                          <a:cs typeface="Times New Roman" panose="02020603050405020304" pitchFamily="18" charset="0"/>
                        </a:rPr>
                        <a:t>Viguera</a:t>
                      </a:r>
                      <a:r>
                        <a:rPr lang="en-US" sz="1200" dirty="0">
                          <a:solidFill>
                            <a:schemeClr val="dk1"/>
                          </a:solidFill>
                          <a:effectLst/>
                          <a:latin typeface="Times New Roman" panose="02020603050405020304" pitchFamily="18" charset="0"/>
                          <a:ea typeface="+mn-ea"/>
                          <a:cs typeface="Times New Roman" panose="02020603050405020304" pitchFamily="18" charset="0"/>
                        </a:rPr>
                        <a:t> Diez, Ola </a:t>
                      </a:r>
                      <a:r>
                        <a:rPr lang="en-US" sz="1200" dirty="0" err="1">
                          <a:solidFill>
                            <a:schemeClr val="dk1"/>
                          </a:solidFill>
                          <a:effectLst/>
                          <a:latin typeface="Times New Roman" panose="02020603050405020304" pitchFamily="18" charset="0"/>
                          <a:ea typeface="+mn-ea"/>
                          <a:cs typeface="Times New Roman" panose="02020603050405020304" pitchFamily="18" charset="0"/>
                        </a:rPr>
                        <a:t>Engkvist</a:t>
                      </a:r>
                      <a:r>
                        <a:rPr lang="en-US" sz="1200" dirty="0">
                          <a:solidFill>
                            <a:schemeClr val="dk1"/>
                          </a:solidFill>
                          <a:effectLst/>
                          <a:latin typeface="Times New Roman" panose="02020603050405020304" pitchFamily="18" charset="0"/>
                          <a:ea typeface="+mn-ea"/>
                          <a:cs typeface="Times New Roman" panose="02020603050405020304" pitchFamily="18" charset="0"/>
                        </a:rPr>
                        <a:t>, Simon Olsson, </a:t>
                      </a:r>
                      <a:r>
                        <a:rPr lang="en-US" sz="1200" dirty="0" err="1">
                          <a:solidFill>
                            <a:schemeClr val="dk1"/>
                          </a:solidFill>
                          <a:effectLst/>
                          <a:latin typeface="Times New Roman" panose="02020603050405020304" pitchFamily="18" charset="0"/>
                          <a:ea typeface="+mn-ea"/>
                          <a:cs typeface="Times New Roman" panose="02020603050405020304" pitchFamily="18" charset="0"/>
                        </a:rPr>
                        <a:t>Rocío</a:t>
                      </a:r>
                      <a:r>
                        <a:rPr lang="en-US" sz="1200" dirty="0">
                          <a:solidFill>
                            <a:schemeClr val="dk1"/>
                          </a:solidFill>
                          <a:effectLst/>
                          <a:latin typeface="Times New Roman" panose="02020603050405020304" pitchFamily="18" charset="0"/>
                          <a:ea typeface="+mn-ea"/>
                          <a:cs typeface="Times New Roman" panose="02020603050405020304" pitchFamily="18" charset="0"/>
                        </a:rPr>
                        <a:t> Mercado</a:t>
                      </a: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study focuses on utilizing reinforcement learning to enhance graph-based deep generative models for the de novo design of molecules with specific properties.</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Times New Roman" panose="02020603050405020304" pitchFamily="18" charset="0"/>
                          <a:ea typeface="+mn-ea"/>
                          <a:cs typeface="Times New Roman" panose="02020603050405020304" pitchFamily="18" charset="0"/>
                        </a:rPr>
                        <a:t>The proposed framework successfully guides a pretrained generative model to generate diverse compounds with high predicted activity for DRD2, outperforming previous methods.</a:t>
                      </a:r>
                    </a:p>
                    <a:p>
                      <a:pPr algn="l"/>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Times New Roman" panose="02020603050405020304" pitchFamily="18" charset="0"/>
                          <a:ea typeface="+mn-ea"/>
                          <a:cs typeface="Times New Roman" panose="02020603050405020304" pitchFamily="18" charset="0"/>
                        </a:rPr>
                        <a:t>Limited previous applications of reinforcement learning to graph-based molecular design and the need for addressing complex design objectives remain unexamined.</a:t>
                      </a:r>
                    </a:p>
                    <a:p>
                      <a:pPr algn="l"/>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3076421"/>
                  </a:ext>
                </a:extLst>
              </a:tr>
              <a:tr h="370840">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Artificial Intelligence Technologies for COVID-19 De Novo Drug Design</a:t>
                      </a:r>
                    </a:p>
                  </a:txBody>
                  <a:tcPr marL="68580" marR="68580" marT="0" marB="0"/>
                </a:tc>
                <a:tc>
                  <a:txBody>
                    <a:bodyPr/>
                    <a:lstStyle/>
                    <a:p>
                      <a:pPr marL="0" marR="0" algn="l">
                        <a:lnSpc>
                          <a:spcPct val="115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Giuseppe Floresta, Chiara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Zagni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Davide Gentile, Vincenzo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Patamia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Antonio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Rescifina</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paper reviews the application of artificial intelligence (AI) in the de novo drug design process specifically targeting COVID-19.</a:t>
                      </a:r>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200" dirty="0">
                          <a:solidFill>
                            <a:schemeClr val="dk1"/>
                          </a:solidFill>
                          <a:effectLst/>
                          <a:latin typeface="Times New Roman" panose="02020603050405020304" pitchFamily="18" charset="0"/>
                          <a:ea typeface="+mn-ea"/>
                          <a:cs typeface="Times New Roman" panose="02020603050405020304" pitchFamily="18" charset="0"/>
                        </a:rPr>
                        <a:t>AI has significantly accelerated the identification of novel drug candidates against COVID-19, demonstrating enhanced effectiveness and reduced time in drug development processes.</a:t>
                      </a:r>
                    </a:p>
                    <a:p>
                      <a:pPr algn="l"/>
                      <a:endParaRPr lang="en-US" sz="1200" dirty="0">
                        <a:latin typeface="Times New Roman" panose="02020603050405020304" pitchFamily="18" charset="0"/>
                        <a:cs typeface="Times New Roman" panose="02020603050405020304" pitchFamily="18" charset="0"/>
                      </a:endParaRPr>
                    </a:p>
                  </a:txBody>
                  <a:tcPr/>
                </a:tc>
                <a:tc>
                  <a:txBody>
                    <a:bodyPr/>
                    <a:lstStyle/>
                    <a:p>
                      <a:pPr marL="0" marR="0" algn="l">
                        <a:lnSpc>
                          <a:spcPct val="115000"/>
                        </a:lnSpc>
                        <a:spcBef>
                          <a:spcPts val="0"/>
                        </a:spcBef>
                        <a:spcAft>
                          <a:spcPts val="8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study highlights the need for further exploration of AI methodologies to improve the identification of allosteric inhibitors and to expand the range of potential drug candidates beyond the current focus.</a:t>
                      </a:r>
                    </a:p>
                  </a:txBody>
                  <a:tcPr marL="68580" marR="68580" marT="0" marB="0"/>
                </a:tc>
                <a:extLst>
                  <a:ext uri="{0D108BD9-81ED-4DB2-BD59-A6C34878D82A}">
                    <a16:rowId xmlns:a16="http://schemas.microsoft.com/office/drawing/2014/main" val="2669893368"/>
                  </a:ext>
                </a:extLst>
              </a:tr>
            </a:tbl>
          </a:graphicData>
        </a:graphic>
      </p:graphicFrame>
    </p:spTree>
    <p:extLst>
      <p:ext uri="{BB962C8B-B14F-4D97-AF65-F5344CB8AC3E}">
        <p14:creationId xmlns:p14="http://schemas.microsoft.com/office/powerpoint/2010/main" val="2750054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B3E6C-CCB8-6FE9-652D-E611CAA3C0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5A116F9-2B7C-1380-B96B-A3C2825984B8}"/>
              </a:ext>
            </a:extLst>
          </p:cNvPr>
          <p:cNvSpPr txBox="1">
            <a:spLocks noGrp="1"/>
          </p:cNvSpPr>
          <p:nvPr>
            <p:ph type="title"/>
          </p:nvPr>
        </p:nvSpPr>
        <p:spPr>
          <a:xfrm>
            <a:off x="233265" y="123259"/>
            <a:ext cx="554108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EXISTING WORKS </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19CADF61-7A28-76A3-F9A5-F3021EED4D29}"/>
              </a:ext>
            </a:extLst>
          </p:cNvPr>
          <p:cNvPicPr/>
          <p:nvPr/>
        </p:nvPicPr>
        <p:blipFill>
          <a:blip r:embed="rId2" cstate="print"/>
          <a:stretch>
            <a:fillRect/>
          </a:stretch>
        </p:blipFill>
        <p:spPr>
          <a:xfrm>
            <a:off x="9235557" y="6059775"/>
            <a:ext cx="1967483" cy="655319"/>
          </a:xfrm>
          <a:prstGeom prst="rect">
            <a:avLst/>
          </a:prstGeom>
        </p:spPr>
      </p:pic>
      <p:graphicFrame>
        <p:nvGraphicFramePr>
          <p:cNvPr id="3" name="Table 2">
            <a:extLst>
              <a:ext uri="{FF2B5EF4-FFF2-40B4-BE49-F238E27FC236}">
                <a16:creationId xmlns:a16="http://schemas.microsoft.com/office/drawing/2014/main" id="{6DC52411-3E97-AFED-5D2C-7F1D7F7DF0BE}"/>
              </a:ext>
            </a:extLst>
          </p:cNvPr>
          <p:cNvGraphicFramePr>
            <a:graphicFrameLocks noGrp="1"/>
          </p:cNvGraphicFramePr>
          <p:nvPr>
            <p:extLst>
              <p:ext uri="{D42A27DB-BD31-4B8C-83A1-F6EECF244321}">
                <p14:modId xmlns:p14="http://schemas.microsoft.com/office/powerpoint/2010/main" val="2504044679"/>
              </p:ext>
            </p:extLst>
          </p:nvPr>
        </p:nvGraphicFramePr>
        <p:xfrm>
          <a:off x="186612" y="771493"/>
          <a:ext cx="11709919" cy="5983318"/>
        </p:xfrm>
        <a:graphic>
          <a:graphicData uri="http://schemas.openxmlformats.org/drawingml/2006/table">
            <a:tbl>
              <a:tblPr firstRow="1" bandRow="1">
                <a:tableStyleId>{5C22544A-7EE6-4342-B048-85BDC9FD1C3A}</a:tableStyleId>
              </a:tblPr>
              <a:tblGrid>
                <a:gridCol w="1773496">
                  <a:extLst>
                    <a:ext uri="{9D8B030D-6E8A-4147-A177-3AD203B41FA5}">
                      <a16:colId xmlns:a16="http://schemas.microsoft.com/office/drawing/2014/main" val="1293924860"/>
                    </a:ext>
                  </a:extLst>
                </a:gridCol>
                <a:gridCol w="1755152">
                  <a:extLst>
                    <a:ext uri="{9D8B030D-6E8A-4147-A177-3AD203B41FA5}">
                      <a16:colId xmlns:a16="http://schemas.microsoft.com/office/drawing/2014/main" val="1818747381"/>
                    </a:ext>
                  </a:extLst>
                </a:gridCol>
                <a:gridCol w="2142040">
                  <a:extLst>
                    <a:ext uri="{9D8B030D-6E8A-4147-A177-3AD203B41FA5}">
                      <a16:colId xmlns:a16="http://schemas.microsoft.com/office/drawing/2014/main" val="4290150667"/>
                    </a:ext>
                  </a:extLst>
                </a:gridCol>
                <a:gridCol w="2859199">
                  <a:extLst>
                    <a:ext uri="{9D8B030D-6E8A-4147-A177-3AD203B41FA5}">
                      <a16:colId xmlns:a16="http://schemas.microsoft.com/office/drawing/2014/main" val="538352124"/>
                    </a:ext>
                  </a:extLst>
                </a:gridCol>
                <a:gridCol w="3180032">
                  <a:extLst>
                    <a:ext uri="{9D8B030D-6E8A-4147-A177-3AD203B41FA5}">
                      <a16:colId xmlns:a16="http://schemas.microsoft.com/office/drawing/2014/main" val="908720530"/>
                    </a:ext>
                  </a:extLst>
                </a:gridCol>
              </a:tblGrid>
              <a:tr h="284730">
                <a:tc>
                  <a:txBody>
                    <a:bodyPr/>
                    <a:lstStyle/>
                    <a:p>
                      <a:pPr algn="l"/>
                      <a:r>
                        <a:rPr lang="en-US" sz="1400" dirty="0">
                          <a:latin typeface="Times New Roman" panose="02020603050405020304" pitchFamily="18" charset="0"/>
                          <a:cs typeface="Times New Roman" panose="02020603050405020304" pitchFamily="18" charset="0"/>
                        </a:rPr>
                        <a:t>Title</a:t>
                      </a:r>
                    </a:p>
                  </a:txBody>
                  <a:tcPr/>
                </a:tc>
                <a:tc>
                  <a:txBody>
                    <a:bodyPr/>
                    <a:lstStyle/>
                    <a:p>
                      <a:pPr algn="l"/>
                      <a:r>
                        <a:rPr lang="en-US" sz="1400" dirty="0">
                          <a:latin typeface="Times New Roman" panose="02020603050405020304" pitchFamily="18" charset="0"/>
                          <a:cs typeface="Times New Roman" panose="02020603050405020304" pitchFamily="18" charset="0"/>
                        </a:rPr>
                        <a:t>Authors</a:t>
                      </a:r>
                    </a:p>
                  </a:txBody>
                  <a:tcPr/>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Research Focus</a:t>
                      </a:r>
                    </a:p>
                  </a:txBody>
                  <a:tcPr marL="68580" marR="68580" marT="0" marB="0"/>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Key Findings</a:t>
                      </a:r>
                    </a:p>
                  </a:txBody>
                  <a:tcPr marL="68580" marR="68580" marT="0" marB="0"/>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Research Gap Identified</a:t>
                      </a:r>
                    </a:p>
                  </a:txBody>
                  <a:tcPr marL="68580" marR="68580" marT="0" marB="0"/>
                </a:tc>
                <a:extLst>
                  <a:ext uri="{0D108BD9-81ED-4DB2-BD59-A6C34878D82A}">
                    <a16:rowId xmlns:a16="http://schemas.microsoft.com/office/drawing/2014/main" val="4102615050"/>
                  </a:ext>
                </a:extLst>
              </a:tr>
              <a:tr h="1728812">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RELATION: A Deep Generative Model for Structure-Based De Novo Drug Design</a:t>
                      </a:r>
                    </a:p>
                  </a:txBody>
                  <a:tcPr/>
                </a:tc>
                <a:tc>
                  <a:txBody>
                    <a:bodyPr/>
                    <a:lstStyle/>
                    <a:p>
                      <a:pPr marL="0" marR="0" algn="l">
                        <a:lnSpc>
                          <a:spcPct val="115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Mingyang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Wang, Chang-Yu Hsieh,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Jike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Wang, Dong Wang,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Gaoqi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Weng, Chao Shen,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Xiaojun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Yao,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Zhitong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Bing,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Honglin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Li, Dongsheng Cao,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Tingjun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Hou</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Structure-based de novo drug design using a 3D generative model to improve molecular generation</a:t>
                      </a:r>
                    </a:p>
                    <a:p>
                      <a:pPr algn="l"/>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RELATION model outperforms existing models in generating valid, unique, and diverse molecules with favorable binding affinities for targets AKT1 and CDK2</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Previous models primarily focused on ligand-centric approaches, neglecting the importance of 3D geometries in drug design</a:t>
                      </a:r>
                    </a:p>
                    <a:p>
                      <a:pPr algn="l"/>
                      <a:endParaRPr 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1816357"/>
                  </a:ext>
                </a:extLst>
              </a:tr>
              <a:tr h="1233830">
                <a:tc>
                  <a:txBody>
                    <a:bodyPr/>
                    <a:lstStyle/>
                    <a:p>
                      <a:pPr marL="0" marR="0" algn="l">
                        <a:lnSpc>
                          <a:spcPct val="115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DrugEx</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v3: scaffold‐constrained drug design with graph transformer‐based reinforcement learning</a:t>
                      </a:r>
                    </a:p>
                  </a:txBody>
                  <a:tcPr marL="68580" marR="68580" marT="0" marB="0"/>
                </a:tc>
                <a:tc>
                  <a:txBody>
                    <a:bodyPr/>
                    <a:lstStyle/>
                    <a:p>
                      <a:pPr algn="l"/>
                      <a:r>
                        <a:rPr lang="en-US" sz="1200" dirty="0" err="1">
                          <a:solidFill>
                            <a:schemeClr val="dk1"/>
                          </a:solidFill>
                          <a:effectLst/>
                          <a:latin typeface="Times New Roman" panose="02020603050405020304" pitchFamily="18" charset="0"/>
                          <a:ea typeface="+mn-ea"/>
                          <a:cs typeface="Times New Roman" panose="02020603050405020304" pitchFamily="18" charset="0"/>
                        </a:rPr>
                        <a:t>Xuhan</a:t>
                      </a:r>
                      <a:r>
                        <a:rPr lang="en-US" sz="1200" dirty="0">
                          <a:solidFill>
                            <a:schemeClr val="dk1"/>
                          </a:solidFill>
                          <a:effectLst/>
                          <a:latin typeface="Times New Roman" panose="02020603050405020304" pitchFamily="18" charset="0"/>
                          <a:ea typeface="+mn-ea"/>
                          <a:cs typeface="Times New Roman" panose="02020603050405020304" pitchFamily="18" charset="0"/>
                        </a:rPr>
                        <a:t> Liu, Kai Ye, Herman W. T. van </a:t>
                      </a:r>
                      <a:r>
                        <a:rPr lang="en-US" sz="1200" dirty="0" err="1">
                          <a:solidFill>
                            <a:schemeClr val="dk1"/>
                          </a:solidFill>
                          <a:effectLst/>
                          <a:latin typeface="Times New Roman" panose="02020603050405020304" pitchFamily="18" charset="0"/>
                          <a:ea typeface="+mn-ea"/>
                          <a:cs typeface="Times New Roman" panose="02020603050405020304" pitchFamily="18" charset="0"/>
                        </a:rPr>
                        <a:t>Vlijmen</a:t>
                      </a:r>
                      <a:r>
                        <a:rPr lang="en-US" sz="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err="1">
                          <a:solidFill>
                            <a:schemeClr val="dk1"/>
                          </a:solidFill>
                          <a:effectLst/>
                          <a:latin typeface="Times New Roman" panose="02020603050405020304" pitchFamily="18" charset="0"/>
                          <a:ea typeface="+mn-ea"/>
                          <a:cs typeface="Times New Roman" panose="02020603050405020304" pitchFamily="18" charset="0"/>
                        </a:rPr>
                        <a:t>Adriaan</a:t>
                      </a:r>
                      <a:r>
                        <a:rPr lang="en-US" sz="1200" dirty="0">
                          <a:solidFill>
                            <a:schemeClr val="dk1"/>
                          </a:solidFill>
                          <a:effectLst/>
                          <a:latin typeface="Times New Roman" panose="02020603050405020304" pitchFamily="18" charset="0"/>
                          <a:ea typeface="+mn-ea"/>
                          <a:cs typeface="Times New Roman" panose="02020603050405020304" pitchFamily="18" charset="0"/>
                        </a:rPr>
                        <a:t> P. </a:t>
                      </a:r>
                      <a:r>
                        <a:rPr lang="en-US" sz="1200" dirty="0" err="1">
                          <a:solidFill>
                            <a:schemeClr val="dk1"/>
                          </a:solidFill>
                          <a:effectLst/>
                          <a:latin typeface="Times New Roman" panose="02020603050405020304" pitchFamily="18" charset="0"/>
                          <a:ea typeface="+mn-ea"/>
                          <a:cs typeface="Times New Roman" panose="02020603050405020304" pitchFamily="18" charset="0"/>
                        </a:rPr>
                        <a:t>IJzerman</a:t>
                      </a:r>
                      <a:r>
                        <a:rPr lang="en-US" sz="1200" dirty="0">
                          <a:solidFill>
                            <a:schemeClr val="dk1"/>
                          </a:solidFill>
                          <a:effectLst/>
                          <a:latin typeface="Times New Roman" panose="02020603050405020304" pitchFamily="18" charset="0"/>
                          <a:ea typeface="+mn-ea"/>
                          <a:cs typeface="Times New Roman" panose="02020603050405020304" pitchFamily="18" charset="0"/>
                        </a:rPr>
                        <a:t>, Gerard J. P. van </a:t>
                      </a:r>
                      <a:r>
                        <a:rPr lang="en-US" sz="1200" dirty="0" err="1">
                          <a:solidFill>
                            <a:schemeClr val="dk1"/>
                          </a:solidFill>
                          <a:effectLst/>
                          <a:latin typeface="Times New Roman" panose="02020603050405020304" pitchFamily="18" charset="0"/>
                          <a:ea typeface="+mn-ea"/>
                          <a:cs typeface="Times New Roman" panose="02020603050405020304" pitchFamily="18" charset="0"/>
                        </a:rPr>
                        <a:t>Westen</a:t>
                      </a:r>
                      <a:endParaRPr lang="en-US" sz="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Scaffold-constrained drug design using graph transformer and reinforcement learning</a:t>
                      </a: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Graph transformer model with growing and connecting procedures for molecule generation from scaffolds, trained under reinforcement learning to increase desired ligands</a:t>
                      </a:r>
                    </a:p>
                    <a:p>
                      <a:pPr algn="l"/>
                      <a:endParaRPr lang="en-US" sz="1200" dirty="0">
                        <a:latin typeface="Times New Roman" panose="02020603050405020304" pitchFamily="18" charset="0"/>
                        <a:cs typeface="Times New Roman" panose="02020603050405020304" pitchFamily="18" charset="0"/>
                      </a:endParaRPr>
                    </a:p>
                  </a:txBody>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Previous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DrugEx</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versions had fixed objectives and did not allow user-provided scaffolds</a:t>
                      </a:r>
                    </a:p>
                  </a:txBody>
                  <a:tcPr marL="68580" marR="68580" marT="0" marB="0"/>
                </a:tc>
                <a:extLst>
                  <a:ext uri="{0D108BD9-81ED-4DB2-BD59-A6C34878D82A}">
                    <a16:rowId xmlns:a16="http://schemas.microsoft.com/office/drawing/2014/main" val="3096887848"/>
                  </a:ext>
                </a:extLst>
              </a:tr>
              <a:tr h="1292226">
                <a:tc>
                  <a:txBody>
                    <a:bodyPr/>
                    <a:lstStyle/>
                    <a:p>
                      <a:pPr algn="l"/>
                      <a:r>
                        <a:rPr lang="en-US" sz="1200" dirty="0" err="1">
                          <a:solidFill>
                            <a:schemeClr val="dk1"/>
                          </a:solidFill>
                          <a:effectLst/>
                          <a:latin typeface="Times New Roman" panose="02020603050405020304" pitchFamily="18" charset="0"/>
                          <a:ea typeface="+mn-ea"/>
                          <a:cs typeface="Times New Roman" panose="02020603050405020304" pitchFamily="18" charset="0"/>
                        </a:rPr>
                        <a:t>DRlinker</a:t>
                      </a:r>
                      <a:r>
                        <a:rPr lang="en-US" sz="1200" dirty="0">
                          <a:solidFill>
                            <a:schemeClr val="dk1"/>
                          </a:solidFill>
                          <a:effectLst/>
                          <a:latin typeface="Times New Roman" panose="02020603050405020304" pitchFamily="18" charset="0"/>
                          <a:ea typeface="+mn-ea"/>
                          <a:cs typeface="Times New Roman" panose="02020603050405020304" pitchFamily="18" charset="0"/>
                        </a:rPr>
                        <a:t>: Deep Reinforcement Learning for Optimization in Fragment Linking Design</a:t>
                      </a:r>
                    </a:p>
                  </a:txBody>
                  <a:tcPr/>
                </a:tc>
                <a:tc>
                  <a:txBody>
                    <a:bodyPr/>
                    <a:lstStyle/>
                    <a:p>
                      <a:pPr marL="0" marR="0" algn="l">
                        <a:lnSpc>
                          <a:spcPct val="115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Youhai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Tan,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Lingxue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Dai,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Weifeng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Huang,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Yinfeng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Guo,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Shuangjia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Zheng, Jinping Lei,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Hongming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Chen,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Yuedong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Yang.</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Fragment-based drug discovery using deep reinforcement learning for optimizing linker design</a:t>
                      </a:r>
                    </a:p>
                  </a:txBody>
                  <a:tcPr/>
                </a:tc>
                <a:tc>
                  <a:txBody>
                    <a:bodyPr/>
                    <a:lstStyle/>
                    <a:p>
                      <a:pPr algn="l"/>
                      <a:r>
                        <a:rPr lang="en-US" sz="1200" dirty="0" err="1">
                          <a:solidFill>
                            <a:schemeClr val="dk1"/>
                          </a:solidFill>
                          <a:effectLst/>
                          <a:latin typeface="Times New Roman" panose="02020603050405020304" pitchFamily="18" charset="0"/>
                          <a:ea typeface="+mn-ea"/>
                          <a:cs typeface="Times New Roman" panose="02020603050405020304" pitchFamily="18" charset="0"/>
                        </a:rPr>
                        <a:t>DRlinker</a:t>
                      </a:r>
                      <a:r>
                        <a:rPr lang="en-US" sz="1200" dirty="0">
                          <a:solidFill>
                            <a:schemeClr val="dk1"/>
                          </a:solidFill>
                          <a:effectLst/>
                          <a:latin typeface="Times New Roman" panose="02020603050405020304" pitchFamily="18" charset="0"/>
                          <a:ea typeface="+mn-ea"/>
                          <a:cs typeface="Times New Roman" panose="02020603050405020304" pitchFamily="18" charset="0"/>
                        </a:rPr>
                        <a:t> effectively generates compounds with desired linker lengths and log P values, achieving 91.0% and 93.9% compliance, and improves bioactivity optimization by 7.5 </a:t>
                      </a:r>
                      <a:r>
                        <a:rPr lang="en-US" sz="1200" dirty="0" err="1">
                          <a:solidFill>
                            <a:schemeClr val="dk1"/>
                          </a:solidFill>
                          <a:effectLst/>
                          <a:latin typeface="Times New Roman" panose="02020603050405020304" pitchFamily="18" charset="0"/>
                          <a:ea typeface="+mn-ea"/>
                          <a:cs typeface="Times New Roman" panose="02020603050405020304" pitchFamily="18" charset="0"/>
                        </a:rPr>
                        <a:t>pChEMBL</a:t>
                      </a:r>
                      <a:r>
                        <a:rPr lang="en-US" sz="1200" dirty="0">
                          <a:solidFill>
                            <a:schemeClr val="dk1"/>
                          </a:solidFill>
                          <a:effectLst/>
                          <a:latin typeface="Times New Roman" panose="02020603050405020304" pitchFamily="18" charset="0"/>
                          <a:ea typeface="+mn-ea"/>
                          <a:cs typeface="Times New Roman" panose="02020603050405020304" pitchFamily="18" charset="0"/>
                        </a:rPr>
                        <a:t> units</a:t>
                      </a:r>
                    </a:p>
                    <a:p>
                      <a:pPr algn="l"/>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Previous methods lacked flexibility in generating linkers with complex desired attributes and were limited by small chemical spaces</a:t>
                      </a:r>
                    </a:p>
                    <a:p>
                      <a:pPr algn="l"/>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3076421"/>
                  </a:ext>
                </a:extLst>
              </a:tr>
              <a:tr h="1423650">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F2A2: Flexible Fully-decentralized Approximate Actor-critic for Cooperative Multi-agent Reinforcement Learning</a:t>
                      </a:r>
                    </a:p>
                  </a:txBody>
                  <a:tcPr marL="68580" marR="68580" marT="0" marB="0"/>
                </a:tc>
                <a:tc>
                  <a:txBody>
                    <a:bodyPr/>
                    <a:lstStyle/>
                    <a:p>
                      <a:pPr marL="0" marR="0" algn="l">
                        <a:lnSpc>
                          <a:spcPct val="115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Wenhao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Li, Bo Jin,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Xiangfeng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Wang,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Junchi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Yan,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Hongyuan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Zha</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paper focuses on developing a flexible decentralized framework for multi-agent reinforcement learning (MARL) that addresses limitations in traditional centralized methods.</a:t>
                      </a:r>
                    </a:p>
                  </a:txBody>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proposed framework achieves scalability and stability in large-scale environments and performs competitively against existing centralized and decentralized MARL methods.</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Existing decentralized MARL methods primarily handle fully cooperative settings but struggle with the complexity and dimensionality of large-scale applications.</a:t>
                      </a:r>
                    </a:p>
                  </a:txBody>
                  <a:tcPr marL="68580" marR="68580" marT="0" marB="0"/>
                </a:tc>
                <a:extLst>
                  <a:ext uri="{0D108BD9-81ED-4DB2-BD59-A6C34878D82A}">
                    <a16:rowId xmlns:a16="http://schemas.microsoft.com/office/drawing/2014/main" val="2669893368"/>
                  </a:ext>
                </a:extLst>
              </a:tr>
            </a:tbl>
          </a:graphicData>
        </a:graphic>
      </p:graphicFrame>
    </p:spTree>
    <p:extLst>
      <p:ext uri="{BB962C8B-B14F-4D97-AF65-F5344CB8AC3E}">
        <p14:creationId xmlns:p14="http://schemas.microsoft.com/office/powerpoint/2010/main" val="1857613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B3E6C-CCB8-6FE9-652D-E611CAA3C0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5A116F9-2B7C-1380-B96B-A3C2825984B8}"/>
              </a:ext>
            </a:extLst>
          </p:cNvPr>
          <p:cNvSpPr txBox="1">
            <a:spLocks noGrp="1"/>
          </p:cNvSpPr>
          <p:nvPr>
            <p:ph type="title"/>
          </p:nvPr>
        </p:nvSpPr>
        <p:spPr>
          <a:xfrm>
            <a:off x="233265" y="123259"/>
            <a:ext cx="554108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EXISTING WORKS </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19CADF61-7A28-76A3-F9A5-F3021EED4D29}"/>
              </a:ext>
            </a:extLst>
          </p:cNvPr>
          <p:cNvPicPr/>
          <p:nvPr/>
        </p:nvPicPr>
        <p:blipFill>
          <a:blip r:embed="rId2" cstate="print"/>
          <a:stretch>
            <a:fillRect/>
          </a:stretch>
        </p:blipFill>
        <p:spPr>
          <a:xfrm>
            <a:off x="9235557" y="6059775"/>
            <a:ext cx="1967483" cy="655319"/>
          </a:xfrm>
          <a:prstGeom prst="rect">
            <a:avLst/>
          </a:prstGeom>
        </p:spPr>
      </p:pic>
      <p:graphicFrame>
        <p:nvGraphicFramePr>
          <p:cNvPr id="3" name="Table 2">
            <a:extLst>
              <a:ext uri="{FF2B5EF4-FFF2-40B4-BE49-F238E27FC236}">
                <a16:creationId xmlns:a16="http://schemas.microsoft.com/office/drawing/2014/main" id="{6DC52411-3E97-AFED-5D2C-7F1D7F7DF0BE}"/>
              </a:ext>
            </a:extLst>
          </p:cNvPr>
          <p:cNvGraphicFramePr>
            <a:graphicFrameLocks noGrp="1"/>
          </p:cNvGraphicFramePr>
          <p:nvPr>
            <p:extLst>
              <p:ext uri="{D42A27DB-BD31-4B8C-83A1-F6EECF244321}">
                <p14:modId xmlns:p14="http://schemas.microsoft.com/office/powerpoint/2010/main" val="1587844657"/>
              </p:ext>
            </p:extLst>
          </p:nvPr>
        </p:nvGraphicFramePr>
        <p:xfrm>
          <a:off x="233265" y="678539"/>
          <a:ext cx="11663266" cy="6121088"/>
        </p:xfrm>
        <a:graphic>
          <a:graphicData uri="http://schemas.openxmlformats.org/drawingml/2006/table">
            <a:tbl>
              <a:tblPr firstRow="1" bandRow="1">
                <a:tableStyleId>{5C22544A-7EE6-4342-B048-85BDC9FD1C3A}</a:tableStyleId>
              </a:tblPr>
              <a:tblGrid>
                <a:gridCol w="1763486">
                  <a:extLst>
                    <a:ext uri="{9D8B030D-6E8A-4147-A177-3AD203B41FA5}">
                      <a16:colId xmlns:a16="http://schemas.microsoft.com/office/drawing/2014/main" val="1293924860"/>
                    </a:ext>
                  </a:extLst>
                </a:gridCol>
                <a:gridCol w="2052735">
                  <a:extLst>
                    <a:ext uri="{9D8B030D-6E8A-4147-A177-3AD203B41FA5}">
                      <a16:colId xmlns:a16="http://schemas.microsoft.com/office/drawing/2014/main" val="1818747381"/>
                    </a:ext>
                  </a:extLst>
                </a:gridCol>
                <a:gridCol w="2444620">
                  <a:extLst>
                    <a:ext uri="{9D8B030D-6E8A-4147-A177-3AD203B41FA5}">
                      <a16:colId xmlns:a16="http://schemas.microsoft.com/office/drawing/2014/main" val="4290150667"/>
                    </a:ext>
                  </a:extLst>
                </a:gridCol>
                <a:gridCol w="2855167">
                  <a:extLst>
                    <a:ext uri="{9D8B030D-6E8A-4147-A177-3AD203B41FA5}">
                      <a16:colId xmlns:a16="http://schemas.microsoft.com/office/drawing/2014/main" val="538352124"/>
                    </a:ext>
                  </a:extLst>
                </a:gridCol>
                <a:gridCol w="2547258">
                  <a:extLst>
                    <a:ext uri="{9D8B030D-6E8A-4147-A177-3AD203B41FA5}">
                      <a16:colId xmlns:a16="http://schemas.microsoft.com/office/drawing/2014/main" val="908720530"/>
                    </a:ext>
                  </a:extLst>
                </a:gridCol>
              </a:tblGrid>
              <a:tr h="284730">
                <a:tc>
                  <a:txBody>
                    <a:bodyPr/>
                    <a:lstStyle/>
                    <a:p>
                      <a:pPr algn="l"/>
                      <a:r>
                        <a:rPr lang="en-US" sz="1400" dirty="0">
                          <a:latin typeface="Times New Roman" panose="02020603050405020304" pitchFamily="18" charset="0"/>
                          <a:cs typeface="Times New Roman" panose="02020603050405020304" pitchFamily="18" charset="0"/>
                        </a:rPr>
                        <a:t>Title</a:t>
                      </a:r>
                    </a:p>
                  </a:txBody>
                  <a:tcPr/>
                </a:tc>
                <a:tc>
                  <a:txBody>
                    <a:bodyPr/>
                    <a:lstStyle/>
                    <a:p>
                      <a:pPr algn="l"/>
                      <a:r>
                        <a:rPr lang="en-US" sz="1400" dirty="0">
                          <a:latin typeface="Times New Roman" panose="02020603050405020304" pitchFamily="18" charset="0"/>
                          <a:cs typeface="Times New Roman" panose="02020603050405020304" pitchFamily="18" charset="0"/>
                        </a:rPr>
                        <a:t>Authors</a:t>
                      </a:r>
                    </a:p>
                  </a:txBody>
                  <a:tcPr/>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Research Focus</a:t>
                      </a:r>
                    </a:p>
                  </a:txBody>
                  <a:tcPr marL="68580" marR="68580" marT="0" marB="0"/>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Key Findings</a:t>
                      </a:r>
                    </a:p>
                  </a:txBody>
                  <a:tcPr marL="68580" marR="68580" marT="0" marB="0"/>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Research Gap Identified</a:t>
                      </a:r>
                    </a:p>
                  </a:txBody>
                  <a:tcPr marL="68580" marR="68580" marT="0" marB="0"/>
                </a:tc>
                <a:extLst>
                  <a:ext uri="{0D108BD9-81ED-4DB2-BD59-A6C34878D82A}">
                    <a16:rowId xmlns:a16="http://schemas.microsoft.com/office/drawing/2014/main" val="4102615050"/>
                  </a:ext>
                </a:extLst>
              </a:tr>
              <a:tr h="1728812">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Policy Gradient and Actor–Critic Learning in Continuous Time and Space: Theory and Algorithms</a:t>
                      </a:r>
                    </a:p>
                  </a:txBody>
                  <a:tcPr marL="68580" marR="68580" marT="0" marB="0"/>
                </a:tc>
                <a:tc>
                  <a:txBody>
                    <a:bodyPr/>
                    <a:lstStyle/>
                    <a:p>
                      <a:pPr marL="0" marR="0" algn="l">
                        <a:lnSpc>
                          <a:spcPct val="115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Yanwei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Jia,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Xun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Yu Zhou</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paper studies policy gradient (PG) for reinforcement learning in continuous time and space under an entropy-regularized exploratory formulation. It proposes actor-critic algorithms for simultaneous learning and updating of value functions and policies.</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authors represent the policy gradient as the expected integration of an auxiliary reward function, turning PG into a policy evaluation problem. They propose two types of actor-critic algorithms - one based directly on this representation for offline learning, and another using martingale orthogonality conditions for online learning.</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Most existing PG and actor-critic algorithms have been developed for discrete-time Markov decision processes. Developing general continuous-time PG and actor-critic algorithms with theoretical underpinnings remains an open question.</a:t>
                      </a:r>
                    </a:p>
                  </a:txBody>
                  <a:tcPr marL="68580" marR="68580" marT="0" marB="0"/>
                </a:tc>
                <a:extLst>
                  <a:ext uri="{0D108BD9-81ED-4DB2-BD59-A6C34878D82A}">
                    <a16:rowId xmlns:a16="http://schemas.microsoft.com/office/drawing/2014/main" val="751816357"/>
                  </a:ext>
                </a:extLst>
              </a:tr>
              <a:tr h="1233830">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Deep Reinforcement Learning for Tehran Stock Trading</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Neda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Yousefi</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study explores the application of deep reinforcement learning (DRL) algorithms, specifically Deep Deterministic Policy Gradient (DDPG) and Advantage Actor-Critic (A2C), for stock trading in the Tehran stock market.</a:t>
                      </a: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research demonstrates that the DDPG algorithm outperforms the A2C algorithm in terms of convergence, stability, and evaluation metrics, achieving better annualized returns and Sharpe ratios.</a:t>
                      </a:r>
                    </a:p>
                    <a:p>
                      <a:pPr algn="l"/>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Despite significant research in stock prediction and trading automation, the application of DRL in stock trading remains an open area, particularly in adapting to the complexities of dynamic trading environments.</a:t>
                      </a:r>
                    </a:p>
                  </a:txBody>
                  <a:tcPr marL="68580" marR="68580" marT="0" marB="0"/>
                </a:tc>
                <a:extLst>
                  <a:ext uri="{0D108BD9-81ED-4DB2-BD59-A6C34878D82A}">
                    <a16:rowId xmlns:a16="http://schemas.microsoft.com/office/drawing/2014/main" val="3096887848"/>
                  </a:ext>
                </a:extLst>
              </a:tr>
              <a:tr h="1292226">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Revolutionizing Pharmaceutical Research: Harnessing Machine Learning for a Paradigm Shift in Drug Discovery</a:t>
                      </a:r>
                    </a:p>
                  </a:txBody>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Ali Husnain, Saad Rasool, Ayesha Saeed, Hafiz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Khawar</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Hussain</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study investigates the impact of machine learning on various phases of drug discovery, development, and patient care.</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enhances the accuracy of compound screening, optimizes ADMET profiling, and accelerates the drug discovery process, while addressing ethical considerations and the need for interdisciplinary collaboration.</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Challenges related to data quality, model interpretability, and ethical issues in AI-driven drug discovery remain unaddressed.</a:t>
                      </a:r>
                    </a:p>
                    <a:p>
                      <a:pPr algn="l"/>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43076421"/>
                  </a:ext>
                </a:extLst>
              </a:tr>
              <a:tr h="1423650">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Comparison of On-Policy Deep Reinforcement Learning A2C with Off-Policy DQN in Irrigation Optimization: A Case Study at a Site in Portugal</a:t>
                      </a:r>
                    </a:p>
                  </a:txBody>
                  <a:tcPr marL="68580" marR="68580" marT="0" marB="0"/>
                </a:tc>
                <a:tc>
                  <a:txBody>
                    <a:bodyPr/>
                    <a:lstStyle/>
                    <a:p>
                      <a:pPr marL="0" marR="0" algn="l">
                        <a:lnSpc>
                          <a:spcPct val="115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Khadijeh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Alibabaei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Pedro D. Gaspar, Eduardo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Assunção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Saeid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Alirezazadeh</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Tânia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 Lima, Vasco N. G. J. Soares, João M. L. P.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Caldeira</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paper investigates the effectiveness of on-policy (A2C) versus off-policy (DQN) deep reinforcement learning models for optimizing irrigation scheduling in agriculture.</a:t>
                      </a:r>
                    </a:p>
                  </a:txBody>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A2C model reduced water consumption by 20% compared to the DQN model while maintaining similar net rewards, highlighting its potential for efficient irrigation management.</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study indicates that while both models are effective, further analysis is needed to explore their applicability across different crops and environmental conditions.</a:t>
                      </a:r>
                    </a:p>
                  </a:txBody>
                  <a:tcPr marL="68580" marR="68580" marT="0" marB="0"/>
                </a:tc>
                <a:extLst>
                  <a:ext uri="{0D108BD9-81ED-4DB2-BD59-A6C34878D82A}">
                    <a16:rowId xmlns:a16="http://schemas.microsoft.com/office/drawing/2014/main" val="2669893368"/>
                  </a:ext>
                </a:extLst>
              </a:tr>
            </a:tbl>
          </a:graphicData>
        </a:graphic>
      </p:graphicFrame>
    </p:spTree>
    <p:extLst>
      <p:ext uri="{BB962C8B-B14F-4D97-AF65-F5344CB8AC3E}">
        <p14:creationId xmlns:p14="http://schemas.microsoft.com/office/powerpoint/2010/main" val="300298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B3E6C-CCB8-6FE9-652D-E611CAA3C0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5A116F9-2B7C-1380-B96B-A3C2825984B8}"/>
              </a:ext>
            </a:extLst>
          </p:cNvPr>
          <p:cNvSpPr txBox="1">
            <a:spLocks noGrp="1"/>
          </p:cNvSpPr>
          <p:nvPr>
            <p:ph type="title"/>
          </p:nvPr>
        </p:nvSpPr>
        <p:spPr>
          <a:xfrm>
            <a:off x="233265" y="188573"/>
            <a:ext cx="554108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EXISTING WORKS </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19CADF61-7A28-76A3-F9A5-F3021EED4D29}"/>
              </a:ext>
            </a:extLst>
          </p:cNvPr>
          <p:cNvPicPr/>
          <p:nvPr/>
        </p:nvPicPr>
        <p:blipFill>
          <a:blip r:embed="rId2" cstate="print"/>
          <a:stretch>
            <a:fillRect/>
          </a:stretch>
        </p:blipFill>
        <p:spPr>
          <a:xfrm>
            <a:off x="9235557" y="6059775"/>
            <a:ext cx="1967483" cy="655319"/>
          </a:xfrm>
          <a:prstGeom prst="rect">
            <a:avLst/>
          </a:prstGeom>
        </p:spPr>
      </p:pic>
      <p:graphicFrame>
        <p:nvGraphicFramePr>
          <p:cNvPr id="3" name="Table 2">
            <a:extLst>
              <a:ext uri="{FF2B5EF4-FFF2-40B4-BE49-F238E27FC236}">
                <a16:creationId xmlns:a16="http://schemas.microsoft.com/office/drawing/2014/main" id="{6DC52411-3E97-AFED-5D2C-7F1D7F7DF0BE}"/>
              </a:ext>
            </a:extLst>
          </p:cNvPr>
          <p:cNvGraphicFramePr>
            <a:graphicFrameLocks noGrp="1"/>
          </p:cNvGraphicFramePr>
          <p:nvPr>
            <p:extLst>
              <p:ext uri="{D42A27DB-BD31-4B8C-83A1-F6EECF244321}">
                <p14:modId xmlns:p14="http://schemas.microsoft.com/office/powerpoint/2010/main" val="253488144"/>
              </p:ext>
            </p:extLst>
          </p:nvPr>
        </p:nvGraphicFramePr>
        <p:xfrm>
          <a:off x="233265" y="874129"/>
          <a:ext cx="11663266" cy="5011621"/>
        </p:xfrm>
        <a:graphic>
          <a:graphicData uri="http://schemas.openxmlformats.org/drawingml/2006/table">
            <a:tbl>
              <a:tblPr firstRow="1" bandRow="1">
                <a:tableStyleId>{5C22544A-7EE6-4342-B048-85BDC9FD1C3A}</a:tableStyleId>
              </a:tblPr>
              <a:tblGrid>
                <a:gridCol w="1726843">
                  <a:extLst>
                    <a:ext uri="{9D8B030D-6E8A-4147-A177-3AD203B41FA5}">
                      <a16:colId xmlns:a16="http://schemas.microsoft.com/office/drawing/2014/main" val="1293924860"/>
                    </a:ext>
                  </a:extLst>
                </a:gridCol>
                <a:gridCol w="1755152">
                  <a:extLst>
                    <a:ext uri="{9D8B030D-6E8A-4147-A177-3AD203B41FA5}">
                      <a16:colId xmlns:a16="http://schemas.microsoft.com/office/drawing/2014/main" val="1818747381"/>
                    </a:ext>
                  </a:extLst>
                </a:gridCol>
                <a:gridCol w="2142040">
                  <a:extLst>
                    <a:ext uri="{9D8B030D-6E8A-4147-A177-3AD203B41FA5}">
                      <a16:colId xmlns:a16="http://schemas.microsoft.com/office/drawing/2014/main" val="4290150667"/>
                    </a:ext>
                  </a:extLst>
                </a:gridCol>
                <a:gridCol w="2859199">
                  <a:extLst>
                    <a:ext uri="{9D8B030D-6E8A-4147-A177-3AD203B41FA5}">
                      <a16:colId xmlns:a16="http://schemas.microsoft.com/office/drawing/2014/main" val="538352124"/>
                    </a:ext>
                  </a:extLst>
                </a:gridCol>
                <a:gridCol w="3180032">
                  <a:extLst>
                    <a:ext uri="{9D8B030D-6E8A-4147-A177-3AD203B41FA5}">
                      <a16:colId xmlns:a16="http://schemas.microsoft.com/office/drawing/2014/main" val="908720530"/>
                    </a:ext>
                  </a:extLst>
                </a:gridCol>
              </a:tblGrid>
              <a:tr h="348181">
                <a:tc>
                  <a:txBody>
                    <a:bodyPr/>
                    <a:lstStyle/>
                    <a:p>
                      <a:pPr algn="l"/>
                      <a:r>
                        <a:rPr lang="en-US" sz="1400" dirty="0">
                          <a:latin typeface="Times New Roman" panose="02020603050405020304" pitchFamily="18" charset="0"/>
                          <a:cs typeface="Times New Roman" panose="02020603050405020304" pitchFamily="18" charset="0"/>
                        </a:rPr>
                        <a:t>Title</a:t>
                      </a:r>
                    </a:p>
                  </a:txBody>
                  <a:tcPr/>
                </a:tc>
                <a:tc>
                  <a:txBody>
                    <a:bodyPr/>
                    <a:lstStyle/>
                    <a:p>
                      <a:pPr algn="l"/>
                      <a:r>
                        <a:rPr lang="en-US" sz="1400" dirty="0">
                          <a:latin typeface="Times New Roman" panose="02020603050405020304" pitchFamily="18" charset="0"/>
                          <a:cs typeface="Times New Roman" panose="02020603050405020304" pitchFamily="18" charset="0"/>
                        </a:rPr>
                        <a:t>Authors</a:t>
                      </a:r>
                    </a:p>
                  </a:txBody>
                  <a:tcPr/>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Research Focus</a:t>
                      </a:r>
                    </a:p>
                  </a:txBody>
                  <a:tcPr marL="68580" marR="68580" marT="0" marB="0"/>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Key Findings</a:t>
                      </a:r>
                    </a:p>
                  </a:txBody>
                  <a:tcPr marL="68580" marR="68580" marT="0" marB="0"/>
                </a:tc>
                <a:tc>
                  <a:txBody>
                    <a:bodyPr/>
                    <a:lstStyle/>
                    <a:p>
                      <a:pPr marL="0" marR="0" algn="l">
                        <a:lnSpc>
                          <a:spcPct val="115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Research Gap Identified</a:t>
                      </a:r>
                    </a:p>
                  </a:txBody>
                  <a:tcPr marL="68580" marR="68580" marT="0" marB="0"/>
                </a:tc>
                <a:extLst>
                  <a:ext uri="{0D108BD9-81ED-4DB2-BD59-A6C34878D82A}">
                    <a16:rowId xmlns:a16="http://schemas.microsoft.com/office/drawing/2014/main" val="4102615050"/>
                  </a:ext>
                </a:extLst>
              </a:tr>
              <a:tr h="1728812">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Reinforcement learning applied to production planning and control</a:t>
                      </a:r>
                    </a:p>
                  </a:txBody>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Ana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Esteso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David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Peidro</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Josefa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Mula</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Manuel Díaz-</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Madroñero</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Review of reinforcement learning techniques applied to production planning and control areas like facility resource planning, capacity planning, purchase and supply management, production scheduling and inventory management</a:t>
                      </a:r>
                    </a:p>
                    <a:p>
                      <a:pPr algn="l"/>
                      <a:endParaRPr lang="en-US" sz="12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RL was applied mainly to production scheduling problems, with value-based approaches like Q-learning being most common, but actor-critic methods are increasingly used</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Lack of comprehensive review of reinforcement learning in production planning and control</a:t>
                      </a:r>
                    </a:p>
                    <a:p>
                      <a:pPr algn="l"/>
                      <a:endParaRPr lang="en-US" sz="12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1816357"/>
                  </a:ext>
                </a:extLst>
              </a:tr>
              <a:tr h="1233830">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Online Actor-critic Reinforcement Learning Control for Uncertain Surface Vessel Systems with External Disturbances</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Van Tu Vu, Quang Huy Tran, Thanh Loc Pham, Phuong Nam Dao</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Development of a trajectory tracking control approach for uncertain surface vessel systems using an adaptive reinforcement learning algorithm combined with kinematic control.</a:t>
                      </a: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proposed control scheme guarantees uniformly ultimately bounded stability and effectively handles trajectory tracking despite uncertainties and external disturbances.</a:t>
                      </a:r>
                    </a:p>
                    <a:p>
                      <a:pPr algn="l"/>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Previous methods did not sufficiently address the non-autonomous optimal control problem in surface vessel systems.</a:t>
                      </a:r>
                    </a:p>
                  </a:txBody>
                  <a:tcPr marL="68580" marR="68580" marT="0" marB="0"/>
                </a:tc>
                <a:extLst>
                  <a:ext uri="{0D108BD9-81ED-4DB2-BD59-A6C34878D82A}">
                    <a16:rowId xmlns:a16="http://schemas.microsoft.com/office/drawing/2014/main" val="3096887848"/>
                  </a:ext>
                </a:extLst>
              </a:tr>
              <a:tr h="1292226">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Soham Choudhuri, Manas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Yendluri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Sudip Poddar,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Aimin</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Li, Koushik Mallick, Saurav Mallik, Bhaswar Ghosh</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Recent Advancements in Computational Drug Design Algorithms through Machine Learning and Optimization</a:t>
                      </a:r>
                    </a:p>
                  </a:txBody>
                  <a:tcPr marL="68580" marR="68580" marT="0" marB="0"/>
                </a:tc>
                <a:tc>
                  <a:txBody>
                    <a:bodyPr/>
                    <a:lstStyle/>
                    <a:p>
                      <a:pPr algn="l"/>
                      <a:r>
                        <a:rPr lang="en-US" sz="1200" dirty="0">
                          <a:solidFill>
                            <a:schemeClr val="dk1"/>
                          </a:solidFill>
                          <a:effectLst/>
                          <a:latin typeface="Times New Roman" panose="02020603050405020304" pitchFamily="18" charset="0"/>
                          <a:ea typeface="+mn-ea"/>
                          <a:cs typeface="Times New Roman" panose="02020603050405020304" pitchFamily="18" charset="0"/>
                        </a:rPr>
                        <a:t>The paper reviews advancements in computational drug design algorithms, emphasizing machine learning and deep learning techniques for drug discovery, particularly targeting kinase enzymes.</a:t>
                      </a:r>
                    </a:p>
                  </a:txBody>
                  <a:tcPr/>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authors highlight that machine learning models significantly reduce costs and time in drug discovery, improve predictive accuracy, and address challenges in traditional drug development processes.</a:t>
                      </a:r>
                    </a:p>
                  </a:txBody>
                  <a:tcPr marL="68580" marR="68580" marT="0" marB="0"/>
                </a:tc>
                <a:tc>
                  <a:txBody>
                    <a:bodyPr/>
                    <a:lstStyle/>
                    <a:p>
                      <a:pPr marL="0" marR="0" algn="l">
                        <a:lnSpc>
                          <a:spcPct val="115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review identifies the need for more robust and repeatable computational approaches in drug discovery to meet the challenges posed by the Precision Medicine Initiative.</a:t>
                      </a:r>
                    </a:p>
                  </a:txBody>
                  <a:tcPr marL="68580" marR="68580" marT="0" marB="0"/>
                </a:tc>
                <a:extLst>
                  <a:ext uri="{0D108BD9-81ED-4DB2-BD59-A6C34878D82A}">
                    <a16:rowId xmlns:a16="http://schemas.microsoft.com/office/drawing/2014/main" val="1843076421"/>
                  </a:ext>
                </a:extLst>
              </a:tr>
            </a:tbl>
          </a:graphicData>
        </a:graphic>
      </p:graphicFrame>
    </p:spTree>
    <p:extLst>
      <p:ext uri="{BB962C8B-B14F-4D97-AF65-F5344CB8AC3E}">
        <p14:creationId xmlns:p14="http://schemas.microsoft.com/office/powerpoint/2010/main" val="74921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E07-B308-8F56-B2FB-323FC180C5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C1806F-E4BB-0135-6CA9-D127D08F9495}"/>
              </a:ext>
            </a:extLst>
          </p:cNvPr>
          <p:cNvSpPr txBox="1">
            <a:spLocks noGrp="1"/>
          </p:cNvSpPr>
          <p:nvPr>
            <p:ph type="title"/>
          </p:nvPr>
        </p:nvSpPr>
        <p:spPr>
          <a:xfrm>
            <a:off x="250114" y="533400"/>
            <a:ext cx="465981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METHODOLOGY</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CA54005A-7875-999C-2EB3-AD7B9308FC7B}"/>
              </a:ext>
            </a:extLst>
          </p:cNvPr>
          <p:cNvPicPr/>
          <p:nvPr/>
        </p:nvPicPr>
        <p:blipFill>
          <a:blip r:embed="rId3" cstate="print"/>
          <a:stretch>
            <a:fillRect/>
          </a:stretch>
        </p:blipFill>
        <p:spPr>
          <a:xfrm>
            <a:off x="9235557" y="6059775"/>
            <a:ext cx="1967483" cy="655319"/>
          </a:xfrm>
          <a:prstGeom prst="rect">
            <a:avLst/>
          </a:prstGeom>
        </p:spPr>
      </p:pic>
      <p:sp>
        <p:nvSpPr>
          <p:cNvPr id="4" name="TextBox 3">
            <a:extLst>
              <a:ext uri="{FF2B5EF4-FFF2-40B4-BE49-F238E27FC236}">
                <a16:creationId xmlns:a16="http://schemas.microsoft.com/office/drawing/2014/main" id="{CB815067-A7E1-0D8B-1E45-F678629C2FA9}"/>
              </a:ext>
            </a:extLst>
          </p:cNvPr>
          <p:cNvSpPr txBox="1"/>
          <p:nvPr/>
        </p:nvSpPr>
        <p:spPr>
          <a:xfrm>
            <a:off x="250114" y="1354915"/>
            <a:ext cx="11039926" cy="4647426"/>
          </a:xfrm>
          <a:prstGeom prst="rect">
            <a:avLst/>
          </a:prstGeom>
          <a:noFill/>
        </p:spPr>
        <p:txBody>
          <a:bodyPr wrap="square">
            <a:spAutoFit/>
          </a:bodyPr>
          <a:lstStyle/>
          <a:p>
            <a:pPr lvl="1"/>
            <a:r>
              <a:rPr lang="en-US" sz="2000" b="1" dirty="0"/>
              <a:t>Dataset:  </a:t>
            </a:r>
          </a:p>
          <a:p>
            <a:pPr marL="285750" lvl="5" indent="-285750">
              <a:buFont typeface="Wingdings" panose="05000000000000000000" pitchFamily="2" charset="2"/>
              <a:buChar char="Ø"/>
            </a:pPr>
            <a:r>
              <a:rPr lang="en-US" dirty="0"/>
              <a:t>The "Big Molecules SMILES Dataset" was used, containing large molecular structures encoded in SMILES format.   </a:t>
            </a:r>
          </a:p>
          <a:p>
            <a:pPr marL="285750" lvl="5" indent="-285750">
              <a:buFont typeface="Wingdings" panose="05000000000000000000" pitchFamily="2" charset="2"/>
              <a:buChar char="Ø"/>
            </a:pPr>
            <a:r>
              <a:rPr lang="en-US" dirty="0"/>
              <a:t>The dataset includes molecular properties like *molecular weight, </a:t>
            </a:r>
            <a:r>
              <a:rPr lang="en-US" dirty="0" err="1"/>
              <a:t>LogP</a:t>
            </a:r>
            <a:r>
              <a:rPr lang="en-US" dirty="0"/>
              <a:t>, and other descriptors essential for drug design.  </a:t>
            </a:r>
          </a:p>
          <a:p>
            <a:pPr>
              <a:lnSpc>
                <a:spcPct val="150000"/>
              </a:lnSpc>
            </a:pPr>
            <a:r>
              <a:rPr lang="en-US" sz="2000" b="1" dirty="0"/>
              <a:t>Data Processing:    </a:t>
            </a:r>
          </a:p>
          <a:p>
            <a:pPr marL="285750" lvl="1" indent="-285750">
              <a:buFont typeface="Wingdings" panose="05000000000000000000" pitchFamily="2" charset="2"/>
              <a:buChar char="Ø"/>
            </a:pPr>
            <a:r>
              <a:rPr lang="en-US" dirty="0"/>
              <a:t>SMILES strings were converted into molecular fingerprints using cheminformatics tools like </a:t>
            </a:r>
            <a:r>
              <a:rPr lang="en-US" dirty="0" err="1"/>
              <a:t>RDKit</a:t>
            </a:r>
            <a:r>
              <a:rPr lang="en-US" dirty="0"/>
              <a:t>.   </a:t>
            </a:r>
          </a:p>
          <a:p>
            <a:pPr marL="285750" lvl="1" indent="-285750">
              <a:buFont typeface="Wingdings" panose="05000000000000000000" pitchFamily="2" charset="2"/>
              <a:buChar char="Ø"/>
            </a:pPr>
            <a:r>
              <a:rPr lang="en-US" dirty="0"/>
              <a:t>Calculated properties include molecular weight, hydrogen bond donors, hydrogen bond acceptors, and </a:t>
            </a:r>
            <a:r>
              <a:rPr lang="en-US" dirty="0" err="1"/>
              <a:t>LogP</a:t>
            </a:r>
            <a:r>
              <a:rPr lang="en-US" dirty="0"/>
              <a:t>.   </a:t>
            </a:r>
          </a:p>
          <a:p>
            <a:pPr marL="285750" lvl="1" indent="-285750">
              <a:buFont typeface="Wingdings" panose="05000000000000000000" pitchFamily="2" charset="2"/>
              <a:buChar char="Ø"/>
            </a:pPr>
            <a:r>
              <a:rPr lang="en-US" dirty="0"/>
              <a:t>Invalid or missing SMILES strings were filtered out.   </a:t>
            </a:r>
          </a:p>
          <a:p>
            <a:pPr marL="285750" lvl="1" indent="-285750">
              <a:buFont typeface="Wingdings" panose="05000000000000000000" pitchFamily="2" charset="2"/>
              <a:buChar char="Ø"/>
            </a:pPr>
            <a:r>
              <a:rPr lang="en-US" dirty="0"/>
              <a:t>Normalization techniques were applied to ensure consistent feature scaling for model input.</a:t>
            </a:r>
          </a:p>
          <a:p>
            <a:pPr>
              <a:lnSpc>
                <a:spcPct val="150000"/>
              </a:lnSpc>
            </a:pPr>
            <a:r>
              <a:rPr lang="en-US" sz="2000" b="1" dirty="0"/>
              <a:t>Data Visualization:   </a:t>
            </a:r>
          </a:p>
          <a:p>
            <a:pPr marL="285750" indent="-285750">
              <a:buFont typeface="Wingdings" panose="05000000000000000000" pitchFamily="2" charset="2"/>
              <a:buChar char="Ø"/>
            </a:pPr>
            <a:r>
              <a:rPr lang="en-US" dirty="0"/>
              <a:t>Histograms were plotted for molecular attributes such as atom count and </a:t>
            </a:r>
            <a:r>
              <a:rPr lang="en-US" dirty="0" err="1"/>
              <a:t>LogP</a:t>
            </a:r>
            <a:r>
              <a:rPr lang="en-US" dirty="0"/>
              <a:t> values.   </a:t>
            </a:r>
          </a:p>
          <a:p>
            <a:pPr marL="285750" indent="-285750">
              <a:buFont typeface="Wingdings" panose="05000000000000000000" pitchFamily="2" charset="2"/>
              <a:buChar char="Ø"/>
            </a:pPr>
            <a:r>
              <a:rPr lang="en-US" dirty="0"/>
              <a:t>Scatter plots were used to explore relationships between molecular attributes, helping to guide model training.</a:t>
            </a:r>
          </a:p>
        </p:txBody>
      </p:sp>
    </p:spTree>
    <p:extLst>
      <p:ext uri="{BB962C8B-B14F-4D97-AF65-F5344CB8AC3E}">
        <p14:creationId xmlns:p14="http://schemas.microsoft.com/office/powerpoint/2010/main" val="93198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85E07-B308-8F56-B2FB-323FC180C59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C1806F-E4BB-0135-6CA9-D127D08F9495}"/>
              </a:ext>
            </a:extLst>
          </p:cNvPr>
          <p:cNvSpPr txBox="1">
            <a:spLocks noGrp="1"/>
          </p:cNvSpPr>
          <p:nvPr>
            <p:ph type="title"/>
          </p:nvPr>
        </p:nvSpPr>
        <p:spPr>
          <a:xfrm>
            <a:off x="250114" y="533400"/>
            <a:ext cx="4659816" cy="555280"/>
          </a:xfrm>
          <a:prstGeom prst="rect">
            <a:avLst/>
          </a:prstGeom>
          <a:solidFill>
            <a:srgbClr val="AE1D49"/>
          </a:solidFill>
        </p:spPr>
        <p:txBody>
          <a:bodyPr vert="horz" wrap="square" lIns="0" tIns="1270" rIns="0" bIns="0" rtlCol="0" anchor="t">
            <a:spAutoFit/>
          </a:bodyPr>
          <a:lstStyle/>
          <a:p>
            <a:pPr marL="12700">
              <a:lnSpc>
                <a:spcPct val="100000"/>
              </a:lnSpc>
              <a:spcBef>
                <a:spcPts val="10"/>
              </a:spcBef>
            </a:pPr>
            <a:r>
              <a:rPr lang="en-US" sz="3600" dirty="0">
                <a:latin typeface="Times New Roman" panose="02020603050405020304" pitchFamily="18" charset="0"/>
                <a:cs typeface="Times New Roman" panose="02020603050405020304" pitchFamily="18" charset="0"/>
              </a:rPr>
              <a:t>METHODOLOGY</a:t>
            </a:r>
            <a:endParaRPr sz="3600" dirty="0">
              <a:latin typeface="Times New Roman" panose="02020603050405020304" pitchFamily="18" charset="0"/>
              <a:cs typeface="Times New Roman" panose="02020603050405020304" pitchFamily="18" charset="0"/>
            </a:endParaRPr>
          </a:p>
        </p:txBody>
      </p:sp>
      <p:pic>
        <p:nvPicPr>
          <p:cNvPr id="8" name="object 2">
            <a:extLst>
              <a:ext uri="{FF2B5EF4-FFF2-40B4-BE49-F238E27FC236}">
                <a16:creationId xmlns:a16="http://schemas.microsoft.com/office/drawing/2014/main" id="{CA54005A-7875-999C-2EB3-AD7B9308FC7B}"/>
              </a:ext>
            </a:extLst>
          </p:cNvPr>
          <p:cNvPicPr/>
          <p:nvPr/>
        </p:nvPicPr>
        <p:blipFill>
          <a:blip r:embed="rId3" cstate="print"/>
          <a:stretch>
            <a:fillRect/>
          </a:stretch>
        </p:blipFill>
        <p:spPr>
          <a:xfrm>
            <a:off x="9235557" y="6059775"/>
            <a:ext cx="1967483" cy="655319"/>
          </a:xfrm>
          <a:prstGeom prst="rect">
            <a:avLst/>
          </a:prstGeom>
        </p:spPr>
      </p:pic>
      <p:sp>
        <p:nvSpPr>
          <p:cNvPr id="4" name="TextBox 3">
            <a:extLst>
              <a:ext uri="{FF2B5EF4-FFF2-40B4-BE49-F238E27FC236}">
                <a16:creationId xmlns:a16="http://schemas.microsoft.com/office/drawing/2014/main" id="{CB815067-A7E1-0D8B-1E45-F678629C2FA9}"/>
              </a:ext>
            </a:extLst>
          </p:cNvPr>
          <p:cNvSpPr txBox="1"/>
          <p:nvPr/>
        </p:nvSpPr>
        <p:spPr>
          <a:xfrm>
            <a:off x="250113" y="1088680"/>
            <a:ext cx="11254531" cy="4985980"/>
          </a:xfrm>
          <a:prstGeom prst="rect">
            <a:avLst/>
          </a:prstGeom>
          <a:noFill/>
        </p:spPr>
        <p:txBody>
          <a:bodyPr wrap="square">
            <a:spAutoFit/>
          </a:bodyPr>
          <a:lstStyle/>
          <a:p>
            <a:pPr lvl="1">
              <a:lnSpc>
                <a:spcPct val="150000"/>
              </a:lnSpc>
            </a:pPr>
            <a:r>
              <a:rPr lang="en-US" sz="2000" b="1" dirty="0"/>
              <a:t>Data Splitting:  </a:t>
            </a:r>
          </a:p>
          <a:p>
            <a:pPr marL="285750" lvl="5" indent="-285750">
              <a:buFont typeface="Wingdings" panose="05000000000000000000" pitchFamily="2" charset="2"/>
              <a:buChar char="Ø"/>
            </a:pPr>
            <a:r>
              <a:rPr lang="en-US" dirty="0"/>
              <a:t>The dataset was split into training and testing sets (80%-20% split).</a:t>
            </a:r>
          </a:p>
          <a:p>
            <a:pPr lvl="5">
              <a:lnSpc>
                <a:spcPct val="150000"/>
              </a:lnSpc>
            </a:pPr>
            <a:r>
              <a:rPr lang="en-US" sz="2000" b="1" dirty="0"/>
              <a:t>Model Architecture:    </a:t>
            </a:r>
          </a:p>
          <a:p>
            <a:pPr marL="285750" lvl="1" indent="-285750">
              <a:buFont typeface="Wingdings" panose="05000000000000000000" pitchFamily="2" charset="2"/>
              <a:buChar char="Ø"/>
            </a:pPr>
            <a:r>
              <a:rPr lang="en-US" dirty="0"/>
              <a:t>A Deep Q-Network (DQN) model with Long Short-Term Memory (LSTM) layers was used to process the sequential data from SMILES strings.</a:t>
            </a:r>
          </a:p>
          <a:p>
            <a:pPr marL="285750" lvl="1" indent="-285750">
              <a:buFont typeface="Wingdings" panose="05000000000000000000" pitchFamily="2" charset="2"/>
              <a:buChar char="Ø"/>
            </a:pPr>
            <a:r>
              <a:rPr lang="en-US" dirty="0"/>
              <a:t>SMILES tokens were converted to embeddings, passed through LSTM layers, and the Q-value was calculated to predict future rewards.   </a:t>
            </a:r>
          </a:p>
          <a:p>
            <a:pPr>
              <a:lnSpc>
                <a:spcPct val="150000"/>
              </a:lnSpc>
            </a:pPr>
            <a:r>
              <a:rPr lang="en-US" sz="2000" b="1" dirty="0"/>
              <a:t>Reward Function:   </a:t>
            </a:r>
          </a:p>
          <a:p>
            <a:pPr marL="285750" indent="-285750">
              <a:buFont typeface="Wingdings" panose="05000000000000000000" pitchFamily="2" charset="2"/>
              <a:buChar char="Ø"/>
            </a:pPr>
            <a:r>
              <a:rPr lang="en-US" dirty="0"/>
              <a:t> A reward function assessed the biological activity of generated molecules, guiding the DRL agent to optimize molecular diversity and pharmacological efficacy.</a:t>
            </a:r>
          </a:p>
          <a:p>
            <a:pPr>
              <a:lnSpc>
                <a:spcPct val="150000"/>
              </a:lnSpc>
            </a:pPr>
            <a:r>
              <a:rPr lang="en-US" sz="2000" b="1" dirty="0"/>
              <a:t>Model Training:</a:t>
            </a:r>
          </a:p>
          <a:p>
            <a:pPr marL="342900" indent="-342900">
              <a:buFont typeface="Wingdings" panose="05000000000000000000" pitchFamily="2" charset="2"/>
              <a:buChar char="Ø"/>
            </a:pPr>
            <a:r>
              <a:rPr lang="en-US" dirty="0"/>
              <a:t>The DQN model was trained to predict the best action (next token in the SMILES sequence) based on current states.</a:t>
            </a:r>
          </a:p>
          <a:p>
            <a:pPr marL="342900" indent="-342900">
              <a:buFont typeface="Wingdings" panose="05000000000000000000" pitchFamily="2" charset="2"/>
              <a:buChar char="Ø"/>
            </a:pPr>
            <a:r>
              <a:rPr lang="en-US" dirty="0"/>
              <a:t>The model's loss was calculated using Mean Squared Error (MSE) between actual and predicted Q-values.</a:t>
            </a:r>
          </a:p>
        </p:txBody>
      </p:sp>
    </p:spTree>
    <p:extLst>
      <p:ext uri="{BB962C8B-B14F-4D97-AF65-F5344CB8AC3E}">
        <p14:creationId xmlns:p14="http://schemas.microsoft.com/office/powerpoint/2010/main" val="115912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Notes Theme">
  <a:themeElements>
    <a:clrScheme name="Office Notes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Notes Theme">
      <a:majorFont>
        <a:latin typeface="Calibri"/>
        <a:ea typeface=""/>
        <a:cs typeface=""/>
      </a:majorFont>
      <a:minorFont>
        <a:latin typeface="Calibri"/>
        <a:ea typeface=""/>
        <a:cs typeface=""/>
      </a:minorFont>
    </a:fontScheme>
    <a:fmtScheme name="Office Notes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1"/>
        </a:gradFill>
      </a:fillStyleLst>
      <a:lnStyleLst>
        <a:ln w="9525" cap="flat" cmpd="sng">
          <a:solidFill>
            <a:schemeClr val="phClr">
              <a:shade val="95000"/>
              <a:satMod val="105000"/>
            </a:schemeClr>
          </a:solidFill>
          <a:prstDash val="solid"/>
        </a:ln>
        <a:ln w="25400" cap="flat" cmpd="sng">
          <a:solidFill>
            <a:schemeClr val="phClr"/>
          </a:solidFill>
          <a:prstDash val="solid"/>
        </a:ln>
        <a:ln w="38100" cap="flat" cmpd="sng">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2202</Words>
  <Application>Microsoft Office PowerPoint</Application>
  <PresentationFormat>Widescreen</PresentationFormat>
  <Paragraphs>167</Paragraphs>
  <Slides>16</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Microsoft YaHei</vt:lpstr>
      <vt:lpstr>Arial</vt:lpstr>
      <vt:lpstr>Calibri</vt:lpstr>
      <vt:lpstr>Calibri Light</vt:lpstr>
      <vt:lpstr>Times New Roman</vt:lpstr>
      <vt:lpstr>Trebuchet MS</vt:lpstr>
      <vt:lpstr>Wingdings</vt:lpstr>
      <vt:lpstr>Office Theme</vt:lpstr>
      <vt:lpstr>Optimizing Drug Candidates: Deep Reinforcement Learning for De Novo Drug Design</vt:lpstr>
      <vt:lpstr>Introduction</vt:lpstr>
      <vt:lpstr>Agenda</vt:lpstr>
      <vt:lpstr>EXISTING WORKS </vt:lpstr>
      <vt:lpstr>EXISTING WORKS </vt:lpstr>
      <vt:lpstr>EXISTING WORKS </vt:lpstr>
      <vt:lpstr>EXISTING WORKS </vt:lpstr>
      <vt:lpstr>METHODOLOGY</vt:lpstr>
      <vt:lpstr>METHODOLOGY</vt:lpstr>
      <vt:lpstr>METHODOLOGY</vt:lpstr>
      <vt:lpstr>Formulas Used</vt:lpstr>
      <vt:lpstr>Formulas Used</vt:lpstr>
      <vt:lpstr>Formulas Used</vt:lpstr>
      <vt:lpstr>Output</vt:lpstr>
      <vt:lpstr>Result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Mahanti Prabhas Naidu - [CH.EN.U4AIE21026]</cp:lastModifiedBy>
  <cp:revision>205</cp:revision>
  <dcterms:created xsi:type="dcterms:W3CDTF">2022-11-08T06:15:00Z</dcterms:created>
  <dcterms:modified xsi:type="dcterms:W3CDTF">2024-10-22T09:39:43Z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2022-03-30T16:30:00Z</vt:filetime>
  </property>
  <property fmtid="{D5CDD505-2E9C-101B-9397-08002B2CF9AE}" pid="3" name="Creator">
    <vt:lpwstr>Microsoft® PowerPoint® for Microsoft 365</vt:lpwstr>
  </property>
  <property fmtid="{D5CDD505-2E9C-101B-9397-08002B2CF9AE}" pid="4" name="LastSaved">
    <vt:filetime>2022-11-08T16:30:00Z</vt:filetime>
  </property>
  <property fmtid="{D5CDD505-2E9C-101B-9397-08002B2CF9AE}" pid="5" name="Producer">
    <vt:lpwstr>Microsoft® PowerPoint® for Microsoft 365</vt:lpwstr>
  </property>
  <property fmtid="{D5CDD505-2E9C-101B-9397-08002B2CF9AE}" pid="6" name="ICV">
    <vt:lpwstr>7A13595D049547C69E4A20114147F584</vt:lpwstr>
  </property>
  <property fmtid="{D5CDD505-2E9C-101B-9397-08002B2CF9AE}" pid="7" name="KSOProductBuildVer">
    <vt:lpwstr>1033-11.2.0.11440</vt:lpwstr>
  </property>
</Properties>
</file>