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
      <p:font typeface="Lo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11" Type="http://schemas.openxmlformats.org/officeDocument/2006/relationships/slide" Target="slides/slide6.xml"/><Relationship Id="rId22" Type="http://schemas.openxmlformats.org/officeDocument/2006/relationships/font" Target="fonts/Lora-italic.fntdata"/><Relationship Id="rId10" Type="http://schemas.openxmlformats.org/officeDocument/2006/relationships/slide" Target="slides/slide5.xml"/><Relationship Id="rId21"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27e3a08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27e3a08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7e3a08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7e3a08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7e3a088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7e3a088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7e3a08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7e3a08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7e3a08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7e3a08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7e3a088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7e3a088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7e3a088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7e3a088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Applied Data Science Capstone</a:t>
            </a:r>
            <a:endParaRPr sz="2400">
              <a:latin typeface="Lora"/>
              <a:ea typeface="Lora"/>
              <a:cs typeface="Lora"/>
              <a:sym typeface="Lora"/>
            </a:endParaRPr>
          </a:p>
          <a:p>
            <a:pPr indent="0" lvl="0" marL="0" rtl="0" algn="ctr">
              <a:spcBef>
                <a:spcPts val="0"/>
              </a:spcBef>
              <a:spcAft>
                <a:spcPts val="0"/>
              </a:spcAft>
              <a:buNone/>
            </a:pPr>
            <a:r>
              <a:t/>
            </a:r>
            <a:endParaRPr sz="2400">
              <a:latin typeface="Lora"/>
              <a:ea typeface="Lora"/>
              <a:cs typeface="Lora"/>
              <a:sym typeface="Lora"/>
            </a:endParaRPr>
          </a:p>
          <a:p>
            <a:pPr indent="0" lvl="0" marL="0" rtl="0" algn="ctr">
              <a:spcBef>
                <a:spcPts val="0"/>
              </a:spcBef>
              <a:spcAft>
                <a:spcPts val="0"/>
              </a:spcAft>
              <a:buNone/>
            </a:pPr>
            <a:r>
              <a:rPr lang="en" sz="2400">
                <a:latin typeface="Lora"/>
                <a:ea typeface="Lora"/>
                <a:cs typeface="Lora"/>
                <a:sym typeface="Lora"/>
              </a:rPr>
              <a:t>The Battle of the Neighborhood</a:t>
            </a:r>
            <a:endParaRPr sz="2400">
              <a:latin typeface="Lora"/>
              <a:ea typeface="Lora"/>
              <a:cs typeface="Lora"/>
              <a:sym typeface="Lora"/>
            </a:endParaRPr>
          </a:p>
          <a:p>
            <a:pPr indent="0" lvl="0" marL="0" rtl="0" algn="ctr">
              <a:spcBef>
                <a:spcPts val="0"/>
              </a:spcBef>
              <a:spcAft>
                <a:spcPts val="0"/>
              </a:spcAft>
              <a:buNone/>
            </a:pPr>
            <a:r>
              <a:t/>
            </a:r>
            <a:endParaRPr sz="2400">
              <a:latin typeface="Lora"/>
              <a:ea typeface="Lora"/>
              <a:cs typeface="Lora"/>
              <a:sym typeface="Lora"/>
            </a:endParaRPr>
          </a:p>
          <a:p>
            <a:pPr indent="0" lvl="0" marL="0" rtl="0" algn="ctr">
              <a:spcBef>
                <a:spcPts val="0"/>
              </a:spcBef>
              <a:spcAft>
                <a:spcPts val="0"/>
              </a:spcAft>
              <a:buNone/>
            </a:pPr>
            <a:r>
              <a:rPr lang="en" sz="2400">
                <a:latin typeface="Lora"/>
                <a:ea typeface="Lora"/>
                <a:cs typeface="Lora"/>
                <a:sym typeface="Lora"/>
              </a:rPr>
              <a:t>Location Recommendation using K-Means Clustering</a:t>
            </a:r>
            <a:endParaRPr sz="2400">
              <a:latin typeface="Lora"/>
              <a:ea typeface="Lora"/>
              <a:cs typeface="Lora"/>
              <a:sym typeface="Lora"/>
            </a:endParaRPr>
          </a:p>
          <a:p>
            <a:pPr indent="0" lvl="0" marL="0" rtl="0" algn="l">
              <a:spcBef>
                <a:spcPts val="0"/>
              </a:spcBef>
              <a:spcAft>
                <a:spcPts val="0"/>
              </a:spcAft>
              <a:buNone/>
            </a:pPr>
            <a:r>
              <a:t/>
            </a:r>
            <a:endParaRPr sz="2400">
              <a:latin typeface="Lora"/>
              <a:ea typeface="Lora"/>
              <a:cs typeface="Lora"/>
              <a:sym typeface="Lora"/>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Ashwin Nambiar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Problem Description</a:t>
            </a:r>
            <a:endParaRPr>
              <a:latin typeface="Lora"/>
              <a:ea typeface="Lora"/>
              <a:cs typeface="Lora"/>
              <a:sym typeface="Lora"/>
            </a:endParaRPr>
          </a:p>
        </p:txBody>
      </p:sp>
      <p:sp>
        <p:nvSpPr>
          <p:cNvPr id="63" name="Google Shape;63;p14"/>
          <p:cNvSpPr txBox="1"/>
          <p:nvPr>
            <p:ph idx="1" type="body"/>
          </p:nvPr>
        </p:nvSpPr>
        <p:spPr>
          <a:xfrm>
            <a:off x="351975" y="12689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A businessman wishes to open a farmers market in new york that will be able to provide groceries and other food items required to different types of restaurants in the area. Since New york has a population of almost 20 million people, Restaurants, Bakery,Cafe's etc are many in number. To place a market that could cater to all these venues would be highly profitable provided the location to open such a market should be known.</a:t>
            </a:r>
            <a:endParaRPr sz="1400">
              <a:latin typeface="Georgia"/>
              <a:ea typeface="Georgia"/>
              <a:cs typeface="Georgia"/>
              <a:sym typeface="Georgia"/>
            </a:endParaRPr>
          </a:p>
          <a:p>
            <a:pPr indent="0" lvl="0" marL="0" rtl="0" algn="l">
              <a:spcBef>
                <a:spcPts val="1600"/>
              </a:spcBef>
              <a:spcAft>
                <a:spcPts val="0"/>
              </a:spcAft>
              <a:buNone/>
            </a:pPr>
            <a:r>
              <a:rPr lang="en" sz="1400">
                <a:latin typeface="Georgia"/>
                <a:ea typeface="Georgia"/>
                <a:cs typeface="Georgia"/>
                <a:sym typeface="Georgia"/>
              </a:rPr>
              <a:t>A strategic location to open a market in a neighbourhood with a lot of venues that require fresh materials is to found such that the business owner can set up shop and begin his new venture in the best possible way. Such a market can be of immense use to the local residents of the neighbourhood. A quality of service and quality of goods will ensure the markets viability in the long term.</a:t>
            </a:r>
            <a:endParaRPr sz="1400">
              <a:latin typeface="Georgia"/>
              <a:ea typeface="Georgia"/>
              <a:cs typeface="Georgia"/>
              <a:sym typeface="Georgia"/>
            </a:endParaRPr>
          </a:p>
          <a:p>
            <a:pPr indent="0" lvl="0" marL="0" rtl="0" algn="l">
              <a:spcBef>
                <a:spcPts val="1600"/>
              </a:spcBef>
              <a:spcAft>
                <a:spcPts val="0"/>
              </a:spcAft>
              <a:buNone/>
            </a:pPr>
            <a:r>
              <a:rPr lang="en" sz="1400">
                <a:latin typeface="Georgia"/>
                <a:ea typeface="Georgia"/>
                <a:cs typeface="Georgia"/>
                <a:sym typeface="Georgia"/>
              </a:rPr>
              <a:t>The location of the market should be such that the cost of transportation should be minimized. Finding the right neighbourhood is to build such a market is the goal of this recommender system.</a:t>
            </a:r>
            <a:endParaRPr sz="1400">
              <a:latin typeface="Georgia"/>
              <a:ea typeface="Georgia"/>
              <a:cs typeface="Georgia"/>
              <a:sym typeface="Georgia"/>
            </a:endParaRPr>
          </a:p>
          <a:p>
            <a:pPr indent="0" lvl="0" marL="0" rtl="0" algn="l">
              <a:spcBef>
                <a:spcPts val="1600"/>
              </a:spcBef>
              <a:spcAft>
                <a:spcPts val="0"/>
              </a:spcAft>
              <a:buNone/>
            </a:pPr>
            <a:r>
              <a:rPr lang="en" sz="1400">
                <a:latin typeface="Georgia"/>
                <a:ea typeface="Georgia"/>
                <a:cs typeface="Georgia"/>
                <a:sym typeface="Georgia"/>
              </a:rPr>
              <a:t>Note: We assume that the business owner wishes to open a market in one of the neighborhoods in Brooklyn.</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Data Required</a:t>
            </a:r>
            <a:endParaRPr>
              <a:latin typeface="Lora"/>
              <a:ea typeface="Lora"/>
              <a:cs typeface="Lora"/>
              <a:sym typeface="Lora"/>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190500" rtl="0" algn="l">
              <a:lnSpc>
                <a:spcPct val="100000"/>
              </a:lnSpc>
              <a:spcBef>
                <a:spcPts val="1000"/>
              </a:spcBef>
              <a:spcAft>
                <a:spcPts val="0"/>
              </a:spcAft>
              <a:buNone/>
            </a:pPr>
            <a:r>
              <a:rPr lang="en" sz="1400">
                <a:solidFill>
                  <a:srgbClr val="000000"/>
                </a:solidFill>
                <a:highlight>
                  <a:srgbClr val="FFFFFF"/>
                </a:highlight>
                <a:latin typeface="Georgia"/>
                <a:ea typeface="Georgia"/>
                <a:cs typeface="Georgia"/>
                <a:sym typeface="Georgia"/>
              </a:rPr>
              <a:t>1. We will need information about each borough and the neighborhoods in that borough within New York.We will also require the coordinates i.e., the latitude and longitude of the neighbourhoods and boroughs. Since the businessman wishes to open the market in of the neighborhood in Brooklyn. We will first find all neighborhoods inside Brooklyn and their coordinates.</a:t>
            </a:r>
            <a:endParaRPr sz="1400">
              <a:solidFill>
                <a:srgbClr val="000000"/>
              </a:solidFill>
              <a:highlight>
                <a:srgbClr val="FFFFFF"/>
              </a:highlight>
              <a:latin typeface="Georgia"/>
              <a:ea typeface="Georgia"/>
              <a:cs typeface="Georgia"/>
              <a:sym typeface="Georgia"/>
            </a:endParaRPr>
          </a:p>
          <a:p>
            <a:pPr indent="0" lvl="0" marL="0" rtl="0" algn="l">
              <a:lnSpc>
                <a:spcPct val="100000"/>
              </a:lnSpc>
              <a:spcBef>
                <a:spcPts val="2000"/>
              </a:spcBef>
              <a:spcAft>
                <a:spcPts val="0"/>
              </a:spcAft>
              <a:buNone/>
            </a:pPr>
            <a:r>
              <a:rPr lang="en" sz="1400">
                <a:solidFill>
                  <a:srgbClr val="000000"/>
                </a:solidFill>
                <a:highlight>
                  <a:srgbClr val="FFFFFF"/>
                </a:highlight>
                <a:latin typeface="Georgia"/>
                <a:ea typeface="Georgia"/>
                <a:cs typeface="Georgia"/>
                <a:sym typeface="Georgia"/>
              </a:rPr>
              <a:t>2. We will need data about different venues in different neighborhoods of that specific borough. In order to gain that information we will use "Foursquare" location information. For example there is a venue in one of the neighborhoods. Using Foursquare API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a:t>
            </a:r>
            <a:endParaRPr sz="1400">
              <a:solidFill>
                <a:srgbClr val="000000"/>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Methodology</a:t>
            </a:r>
            <a:endParaRPr>
              <a:latin typeface="Lora"/>
              <a:ea typeface="Lora"/>
              <a:cs typeface="Lora"/>
              <a:sym typeface="Lor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190500" rtl="0" algn="l">
              <a:lnSpc>
                <a:spcPct val="100000"/>
              </a:lnSpc>
              <a:spcBef>
                <a:spcPts val="1000"/>
              </a:spcBef>
              <a:spcAft>
                <a:spcPts val="0"/>
              </a:spcAft>
              <a:buNone/>
            </a:pPr>
            <a:r>
              <a:rPr lang="en" sz="1400">
                <a:solidFill>
                  <a:srgbClr val="000000"/>
                </a:solidFill>
                <a:highlight>
                  <a:srgbClr val="FFFFFF"/>
                </a:highlight>
                <a:latin typeface="Georgia"/>
                <a:ea typeface="Georgia"/>
                <a:cs typeface="Georgia"/>
                <a:sym typeface="Georgia"/>
              </a:rPr>
              <a:t>1. Dataframe was created using json file which consisted data of the boroughs and neighborhoods in New York.</a:t>
            </a:r>
            <a:endParaRPr sz="1400">
              <a:solidFill>
                <a:srgbClr val="000000"/>
              </a:solidFill>
              <a:highlight>
                <a:srgbClr val="FFFFFF"/>
              </a:highlight>
              <a:latin typeface="Georgia"/>
              <a:ea typeface="Georgia"/>
              <a:cs typeface="Georgia"/>
              <a:sym typeface="Georgia"/>
            </a:endParaRPr>
          </a:p>
          <a:p>
            <a:pPr indent="0" lvl="0" marL="0" marR="190500" rtl="0" algn="l">
              <a:lnSpc>
                <a:spcPct val="100000"/>
              </a:lnSpc>
              <a:spcBef>
                <a:spcPts val="2000"/>
              </a:spcBef>
              <a:spcAft>
                <a:spcPts val="0"/>
              </a:spcAft>
              <a:buNone/>
            </a:pPr>
            <a:r>
              <a:rPr lang="en" sz="1400">
                <a:solidFill>
                  <a:srgbClr val="000000"/>
                </a:solidFill>
                <a:highlight>
                  <a:srgbClr val="FFFFFF"/>
                </a:highlight>
                <a:latin typeface="Georgia"/>
                <a:ea typeface="Georgia"/>
                <a:cs typeface="Georgia"/>
                <a:sym typeface="Georgia"/>
              </a:rPr>
              <a:t>2. Dataframe consisting of the neighborhoods in brooklyn only was created using the previous dataframe and map was created with the neighborhoods superimposed on it.</a:t>
            </a:r>
            <a:endParaRPr sz="1400">
              <a:solidFill>
                <a:srgbClr val="000000"/>
              </a:solidFill>
              <a:highlight>
                <a:srgbClr val="FFFFFF"/>
              </a:highlight>
              <a:latin typeface="Georgia"/>
              <a:ea typeface="Georgia"/>
              <a:cs typeface="Georgia"/>
              <a:sym typeface="Georgia"/>
            </a:endParaRPr>
          </a:p>
          <a:p>
            <a:pPr indent="0" lvl="0" marL="0" marR="190500" rtl="0" algn="l">
              <a:lnSpc>
                <a:spcPct val="100000"/>
              </a:lnSpc>
              <a:spcBef>
                <a:spcPts val="2000"/>
              </a:spcBef>
              <a:spcAft>
                <a:spcPts val="0"/>
              </a:spcAft>
              <a:buNone/>
            </a:pPr>
            <a:r>
              <a:rPr lang="en" sz="1400">
                <a:solidFill>
                  <a:srgbClr val="000000"/>
                </a:solidFill>
                <a:highlight>
                  <a:srgbClr val="FFFFFF"/>
                </a:highlight>
                <a:latin typeface="Georgia"/>
                <a:ea typeface="Georgia"/>
                <a:cs typeface="Georgia"/>
                <a:sym typeface="Georgia"/>
              </a:rPr>
              <a:t>3. Using Foursquare API , the location data of the top 100 venues was obtained and saved in form of a dataframe of all the neighborhoods in Brooklyn.</a:t>
            </a:r>
            <a:endParaRPr sz="1400">
              <a:solidFill>
                <a:srgbClr val="000000"/>
              </a:solidFill>
              <a:highlight>
                <a:srgbClr val="FFFFFF"/>
              </a:highlight>
              <a:latin typeface="Georgia"/>
              <a:ea typeface="Georgia"/>
              <a:cs typeface="Georgia"/>
              <a:sym typeface="Georgia"/>
            </a:endParaRPr>
          </a:p>
          <a:p>
            <a:pPr indent="0" lvl="0" marL="0" marR="190500" rtl="0" algn="l">
              <a:lnSpc>
                <a:spcPct val="100000"/>
              </a:lnSpc>
              <a:spcBef>
                <a:spcPts val="2000"/>
              </a:spcBef>
              <a:spcAft>
                <a:spcPts val="0"/>
              </a:spcAft>
              <a:buNone/>
            </a:pPr>
            <a:r>
              <a:rPr lang="en" sz="1400">
                <a:solidFill>
                  <a:srgbClr val="000000"/>
                </a:solidFill>
                <a:highlight>
                  <a:srgbClr val="FFFFFF"/>
                </a:highlight>
                <a:latin typeface="Georgia"/>
                <a:ea typeface="Georgia"/>
                <a:cs typeface="Georgia"/>
                <a:sym typeface="Georgia"/>
              </a:rPr>
              <a:t>4. Venues which could be provided supplies by the market was only included in the dataframe and one hot encoding was done to create a dataframe which would be further used for Analysis.</a:t>
            </a:r>
            <a:endParaRPr sz="1400">
              <a:solidFill>
                <a:srgbClr val="000000"/>
              </a:solidFill>
              <a:highlight>
                <a:srgbClr val="FFFFFF"/>
              </a:highlight>
              <a:latin typeface="Georgia"/>
              <a:ea typeface="Georgia"/>
              <a:cs typeface="Georgia"/>
              <a:sym typeface="Georgia"/>
            </a:endParaRPr>
          </a:p>
          <a:p>
            <a:pPr indent="0" lvl="0" marL="0" rtl="0" algn="l">
              <a:lnSpc>
                <a:spcPct val="100000"/>
              </a:lnSpc>
              <a:spcBef>
                <a:spcPts val="2000"/>
              </a:spcBef>
              <a:spcAft>
                <a:spcPts val="0"/>
              </a:spcAft>
              <a:buNone/>
            </a:pPr>
            <a:r>
              <a:rPr lang="en" sz="1400">
                <a:solidFill>
                  <a:srgbClr val="000000"/>
                </a:solidFill>
                <a:highlight>
                  <a:srgbClr val="FFFFFF"/>
                </a:highlight>
                <a:latin typeface="Georgia"/>
                <a:ea typeface="Georgia"/>
                <a:cs typeface="Georgia"/>
                <a:sym typeface="Georgia"/>
              </a:rPr>
              <a:t>5. K - Means Clustering is used to group the neighborhoods into 5 clusters and distance between each venue and its corresponding neighborhood center is obtained and conclusion is made.</a:t>
            </a:r>
            <a:endParaRPr sz="1400">
              <a:solidFill>
                <a:srgbClr val="000000"/>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Result</a:t>
            </a:r>
            <a:endParaRPr>
              <a:latin typeface="Lora"/>
              <a:ea typeface="Lora"/>
              <a:cs typeface="Lora"/>
              <a:sym typeface="Lor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350">
                <a:solidFill>
                  <a:srgbClr val="000000"/>
                </a:solidFill>
                <a:highlight>
                  <a:srgbClr val="FFFFFF"/>
                </a:highlight>
                <a:latin typeface="Arial"/>
                <a:ea typeface="Arial"/>
                <a:cs typeface="Arial"/>
                <a:sym typeface="Arial"/>
              </a:rPr>
              <a:t>The following neighborhoods were recommended to open a market using the system built:</a:t>
            </a:r>
            <a:endParaRPr b="1"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162300" y="2030475"/>
            <a:ext cx="2819400" cy="224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5254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350">
                <a:solidFill>
                  <a:srgbClr val="000000"/>
                </a:solidFill>
                <a:highlight>
                  <a:srgbClr val="FFFFFF"/>
                </a:highlight>
                <a:latin typeface="Arial"/>
                <a:ea typeface="Arial"/>
                <a:cs typeface="Arial"/>
                <a:sym typeface="Arial"/>
              </a:rPr>
              <a:t>Second best neighborhoods to open a market are:</a:t>
            </a:r>
            <a:endParaRPr b="1" sz="135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t/>
            </a:r>
            <a:endParaRPr b="1" sz="1350">
              <a:solidFill>
                <a:srgbClr val="000000"/>
              </a:solidFill>
              <a:highlight>
                <a:srgbClr val="FFFFFF"/>
              </a:highlight>
              <a:latin typeface="Arial"/>
              <a:ea typeface="Arial"/>
              <a:cs typeface="Arial"/>
              <a:sym typeface="Arial"/>
            </a:endParaRPr>
          </a:p>
        </p:txBody>
      </p:sp>
      <p:pic>
        <p:nvPicPr>
          <p:cNvPr id="88" name="Google Shape;88;p18"/>
          <p:cNvPicPr preferRelativeResize="0"/>
          <p:nvPr/>
        </p:nvPicPr>
        <p:blipFill>
          <a:blip r:embed="rId3">
            <a:alphaModFix/>
          </a:blip>
          <a:stretch>
            <a:fillRect/>
          </a:stretch>
        </p:blipFill>
        <p:spPr>
          <a:xfrm>
            <a:off x="3033700" y="1298750"/>
            <a:ext cx="3076575" cy="340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Conclusion</a:t>
            </a:r>
            <a:endParaRPr>
              <a:latin typeface="Georgia"/>
              <a:ea typeface="Georgia"/>
              <a:cs typeface="Georgia"/>
              <a:sym typeface="Georgia"/>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304800" rtl="0" algn="l">
              <a:lnSpc>
                <a:spcPct val="100000"/>
              </a:lnSpc>
              <a:spcBef>
                <a:spcPts val="1000"/>
              </a:spcBef>
              <a:spcAft>
                <a:spcPts val="0"/>
              </a:spcAft>
              <a:buNone/>
            </a:pPr>
            <a:r>
              <a:rPr b="1" lang="en" sz="1350">
                <a:solidFill>
                  <a:srgbClr val="000000"/>
                </a:solidFill>
                <a:latin typeface="Arial"/>
                <a:ea typeface="Arial"/>
                <a:cs typeface="Arial"/>
                <a:sym typeface="Arial"/>
              </a:rPr>
              <a:t>Using this system the business owner can choose the neighborhood that would be strategically placed for his venture. However the capital required to open his market would be subject to a different analysis as this system only gives recommendation of location based on the amount of venues that the market would be able to supply the materials.</a:t>
            </a:r>
            <a:endParaRPr b="1" sz="1350">
              <a:solidFill>
                <a:srgbClr val="000000"/>
              </a:solidFill>
              <a:latin typeface="Arial"/>
              <a:ea typeface="Arial"/>
              <a:cs typeface="Arial"/>
              <a:sym typeface="Arial"/>
            </a:endParaRPr>
          </a:p>
          <a:p>
            <a:pPr indent="0" lvl="0" marL="292100" marR="304800" rtl="0" algn="l">
              <a:lnSpc>
                <a:spcPct val="100000"/>
              </a:lnSpc>
              <a:spcBef>
                <a:spcPts val="1000"/>
              </a:spcBef>
              <a:spcAft>
                <a:spcPts val="0"/>
              </a:spcAft>
              <a:buNone/>
            </a:pPr>
            <a:r>
              <a:t/>
            </a:r>
            <a:endParaRPr b="1" sz="1350">
              <a:solidFill>
                <a:srgbClr val="000000"/>
              </a:solidFill>
              <a:latin typeface="Arial"/>
              <a:ea typeface="Arial"/>
              <a:cs typeface="Arial"/>
              <a:sym typeface="Arial"/>
            </a:endParaRPr>
          </a:p>
          <a:p>
            <a:pPr indent="0" lvl="0" marL="0" marR="114300" rtl="0" algn="l">
              <a:spcBef>
                <a:spcPts val="0"/>
              </a:spcBef>
              <a:spcAft>
                <a:spcPts val="0"/>
              </a:spcAft>
              <a:buNone/>
            </a:pPr>
            <a:r>
              <a:rPr lang="en" sz="1050">
                <a:solidFill>
                  <a:srgbClr val="000000"/>
                </a:solidFill>
                <a:latin typeface="Arial"/>
                <a:ea typeface="Arial"/>
                <a:cs typeface="Arial"/>
                <a:sym typeface="Arial"/>
              </a:rPr>
              <a:t>Note: The system has given the recommendation based only on the data obtained Foursquare API which consists of information of the venues and its popularity. Information about the requirement of quantity of items that these venues would require which can be provided by the market is also important as it could determine the inflow of business by the market but since gathering this data is not feasible it was not included in this analysis.</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2818275" y="20374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Thank you</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