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304" r:id="rId3"/>
    <p:sldId id="344" r:id="rId4"/>
    <p:sldId id="333" r:id="rId5"/>
    <p:sldId id="334" r:id="rId6"/>
    <p:sldId id="335" r:id="rId7"/>
    <p:sldId id="327" r:id="rId8"/>
    <p:sldId id="262" r:id="rId9"/>
    <p:sldId id="313" r:id="rId10"/>
    <p:sldId id="341" r:id="rId11"/>
    <p:sldId id="316" r:id="rId12"/>
    <p:sldId id="331" r:id="rId13"/>
    <p:sldId id="321" r:id="rId14"/>
    <p:sldId id="332" r:id="rId15"/>
    <p:sldId id="336" r:id="rId16"/>
    <p:sldId id="337" r:id="rId17"/>
    <p:sldId id="322" r:id="rId18"/>
    <p:sldId id="324" r:id="rId19"/>
    <p:sldId id="320" r:id="rId20"/>
    <p:sldId id="299" r:id="rId21"/>
    <p:sldId id="296" r:id="rId22"/>
    <p:sldId id="298" r:id="rId23"/>
    <p:sldId id="345" r:id="rId24"/>
    <p:sldId id="328" r:id="rId25"/>
    <p:sldId id="340" r:id="rId26"/>
    <p:sldId id="286" r:id="rId27"/>
    <p:sldId id="290" r:id="rId28"/>
    <p:sldId id="330" r:id="rId29"/>
    <p:sldId id="295" r:id="rId30"/>
    <p:sldId id="293" r:id="rId31"/>
  </p:sldIdLst>
  <p:sldSz cx="9144000" cy="5143500" type="screen16x9"/>
  <p:notesSz cx="6858000" cy="9144000"/>
  <p:embeddedFontLst>
    <p:embeddedFont>
      <p:font typeface="Barlow" pitchFamily="2" charset="77"/>
      <p:regular r:id="rId33"/>
      <p:bold r:id="rId34"/>
      <p:italic r:id="rId35"/>
      <p:boldItalic r:id="rId36"/>
    </p:embeddedFont>
    <p:embeddedFont>
      <p:font typeface="Barlow Light" pitchFamily="2" charset="77"/>
      <p:regular r:id="rId37"/>
      <p:bold r:id="rId38"/>
      <p:italic r:id="rId39"/>
      <p:boldItalic r:id="rId40"/>
    </p:embeddedFont>
    <p:embeddedFont>
      <p:font typeface="Barlow SemiBold" pitchFamily="2" charset="77"/>
      <p:regular r:id="rId41"/>
      <p:bold r:id="rId42"/>
      <p:italic r:id="rId43"/>
      <p:boldItalic r:id="rId44"/>
    </p:embeddedFont>
    <p:embeddedFont>
      <p:font typeface="Cambria Math" panose="02040503050406030204" pitchFamily="18"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2BF9B0-AABC-4579-8664-FE12A85B872B}">
  <a:tblStyle styleId="{302BF9B0-AABC-4579-8664-FE12A85B87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p:restoredTop sz="81769"/>
  </p:normalViewPr>
  <p:slideViewPr>
    <p:cSldViewPr snapToGrid="0" snapToObjects="1">
      <p:cViewPr varScale="1">
        <p:scale>
          <a:sx n="138" d="100"/>
          <a:sy n="138"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08454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424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9570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09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845947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7722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28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382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69717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00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Only 19.2% of the people who posted in the first month posted in the third month in np and and only 20.0% in </a:t>
            </a:r>
            <a:r>
              <a:rPr lang="en-US" dirty="0" err="1"/>
              <a:t>uc</a:t>
            </a:r>
            <a:r>
              <a:rPr lang="en-US" dirty="0"/>
              <a:t>. That's the puzzle: how can the toxicity levels be stable when the membership turns over?</a:t>
            </a:r>
          </a:p>
          <a:p>
            <a:pPr marL="139700" indent="0">
              <a:buNone/>
            </a:pPr>
            <a:endParaRPr lang="en-US" dirty="0"/>
          </a:p>
        </p:txBody>
      </p:sp>
    </p:spTree>
    <p:extLst>
      <p:ext uri="{BB962C8B-B14F-4D97-AF65-F5344CB8AC3E}">
        <p14:creationId xmlns:p14="http://schemas.microsoft.com/office/powerpoint/2010/main" val="180749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For each subreddit, we’ve calculated the strength of each norm conforming process. To understand how these process vary for subreddits, we plot all subreddits as points in a graph, the y axis is the size of the norm conforming process. The x axis is the distinctive toxicity for each subreddit which is the toxicity of the subreddit adjust for the average toxicity in political subreddits at that time. negative distinctive toxicity scores mean that the subreddits are less toxic than average and </a:t>
            </a:r>
            <a:r>
              <a:rPr lang="en-US" sz="1100" b="0" i="0" u="none" strike="noStrike" cap="none" dirty="0" err="1">
                <a:solidFill>
                  <a:srgbClr val="000000"/>
                </a:solidFill>
                <a:effectLst/>
                <a:latin typeface="Arial"/>
                <a:ea typeface="Arial"/>
                <a:cs typeface="Arial"/>
                <a:sym typeface="Arial"/>
              </a:rPr>
              <a:t>postive</a:t>
            </a:r>
            <a:r>
              <a:rPr lang="en-US" sz="1100" b="0" i="0" u="none" strike="noStrike" cap="none" dirty="0">
                <a:solidFill>
                  <a:srgbClr val="000000"/>
                </a:solidFill>
                <a:effectLst/>
                <a:latin typeface="Arial"/>
                <a:ea typeface="Arial"/>
                <a:cs typeface="Arial"/>
                <a:sym typeface="Arial"/>
              </a:rPr>
              <a:t> scores mean that they are more toxic.</a:t>
            </a:r>
          </a:p>
          <a:p>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Now looking at the leftmost graph on self selection, most communities exhibit some amount of selection effect. However, this isn’t a large effect, for example, neutral politics has a distinctive tox level of -0.18, yet has a selection effect of -0.03, meaning while the subreddit is 18% points lower in toxicity on average, the newcomers it attracts are only 3% less toxic than average. </a:t>
            </a:r>
          </a:p>
          <a:p>
            <a:r>
              <a:rPr lang="en-US" sz="1100" b="0" i="0" u="none" strike="noStrike" cap="none" dirty="0">
                <a:solidFill>
                  <a:srgbClr val="000000"/>
                </a:solidFill>
                <a:effectLst/>
                <a:latin typeface="Arial"/>
                <a:ea typeface="Arial"/>
                <a:cs typeface="Arial"/>
                <a:sym typeface="Arial"/>
              </a:rPr>
              <a:t>Now looking at the center-left graph on pre-entry learning, we find that most </a:t>
            </a:r>
            <a:r>
              <a:rPr lang="en-US" sz="1100" b="0" i="0" u="none" strike="noStrike" cap="none" dirty="0" err="1">
                <a:solidFill>
                  <a:srgbClr val="000000"/>
                </a:solidFill>
                <a:effectLst/>
                <a:latin typeface="Arial"/>
                <a:ea typeface="Arial"/>
                <a:cs typeface="Arial"/>
                <a:sym typeface="Arial"/>
              </a:rPr>
              <a:t>communiites</a:t>
            </a:r>
            <a:r>
              <a:rPr lang="en-US" sz="1100" b="0" i="0" u="none" strike="noStrike" cap="none" dirty="0">
                <a:solidFill>
                  <a:srgbClr val="000000"/>
                </a:solidFill>
                <a:effectLst/>
                <a:latin typeface="Arial"/>
                <a:ea typeface="Arial"/>
                <a:cs typeface="Arial"/>
                <a:sym typeface="Arial"/>
              </a:rPr>
              <a:t> exhibit large amounts of pre-entry learning – that is newcomers adjust their toxicity levels significantly when posting their first comment. For neutral politics, pre-entry learning effect was -0.132, meaning newcomers reduced their toxicity levels by over 13% when posting their first comment in the community. </a:t>
            </a:r>
          </a:p>
          <a:p>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Now looking at the center-right graph on selective retention, we find that most communities exhibit small retention effects. The estimated retention effect for NP was not </a:t>
            </a:r>
            <a:r>
              <a:rPr lang="en-US" sz="1100" b="0" i="0" u="none" strike="noStrike" cap="none" dirty="0" err="1">
                <a:solidFill>
                  <a:srgbClr val="000000"/>
                </a:solidFill>
                <a:effectLst/>
                <a:latin typeface="Arial"/>
                <a:ea typeface="Arial"/>
                <a:cs typeface="Arial"/>
                <a:sym typeface="Arial"/>
              </a:rPr>
              <a:t>significant.RE</a:t>
            </a:r>
            <a:r>
              <a:rPr lang="en-US" sz="1100" b="0" i="0" u="none" strike="noStrike" cap="none" dirty="0">
                <a:solidFill>
                  <a:srgbClr val="000000"/>
                </a:solidFill>
                <a:effectLst/>
                <a:latin typeface="Arial"/>
                <a:ea typeface="Arial"/>
                <a:cs typeface="Arial"/>
                <a:sym typeface="Arial"/>
              </a:rPr>
              <a:t>=−0.008</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Now looking at the right-most graph on post entry learning, we find that most communities exhibit no post entry learning effects. The estimated post-entry learning effect for NP was not sig </a:t>
            </a:r>
            <a:r>
              <a:rPr lang="en-US" sz="1100" b="0" i="0" u="none" strike="noStrike" cap="none" dirty="0" err="1">
                <a:solidFill>
                  <a:srgbClr val="000000"/>
                </a:solidFill>
                <a:effectLst/>
                <a:latin typeface="Arial"/>
                <a:ea typeface="Arial"/>
                <a:cs typeface="Arial"/>
                <a:sym typeface="Arial"/>
              </a:rPr>
              <a:t>LPost</a:t>
            </a:r>
            <a:r>
              <a:rPr lang="en-US" sz="1100" b="0" i="0" u="none" strike="noStrike" cap="none" dirty="0">
                <a:solidFill>
                  <a:srgbClr val="000000"/>
                </a:solidFill>
                <a:effectLst/>
                <a:latin typeface="Arial"/>
                <a:ea typeface="Arial"/>
                <a:cs typeface="Arial"/>
                <a:sym typeface="Arial"/>
              </a:rPr>
              <a:t>= +0.007.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err="1">
                <a:solidFill>
                  <a:srgbClr val="000000"/>
                </a:solidFill>
                <a:effectLst/>
                <a:latin typeface="Arial"/>
                <a:ea typeface="Arial"/>
                <a:cs typeface="Arial"/>
                <a:sym typeface="Arial"/>
              </a:rPr>
              <a:t>Surprinsingly</a:t>
            </a:r>
            <a:r>
              <a:rPr lang="en-US" sz="1100" b="0" i="0" u="none" strike="noStrike" cap="none" dirty="0">
                <a:solidFill>
                  <a:srgbClr val="000000"/>
                </a:solidFill>
                <a:effectLst/>
                <a:latin typeface="Arial"/>
                <a:ea typeface="Arial"/>
                <a:cs typeface="Arial"/>
                <a:sym typeface="Arial"/>
              </a:rPr>
              <a:t> post-entry processes</a:t>
            </a:r>
          </a:p>
        </p:txBody>
      </p:sp>
    </p:spTree>
    <p:extLst>
      <p:ext uri="{BB962C8B-B14F-4D97-AF65-F5344CB8AC3E}">
        <p14:creationId xmlns:p14="http://schemas.microsoft.com/office/powerpoint/2010/main" val="2658923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003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5482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1074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2615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53669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8456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61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1879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For each subreddit we build a mixed.. Here number of trials correspond to total posts by a user and number of success is the total.</a:t>
            </a:r>
          </a:p>
          <a:p>
            <a:pPr marL="139700" indent="0">
              <a:buNone/>
            </a:pPr>
            <a:endParaRPr lang="en-US" dirty="0"/>
          </a:p>
          <a:p>
            <a:pPr marL="139700" indent="0">
              <a:buNone/>
            </a:pPr>
            <a:r>
              <a:rPr lang="en-US" dirty="0"/>
              <a:t>random effect to account for differences in user activity levels</a:t>
            </a:r>
          </a:p>
          <a:p>
            <a:pPr marL="139700" indent="0">
              <a:buNone/>
            </a:pPr>
            <a:r>
              <a:rPr lang="en-US" dirty="0"/>
              <a:t>Fixed effect for month</a:t>
            </a:r>
          </a:p>
          <a:p>
            <a:pPr marL="139700" indent="0">
              <a:buNone/>
            </a:pPr>
            <a:r>
              <a:rPr lang="en-US" dirty="0"/>
              <a:t>And a fixed effect for each of the comment-group variables</a:t>
            </a:r>
          </a:p>
          <a:p>
            <a:pPr marL="139700" indent="0">
              <a:buNone/>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Using the beta coefficient values, we can estimate the strength of norm conforming processes and transformative learning for each subreddit</a:t>
            </a:r>
          </a:p>
          <a:p>
            <a:pPr marL="139700" indent="0">
              <a:buNone/>
            </a:pPr>
            <a:endParaRPr lang="en-US" dirty="0"/>
          </a:p>
        </p:txBody>
      </p:sp>
    </p:spTree>
    <p:extLst>
      <p:ext uri="{BB962C8B-B14F-4D97-AF65-F5344CB8AC3E}">
        <p14:creationId xmlns:p14="http://schemas.microsoft.com/office/powerpoint/2010/main" val="322958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99272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the users who join the community may be closer to the community’s toxicity levels even before joining.</a:t>
            </a:r>
          </a:p>
        </p:txBody>
      </p:sp>
    </p:spTree>
    <p:extLst>
      <p:ext uri="{BB962C8B-B14F-4D97-AF65-F5344CB8AC3E}">
        <p14:creationId xmlns:p14="http://schemas.microsoft.com/office/powerpoint/2010/main" val="3622843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Usually newcomers to a </a:t>
            </a:r>
            <a:r>
              <a:rPr lang="en-US" dirty="0" err="1"/>
              <a:t>community,don’t</a:t>
            </a:r>
            <a:r>
              <a:rPr lang="en-US" dirty="0"/>
              <a:t> participate immediately, they lurk and learn, looking at the rules and behavior of </a:t>
            </a:r>
            <a:r>
              <a:rPr lang="en-US" dirty="0" err="1"/>
              <a:t>exisiting</a:t>
            </a:r>
            <a:r>
              <a:rPr lang="en-US" dirty="0"/>
              <a:t> users, before adjusting to post their own comment. This initial adjustment is pre-entry learning.</a:t>
            </a:r>
          </a:p>
        </p:txBody>
      </p:sp>
    </p:spTree>
    <p:extLst>
      <p:ext uri="{BB962C8B-B14F-4D97-AF65-F5344CB8AC3E}">
        <p14:creationId xmlns:p14="http://schemas.microsoft.com/office/powerpoint/2010/main" val="347793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newcomers after posting may decide that the community is not for them and leave. However, we expect those who stay after their first comments to be more in line with the norms. </a:t>
            </a:r>
          </a:p>
        </p:txBody>
      </p:sp>
    </p:spTree>
    <p:extLst>
      <p:ext uri="{BB962C8B-B14F-4D97-AF65-F5344CB8AC3E}">
        <p14:creationId xmlns:p14="http://schemas.microsoft.com/office/powerpoint/2010/main" val="7992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the most studied process, post entry learning or socialization, where newcomers to the norms of the community through experience and feedback.</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4953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knowing which of these processes contribute most to newcomers conforming will allow us to target interventions to improve norm conformity at the most opportune moment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Another question we ask is if this adjustment to community norms is </a:t>
            </a:r>
            <a:r>
              <a:rPr lang="en-US" dirty="0" err="1"/>
              <a:t>transofrmative</a:t>
            </a:r>
            <a:r>
              <a:rPr lang="en-US" dirty="0"/>
              <a:t> to newcomers. Do these low toxicity norms rub off  on </a:t>
            </a:r>
            <a:r>
              <a:rPr lang="en-US" sz="1100" b="0" i="0" u="none" strike="noStrike" cap="none" dirty="0">
                <a:solidFill>
                  <a:srgbClr val="000000"/>
                </a:solidFill>
                <a:effectLst/>
                <a:latin typeface="Arial"/>
                <a:ea typeface="Arial"/>
                <a:cs typeface="Arial"/>
                <a:sym typeface="Arial"/>
              </a:rPr>
              <a:t>newcomers in </a:t>
            </a:r>
            <a:r>
              <a:rPr lang="en-US" sz="1100" b="0" i="0" u="none" strike="noStrike" cap="none" dirty="0" err="1">
                <a:solidFill>
                  <a:srgbClr val="000000"/>
                </a:solidFill>
                <a:effectLst/>
                <a:latin typeface="Arial"/>
                <a:ea typeface="Arial"/>
                <a:cs typeface="Arial"/>
                <a:sym typeface="Arial"/>
              </a:rPr>
              <a:t>neutralpolitics</a:t>
            </a:r>
            <a:r>
              <a:rPr lang="en-US" sz="1100" b="0" i="0" u="none" strike="noStrike" cap="none" dirty="0">
                <a:solidFill>
                  <a:srgbClr val="000000"/>
                </a:solidFill>
                <a:effectLst/>
                <a:latin typeface="Arial"/>
                <a:ea typeface="Arial"/>
                <a:cs typeface="Arial"/>
                <a:sym typeface="Arial"/>
              </a:rPr>
              <a:t> and lead to them exhibiting low toxicity in other subreddits they participate in the future. But there answer is no, they don’t have much of a transformative effect.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4785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ashwinrajadesingan.com/" TargetMode="External"/><Relationship Id="rId4" Type="http://schemas.openxmlformats.org/officeDocument/2006/relationships/hyperlink" Target="mailto:arajades@umich.ed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799" y="1541675"/>
            <a:ext cx="6120517" cy="2060100"/>
          </a:xfrm>
          <a:prstGeom prst="rect">
            <a:avLst/>
          </a:prstGeom>
        </p:spPr>
        <p:txBody>
          <a:bodyPr spcFirstLastPara="1" wrap="square" lIns="0" tIns="0" rIns="0" bIns="0" anchor="ctr" anchorCtr="0">
            <a:noAutofit/>
          </a:bodyPr>
          <a:lstStyle/>
          <a:p>
            <a:pPr lvl="0"/>
            <a:r>
              <a:rPr lang="en-US" sz="3000" dirty="0"/>
              <a:t>Quick, Localized Learning: </a:t>
            </a:r>
            <a:br>
              <a:rPr lang="en-US" sz="3000" dirty="0"/>
            </a:br>
            <a:r>
              <a:rPr lang="en-US" sz="3000" dirty="0"/>
              <a:t>How Distinctive Toxicity Norms Are Maintained in Political Subreddits</a:t>
            </a:r>
            <a:br>
              <a:rPr lang="en-US" sz="3000" dirty="0"/>
            </a:br>
            <a:br>
              <a:rPr lang="en-US" sz="1600" dirty="0"/>
            </a:br>
            <a:r>
              <a:rPr lang="en-US" sz="1600" dirty="0"/>
              <a:t>ICWSM 2020</a:t>
            </a:r>
            <a:endParaRPr sz="1600" dirty="0"/>
          </a:p>
        </p:txBody>
      </p:sp>
      <p:sp>
        <p:nvSpPr>
          <p:cNvPr id="4" name="Google Shape;544;p17">
            <a:extLst>
              <a:ext uri="{FF2B5EF4-FFF2-40B4-BE49-F238E27FC236}">
                <a16:creationId xmlns:a16="http://schemas.microsoft.com/office/drawing/2014/main" id="{B30038E9-106D-2649-8527-0B919184D59F}"/>
              </a:ext>
            </a:extLst>
          </p:cNvPr>
          <p:cNvSpPr txBox="1">
            <a:spLocks/>
          </p:cNvSpPr>
          <p:nvPr/>
        </p:nvSpPr>
        <p:spPr>
          <a:xfrm>
            <a:off x="685799" y="3808674"/>
            <a:ext cx="4991432" cy="68895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Ashwin Rajadesingan</a:t>
            </a:r>
          </a:p>
          <a:p>
            <a:pPr>
              <a:spcBef>
                <a:spcPts val="600"/>
              </a:spcBef>
            </a:pPr>
            <a:r>
              <a:rPr lang="en-US" dirty="0"/>
              <a:t>Paul Resnick</a:t>
            </a:r>
          </a:p>
          <a:p>
            <a:pPr>
              <a:spcBef>
                <a:spcPts val="600"/>
              </a:spcBef>
            </a:pPr>
            <a:r>
              <a:rPr lang="en-US" dirty="0" err="1"/>
              <a:t>Ceren</a:t>
            </a:r>
            <a:r>
              <a:rPr lang="en-US" dirty="0"/>
              <a:t> Budak</a:t>
            </a:r>
          </a:p>
        </p:txBody>
      </p:sp>
      <p:pic>
        <p:nvPicPr>
          <p:cNvPr id="6" name="Picture 5">
            <a:extLst>
              <a:ext uri="{FF2B5EF4-FFF2-40B4-BE49-F238E27FC236}">
                <a16:creationId xmlns:a16="http://schemas.microsoft.com/office/drawing/2014/main" id="{1A90F940-56A5-CD46-B67B-87E9D72B1083}"/>
              </a:ext>
            </a:extLst>
          </p:cNvPr>
          <p:cNvPicPr>
            <a:picLocks noChangeAspect="1"/>
          </p:cNvPicPr>
          <p:nvPr/>
        </p:nvPicPr>
        <p:blipFill>
          <a:blip r:embed="rId3"/>
          <a:stretch>
            <a:fillRect/>
          </a:stretch>
        </p:blipFill>
        <p:spPr>
          <a:xfrm>
            <a:off x="2649770" y="3882804"/>
            <a:ext cx="821721" cy="821721"/>
          </a:xfrm>
          <a:prstGeom prst="rect">
            <a:avLst/>
          </a:prstGeom>
        </p:spPr>
      </p:pic>
      <p:pic>
        <p:nvPicPr>
          <p:cNvPr id="7" name="Picture 6">
            <a:extLst>
              <a:ext uri="{FF2B5EF4-FFF2-40B4-BE49-F238E27FC236}">
                <a16:creationId xmlns:a16="http://schemas.microsoft.com/office/drawing/2014/main" id="{D6F5375A-187B-B14A-9289-08CD91D92C21}"/>
              </a:ext>
            </a:extLst>
          </p:cNvPr>
          <p:cNvPicPr>
            <a:picLocks noChangeAspect="1"/>
          </p:cNvPicPr>
          <p:nvPr/>
        </p:nvPicPr>
        <p:blipFill>
          <a:blip r:embed="rId4"/>
          <a:stretch>
            <a:fillRect/>
          </a:stretch>
        </p:blipFill>
        <p:spPr>
          <a:xfrm>
            <a:off x="6885133" y="4448656"/>
            <a:ext cx="239925" cy="239925"/>
          </a:xfrm>
          <a:prstGeom prst="rect">
            <a:avLst/>
          </a:prstGeom>
        </p:spPr>
      </p:pic>
      <p:sp>
        <p:nvSpPr>
          <p:cNvPr id="8" name="TextBox 7">
            <a:extLst>
              <a:ext uri="{FF2B5EF4-FFF2-40B4-BE49-F238E27FC236}">
                <a16:creationId xmlns:a16="http://schemas.microsoft.com/office/drawing/2014/main" id="{2A0C578F-3340-404F-83E8-A421EF3C8FAB}"/>
              </a:ext>
            </a:extLst>
          </p:cNvPr>
          <p:cNvSpPr txBox="1"/>
          <p:nvPr/>
        </p:nvSpPr>
        <p:spPr>
          <a:xfrm>
            <a:off x="7063224" y="4396748"/>
            <a:ext cx="1175322" cy="307777"/>
          </a:xfrm>
          <a:prstGeom prst="rect">
            <a:avLst/>
          </a:prstGeom>
          <a:noFill/>
        </p:spPr>
        <p:txBody>
          <a:bodyPr wrap="none" rtlCol="0">
            <a:spAutoFit/>
          </a:bodyPr>
          <a:lstStyle/>
          <a:p>
            <a:r>
              <a:rPr lang="en-US" dirty="0"/>
              <a:t>@</a:t>
            </a:r>
            <a:r>
              <a:rPr lang="en-US" dirty="0" err="1"/>
              <a:t>R_Ashwin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28FFD-56CA-E244-B977-E7D7E92118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Rounded Rectangle 3">
            <a:extLst>
              <a:ext uri="{FF2B5EF4-FFF2-40B4-BE49-F238E27FC236}">
                <a16:creationId xmlns:a16="http://schemas.microsoft.com/office/drawing/2014/main" id="{07602DCD-655D-B541-9BCA-5A82EB98D530}"/>
              </a:ext>
            </a:extLst>
          </p:cNvPr>
          <p:cNvSpPr/>
          <p:nvPr/>
        </p:nvSpPr>
        <p:spPr>
          <a:xfrm>
            <a:off x="4986026" y="976750"/>
            <a:ext cx="1689807" cy="701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Measuring toxicity and toxicity norms</a:t>
            </a:r>
          </a:p>
        </p:txBody>
      </p:sp>
      <p:sp>
        <p:nvSpPr>
          <p:cNvPr id="6" name="Rounded Rectangle 5">
            <a:extLst>
              <a:ext uri="{FF2B5EF4-FFF2-40B4-BE49-F238E27FC236}">
                <a16:creationId xmlns:a16="http://schemas.microsoft.com/office/drawing/2014/main" id="{3717456E-2C51-884D-B3DF-79556B5826CD}"/>
              </a:ext>
            </a:extLst>
          </p:cNvPr>
          <p:cNvSpPr/>
          <p:nvPr/>
        </p:nvSpPr>
        <p:spPr>
          <a:xfrm>
            <a:off x="5830930" y="2288332"/>
            <a:ext cx="2082788"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stable and distinct toxicity norms</a:t>
            </a:r>
          </a:p>
        </p:txBody>
      </p:sp>
      <p:sp>
        <p:nvSpPr>
          <p:cNvPr id="7" name="Rounded Rectangle 6">
            <a:extLst>
              <a:ext uri="{FF2B5EF4-FFF2-40B4-BE49-F238E27FC236}">
                <a16:creationId xmlns:a16="http://schemas.microsoft.com/office/drawing/2014/main" id="{4D053033-3D5E-BE42-88F7-59701BC0B1E9}"/>
              </a:ext>
            </a:extLst>
          </p:cNvPr>
          <p:cNvSpPr/>
          <p:nvPr/>
        </p:nvSpPr>
        <p:spPr>
          <a:xfrm>
            <a:off x="5669286" y="3281056"/>
            <a:ext cx="2406073"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Quantifying norm conforming processes and transformative learning</a:t>
            </a:r>
          </a:p>
        </p:txBody>
      </p:sp>
      <p:sp>
        <p:nvSpPr>
          <p:cNvPr id="8" name="Rounded Rectangle 7">
            <a:extLst>
              <a:ext uri="{FF2B5EF4-FFF2-40B4-BE49-F238E27FC236}">
                <a16:creationId xmlns:a16="http://schemas.microsoft.com/office/drawing/2014/main" id="{AF0E3F56-1347-3D40-9694-CBFA721F18B3}"/>
              </a:ext>
            </a:extLst>
          </p:cNvPr>
          <p:cNvSpPr/>
          <p:nvPr/>
        </p:nvSpPr>
        <p:spPr>
          <a:xfrm>
            <a:off x="6060680" y="4307262"/>
            <a:ext cx="1623286" cy="50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dirty="0"/>
              <a:t> and Implications</a:t>
            </a:r>
          </a:p>
        </p:txBody>
      </p:sp>
      <p:cxnSp>
        <p:nvCxnSpPr>
          <p:cNvPr id="17" name="Straight Arrow Connector 16">
            <a:extLst>
              <a:ext uri="{FF2B5EF4-FFF2-40B4-BE49-F238E27FC236}">
                <a16:creationId xmlns:a16="http://schemas.microsoft.com/office/drawing/2014/main" id="{4B7A6B0E-0BD9-F445-B92A-20FC2C15CC9C}"/>
              </a:ext>
            </a:extLst>
          </p:cNvPr>
          <p:cNvCxnSpPr>
            <a:cxnSpLocks/>
            <a:stCxn id="4" idx="2"/>
            <a:endCxn id="6" idx="0"/>
          </p:cNvCxnSpPr>
          <p:nvPr/>
        </p:nvCxnSpPr>
        <p:spPr>
          <a:xfrm>
            <a:off x="5830930" y="1678252"/>
            <a:ext cx="1041394"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34CFE-39DA-7941-B56B-19A4F5B7C304}"/>
              </a:ext>
            </a:extLst>
          </p:cNvPr>
          <p:cNvCxnSpPr>
            <a:cxnSpLocks/>
            <a:stCxn id="6" idx="2"/>
            <a:endCxn id="7" idx="0"/>
          </p:cNvCxnSpPr>
          <p:nvPr/>
        </p:nvCxnSpPr>
        <p:spPr>
          <a:xfrm flipH="1">
            <a:off x="6872323" y="2989835"/>
            <a:ext cx="1" cy="291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FEAD53D-D13D-3747-8C17-3347C29F4883}"/>
              </a:ext>
            </a:extLst>
          </p:cNvPr>
          <p:cNvCxnSpPr>
            <a:cxnSpLocks/>
            <a:stCxn id="7" idx="2"/>
            <a:endCxn id="8" idx="0"/>
          </p:cNvCxnSpPr>
          <p:nvPr/>
        </p:nvCxnSpPr>
        <p:spPr>
          <a:xfrm>
            <a:off x="6872323" y="3982559"/>
            <a:ext cx="0" cy="3247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069013CD-08D5-7743-BE13-D96BDFFDC2D7}"/>
              </a:ext>
            </a:extLst>
          </p:cNvPr>
          <p:cNvSpPr/>
          <p:nvPr/>
        </p:nvSpPr>
        <p:spPr>
          <a:xfrm>
            <a:off x="6872324" y="976749"/>
            <a:ext cx="1787224"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a:t>
            </a:r>
          </a:p>
          <a:p>
            <a:pPr algn="ctr"/>
            <a:r>
              <a:rPr lang="en-US" dirty="0"/>
              <a:t>political subreddits</a:t>
            </a:r>
          </a:p>
        </p:txBody>
      </p:sp>
      <p:cxnSp>
        <p:nvCxnSpPr>
          <p:cNvPr id="28" name="Straight Arrow Connector 27">
            <a:extLst>
              <a:ext uri="{FF2B5EF4-FFF2-40B4-BE49-F238E27FC236}">
                <a16:creationId xmlns:a16="http://schemas.microsoft.com/office/drawing/2014/main" id="{A6893200-9BB3-164E-B8C1-4B79CE64AADB}"/>
              </a:ext>
            </a:extLst>
          </p:cNvPr>
          <p:cNvCxnSpPr>
            <a:cxnSpLocks/>
            <a:stCxn id="26" idx="2"/>
            <a:endCxn id="6" idx="0"/>
          </p:cNvCxnSpPr>
          <p:nvPr/>
        </p:nvCxnSpPr>
        <p:spPr>
          <a:xfrm flipH="1">
            <a:off x="6872324" y="1678252"/>
            <a:ext cx="893612"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Magnetic Disk 31">
            <a:extLst>
              <a:ext uri="{FF2B5EF4-FFF2-40B4-BE49-F238E27FC236}">
                <a16:creationId xmlns:a16="http://schemas.microsoft.com/office/drawing/2014/main" id="{D9F681CE-106E-654E-84CA-E806BCD0C408}"/>
              </a:ext>
            </a:extLst>
          </p:cNvPr>
          <p:cNvSpPr/>
          <p:nvPr/>
        </p:nvSpPr>
        <p:spPr>
          <a:xfrm>
            <a:off x="4324216" y="2047955"/>
            <a:ext cx="803563" cy="1182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p>
          <a:p>
            <a:pPr algn="ctr"/>
            <a:r>
              <a:rPr lang="en-US" dirty="0"/>
              <a:t>data</a:t>
            </a:r>
          </a:p>
        </p:txBody>
      </p:sp>
      <p:sp>
        <p:nvSpPr>
          <p:cNvPr id="35" name="Rectangle 34">
            <a:extLst>
              <a:ext uri="{FF2B5EF4-FFF2-40B4-BE49-F238E27FC236}">
                <a16:creationId xmlns:a16="http://schemas.microsoft.com/office/drawing/2014/main" id="{596F83C6-7A93-5C4B-8E79-155EB54C43E0}"/>
              </a:ext>
            </a:extLst>
          </p:cNvPr>
          <p:cNvSpPr/>
          <p:nvPr/>
        </p:nvSpPr>
        <p:spPr>
          <a:xfrm>
            <a:off x="764246" y="2085084"/>
            <a:ext cx="2856819" cy="707886"/>
          </a:xfrm>
          <a:prstGeom prst="rect">
            <a:avLst/>
          </a:prstGeom>
        </p:spPr>
        <p:txBody>
          <a:bodyPr wrap="square">
            <a:spAutoFit/>
          </a:bodyPr>
          <a:lstStyle/>
          <a:p>
            <a:pPr algn="ctr"/>
            <a:r>
              <a:rPr lang="en-US" sz="4000" dirty="0">
                <a:latin typeface="Barlow" pitchFamily="2" charset="77"/>
              </a:rPr>
              <a:t>Overview</a:t>
            </a:r>
          </a:p>
        </p:txBody>
      </p:sp>
      <p:sp>
        <p:nvSpPr>
          <p:cNvPr id="14" name="Rounded Rectangle 13">
            <a:extLst>
              <a:ext uri="{FF2B5EF4-FFF2-40B4-BE49-F238E27FC236}">
                <a16:creationId xmlns:a16="http://schemas.microsoft.com/office/drawing/2014/main" id="{3EE9E9CE-657D-7B4D-A5A2-394B13336B04}"/>
              </a:ext>
            </a:extLst>
          </p:cNvPr>
          <p:cNvSpPr/>
          <p:nvPr/>
        </p:nvSpPr>
        <p:spPr>
          <a:xfrm>
            <a:off x="4986026" y="970316"/>
            <a:ext cx="1689807" cy="701502"/>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Measuring toxicity and toxicity norms</a:t>
            </a:r>
          </a:p>
        </p:txBody>
      </p:sp>
      <p:sp>
        <p:nvSpPr>
          <p:cNvPr id="15" name="Rounded Rectangle 14">
            <a:extLst>
              <a:ext uri="{FF2B5EF4-FFF2-40B4-BE49-F238E27FC236}">
                <a16:creationId xmlns:a16="http://schemas.microsoft.com/office/drawing/2014/main" id="{3DF8BDCF-705E-8045-A5FC-683E8240674E}"/>
              </a:ext>
            </a:extLst>
          </p:cNvPr>
          <p:cNvSpPr/>
          <p:nvPr/>
        </p:nvSpPr>
        <p:spPr>
          <a:xfrm>
            <a:off x="5669287" y="3287038"/>
            <a:ext cx="2406073" cy="701503"/>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Quantifying norm conforming processes and transformative learning</a:t>
            </a:r>
          </a:p>
        </p:txBody>
      </p:sp>
      <p:sp>
        <p:nvSpPr>
          <p:cNvPr id="16" name="Rounded Rectangle 15">
            <a:extLst>
              <a:ext uri="{FF2B5EF4-FFF2-40B4-BE49-F238E27FC236}">
                <a16:creationId xmlns:a16="http://schemas.microsoft.com/office/drawing/2014/main" id="{E64CC0D6-E84F-A742-AE8C-2DC8FF171D25}"/>
              </a:ext>
            </a:extLst>
          </p:cNvPr>
          <p:cNvSpPr/>
          <p:nvPr/>
        </p:nvSpPr>
        <p:spPr>
          <a:xfrm>
            <a:off x="6066776" y="4301166"/>
            <a:ext cx="1623286" cy="509388"/>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a:p>
            <a:pPr algn="ctr"/>
            <a:r>
              <a:rPr lang="en-US" dirty="0">
                <a:solidFill>
                  <a:schemeClr val="tx1"/>
                </a:solidFill>
              </a:rPr>
              <a:t> and Implications</a:t>
            </a:r>
          </a:p>
        </p:txBody>
      </p:sp>
    </p:spTree>
    <p:extLst>
      <p:ext uri="{BB962C8B-B14F-4D97-AF65-F5344CB8AC3E}">
        <p14:creationId xmlns:p14="http://schemas.microsoft.com/office/powerpoint/2010/main" val="340449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28FFD-56CA-E244-B977-E7D7E92118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4" name="Rounded Rectangle 3">
            <a:extLst>
              <a:ext uri="{FF2B5EF4-FFF2-40B4-BE49-F238E27FC236}">
                <a16:creationId xmlns:a16="http://schemas.microsoft.com/office/drawing/2014/main" id="{07602DCD-655D-B541-9BCA-5A82EB98D530}"/>
              </a:ext>
            </a:extLst>
          </p:cNvPr>
          <p:cNvSpPr/>
          <p:nvPr/>
        </p:nvSpPr>
        <p:spPr>
          <a:xfrm>
            <a:off x="4986026" y="976750"/>
            <a:ext cx="1689807" cy="701502"/>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Measuring toxicity and toxicity norms</a:t>
            </a:r>
          </a:p>
        </p:txBody>
      </p:sp>
      <p:sp>
        <p:nvSpPr>
          <p:cNvPr id="6" name="Rounded Rectangle 5">
            <a:extLst>
              <a:ext uri="{FF2B5EF4-FFF2-40B4-BE49-F238E27FC236}">
                <a16:creationId xmlns:a16="http://schemas.microsoft.com/office/drawing/2014/main" id="{3717456E-2C51-884D-B3DF-79556B5826CD}"/>
              </a:ext>
            </a:extLst>
          </p:cNvPr>
          <p:cNvSpPr/>
          <p:nvPr/>
        </p:nvSpPr>
        <p:spPr>
          <a:xfrm>
            <a:off x="5830930" y="2288332"/>
            <a:ext cx="2082788"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stable and distinct toxicity norms</a:t>
            </a:r>
          </a:p>
        </p:txBody>
      </p:sp>
      <p:sp>
        <p:nvSpPr>
          <p:cNvPr id="7" name="Rounded Rectangle 6">
            <a:extLst>
              <a:ext uri="{FF2B5EF4-FFF2-40B4-BE49-F238E27FC236}">
                <a16:creationId xmlns:a16="http://schemas.microsoft.com/office/drawing/2014/main" id="{4D053033-3D5E-BE42-88F7-59701BC0B1E9}"/>
              </a:ext>
            </a:extLst>
          </p:cNvPr>
          <p:cNvSpPr/>
          <p:nvPr/>
        </p:nvSpPr>
        <p:spPr>
          <a:xfrm>
            <a:off x="5669287" y="3299501"/>
            <a:ext cx="2406073"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Quantifying norm conforming processes and transformative learning</a:t>
            </a:r>
          </a:p>
        </p:txBody>
      </p:sp>
      <p:sp>
        <p:nvSpPr>
          <p:cNvPr id="8" name="Rounded Rectangle 7">
            <a:extLst>
              <a:ext uri="{FF2B5EF4-FFF2-40B4-BE49-F238E27FC236}">
                <a16:creationId xmlns:a16="http://schemas.microsoft.com/office/drawing/2014/main" id="{AF0E3F56-1347-3D40-9694-CBFA721F18B3}"/>
              </a:ext>
            </a:extLst>
          </p:cNvPr>
          <p:cNvSpPr/>
          <p:nvPr/>
        </p:nvSpPr>
        <p:spPr>
          <a:xfrm>
            <a:off x="6060680" y="4310670"/>
            <a:ext cx="1623286" cy="50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dirty="0"/>
              <a:t> and Implications</a:t>
            </a:r>
          </a:p>
        </p:txBody>
      </p:sp>
      <p:cxnSp>
        <p:nvCxnSpPr>
          <p:cNvPr id="17" name="Straight Arrow Connector 16">
            <a:extLst>
              <a:ext uri="{FF2B5EF4-FFF2-40B4-BE49-F238E27FC236}">
                <a16:creationId xmlns:a16="http://schemas.microsoft.com/office/drawing/2014/main" id="{4B7A6B0E-0BD9-F445-B92A-20FC2C15CC9C}"/>
              </a:ext>
            </a:extLst>
          </p:cNvPr>
          <p:cNvCxnSpPr>
            <a:cxnSpLocks/>
            <a:stCxn id="4" idx="2"/>
            <a:endCxn id="6" idx="0"/>
          </p:cNvCxnSpPr>
          <p:nvPr/>
        </p:nvCxnSpPr>
        <p:spPr>
          <a:xfrm>
            <a:off x="5830930" y="1678252"/>
            <a:ext cx="1041394"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34CFE-39DA-7941-B56B-19A4F5B7C304}"/>
              </a:ext>
            </a:extLst>
          </p:cNvPr>
          <p:cNvCxnSpPr>
            <a:cxnSpLocks/>
            <a:stCxn id="6" idx="2"/>
            <a:endCxn id="7" idx="0"/>
          </p:cNvCxnSpPr>
          <p:nvPr/>
        </p:nvCxnSpPr>
        <p:spPr>
          <a:xfrm>
            <a:off x="6872324" y="2989835"/>
            <a:ext cx="0" cy="3096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FEAD53D-D13D-3747-8C17-3347C29F4883}"/>
              </a:ext>
            </a:extLst>
          </p:cNvPr>
          <p:cNvCxnSpPr>
            <a:cxnSpLocks/>
            <a:stCxn id="7" idx="2"/>
            <a:endCxn id="8" idx="0"/>
          </p:cNvCxnSpPr>
          <p:nvPr/>
        </p:nvCxnSpPr>
        <p:spPr>
          <a:xfrm flipH="1">
            <a:off x="6872323" y="4001004"/>
            <a:ext cx="1" cy="3096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069013CD-08D5-7743-BE13-D96BDFFDC2D7}"/>
              </a:ext>
            </a:extLst>
          </p:cNvPr>
          <p:cNvSpPr/>
          <p:nvPr/>
        </p:nvSpPr>
        <p:spPr>
          <a:xfrm>
            <a:off x="6872324" y="976749"/>
            <a:ext cx="1787224"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a:t>
            </a:r>
          </a:p>
          <a:p>
            <a:pPr algn="ctr"/>
            <a:r>
              <a:rPr lang="en-US" dirty="0"/>
              <a:t>political subreddits</a:t>
            </a:r>
          </a:p>
        </p:txBody>
      </p:sp>
      <p:cxnSp>
        <p:nvCxnSpPr>
          <p:cNvPr id="28" name="Straight Arrow Connector 27">
            <a:extLst>
              <a:ext uri="{FF2B5EF4-FFF2-40B4-BE49-F238E27FC236}">
                <a16:creationId xmlns:a16="http://schemas.microsoft.com/office/drawing/2014/main" id="{A6893200-9BB3-164E-B8C1-4B79CE64AADB}"/>
              </a:ext>
            </a:extLst>
          </p:cNvPr>
          <p:cNvCxnSpPr>
            <a:cxnSpLocks/>
            <a:stCxn id="26" idx="2"/>
            <a:endCxn id="6" idx="0"/>
          </p:cNvCxnSpPr>
          <p:nvPr/>
        </p:nvCxnSpPr>
        <p:spPr>
          <a:xfrm flipH="1">
            <a:off x="6872324" y="1678252"/>
            <a:ext cx="893612"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Magnetic Disk 31">
            <a:extLst>
              <a:ext uri="{FF2B5EF4-FFF2-40B4-BE49-F238E27FC236}">
                <a16:creationId xmlns:a16="http://schemas.microsoft.com/office/drawing/2014/main" id="{D9F681CE-106E-654E-84CA-E806BCD0C408}"/>
              </a:ext>
            </a:extLst>
          </p:cNvPr>
          <p:cNvSpPr/>
          <p:nvPr/>
        </p:nvSpPr>
        <p:spPr>
          <a:xfrm>
            <a:off x="4324216" y="2047955"/>
            <a:ext cx="803563" cy="1182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p>
          <a:p>
            <a:pPr algn="ctr"/>
            <a:r>
              <a:rPr lang="en-US" dirty="0"/>
              <a:t>data</a:t>
            </a:r>
          </a:p>
        </p:txBody>
      </p:sp>
      <p:sp>
        <p:nvSpPr>
          <p:cNvPr id="3" name="Rectangle 2">
            <a:extLst>
              <a:ext uri="{FF2B5EF4-FFF2-40B4-BE49-F238E27FC236}">
                <a16:creationId xmlns:a16="http://schemas.microsoft.com/office/drawing/2014/main" id="{8199B74D-1740-6F4D-BB67-1A9A1A6E1990}"/>
              </a:ext>
            </a:extLst>
          </p:cNvPr>
          <p:cNvSpPr/>
          <p:nvPr/>
        </p:nvSpPr>
        <p:spPr>
          <a:xfrm>
            <a:off x="764246" y="1833086"/>
            <a:ext cx="2856819" cy="1477328"/>
          </a:xfrm>
          <a:prstGeom prst="rect">
            <a:avLst/>
          </a:prstGeom>
        </p:spPr>
        <p:txBody>
          <a:bodyPr wrap="square">
            <a:spAutoFit/>
          </a:bodyPr>
          <a:lstStyle/>
          <a:p>
            <a:pPr algn="ctr"/>
            <a:r>
              <a:rPr lang="en-US" sz="3000" dirty="0">
                <a:latin typeface="Barlow" pitchFamily="2" charset="77"/>
              </a:rPr>
              <a:t>Measuring toxicity and toxicity norms</a:t>
            </a:r>
          </a:p>
        </p:txBody>
      </p:sp>
    </p:spTree>
    <p:extLst>
      <p:ext uri="{BB962C8B-B14F-4D97-AF65-F5344CB8AC3E}">
        <p14:creationId xmlns:p14="http://schemas.microsoft.com/office/powerpoint/2010/main" val="212475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938124" y="2523754"/>
            <a:ext cx="7480786" cy="154544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Toxicity norms of a community</a:t>
            </a:r>
            <a:endParaRPr lang="en" sz="1600" b="1" dirty="0">
              <a:latin typeface="Barlow Light" pitchFamily="2" charset="77"/>
            </a:endParaRPr>
          </a:p>
          <a:p>
            <a:pPr marL="285750" lvl="0" indent="-285750" algn="l" rtl="0">
              <a:spcBef>
                <a:spcPts val="600"/>
              </a:spcBef>
              <a:spcAft>
                <a:spcPts val="0"/>
              </a:spcAft>
              <a:buFont typeface="Wingdings" pitchFamily="2" charset="2"/>
              <a:buChar char="v"/>
            </a:pPr>
            <a:r>
              <a:rPr lang="en-US" sz="1600" dirty="0">
                <a:latin typeface="Barlow Light" pitchFamily="2" charset="77"/>
              </a:rPr>
              <a:t>Measured per month as the percent of comments that are toxic in that month in the community</a:t>
            </a:r>
          </a:p>
          <a:p>
            <a:pPr marL="101600" indent="0">
              <a:lnSpc>
                <a:spcPct val="100000"/>
              </a:lnSpc>
              <a:buNone/>
            </a:pPr>
            <a:endParaRPr lang="en-US" sz="1600" dirty="0">
              <a:latin typeface="Barlow Light" pitchFamily="2" charset="77"/>
            </a:endParaRPr>
          </a:p>
          <a:p>
            <a:pPr marL="101600" indent="0">
              <a:lnSpc>
                <a:spcPct val="100000"/>
              </a:lnSpc>
              <a:buNone/>
            </a:pPr>
            <a:endParaRPr lang="en-US" dirty="0">
              <a:latin typeface="Barlow Light" pitchFamily="2" charset="77"/>
            </a:endParaRPr>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Measuring toxicity using Perspective API</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879817A1-736E-C041-8EEB-D7026682E615}"/>
              </a:ext>
            </a:extLst>
          </p:cNvPr>
          <p:cNvSpPr txBox="1"/>
          <p:nvPr/>
        </p:nvSpPr>
        <p:spPr>
          <a:xfrm>
            <a:off x="837145" y="1795380"/>
            <a:ext cx="7853432" cy="307777"/>
          </a:xfrm>
          <a:prstGeom prst="rect">
            <a:avLst/>
          </a:prstGeom>
          <a:noFill/>
        </p:spPr>
        <p:txBody>
          <a:bodyPr wrap="none" rtlCol="0">
            <a:spAutoFit/>
          </a:bodyPr>
          <a:lstStyle/>
          <a:p>
            <a:r>
              <a:rPr lang="en-US" dirty="0"/>
              <a:t>“a rude, disrespectful, or unreasonable comment that is likely to make people leave a discussion”</a:t>
            </a:r>
          </a:p>
        </p:txBody>
      </p:sp>
    </p:spTree>
    <p:extLst>
      <p:ext uri="{BB962C8B-B14F-4D97-AF65-F5344CB8AC3E}">
        <p14:creationId xmlns:p14="http://schemas.microsoft.com/office/powerpoint/2010/main" val="77063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28FFD-56CA-E244-B977-E7D7E92118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Rounded Rectangle 3">
            <a:extLst>
              <a:ext uri="{FF2B5EF4-FFF2-40B4-BE49-F238E27FC236}">
                <a16:creationId xmlns:a16="http://schemas.microsoft.com/office/drawing/2014/main" id="{07602DCD-655D-B541-9BCA-5A82EB98D530}"/>
              </a:ext>
            </a:extLst>
          </p:cNvPr>
          <p:cNvSpPr/>
          <p:nvPr/>
        </p:nvSpPr>
        <p:spPr>
          <a:xfrm>
            <a:off x="4986026" y="976750"/>
            <a:ext cx="1689807" cy="701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Measuring toxicity and toxicity norms</a:t>
            </a:r>
          </a:p>
        </p:txBody>
      </p:sp>
      <p:sp>
        <p:nvSpPr>
          <p:cNvPr id="6" name="Rounded Rectangle 5">
            <a:extLst>
              <a:ext uri="{FF2B5EF4-FFF2-40B4-BE49-F238E27FC236}">
                <a16:creationId xmlns:a16="http://schemas.microsoft.com/office/drawing/2014/main" id="{3717456E-2C51-884D-B3DF-79556B5826CD}"/>
              </a:ext>
            </a:extLst>
          </p:cNvPr>
          <p:cNvSpPr/>
          <p:nvPr/>
        </p:nvSpPr>
        <p:spPr>
          <a:xfrm>
            <a:off x="5830930" y="2288332"/>
            <a:ext cx="2082788"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stable and distinct toxicity norms</a:t>
            </a:r>
          </a:p>
        </p:txBody>
      </p:sp>
      <p:sp>
        <p:nvSpPr>
          <p:cNvPr id="7" name="Rounded Rectangle 6">
            <a:extLst>
              <a:ext uri="{FF2B5EF4-FFF2-40B4-BE49-F238E27FC236}">
                <a16:creationId xmlns:a16="http://schemas.microsoft.com/office/drawing/2014/main" id="{4D053033-3D5E-BE42-88F7-59701BC0B1E9}"/>
              </a:ext>
            </a:extLst>
          </p:cNvPr>
          <p:cNvSpPr/>
          <p:nvPr/>
        </p:nvSpPr>
        <p:spPr>
          <a:xfrm>
            <a:off x="5669287" y="3323614"/>
            <a:ext cx="2406073" cy="701503"/>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Quantifying norm conforming processes and transformative learning</a:t>
            </a:r>
          </a:p>
        </p:txBody>
      </p:sp>
      <p:sp>
        <p:nvSpPr>
          <p:cNvPr id="8" name="Rounded Rectangle 7">
            <a:extLst>
              <a:ext uri="{FF2B5EF4-FFF2-40B4-BE49-F238E27FC236}">
                <a16:creationId xmlns:a16="http://schemas.microsoft.com/office/drawing/2014/main" id="{AF0E3F56-1347-3D40-9694-CBFA721F18B3}"/>
              </a:ext>
            </a:extLst>
          </p:cNvPr>
          <p:cNvSpPr/>
          <p:nvPr/>
        </p:nvSpPr>
        <p:spPr>
          <a:xfrm>
            <a:off x="6060680" y="4307262"/>
            <a:ext cx="1623286" cy="50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dirty="0"/>
              <a:t> and Implications</a:t>
            </a:r>
          </a:p>
        </p:txBody>
      </p:sp>
      <p:cxnSp>
        <p:nvCxnSpPr>
          <p:cNvPr id="17" name="Straight Arrow Connector 16">
            <a:extLst>
              <a:ext uri="{FF2B5EF4-FFF2-40B4-BE49-F238E27FC236}">
                <a16:creationId xmlns:a16="http://schemas.microsoft.com/office/drawing/2014/main" id="{4B7A6B0E-0BD9-F445-B92A-20FC2C15CC9C}"/>
              </a:ext>
            </a:extLst>
          </p:cNvPr>
          <p:cNvCxnSpPr>
            <a:cxnSpLocks/>
            <a:stCxn id="4" idx="2"/>
            <a:endCxn id="6" idx="0"/>
          </p:cNvCxnSpPr>
          <p:nvPr/>
        </p:nvCxnSpPr>
        <p:spPr>
          <a:xfrm>
            <a:off x="5830930" y="1678252"/>
            <a:ext cx="1041394"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34CFE-39DA-7941-B56B-19A4F5B7C304}"/>
              </a:ext>
            </a:extLst>
          </p:cNvPr>
          <p:cNvCxnSpPr>
            <a:cxnSpLocks/>
            <a:stCxn id="6" idx="2"/>
            <a:endCxn id="7" idx="0"/>
          </p:cNvCxnSpPr>
          <p:nvPr/>
        </p:nvCxnSpPr>
        <p:spPr>
          <a:xfrm>
            <a:off x="6872324" y="2989835"/>
            <a:ext cx="0" cy="3337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FEAD53D-D13D-3747-8C17-3347C29F4883}"/>
              </a:ext>
            </a:extLst>
          </p:cNvPr>
          <p:cNvCxnSpPr>
            <a:cxnSpLocks/>
            <a:stCxn id="7" idx="2"/>
            <a:endCxn id="8" idx="0"/>
          </p:cNvCxnSpPr>
          <p:nvPr/>
        </p:nvCxnSpPr>
        <p:spPr>
          <a:xfrm flipH="1">
            <a:off x="6872323" y="4025117"/>
            <a:ext cx="1" cy="2821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069013CD-08D5-7743-BE13-D96BDFFDC2D7}"/>
              </a:ext>
            </a:extLst>
          </p:cNvPr>
          <p:cNvSpPr/>
          <p:nvPr/>
        </p:nvSpPr>
        <p:spPr>
          <a:xfrm>
            <a:off x="6872324" y="976749"/>
            <a:ext cx="1787224"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a:t>
            </a:r>
          </a:p>
          <a:p>
            <a:pPr algn="ctr"/>
            <a:r>
              <a:rPr lang="en-US" dirty="0"/>
              <a:t>political subreddits</a:t>
            </a:r>
          </a:p>
        </p:txBody>
      </p:sp>
      <p:cxnSp>
        <p:nvCxnSpPr>
          <p:cNvPr id="28" name="Straight Arrow Connector 27">
            <a:extLst>
              <a:ext uri="{FF2B5EF4-FFF2-40B4-BE49-F238E27FC236}">
                <a16:creationId xmlns:a16="http://schemas.microsoft.com/office/drawing/2014/main" id="{A6893200-9BB3-164E-B8C1-4B79CE64AADB}"/>
              </a:ext>
            </a:extLst>
          </p:cNvPr>
          <p:cNvCxnSpPr>
            <a:cxnSpLocks/>
            <a:stCxn id="26" idx="2"/>
            <a:endCxn id="6" idx="0"/>
          </p:cNvCxnSpPr>
          <p:nvPr/>
        </p:nvCxnSpPr>
        <p:spPr>
          <a:xfrm flipH="1">
            <a:off x="6872324" y="1678252"/>
            <a:ext cx="893612"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Magnetic Disk 31">
            <a:extLst>
              <a:ext uri="{FF2B5EF4-FFF2-40B4-BE49-F238E27FC236}">
                <a16:creationId xmlns:a16="http://schemas.microsoft.com/office/drawing/2014/main" id="{D9F681CE-106E-654E-84CA-E806BCD0C408}"/>
              </a:ext>
            </a:extLst>
          </p:cNvPr>
          <p:cNvSpPr/>
          <p:nvPr/>
        </p:nvSpPr>
        <p:spPr>
          <a:xfrm>
            <a:off x="4324216" y="2047955"/>
            <a:ext cx="803563" cy="1182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p>
          <a:p>
            <a:pPr algn="ctr"/>
            <a:r>
              <a:rPr lang="en-US" dirty="0"/>
              <a:t>data</a:t>
            </a:r>
          </a:p>
        </p:txBody>
      </p:sp>
      <p:sp>
        <p:nvSpPr>
          <p:cNvPr id="14" name="Rectangle 13">
            <a:extLst>
              <a:ext uri="{FF2B5EF4-FFF2-40B4-BE49-F238E27FC236}">
                <a16:creationId xmlns:a16="http://schemas.microsoft.com/office/drawing/2014/main" id="{27D9BCBE-E08F-544D-A356-E0A53DC5FED1}"/>
              </a:ext>
            </a:extLst>
          </p:cNvPr>
          <p:cNvSpPr/>
          <p:nvPr/>
        </p:nvSpPr>
        <p:spPr>
          <a:xfrm>
            <a:off x="803977" y="1470572"/>
            <a:ext cx="3478145" cy="2554545"/>
          </a:xfrm>
          <a:prstGeom prst="rect">
            <a:avLst/>
          </a:prstGeom>
        </p:spPr>
        <p:txBody>
          <a:bodyPr wrap="square">
            <a:spAutoFit/>
          </a:bodyPr>
          <a:lstStyle/>
          <a:p>
            <a:pPr algn="ctr"/>
            <a:r>
              <a:rPr lang="en-US" sz="3200" dirty="0"/>
              <a:t>Quantifying norm conforming processes and transformative learning</a:t>
            </a:r>
          </a:p>
        </p:txBody>
      </p:sp>
    </p:spTree>
    <p:extLst>
      <p:ext uri="{BB962C8B-B14F-4D97-AF65-F5344CB8AC3E}">
        <p14:creationId xmlns:p14="http://schemas.microsoft.com/office/powerpoint/2010/main" val="638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Self Selection</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C6E970-E50E-7240-A339-4454DBCBA0CE}"/>
              </a:ext>
            </a:extLst>
          </p:cNvPr>
          <p:cNvCxnSpPr>
            <a:cxnSpLocks/>
          </p:cNvCxnSpPr>
          <p:nvPr/>
        </p:nvCxnSpPr>
        <p:spPr>
          <a:xfrm flipH="1" flipV="1">
            <a:off x="5422059" y="3446327"/>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88C1011-4E16-3641-9175-DFD2FDC0EC8A}"/>
              </a:ext>
            </a:extLst>
          </p:cNvPr>
          <p:cNvSpPr txBox="1"/>
          <p:nvPr/>
        </p:nvSpPr>
        <p:spPr>
          <a:xfrm>
            <a:off x="1496840" y="2085455"/>
            <a:ext cx="1690566" cy="217688"/>
          </a:xfrm>
          <a:prstGeom prst="rect">
            <a:avLst/>
          </a:prstGeom>
          <a:noFill/>
        </p:spPr>
        <p:txBody>
          <a:bodyPr wrap="square" lIns="0" tIns="0" rIns="0" bIns="0" rtlCol="0">
            <a:spAutoFit/>
          </a:bodyPr>
          <a:lstStyle/>
          <a:p>
            <a:pPr algn="r">
              <a:lnSpc>
                <a:spcPct val="70000"/>
              </a:lnSpc>
            </a:pPr>
            <a:r>
              <a:rPr lang="en-US" sz="1000" dirty="0"/>
              <a:t> Toxicity of non-members </a:t>
            </a:r>
          </a:p>
          <a:p>
            <a:pPr algn="r">
              <a:lnSpc>
                <a:spcPct val="70000"/>
              </a:lnSpc>
            </a:pPr>
            <a:r>
              <a:rPr lang="en-US" sz="1000" dirty="0"/>
              <a:t>(in other political subreddits)</a:t>
            </a:r>
          </a:p>
        </p:txBody>
      </p:sp>
      <p:cxnSp>
        <p:nvCxnSpPr>
          <p:cNvPr id="38" name="Straight Arrow Connector 37">
            <a:extLst>
              <a:ext uri="{FF2B5EF4-FFF2-40B4-BE49-F238E27FC236}">
                <a16:creationId xmlns:a16="http://schemas.microsoft.com/office/drawing/2014/main" id="{AA494B05-63F3-654F-A49F-42B87C74016F}"/>
              </a:ext>
            </a:extLst>
          </p:cNvPr>
          <p:cNvCxnSpPr>
            <a:cxnSpLocks/>
          </p:cNvCxnSpPr>
          <p:nvPr/>
        </p:nvCxnSpPr>
        <p:spPr>
          <a:xfrm>
            <a:off x="3218868" y="2106612"/>
            <a:ext cx="320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464AFE0-568A-D14D-851B-855726F07BA1}"/>
              </a:ext>
            </a:extLst>
          </p:cNvPr>
          <p:cNvSpPr txBox="1"/>
          <p:nvPr/>
        </p:nvSpPr>
        <p:spPr>
          <a:xfrm>
            <a:off x="1480511" y="2591441"/>
            <a:ext cx="1690566" cy="217688"/>
          </a:xfrm>
          <a:prstGeom prst="rect">
            <a:avLst/>
          </a:prstGeom>
          <a:noFill/>
        </p:spPr>
        <p:txBody>
          <a:bodyPr wrap="square" lIns="0" tIns="0" rIns="0" bIns="0" rtlCol="0">
            <a:spAutoFit/>
          </a:bodyPr>
          <a:lstStyle/>
          <a:p>
            <a:pPr algn="r">
              <a:lnSpc>
                <a:spcPct val="70000"/>
              </a:lnSpc>
            </a:pPr>
            <a:r>
              <a:rPr lang="en-US" sz="1000" dirty="0"/>
              <a:t> Toxicity of newcomers </a:t>
            </a:r>
          </a:p>
          <a:p>
            <a:pPr algn="r">
              <a:lnSpc>
                <a:spcPct val="70000"/>
              </a:lnSpc>
            </a:pPr>
            <a:r>
              <a:rPr lang="en-US" sz="1000" dirty="0"/>
              <a:t>(in other political subreddits)</a:t>
            </a:r>
          </a:p>
        </p:txBody>
      </p:sp>
      <p:cxnSp>
        <p:nvCxnSpPr>
          <p:cNvPr id="40" name="Straight Arrow Connector 39">
            <a:extLst>
              <a:ext uri="{FF2B5EF4-FFF2-40B4-BE49-F238E27FC236}">
                <a16:creationId xmlns:a16="http://schemas.microsoft.com/office/drawing/2014/main" id="{B477AEC4-CD59-E640-A1D7-B544826884CF}"/>
              </a:ext>
            </a:extLst>
          </p:cNvPr>
          <p:cNvCxnSpPr>
            <a:cxnSpLocks/>
          </p:cNvCxnSpPr>
          <p:nvPr/>
        </p:nvCxnSpPr>
        <p:spPr>
          <a:xfrm flipV="1">
            <a:off x="3218868" y="2652842"/>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5C04986-D856-0F4B-8693-B909068053AA}"/>
              </a:ext>
            </a:extLst>
          </p:cNvPr>
          <p:cNvSpPr txBox="1"/>
          <p:nvPr/>
        </p:nvSpPr>
        <p:spPr>
          <a:xfrm>
            <a:off x="5976058" y="3406994"/>
            <a:ext cx="1322478" cy="109967"/>
          </a:xfrm>
          <a:prstGeom prst="rect">
            <a:avLst/>
          </a:prstGeom>
          <a:noFill/>
        </p:spPr>
        <p:txBody>
          <a:bodyPr wrap="none" lIns="0" tIns="0" rIns="0" bIns="0" rtlCol="0">
            <a:spAutoFit/>
          </a:bodyPr>
          <a:lstStyle/>
          <a:p>
            <a:pPr>
              <a:lnSpc>
                <a:spcPct val="70000"/>
              </a:lnSpc>
            </a:pPr>
            <a:r>
              <a:rPr lang="en-US" sz="1000" dirty="0"/>
              <a:t>r/</a:t>
            </a:r>
            <a:r>
              <a:rPr lang="en-US" sz="1000" dirty="0" err="1"/>
              <a:t>NeutralPolitics</a:t>
            </a:r>
            <a:r>
              <a:rPr lang="en-US" sz="1000" dirty="0"/>
              <a:t> toxicity</a:t>
            </a:r>
          </a:p>
        </p:txBody>
      </p: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9957240-F8AF-8C4C-B441-5CEDE0155E73}"/>
              </a:ext>
            </a:extLst>
          </p:cNvPr>
          <p:cNvSpPr txBox="1"/>
          <p:nvPr/>
        </p:nvSpPr>
        <p:spPr>
          <a:xfrm>
            <a:off x="3783722" y="4227733"/>
            <a:ext cx="1439818" cy="307777"/>
          </a:xfrm>
          <a:prstGeom prst="rect">
            <a:avLst/>
          </a:prstGeom>
          <a:noFill/>
        </p:spPr>
        <p:txBody>
          <a:bodyPr wrap="none" rtlCol="0">
            <a:spAutoFit/>
          </a:bodyPr>
          <a:lstStyle/>
          <a:p>
            <a:r>
              <a:rPr lang="en-US" dirty="0"/>
              <a:t>r/</a:t>
            </a:r>
            <a:r>
              <a:rPr lang="en-US" dirty="0" err="1"/>
              <a:t>NeutralPolitics</a:t>
            </a:r>
            <a:endParaRPr lang="en-US" dirty="0"/>
          </a:p>
        </p:txBody>
      </p:sp>
    </p:spTree>
    <p:extLst>
      <p:ext uri="{BB962C8B-B14F-4D97-AF65-F5344CB8AC3E}">
        <p14:creationId xmlns:p14="http://schemas.microsoft.com/office/powerpoint/2010/main" val="39310378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20" grpId="0" animBg="1"/>
      <p:bldP spid="37" grpId="0"/>
      <p:bldP spid="39" grpId="0"/>
      <p:bldP spid="47" grpId="0"/>
      <p:bldP spid="4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Pre-Entry Learning</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3573923" y="2668176"/>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075E1F-D7DD-4343-985C-C65AEBFB0D61}"/>
              </a:ext>
            </a:extLst>
          </p:cNvPr>
          <p:cNvCxnSpPr>
            <a:cxnSpLocks/>
          </p:cNvCxnSpPr>
          <p:nvPr/>
        </p:nvCxnSpPr>
        <p:spPr>
          <a:xfrm>
            <a:off x="3569274" y="3192080"/>
            <a:ext cx="1848784"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C88C1011-4E16-3641-9175-DFD2FDC0EC8A}"/>
              </a:ext>
            </a:extLst>
          </p:cNvPr>
          <p:cNvSpPr txBox="1"/>
          <p:nvPr/>
        </p:nvSpPr>
        <p:spPr>
          <a:xfrm>
            <a:off x="1496840" y="2085455"/>
            <a:ext cx="1690566" cy="217688"/>
          </a:xfrm>
          <a:prstGeom prst="rect">
            <a:avLst/>
          </a:prstGeom>
          <a:noFill/>
        </p:spPr>
        <p:txBody>
          <a:bodyPr wrap="square" lIns="0" tIns="0" rIns="0" bIns="0" rtlCol="0">
            <a:spAutoFit/>
          </a:bodyPr>
          <a:lstStyle/>
          <a:p>
            <a:pPr algn="r">
              <a:lnSpc>
                <a:spcPct val="70000"/>
              </a:lnSpc>
            </a:pPr>
            <a:r>
              <a:rPr lang="en-US" sz="1000" dirty="0"/>
              <a:t> Toxicity of non-members</a:t>
            </a:r>
          </a:p>
          <a:p>
            <a:pPr algn="r">
              <a:lnSpc>
                <a:spcPct val="70000"/>
              </a:lnSpc>
            </a:pPr>
            <a:r>
              <a:rPr lang="en-US" sz="1000" dirty="0"/>
              <a:t> (in other political subreddits)</a:t>
            </a:r>
          </a:p>
        </p:txBody>
      </p:sp>
      <p:cxnSp>
        <p:nvCxnSpPr>
          <p:cNvPr id="38" name="Straight Arrow Connector 37">
            <a:extLst>
              <a:ext uri="{FF2B5EF4-FFF2-40B4-BE49-F238E27FC236}">
                <a16:creationId xmlns:a16="http://schemas.microsoft.com/office/drawing/2014/main" id="{AA494B05-63F3-654F-A49F-42B87C74016F}"/>
              </a:ext>
            </a:extLst>
          </p:cNvPr>
          <p:cNvCxnSpPr>
            <a:cxnSpLocks/>
          </p:cNvCxnSpPr>
          <p:nvPr/>
        </p:nvCxnSpPr>
        <p:spPr>
          <a:xfrm>
            <a:off x="3218868" y="2106612"/>
            <a:ext cx="320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464AFE0-568A-D14D-851B-855726F07BA1}"/>
              </a:ext>
            </a:extLst>
          </p:cNvPr>
          <p:cNvSpPr txBox="1"/>
          <p:nvPr/>
        </p:nvSpPr>
        <p:spPr>
          <a:xfrm>
            <a:off x="1496768" y="2597161"/>
            <a:ext cx="1690566" cy="217688"/>
          </a:xfrm>
          <a:prstGeom prst="rect">
            <a:avLst/>
          </a:prstGeom>
          <a:noFill/>
        </p:spPr>
        <p:txBody>
          <a:bodyPr wrap="square" lIns="0" tIns="0" rIns="0" bIns="0" rtlCol="0">
            <a:spAutoFit/>
          </a:bodyPr>
          <a:lstStyle/>
          <a:p>
            <a:pPr algn="r">
              <a:lnSpc>
                <a:spcPct val="70000"/>
              </a:lnSpc>
            </a:pPr>
            <a:r>
              <a:rPr lang="en-US" sz="1000" dirty="0"/>
              <a:t> Toxicity of newcomers </a:t>
            </a:r>
          </a:p>
          <a:p>
            <a:pPr algn="r">
              <a:lnSpc>
                <a:spcPct val="70000"/>
              </a:lnSpc>
            </a:pPr>
            <a:r>
              <a:rPr lang="en-US" sz="1000" dirty="0"/>
              <a:t>(in other political subreddits)</a:t>
            </a:r>
          </a:p>
        </p:txBody>
      </p:sp>
      <p:cxnSp>
        <p:nvCxnSpPr>
          <p:cNvPr id="40" name="Straight Arrow Connector 39">
            <a:extLst>
              <a:ext uri="{FF2B5EF4-FFF2-40B4-BE49-F238E27FC236}">
                <a16:creationId xmlns:a16="http://schemas.microsoft.com/office/drawing/2014/main" id="{B477AEC4-CD59-E640-A1D7-B544826884CF}"/>
              </a:ext>
            </a:extLst>
          </p:cNvPr>
          <p:cNvCxnSpPr>
            <a:cxnSpLocks/>
          </p:cNvCxnSpPr>
          <p:nvPr/>
        </p:nvCxnSpPr>
        <p:spPr>
          <a:xfrm flipV="1">
            <a:off x="3218868" y="2652842"/>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02641A8-CC3F-5349-852C-06A5DE8A026A}"/>
              </a:ext>
            </a:extLst>
          </p:cNvPr>
          <p:cNvSpPr txBox="1"/>
          <p:nvPr/>
        </p:nvSpPr>
        <p:spPr>
          <a:xfrm>
            <a:off x="1390720" y="3108867"/>
            <a:ext cx="1791087" cy="217688"/>
          </a:xfrm>
          <a:prstGeom prst="rect">
            <a:avLst/>
          </a:prstGeom>
          <a:noFill/>
        </p:spPr>
        <p:txBody>
          <a:bodyPr wrap="square" lIns="0" tIns="0" rIns="0" bIns="0" rtlCol="0">
            <a:spAutoFit/>
          </a:bodyPr>
          <a:lstStyle/>
          <a:p>
            <a:pPr algn="r">
              <a:lnSpc>
                <a:spcPct val="70000"/>
              </a:lnSpc>
            </a:pPr>
            <a:r>
              <a:rPr lang="en-US" sz="1000" dirty="0"/>
              <a:t>Toxicity of newcomers in their first comment in subreddit</a:t>
            </a:r>
          </a:p>
        </p:txBody>
      </p:sp>
      <p:cxnSp>
        <p:nvCxnSpPr>
          <p:cNvPr id="42" name="Straight Arrow Connector 41">
            <a:extLst>
              <a:ext uri="{FF2B5EF4-FFF2-40B4-BE49-F238E27FC236}">
                <a16:creationId xmlns:a16="http://schemas.microsoft.com/office/drawing/2014/main" id="{E1B30AFD-84E1-EC4E-B35D-ADDE8680BF79}"/>
              </a:ext>
            </a:extLst>
          </p:cNvPr>
          <p:cNvCxnSpPr>
            <a:cxnSpLocks/>
          </p:cNvCxnSpPr>
          <p:nvPr/>
        </p:nvCxnSpPr>
        <p:spPr>
          <a:xfrm flipV="1">
            <a:off x="3202823" y="3190252"/>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3569274" y="3192772"/>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A04C5185-26EB-064E-9BED-A6395F597FEB}"/>
              </a:ext>
            </a:extLst>
          </p:cNvPr>
          <p:cNvSpPr txBox="1"/>
          <p:nvPr/>
        </p:nvSpPr>
        <p:spPr>
          <a:xfrm>
            <a:off x="3783722" y="4227733"/>
            <a:ext cx="1439818" cy="307777"/>
          </a:xfrm>
          <a:prstGeom prst="rect">
            <a:avLst/>
          </a:prstGeom>
          <a:noFill/>
        </p:spPr>
        <p:txBody>
          <a:bodyPr wrap="none" rtlCol="0">
            <a:spAutoFit/>
          </a:bodyPr>
          <a:lstStyle/>
          <a:p>
            <a:r>
              <a:rPr lang="en-US" dirty="0"/>
              <a:t>r/</a:t>
            </a:r>
            <a:r>
              <a:rPr lang="en-US" dirty="0" err="1"/>
              <a:t>NeutralPolitics</a:t>
            </a:r>
            <a:endParaRPr lang="en-US" dirty="0"/>
          </a:p>
        </p:txBody>
      </p:sp>
    </p:spTree>
    <p:extLst>
      <p:ext uri="{BB962C8B-B14F-4D97-AF65-F5344CB8AC3E}">
        <p14:creationId xmlns:p14="http://schemas.microsoft.com/office/powerpoint/2010/main" val="35441231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7" grpId="1"/>
      <p:bldP spid="39" grpId="1"/>
      <p:bldP spid="41" grpId="0"/>
      <p:bldP spid="4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Selective Retention</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7" name="Rectangle 6">
            <a:extLst>
              <a:ext uri="{FF2B5EF4-FFF2-40B4-BE49-F238E27FC236}">
                <a16:creationId xmlns:a16="http://schemas.microsoft.com/office/drawing/2014/main" id="{436F9A73-F433-9043-8376-48E28112E08B}"/>
              </a:ext>
            </a:extLst>
          </p:cNvPr>
          <p:cNvSpPr/>
          <p:nvPr/>
        </p:nvSpPr>
        <p:spPr>
          <a:xfrm>
            <a:off x="4492929" y="3024109"/>
            <a:ext cx="921954" cy="249792"/>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1000" dirty="0">
                <a:solidFill>
                  <a:schemeClr val="bg2">
                    <a:lumMod val="25000"/>
                  </a:schemeClr>
                </a:solidFill>
              </a:rPr>
              <a:t>SR</a:t>
            </a:r>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3573923" y="2668176"/>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C61F84-90EE-C845-9BD8-552EA0E2F438}"/>
              </a:ext>
            </a:extLst>
          </p:cNvPr>
          <p:cNvCxnSpPr>
            <a:cxnSpLocks/>
          </p:cNvCxnSpPr>
          <p:nvPr/>
        </p:nvCxnSpPr>
        <p:spPr>
          <a:xfrm>
            <a:off x="4491016" y="3285341"/>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AAADAE3-D6DA-9B4E-880D-92C86631469F}"/>
              </a:ext>
            </a:extLst>
          </p:cNvPr>
          <p:cNvCxnSpPr>
            <a:cxnSpLocks/>
          </p:cNvCxnSpPr>
          <p:nvPr/>
        </p:nvCxnSpPr>
        <p:spPr>
          <a:xfrm>
            <a:off x="4489912" y="3015692"/>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2DE14A5E-66FB-8246-B622-5B316673A491}"/>
              </a:ext>
            </a:extLst>
          </p:cNvPr>
          <p:cNvSpPr txBox="1"/>
          <p:nvPr/>
        </p:nvSpPr>
        <p:spPr>
          <a:xfrm>
            <a:off x="5976058" y="2923012"/>
            <a:ext cx="1519647" cy="217688"/>
          </a:xfrm>
          <a:prstGeom prst="rect">
            <a:avLst/>
          </a:prstGeom>
          <a:noFill/>
        </p:spPr>
        <p:txBody>
          <a:bodyPr wrap="none" lIns="0" tIns="0" rIns="0" bIns="0" rtlCol="0" anchor="t">
            <a:spAutoFit/>
          </a:bodyPr>
          <a:lstStyle/>
          <a:p>
            <a:pPr>
              <a:lnSpc>
                <a:spcPct val="70000"/>
              </a:lnSpc>
            </a:pPr>
            <a:r>
              <a:rPr lang="en-US" sz="1000" dirty="0"/>
              <a:t>Toxicity of first comment of</a:t>
            </a:r>
          </a:p>
          <a:p>
            <a:pPr>
              <a:lnSpc>
                <a:spcPct val="70000"/>
              </a:lnSpc>
            </a:pPr>
            <a:r>
              <a:rPr lang="en-US" sz="1000" dirty="0"/>
              <a:t> newcomers who will exit</a:t>
            </a:r>
          </a:p>
        </p:txBody>
      </p:sp>
      <p:cxnSp>
        <p:nvCxnSpPr>
          <p:cNvPr id="44" name="Straight Arrow Connector 43">
            <a:extLst>
              <a:ext uri="{FF2B5EF4-FFF2-40B4-BE49-F238E27FC236}">
                <a16:creationId xmlns:a16="http://schemas.microsoft.com/office/drawing/2014/main" id="{6F461371-0A23-834C-A23A-FC1817D04658}"/>
              </a:ext>
            </a:extLst>
          </p:cNvPr>
          <p:cNvCxnSpPr>
            <a:cxnSpLocks/>
          </p:cNvCxnSpPr>
          <p:nvPr/>
        </p:nvCxnSpPr>
        <p:spPr>
          <a:xfrm flipH="1" flipV="1">
            <a:off x="5438230" y="3027674"/>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199B3F-4603-D44D-B494-5F034BEEA42E}"/>
              </a:ext>
            </a:extLst>
          </p:cNvPr>
          <p:cNvSpPr txBox="1"/>
          <p:nvPr/>
        </p:nvSpPr>
        <p:spPr>
          <a:xfrm>
            <a:off x="5976058" y="3193117"/>
            <a:ext cx="1542089" cy="217688"/>
          </a:xfrm>
          <a:prstGeom prst="rect">
            <a:avLst/>
          </a:prstGeom>
          <a:noFill/>
        </p:spPr>
        <p:txBody>
          <a:bodyPr wrap="none" lIns="0" tIns="0" rIns="0" bIns="0" rtlCol="0">
            <a:spAutoFit/>
          </a:bodyPr>
          <a:lstStyle/>
          <a:p>
            <a:pPr>
              <a:lnSpc>
                <a:spcPct val="70000"/>
              </a:lnSpc>
            </a:pPr>
            <a:r>
              <a:rPr lang="en-US" sz="1000" dirty="0"/>
              <a:t>Toxicity of first comment of</a:t>
            </a:r>
          </a:p>
          <a:p>
            <a:pPr>
              <a:lnSpc>
                <a:spcPct val="70000"/>
              </a:lnSpc>
            </a:pPr>
            <a:r>
              <a:rPr lang="en-US" sz="1000" dirty="0"/>
              <a:t> newcomers who will return</a:t>
            </a:r>
          </a:p>
        </p:txBody>
      </p:sp>
      <p:cxnSp>
        <p:nvCxnSpPr>
          <p:cNvPr id="46" name="Straight Arrow Connector 45">
            <a:extLst>
              <a:ext uri="{FF2B5EF4-FFF2-40B4-BE49-F238E27FC236}">
                <a16:creationId xmlns:a16="http://schemas.microsoft.com/office/drawing/2014/main" id="{1EBEF82C-173B-E340-BD98-2ACFDD4503E9}"/>
              </a:ext>
            </a:extLst>
          </p:cNvPr>
          <p:cNvCxnSpPr>
            <a:cxnSpLocks/>
          </p:cNvCxnSpPr>
          <p:nvPr/>
        </p:nvCxnSpPr>
        <p:spPr>
          <a:xfrm flipH="1" flipV="1">
            <a:off x="5438230" y="3281424"/>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3569274" y="3192772"/>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TextBox 65">
            <a:extLst>
              <a:ext uri="{FF2B5EF4-FFF2-40B4-BE49-F238E27FC236}">
                <a16:creationId xmlns:a16="http://schemas.microsoft.com/office/drawing/2014/main" id="{B9EC58E8-49A7-244E-A3AC-F24BC8BDA13A}"/>
              </a:ext>
            </a:extLst>
          </p:cNvPr>
          <p:cNvSpPr txBox="1"/>
          <p:nvPr/>
        </p:nvSpPr>
        <p:spPr>
          <a:xfrm>
            <a:off x="3783722" y="4227733"/>
            <a:ext cx="1439818" cy="307777"/>
          </a:xfrm>
          <a:prstGeom prst="rect">
            <a:avLst/>
          </a:prstGeom>
          <a:noFill/>
        </p:spPr>
        <p:txBody>
          <a:bodyPr wrap="none" rtlCol="0">
            <a:spAutoFit/>
          </a:bodyPr>
          <a:lstStyle/>
          <a:p>
            <a:r>
              <a:rPr lang="en-US" dirty="0"/>
              <a:t>r/</a:t>
            </a:r>
            <a:r>
              <a:rPr lang="en-US" dirty="0" err="1"/>
              <a:t>NeutralPolitics</a:t>
            </a:r>
            <a:endParaRPr lang="en-US" dirty="0"/>
          </a:p>
        </p:txBody>
      </p:sp>
    </p:spTree>
    <p:extLst>
      <p:ext uri="{BB962C8B-B14F-4D97-AF65-F5344CB8AC3E}">
        <p14:creationId xmlns:p14="http://schemas.microsoft.com/office/powerpoint/2010/main" val="166939224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3" grpId="0"/>
      <p:bldP spid="43" grpId="1"/>
      <p:bldP spid="45" grpId="0"/>
      <p:bldP spid="4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Post-Entry Learning</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27" name="TextBox 26">
            <a:extLst>
              <a:ext uri="{FF2B5EF4-FFF2-40B4-BE49-F238E27FC236}">
                <a16:creationId xmlns:a16="http://schemas.microsoft.com/office/drawing/2014/main" id="{EE3143E5-1732-C241-B433-4FCED88C45F6}"/>
              </a:ext>
            </a:extLst>
          </p:cNvPr>
          <p:cNvSpPr txBox="1"/>
          <p:nvPr/>
        </p:nvSpPr>
        <p:spPr>
          <a:xfrm>
            <a:off x="5976058" y="3606742"/>
            <a:ext cx="1166986" cy="217688"/>
          </a:xfrm>
          <a:prstGeom prst="rect">
            <a:avLst/>
          </a:prstGeom>
          <a:noFill/>
        </p:spPr>
        <p:txBody>
          <a:bodyPr wrap="none" lIns="0" tIns="0" rIns="0" bIns="0" rtlCol="0">
            <a:spAutoFit/>
          </a:bodyPr>
          <a:lstStyle/>
          <a:p>
            <a:pPr>
              <a:lnSpc>
                <a:spcPct val="70000"/>
              </a:lnSpc>
            </a:pPr>
            <a:r>
              <a:rPr lang="en-US" sz="1000" dirty="0"/>
              <a:t>Newcomers’ toxicity </a:t>
            </a:r>
          </a:p>
          <a:p>
            <a:pPr>
              <a:lnSpc>
                <a:spcPct val="70000"/>
              </a:lnSpc>
            </a:pPr>
            <a:r>
              <a:rPr lang="en-US" sz="1000" dirty="0"/>
              <a:t>in first month</a:t>
            </a:r>
          </a:p>
        </p:txBody>
      </p:sp>
      <p:sp>
        <p:nvSpPr>
          <p:cNvPr id="7" name="Rectangle 6">
            <a:extLst>
              <a:ext uri="{FF2B5EF4-FFF2-40B4-BE49-F238E27FC236}">
                <a16:creationId xmlns:a16="http://schemas.microsoft.com/office/drawing/2014/main" id="{436F9A73-F433-9043-8376-48E28112E08B}"/>
              </a:ext>
            </a:extLst>
          </p:cNvPr>
          <p:cNvSpPr/>
          <p:nvPr/>
        </p:nvSpPr>
        <p:spPr>
          <a:xfrm>
            <a:off x="4492929" y="3024109"/>
            <a:ext cx="921954" cy="249792"/>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bg2">
                    <a:lumMod val="25000"/>
                  </a:schemeClr>
                </a:solidFill>
              </a:rPr>
              <a:t>SR</a:t>
            </a:r>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990D1D-DECB-7F45-BAA5-5A7031A5E9C6}"/>
              </a:ext>
            </a:extLst>
          </p:cNvPr>
          <p:cNvCxnSpPr>
            <a:cxnSpLocks/>
          </p:cNvCxnSpPr>
          <p:nvPr/>
        </p:nvCxnSpPr>
        <p:spPr>
          <a:xfrm>
            <a:off x="4486877" y="3417839"/>
            <a:ext cx="919696"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3573923" y="2668176"/>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sp>
        <p:nvSpPr>
          <p:cNvPr id="21" name="Rectangle 20">
            <a:extLst>
              <a:ext uri="{FF2B5EF4-FFF2-40B4-BE49-F238E27FC236}">
                <a16:creationId xmlns:a16="http://schemas.microsoft.com/office/drawing/2014/main" id="{229A4DB0-1EB4-D44E-802F-242F6FD79B78}"/>
              </a:ext>
            </a:extLst>
          </p:cNvPr>
          <p:cNvSpPr/>
          <p:nvPr/>
        </p:nvSpPr>
        <p:spPr>
          <a:xfrm>
            <a:off x="4492087" y="3297453"/>
            <a:ext cx="919299" cy="105653"/>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err="1">
                <a:solidFill>
                  <a:schemeClr val="bg2">
                    <a:lumMod val="25000"/>
                  </a:schemeClr>
                </a:solidFill>
              </a:rPr>
              <a:t>LPost</a:t>
            </a:r>
            <a:endParaRPr lang="en-US" sz="500" b="1" dirty="0">
              <a:solidFill>
                <a:schemeClr val="bg2">
                  <a:lumMod val="25000"/>
                </a:schemeClr>
              </a:solidFill>
            </a:endParaRP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075E1F-D7DD-4343-985C-C65AEBFB0D61}"/>
              </a:ext>
            </a:extLst>
          </p:cNvPr>
          <p:cNvCxnSpPr>
            <a:cxnSpLocks/>
          </p:cNvCxnSpPr>
          <p:nvPr/>
        </p:nvCxnSpPr>
        <p:spPr>
          <a:xfrm>
            <a:off x="3569274" y="3192080"/>
            <a:ext cx="1848784"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F2C61F84-90EE-C845-9BD8-552EA0E2F438}"/>
              </a:ext>
            </a:extLst>
          </p:cNvPr>
          <p:cNvCxnSpPr>
            <a:cxnSpLocks/>
          </p:cNvCxnSpPr>
          <p:nvPr/>
        </p:nvCxnSpPr>
        <p:spPr>
          <a:xfrm>
            <a:off x="4491016" y="3285341"/>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AAADAE3-D6DA-9B4E-880D-92C86631469F}"/>
              </a:ext>
            </a:extLst>
          </p:cNvPr>
          <p:cNvCxnSpPr>
            <a:cxnSpLocks/>
          </p:cNvCxnSpPr>
          <p:nvPr/>
        </p:nvCxnSpPr>
        <p:spPr>
          <a:xfrm>
            <a:off x="4489912" y="3015692"/>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D3199B3F-4603-D44D-B494-5F034BEEA42E}"/>
              </a:ext>
            </a:extLst>
          </p:cNvPr>
          <p:cNvSpPr txBox="1"/>
          <p:nvPr/>
        </p:nvSpPr>
        <p:spPr>
          <a:xfrm>
            <a:off x="5976058" y="3193117"/>
            <a:ext cx="1542089" cy="217688"/>
          </a:xfrm>
          <a:prstGeom prst="rect">
            <a:avLst/>
          </a:prstGeom>
          <a:noFill/>
        </p:spPr>
        <p:txBody>
          <a:bodyPr wrap="none" lIns="0" tIns="0" rIns="0" bIns="0" rtlCol="0">
            <a:spAutoFit/>
          </a:bodyPr>
          <a:lstStyle/>
          <a:p>
            <a:pPr>
              <a:lnSpc>
                <a:spcPct val="70000"/>
              </a:lnSpc>
            </a:pPr>
            <a:r>
              <a:rPr lang="en-US" sz="1000" dirty="0"/>
              <a:t>Toxicity of first comment of</a:t>
            </a:r>
          </a:p>
          <a:p>
            <a:pPr>
              <a:lnSpc>
                <a:spcPct val="70000"/>
              </a:lnSpc>
            </a:pPr>
            <a:r>
              <a:rPr lang="en-US" sz="1000" dirty="0"/>
              <a:t> newcomers who will return</a:t>
            </a:r>
          </a:p>
        </p:txBody>
      </p:sp>
      <p:cxnSp>
        <p:nvCxnSpPr>
          <p:cNvPr id="46" name="Straight Arrow Connector 45">
            <a:extLst>
              <a:ext uri="{FF2B5EF4-FFF2-40B4-BE49-F238E27FC236}">
                <a16:creationId xmlns:a16="http://schemas.microsoft.com/office/drawing/2014/main" id="{1EBEF82C-173B-E340-BD98-2ACFDD4503E9}"/>
              </a:ext>
            </a:extLst>
          </p:cNvPr>
          <p:cNvCxnSpPr>
            <a:cxnSpLocks/>
          </p:cNvCxnSpPr>
          <p:nvPr/>
        </p:nvCxnSpPr>
        <p:spPr>
          <a:xfrm flipH="1" flipV="1">
            <a:off x="5438230" y="3281424"/>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C5E895B6-2265-234F-9183-181A3BFABA9D}"/>
              </a:ext>
            </a:extLst>
          </p:cNvPr>
          <p:cNvCxnSpPr>
            <a:cxnSpLocks/>
          </p:cNvCxnSpPr>
          <p:nvPr/>
        </p:nvCxnSpPr>
        <p:spPr>
          <a:xfrm rot="10800000">
            <a:off x="5426127" y="3421873"/>
            <a:ext cx="517377" cy="2677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3569274" y="3192772"/>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4FEC5263-D2DE-F84F-BC1A-E42C9373D52E}"/>
              </a:ext>
            </a:extLst>
          </p:cNvPr>
          <p:cNvSpPr txBox="1"/>
          <p:nvPr/>
        </p:nvSpPr>
        <p:spPr>
          <a:xfrm>
            <a:off x="3783722" y="4227733"/>
            <a:ext cx="1439818" cy="307777"/>
          </a:xfrm>
          <a:prstGeom prst="rect">
            <a:avLst/>
          </a:prstGeom>
          <a:noFill/>
        </p:spPr>
        <p:txBody>
          <a:bodyPr wrap="none" rtlCol="0">
            <a:spAutoFit/>
          </a:bodyPr>
          <a:lstStyle/>
          <a:p>
            <a:r>
              <a:rPr lang="en-US" dirty="0"/>
              <a:t>r/</a:t>
            </a:r>
            <a:r>
              <a:rPr lang="en-US" dirty="0" err="1"/>
              <a:t>NeutralPolitics</a:t>
            </a:r>
            <a:endParaRPr lang="en-US" dirty="0"/>
          </a:p>
        </p:txBody>
      </p:sp>
    </p:spTree>
    <p:extLst>
      <p:ext uri="{BB962C8B-B14F-4D97-AF65-F5344CB8AC3E}">
        <p14:creationId xmlns:p14="http://schemas.microsoft.com/office/powerpoint/2010/main" val="385624678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1" grpId="0" animBg="1"/>
      <p:bldP spid="4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Quantifying norm conforming processes</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7" name="Rectangle 6">
            <a:extLst>
              <a:ext uri="{FF2B5EF4-FFF2-40B4-BE49-F238E27FC236}">
                <a16:creationId xmlns:a16="http://schemas.microsoft.com/office/drawing/2014/main" id="{436F9A73-F433-9043-8376-48E28112E08B}"/>
              </a:ext>
            </a:extLst>
          </p:cNvPr>
          <p:cNvSpPr/>
          <p:nvPr/>
        </p:nvSpPr>
        <p:spPr>
          <a:xfrm>
            <a:off x="3866155" y="2790985"/>
            <a:ext cx="921954" cy="249792"/>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25000"/>
                  </a:schemeClr>
                </a:solidFill>
              </a:rPr>
              <a:t>SR</a:t>
            </a:r>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2951103" y="2418032"/>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2946372" y="3439978"/>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2947665" y="3398412"/>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2944521" y="1872978"/>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990D1D-DECB-7F45-BAA5-5A7031A5E9C6}"/>
              </a:ext>
            </a:extLst>
          </p:cNvPr>
          <p:cNvCxnSpPr>
            <a:cxnSpLocks/>
          </p:cNvCxnSpPr>
          <p:nvPr/>
        </p:nvCxnSpPr>
        <p:spPr>
          <a:xfrm>
            <a:off x="3860103" y="3184715"/>
            <a:ext cx="919696"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3876857" y="1534679"/>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3862361" y="3442492"/>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4784612" y="1537651"/>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3856466" y="3221059"/>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2944521" y="1535910"/>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2947149" y="2435052"/>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2946371" y="1886659"/>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sp>
        <p:nvSpPr>
          <p:cNvPr id="21" name="Rectangle 20">
            <a:extLst>
              <a:ext uri="{FF2B5EF4-FFF2-40B4-BE49-F238E27FC236}">
                <a16:creationId xmlns:a16="http://schemas.microsoft.com/office/drawing/2014/main" id="{229A4DB0-1EB4-D44E-802F-242F6FD79B78}"/>
              </a:ext>
            </a:extLst>
          </p:cNvPr>
          <p:cNvSpPr/>
          <p:nvPr/>
        </p:nvSpPr>
        <p:spPr>
          <a:xfrm>
            <a:off x="3865313" y="3064329"/>
            <a:ext cx="919299" cy="105653"/>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err="1">
                <a:solidFill>
                  <a:schemeClr val="bg2">
                    <a:lumMod val="25000"/>
                  </a:schemeClr>
                </a:solidFill>
              </a:rPr>
              <a:t>LPost</a:t>
            </a:r>
            <a:endParaRPr lang="en-US" sz="500" b="1" dirty="0">
              <a:solidFill>
                <a:schemeClr val="bg2">
                  <a:lumMod val="25000"/>
                </a:schemeClr>
              </a:solidFill>
            </a:endParaRP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3860582" y="1537652"/>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C61F84-90EE-C845-9BD8-552EA0E2F438}"/>
              </a:ext>
            </a:extLst>
          </p:cNvPr>
          <p:cNvCxnSpPr>
            <a:cxnSpLocks/>
          </p:cNvCxnSpPr>
          <p:nvPr/>
        </p:nvCxnSpPr>
        <p:spPr>
          <a:xfrm>
            <a:off x="3864242" y="3043750"/>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AAADAE3-D6DA-9B4E-880D-92C86631469F}"/>
              </a:ext>
            </a:extLst>
          </p:cNvPr>
          <p:cNvCxnSpPr>
            <a:cxnSpLocks/>
          </p:cNvCxnSpPr>
          <p:nvPr/>
        </p:nvCxnSpPr>
        <p:spPr>
          <a:xfrm>
            <a:off x="3863138" y="2782568"/>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3856466" y="3391415"/>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2942500" y="2959648"/>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Rectangle 51">
            <a:extLst>
              <a:ext uri="{FF2B5EF4-FFF2-40B4-BE49-F238E27FC236}">
                <a16:creationId xmlns:a16="http://schemas.microsoft.com/office/drawing/2014/main" id="{2EC6B502-DCB0-F149-9DDE-B7EC49076778}"/>
              </a:ext>
            </a:extLst>
          </p:cNvPr>
          <p:cNvSpPr/>
          <p:nvPr/>
        </p:nvSpPr>
        <p:spPr>
          <a:xfrm>
            <a:off x="7645211" y="1761588"/>
            <a:ext cx="341986" cy="214575"/>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lumMod val="25000"/>
                  </a:schemeClr>
                </a:solidFill>
              </a:rPr>
              <a:t>SS</a:t>
            </a:r>
          </a:p>
        </p:txBody>
      </p:sp>
      <p:sp>
        <p:nvSpPr>
          <p:cNvPr id="56" name="Rectangle 55">
            <a:extLst>
              <a:ext uri="{FF2B5EF4-FFF2-40B4-BE49-F238E27FC236}">
                <a16:creationId xmlns:a16="http://schemas.microsoft.com/office/drawing/2014/main" id="{D7EA360F-514C-4C46-BC95-11A5D3B1A075}"/>
              </a:ext>
            </a:extLst>
          </p:cNvPr>
          <p:cNvSpPr/>
          <p:nvPr/>
        </p:nvSpPr>
        <p:spPr>
          <a:xfrm>
            <a:off x="7641510" y="2088400"/>
            <a:ext cx="341986" cy="214576"/>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chemeClr val="bg2">
                    <a:lumMod val="25000"/>
                  </a:schemeClr>
                </a:solidFill>
              </a:rPr>
              <a:t>LPre</a:t>
            </a:r>
            <a:endParaRPr lang="en-US" sz="800" dirty="0">
              <a:solidFill>
                <a:schemeClr val="bg2">
                  <a:lumMod val="25000"/>
                </a:schemeClr>
              </a:solidFill>
            </a:endParaRPr>
          </a:p>
        </p:txBody>
      </p:sp>
      <p:sp>
        <p:nvSpPr>
          <p:cNvPr id="58" name="Rectangle 57">
            <a:extLst>
              <a:ext uri="{FF2B5EF4-FFF2-40B4-BE49-F238E27FC236}">
                <a16:creationId xmlns:a16="http://schemas.microsoft.com/office/drawing/2014/main" id="{56FF260D-2702-044A-A463-CAA4A113A7B3}"/>
              </a:ext>
            </a:extLst>
          </p:cNvPr>
          <p:cNvSpPr/>
          <p:nvPr/>
        </p:nvSpPr>
        <p:spPr>
          <a:xfrm>
            <a:off x="7641509" y="2415213"/>
            <a:ext cx="341985" cy="214575"/>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2">
                    <a:lumMod val="25000"/>
                  </a:schemeClr>
                </a:solidFill>
              </a:rPr>
              <a:t>SR</a:t>
            </a:r>
          </a:p>
        </p:txBody>
      </p:sp>
      <p:sp>
        <p:nvSpPr>
          <p:cNvPr id="59" name="Rectangle 58">
            <a:extLst>
              <a:ext uri="{FF2B5EF4-FFF2-40B4-BE49-F238E27FC236}">
                <a16:creationId xmlns:a16="http://schemas.microsoft.com/office/drawing/2014/main" id="{DBB0F62B-F17D-9049-AF36-758E6107B09A}"/>
              </a:ext>
            </a:extLst>
          </p:cNvPr>
          <p:cNvSpPr/>
          <p:nvPr/>
        </p:nvSpPr>
        <p:spPr>
          <a:xfrm>
            <a:off x="7641508" y="2738566"/>
            <a:ext cx="341986" cy="214576"/>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chemeClr val="bg2">
                    <a:lumMod val="25000"/>
                  </a:schemeClr>
                </a:solidFill>
              </a:rPr>
              <a:t>LPost</a:t>
            </a:r>
            <a:endParaRPr lang="en-US" sz="800" dirty="0">
              <a:solidFill>
                <a:schemeClr val="bg2">
                  <a:lumMod val="25000"/>
                </a:schemeClr>
              </a:solidFill>
            </a:endParaRPr>
          </a:p>
        </p:txBody>
      </p:sp>
      <p:sp>
        <p:nvSpPr>
          <p:cNvPr id="61" name="Rectangle 60">
            <a:extLst>
              <a:ext uri="{FF2B5EF4-FFF2-40B4-BE49-F238E27FC236}">
                <a16:creationId xmlns:a16="http://schemas.microsoft.com/office/drawing/2014/main" id="{D6B8757B-3365-FE45-9AFD-B6128779AB27}"/>
              </a:ext>
            </a:extLst>
          </p:cNvPr>
          <p:cNvSpPr/>
          <p:nvPr/>
        </p:nvSpPr>
        <p:spPr>
          <a:xfrm>
            <a:off x="7941858" y="2087788"/>
            <a:ext cx="1003801" cy="215444"/>
          </a:xfrm>
          <a:prstGeom prst="rect">
            <a:avLst/>
          </a:prstGeom>
        </p:spPr>
        <p:txBody>
          <a:bodyPr wrap="none">
            <a:spAutoFit/>
          </a:bodyPr>
          <a:lstStyle/>
          <a:p>
            <a:r>
              <a:rPr lang="en-US" sz="800" dirty="0"/>
              <a:t>Pre-entry learning</a:t>
            </a:r>
          </a:p>
        </p:txBody>
      </p:sp>
      <p:sp>
        <p:nvSpPr>
          <p:cNvPr id="62" name="Rectangle 61">
            <a:extLst>
              <a:ext uri="{FF2B5EF4-FFF2-40B4-BE49-F238E27FC236}">
                <a16:creationId xmlns:a16="http://schemas.microsoft.com/office/drawing/2014/main" id="{05E77BE5-FCFF-5740-B56C-7883437DD135}"/>
              </a:ext>
            </a:extLst>
          </p:cNvPr>
          <p:cNvSpPr/>
          <p:nvPr/>
        </p:nvSpPr>
        <p:spPr>
          <a:xfrm>
            <a:off x="7941858" y="2409878"/>
            <a:ext cx="1034257" cy="215444"/>
          </a:xfrm>
          <a:prstGeom prst="rect">
            <a:avLst/>
          </a:prstGeom>
        </p:spPr>
        <p:txBody>
          <a:bodyPr wrap="none">
            <a:spAutoFit/>
          </a:bodyPr>
          <a:lstStyle/>
          <a:p>
            <a:r>
              <a:rPr lang="en-US" sz="800" dirty="0"/>
              <a:t>Selective retention</a:t>
            </a:r>
          </a:p>
        </p:txBody>
      </p:sp>
      <p:sp>
        <p:nvSpPr>
          <p:cNvPr id="63" name="Rectangle 62">
            <a:extLst>
              <a:ext uri="{FF2B5EF4-FFF2-40B4-BE49-F238E27FC236}">
                <a16:creationId xmlns:a16="http://schemas.microsoft.com/office/drawing/2014/main" id="{63E90EB4-F399-BC4F-A90C-3C58E0E71DFA}"/>
              </a:ext>
            </a:extLst>
          </p:cNvPr>
          <p:cNvSpPr/>
          <p:nvPr/>
        </p:nvSpPr>
        <p:spPr>
          <a:xfrm>
            <a:off x="7953813" y="2731968"/>
            <a:ext cx="1050288" cy="215444"/>
          </a:xfrm>
          <a:prstGeom prst="rect">
            <a:avLst/>
          </a:prstGeom>
        </p:spPr>
        <p:txBody>
          <a:bodyPr wrap="none">
            <a:spAutoFit/>
          </a:bodyPr>
          <a:lstStyle/>
          <a:p>
            <a:r>
              <a:rPr lang="en-US" sz="800" dirty="0"/>
              <a:t>Post-entry learning</a:t>
            </a:r>
          </a:p>
        </p:txBody>
      </p:sp>
      <p:sp>
        <p:nvSpPr>
          <p:cNvPr id="66" name="Rectangle 65">
            <a:extLst>
              <a:ext uri="{FF2B5EF4-FFF2-40B4-BE49-F238E27FC236}">
                <a16:creationId xmlns:a16="http://schemas.microsoft.com/office/drawing/2014/main" id="{10FBAB0B-5A29-4C4C-AA14-045143C96549}"/>
              </a:ext>
            </a:extLst>
          </p:cNvPr>
          <p:cNvSpPr/>
          <p:nvPr/>
        </p:nvSpPr>
        <p:spPr>
          <a:xfrm>
            <a:off x="7943222" y="1751807"/>
            <a:ext cx="798617" cy="215444"/>
          </a:xfrm>
          <a:prstGeom prst="rect">
            <a:avLst/>
          </a:prstGeom>
        </p:spPr>
        <p:txBody>
          <a:bodyPr wrap="none">
            <a:spAutoFit/>
          </a:bodyPr>
          <a:lstStyle/>
          <a:p>
            <a:r>
              <a:rPr lang="en-US" sz="800" dirty="0"/>
              <a:t>Self selection</a:t>
            </a:r>
          </a:p>
        </p:txBody>
      </p:sp>
      <p:sp>
        <p:nvSpPr>
          <p:cNvPr id="67" name="Text Placeholder 2">
            <a:extLst>
              <a:ext uri="{FF2B5EF4-FFF2-40B4-BE49-F238E27FC236}">
                <a16:creationId xmlns:a16="http://schemas.microsoft.com/office/drawing/2014/main" id="{E10CC333-B498-604F-976F-46A747768ADB}"/>
              </a:ext>
            </a:extLst>
          </p:cNvPr>
          <p:cNvSpPr>
            <a:spLocks noGrp="1"/>
          </p:cNvSpPr>
          <p:nvPr>
            <p:ph type="body" idx="1"/>
          </p:nvPr>
        </p:nvSpPr>
        <p:spPr>
          <a:xfrm>
            <a:off x="772751" y="3856032"/>
            <a:ext cx="7294651" cy="2255160"/>
          </a:xfrm>
        </p:spPr>
        <p:txBody>
          <a:bodyPr/>
          <a:lstStyle/>
          <a:p>
            <a:pPr>
              <a:buFont typeface="Wingdings" pitchFamily="2" charset="2"/>
              <a:buChar char="v"/>
            </a:pPr>
            <a:r>
              <a:rPr lang="en-US" sz="1600" dirty="0"/>
              <a:t>Mixed effects binomial regression modeling mean toxicity exhibited by users</a:t>
            </a:r>
          </a:p>
        </p:txBody>
      </p:sp>
      <p:sp>
        <p:nvSpPr>
          <p:cNvPr id="75" name="TextBox 74">
            <a:extLst>
              <a:ext uri="{FF2B5EF4-FFF2-40B4-BE49-F238E27FC236}">
                <a16:creationId xmlns:a16="http://schemas.microsoft.com/office/drawing/2014/main" id="{3E78E41C-F1F9-2D44-8ED2-CCE50623B5C1}"/>
              </a:ext>
            </a:extLst>
          </p:cNvPr>
          <p:cNvSpPr txBox="1"/>
          <p:nvPr/>
        </p:nvSpPr>
        <p:spPr>
          <a:xfrm>
            <a:off x="878871" y="1850841"/>
            <a:ext cx="1690566" cy="217688"/>
          </a:xfrm>
          <a:prstGeom prst="rect">
            <a:avLst/>
          </a:prstGeom>
          <a:noFill/>
        </p:spPr>
        <p:txBody>
          <a:bodyPr wrap="square" lIns="0" tIns="0" rIns="0" bIns="0" rtlCol="0">
            <a:spAutoFit/>
          </a:bodyPr>
          <a:lstStyle/>
          <a:p>
            <a:pPr algn="r">
              <a:lnSpc>
                <a:spcPct val="70000"/>
              </a:lnSpc>
            </a:pPr>
            <a:r>
              <a:rPr lang="en-US" sz="1000" dirty="0"/>
              <a:t> Toxicity of non-members</a:t>
            </a:r>
          </a:p>
          <a:p>
            <a:pPr algn="r">
              <a:lnSpc>
                <a:spcPct val="70000"/>
              </a:lnSpc>
            </a:pPr>
            <a:r>
              <a:rPr lang="en-US" sz="1000" dirty="0"/>
              <a:t> (in other political subreddits)</a:t>
            </a:r>
          </a:p>
        </p:txBody>
      </p:sp>
      <p:cxnSp>
        <p:nvCxnSpPr>
          <p:cNvPr id="76" name="Straight Arrow Connector 75">
            <a:extLst>
              <a:ext uri="{FF2B5EF4-FFF2-40B4-BE49-F238E27FC236}">
                <a16:creationId xmlns:a16="http://schemas.microsoft.com/office/drawing/2014/main" id="{8F113869-FB45-5C43-A30B-9413B2220745}"/>
              </a:ext>
            </a:extLst>
          </p:cNvPr>
          <p:cNvCxnSpPr>
            <a:cxnSpLocks/>
          </p:cNvCxnSpPr>
          <p:nvPr/>
        </p:nvCxnSpPr>
        <p:spPr>
          <a:xfrm>
            <a:off x="2600899" y="1871998"/>
            <a:ext cx="320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BB00455-F275-A24B-BCBE-DC94732AE173}"/>
              </a:ext>
            </a:extLst>
          </p:cNvPr>
          <p:cNvSpPr txBox="1"/>
          <p:nvPr/>
        </p:nvSpPr>
        <p:spPr>
          <a:xfrm>
            <a:off x="878799" y="2362547"/>
            <a:ext cx="1690566" cy="217688"/>
          </a:xfrm>
          <a:prstGeom prst="rect">
            <a:avLst/>
          </a:prstGeom>
          <a:noFill/>
        </p:spPr>
        <p:txBody>
          <a:bodyPr wrap="square" lIns="0" tIns="0" rIns="0" bIns="0" rtlCol="0">
            <a:spAutoFit/>
          </a:bodyPr>
          <a:lstStyle/>
          <a:p>
            <a:pPr algn="r">
              <a:lnSpc>
                <a:spcPct val="70000"/>
              </a:lnSpc>
            </a:pPr>
            <a:r>
              <a:rPr lang="en-US" sz="1000" dirty="0"/>
              <a:t> Toxicity of newcomers </a:t>
            </a:r>
          </a:p>
          <a:p>
            <a:pPr algn="r">
              <a:lnSpc>
                <a:spcPct val="70000"/>
              </a:lnSpc>
            </a:pPr>
            <a:r>
              <a:rPr lang="en-US" sz="1000" dirty="0"/>
              <a:t>(in other political subreddits)</a:t>
            </a:r>
          </a:p>
        </p:txBody>
      </p:sp>
      <p:cxnSp>
        <p:nvCxnSpPr>
          <p:cNvPr id="78" name="Straight Arrow Connector 77">
            <a:extLst>
              <a:ext uri="{FF2B5EF4-FFF2-40B4-BE49-F238E27FC236}">
                <a16:creationId xmlns:a16="http://schemas.microsoft.com/office/drawing/2014/main" id="{F7D9B79D-2544-7D42-BBFE-4F90A7D5BA97}"/>
              </a:ext>
            </a:extLst>
          </p:cNvPr>
          <p:cNvCxnSpPr>
            <a:cxnSpLocks/>
          </p:cNvCxnSpPr>
          <p:nvPr/>
        </p:nvCxnSpPr>
        <p:spPr>
          <a:xfrm flipV="1">
            <a:off x="2600899" y="2418228"/>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11CB4139-E4E2-4543-9F98-013149B3668F}"/>
              </a:ext>
            </a:extLst>
          </p:cNvPr>
          <p:cNvSpPr txBox="1"/>
          <p:nvPr/>
        </p:nvSpPr>
        <p:spPr>
          <a:xfrm>
            <a:off x="772751" y="2874253"/>
            <a:ext cx="1791087" cy="217688"/>
          </a:xfrm>
          <a:prstGeom prst="rect">
            <a:avLst/>
          </a:prstGeom>
          <a:noFill/>
        </p:spPr>
        <p:txBody>
          <a:bodyPr wrap="square" lIns="0" tIns="0" rIns="0" bIns="0" rtlCol="0">
            <a:spAutoFit/>
          </a:bodyPr>
          <a:lstStyle/>
          <a:p>
            <a:pPr algn="r">
              <a:lnSpc>
                <a:spcPct val="70000"/>
              </a:lnSpc>
            </a:pPr>
            <a:r>
              <a:rPr lang="en-US" sz="1000" dirty="0"/>
              <a:t>Toxicity of newcomers in their first comment in subreddit</a:t>
            </a:r>
          </a:p>
        </p:txBody>
      </p:sp>
      <p:cxnSp>
        <p:nvCxnSpPr>
          <p:cNvPr id="80" name="Straight Arrow Connector 79">
            <a:extLst>
              <a:ext uri="{FF2B5EF4-FFF2-40B4-BE49-F238E27FC236}">
                <a16:creationId xmlns:a16="http://schemas.microsoft.com/office/drawing/2014/main" id="{5693CD9F-0807-4D48-8A97-C51F038D5A08}"/>
              </a:ext>
            </a:extLst>
          </p:cNvPr>
          <p:cNvCxnSpPr>
            <a:cxnSpLocks/>
          </p:cNvCxnSpPr>
          <p:nvPr/>
        </p:nvCxnSpPr>
        <p:spPr>
          <a:xfrm flipV="1">
            <a:off x="2584854" y="2955638"/>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7DDD38C-342E-9641-944C-0D82F94A1413}"/>
              </a:ext>
            </a:extLst>
          </p:cNvPr>
          <p:cNvSpPr txBox="1"/>
          <p:nvPr/>
        </p:nvSpPr>
        <p:spPr>
          <a:xfrm>
            <a:off x="5345897" y="3384320"/>
            <a:ext cx="1166986" cy="217688"/>
          </a:xfrm>
          <a:prstGeom prst="rect">
            <a:avLst/>
          </a:prstGeom>
          <a:noFill/>
        </p:spPr>
        <p:txBody>
          <a:bodyPr wrap="none" lIns="0" tIns="0" rIns="0" bIns="0" rtlCol="0">
            <a:spAutoFit/>
          </a:bodyPr>
          <a:lstStyle/>
          <a:p>
            <a:pPr>
              <a:lnSpc>
                <a:spcPct val="70000"/>
              </a:lnSpc>
            </a:pPr>
            <a:r>
              <a:rPr lang="en-US" sz="1000" dirty="0"/>
              <a:t>Newcomers’ toxicity </a:t>
            </a:r>
          </a:p>
          <a:p>
            <a:pPr>
              <a:lnSpc>
                <a:spcPct val="70000"/>
              </a:lnSpc>
            </a:pPr>
            <a:r>
              <a:rPr lang="en-US" sz="1000" dirty="0"/>
              <a:t>in first month</a:t>
            </a:r>
          </a:p>
        </p:txBody>
      </p:sp>
      <p:sp>
        <p:nvSpPr>
          <p:cNvPr id="84" name="TextBox 83">
            <a:extLst>
              <a:ext uri="{FF2B5EF4-FFF2-40B4-BE49-F238E27FC236}">
                <a16:creationId xmlns:a16="http://schemas.microsoft.com/office/drawing/2014/main" id="{28250684-AD4D-A34C-9FF3-FCDA386F0A6E}"/>
              </a:ext>
            </a:extLst>
          </p:cNvPr>
          <p:cNvSpPr txBox="1"/>
          <p:nvPr/>
        </p:nvSpPr>
        <p:spPr>
          <a:xfrm>
            <a:off x="5345897" y="2970695"/>
            <a:ext cx="1542089" cy="217688"/>
          </a:xfrm>
          <a:prstGeom prst="rect">
            <a:avLst/>
          </a:prstGeom>
          <a:noFill/>
        </p:spPr>
        <p:txBody>
          <a:bodyPr wrap="none" lIns="0" tIns="0" rIns="0" bIns="0" rtlCol="0">
            <a:spAutoFit/>
          </a:bodyPr>
          <a:lstStyle/>
          <a:p>
            <a:pPr>
              <a:lnSpc>
                <a:spcPct val="70000"/>
              </a:lnSpc>
            </a:pPr>
            <a:r>
              <a:rPr lang="en-US" sz="1000" dirty="0"/>
              <a:t>Toxicity of first comment of</a:t>
            </a:r>
          </a:p>
          <a:p>
            <a:pPr>
              <a:lnSpc>
                <a:spcPct val="70000"/>
              </a:lnSpc>
            </a:pPr>
            <a:r>
              <a:rPr lang="en-US" sz="1000" dirty="0"/>
              <a:t> newcomers who will return</a:t>
            </a:r>
          </a:p>
        </p:txBody>
      </p:sp>
      <p:cxnSp>
        <p:nvCxnSpPr>
          <p:cNvPr id="85" name="Straight Arrow Connector 84">
            <a:extLst>
              <a:ext uri="{FF2B5EF4-FFF2-40B4-BE49-F238E27FC236}">
                <a16:creationId xmlns:a16="http://schemas.microsoft.com/office/drawing/2014/main" id="{BB74C2A3-99A2-6F4B-9E5E-5A93AB02FF1D}"/>
              </a:ext>
            </a:extLst>
          </p:cNvPr>
          <p:cNvCxnSpPr>
            <a:cxnSpLocks/>
          </p:cNvCxnSpPr>
          <p:nvPr/>
        </p:nvCxnSpPr>
        <p:spPr>
          <a:xfrm flipH="1" flipV="1">
            <a:off x="4795877" y="3059002"/>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1EB76A00-B763-BF45-B3B2-6887F6DE065F}"/>
              </a:ext>
            </a:extLst>
          </p:cNvPr>
          <p:cNvCxnSpPr>
            <a:cxnSpLocks/>
          </p:cNvCxnSpPr>
          <p:nvPr/>
        </p:nvCxnSpPr>
        <p:spPr>
          <a:xfrm rot="10800000">
            <a:off x="4795966" y="3199451"/>
            <a:ext cx="517377" cy="2677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6A62E3B5-E3FD-5B47-A85C-3A7EAF5FA574}"/>
              </a:ext>
            </a:extLst>
          </p:cNvPr>
          <p:cNvSpPr txBox="1"/>
          <p:nvPr/>
        </p:nvSpPr>
        <p:spPr>
          <a:xfrm>
            <a:off x="5333705" y="2676206"/>
            <a:ext cx="1519647" cy="217688"/>
          </a:xfrm>
          <a:prstGeom prst="rect">
            <a:avLst/>
          </a:prstGeom>
          <a:noFill/>
        </p:spPr>
        <p:txBody>
          <a:bodyPr wrap="none" lIns="0" tIns="0" rIns="0" bIns="0" rtlCol="0" anchor="t">
            <a:spAutoFit/>
          </a:bodyPr>
          <a:lstStyle/>
          <a:p>
            <a:pPr>
              <a:lnSpc>
                <a:spcPct val="70000"/>
              </a:lnSpc>
            </a:pPr>
            <a:r>
              <a:rPr lang="en-US" sz="1000" dirty="0"/>
              <a:t>Toxicity of first comment of</a:t>
            </a:r>
          </a:p>
          <a:p>
            <a:pPr>
              <a:lnSpc>
                <a:spcPct val="70000"/>
              </a:lnSpc>
            </a:pPr>
            <a:r>
              <a:rPr lang="en-US" sz="1000" dirty="0"/>
              <a:t> newcomers who will exit</a:t>
            </a:r>
          </a:p>
        </p:txBody>
      </p:sp>
      <p:cxnSp>
        <p:nvCxnSpPr>
          <p:cNvPr id="88" name="Straight Arrow Connector 87">
            <a:extLst>
              <a:ext uri="{FF2B5EF4-FFF2-40B4-BE49-F238E27FC236}">
                <a16:creationId xmlns:a16="http://schemas.microsoft.com/office/drawing/2014/main" id="{1B0E7755-7B35-8843-B951-C2A0E270EC11}"/>
              </a:ext>
            </a:extLst>
          </p:cNvPr>
          <p:cNvCxnSpPr>
            <a:cxnSpLocks/>
          </p:cNvCxnSpPr>
          <p:nvPr/>
        </p:nvCxnSpPr>
        <p:spPr>
          <a:xfrm flipH="1" flipV="1">
            <a:off x="4795877" y="2780868"/>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21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79" grpId="0"/>
      <p:bldP spid="83" grpId="0"/>
      <p:bldP spid="84"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28FFD-56CA-E244-B977-E7D7E92118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4" name="Rounded Rectangle 3">
            <a:extLst>
              <a:ext uri="{FF2B5EF4-FFF2-40B4-BE49-F238E27FC236}">
                <a16:creationId xmlns:a16="http://schemas.microsoft.com/office/drawing/2014/main" id="{07602DCD-655D-B541-9BCA-5A82EB98D530}"/>
              </a:ext>
            </a:extLst>
          </p:cNvPr>
          <p:cNvSpPr/>
          <p:nvPr/>
        </p:nvSpPr>
        <p:spPr>
          <a:xfrm>
            <a:off x="4986026" y="976750"/>
            <a:ext cx="1689807" cy="701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Measuring toxicity and toxicity norms</a:t>
            </a:r>
          </a:p>
        </p:txBody>
      </p:sp>
      <p:sp>
        <p:nvSpPr>
          <p:cNvPr id="6" name="Rounded Rectangle 5">
            <a:extLst>
              <a:ext uri="{FF2B5EF4-FFF2-40B4-BE49-F238E27FC236}">
                <a16:creationId xmlns:a16="http://schemas.microsoft.com/office/drawing/2014/main" id="{3717456E-2C51-884D-B3DF-79556B5826CD}"/>
              </a:ext>
            </a:extLst>
          </p:cNvPr>
          <p:cNvSpPr/>
          <p:nvPr/>
        </p:nvSpPr>
        <p:spPr>
          <a:xfrm>
            <a:off x="5830930" y="2288332"/>
            <a:ext cx="2082788"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stable and distinct toxicity norms</a:t>
            </a:r>
          </a:p>
        </p:txBody>
      </p:sp>
      <p:sp>
        <p:nvSpPr>
          <p:cNvPr id="7" name="Rounded Rectangle 6">
            <a:extLst>
              <a:ext uri="{FF2B5EF4-FFF2-40B4-BE49-F238E27FC236}">
                <a16:creationId xmlns:a16="http://schemas.microsoft.com/office/drawing/2014/main" id="{4D053033-3D5E-BE42-88F7-59701BC0B1E9}"/>
              </a:ext>
            </a:extLst>
          </p:cNvPr>
          <p:cNvSpPr/>
          <p:nvPr/>
        </p:nvSpPr>
        <p:spPr>
          <a:xfrm>
            <a:off x="5669287" y="3323614"/>
            <a:ext cx="2406073"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Quantifying norm conforming processes and transformative learning</a:t>
            </a:r>
          </a:p>
        </p:txBody>
      </p:sp>
      <p:sp>
        <p:nvSpPr>
          <p:cNvPr id="8" name="Rounded Rectangle 7">
            <a:extLst>
              <a:ext uri="{FF2B5EF4-FFF2-40B4-BE49-F238E27FC236}">
                <a16:creationId xmlns:a16="http://schemas.microsoft.com/office/drawing/2014/main" id="{AF0E3F56-1347-3D40-9694-CBFA721F18B3}"/>
              </a:ext>
            </a:extLst>
          </p:cNvPr>
          <p:cNvSpPr/>
          <p:nvPr/>
        </p:nvSpPr>
        <p:spPr>
          <a:xfrm>
            <a:off x="6060680" y="4307262"/>
            <a:ext cx="1623286" cy="509388"/>
          </a:xfrm>
          <a:prstGeom prst="roundRect">
            <a:avLst/>
          </a:prstGeom>
          <a:pattFill prst="pct9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a:p>
            <a:pPr algn="ctr"/>
            <a:r>
              <a:rPr lang="en-US" dirty="0">
                <a:solidFill>
                  <a:schemeClr val="tx1"/>
                </a:solidFill>
              </a:rPr>
              <a:t> and Implications</a:t>
            </a:r>
          </a:p>
        </p:txBody>
      </p:sp>
      <p:cxnSp>
        <p:nvCxnSpPr>
          <p:cNvPr id="17" name="Straight Arrow Connector 16">
            <a:extLst>
              <a:ext uri="{FF2B5EF4-FFF2-40B4-BE49-F238E27FC236}">
                <a16:creationId xmlns:a16="http://schemas.microsoft.com/office/drawing/2014/main" id="{4B7A6B0E-0BD9-F445-B92A-20FC2C15CC9C}"/>
              </a:ext>
            </a:extLst>
          </p:cNvPr>
          <p:cNvCxnSpPr>
            <a:cxnSpLocks/>
            <a:stCxn id="4" idx="2"/>
            <a:endCxn id="6" idx="0"/>
          </p:cNvCxnSpPr>
          <p:nvPr/>
        </p:nvCxnSpPr>
        <p:spPr>
          <a:xfrm>
            <a:off x="5830930" y="1678252"/>
            <a:ext cx="1041394"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34CFE-39DA-7941-B56B-19A4F5B7C304}"/>
              </a:ext>
            </a:extLst>
          </p:cNvPr>
          <p:cNvCxnSpPr>
            <a:cxnSpLocks/>
            <a:stCxn id="6" idx="2"/>
            <a:endCxn id="7" idx="0"/>
          </p:cNvCxnSpPr>
          <p:nvPr/>
        </p:nvCxnSpPr>
        <p:spPr>
          <a:xfrm>
            <a:off x="6872324" y="2989835"/>
            <a:ext cx="0" cy="3337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FEAD53D-D13D-3747-8C17-3347C29F4883}"/>
              </a:ext>
            </a:extLst>
          </p:cNvPr>
          <p:cNvCxnSpPr>
            <a:cxnSpLocks/>
            <a:stCxn id="7" idx="2"/>
            <a:endCxn id="8" idx="0"/>
          </p:cNvCxnSpPr>
          <p:nvPr/>
        </p:nvCxnSpPr>
        <p:spPr>
          <a:xfrm flipH="1">
            <a:off x="6872323" y="4025117"/>
            <a:ext cx="1" cy="2821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069013CD-08D5-7743-BE13-D96BDFFDC2D7}"/>
              </a:ext>
            </a:extLst>
          </p:cNvPr>
          <p:cNvSpPr/>
          <p:nvPr/>
        </p:nvSpPr>
        <p:spPr>
          <a:xfrm>
            <a:off x="6872324" y="976749"/>
            <a:ext cx="1787224"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a:t>
            </a:r>
          </a:p>
          <a:p>
            <a:pPr algn="ctr"/>
            <a:r>
              <a:rPr lang="en-US" dirty="0"/>
              <a:t>political subreddits</a:t>
            </a:r>
          </a:p>
        </p:txBody>
      </p:sp>
      <p:cxnSp>
        <p:nvCxnSpPr>
          <p:cNvPr id="28" name="Straight Arrow Connector 27">
            <a:extLst>
              <a:ext uri="{FF2B5EF4-FFF2-40B4-BE49-F238E27FC236}">
                <a16:creationId xmlns:a16="http://schemas.microsoft.com/office/drawing/2014/main" id="{A6893200-9BB3-164E-B8C1-4B79CE64AADB}"/>
              </a:ext>
            </a:extLst>
          </p:cNvPr>
          <p:cNvCxnSpPr>
            <a:cxnSpLocks/>
            <a:stCxn id="26" idx="2"/>
            <a:endCxn id="6" idx="0"/>
          </p:cNvCxnSpPr>
          <p:nvPr/>
        </p:nvCxnSpPr>
        <p:spPr>
          <a:xfrm flipH="1">
            <a:off x="6872324" y="1678252"/>
            <a:ext cx="893612"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Magnetic Disk 31">
            <a:extLst>
              <a:ext uri="{FF2B5EF4-FFF2-40B4-BE49-F238E27FC236}">
                <a16:creationId xmlns:a16="http://schemas.microsoft.com/office/drawing/2014/main" id="{D9F681CE-106E-654E-84CA-E806BCD0C408}"/>
              </a:ext>
            </a:extLst>
          </p:cNvPr>
          <p:cNvSpPr/>
          <p:nvPr/>
        </p:nvSpPr>
        <p:spPr>
          <a:xfrm>
            <a:off x="4324216" y="2047955"/>
            <a:ext cx="803563" cy="1182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p>
          <a:p>
            <a:pPr algn="ctr"/>
            <a:r>
              <a:rPr lang="en-US" dirty="0"/>
              <a:t>data</a:t>
            </a:r>
          </a:p>
        </p:txBody>
      </p:sp>
      <p:sp>
        <p:nvSpPr>
          <p:cNvPr id="13" name="Rectangle 12">
            <a:extLst>
              <a:ext uri="{FF2B5EF4-FFF2-40B4-BE49-F238E27FC236}">
                <a16:creationId xmlns:a16="http://schemas.microsoft.com/office/drawing/2014/main" id="{7C4EAC39-9B69-5545-875F-BC2D1D15D92B}"/>
              </a:ext>
            </a:extLst>
          </p:cNvPr>
          <p:cNvSpPr/>
          <p:nvPr/>
        </p:nvSpPr>
        <p:spPr>
          <a:xfrm>
            <a:off x="764246" y="1833086"/>
            <a:ext cx="3063473" cy="1569660"/>
          </a:xfrm>
          <a:prstGeom prst="rect">
            <a:avLst/>
          </a:prstGeom>
        </p:spPr>
        <p:txBody>
          <a:bodyPr wrap="square">
            <a:spAutoFit/>
          </a:bodyPr>
          <a:lstStyle/>
          <a:p>
            <a:pPr algn="ctr"/>
            <a:r>
              <a:rPr lang="en-US" sz="3200" dirty="0"/>
              <a:t>Results</a:t>
            </a:r>
          </a:p>
          <a:p>
            <a:pPr algn="ctr"/>
            <a:r>
              <a:rPr lang="en-US" sz="3200" dirty="0"/>
              <a:t>and Implications</a:t>
            </a:r>
          </a:p>
        </p:txBody>
      </p:sp>
    </p:spTree>
    <p:extLst>
      <p:ext uri="{BB962C8B-B14F-4D97-AF65-F5344CB8AC3E}">
        <p14:creationId xmlns:p14="http://schemas.microsoft.com/office/powerpoint/2010/main" val="34297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30ED-9D8B-4143-8F2D-48EF360D55E6}"/>
              </a:ext>
            </a:extLst>
          </p:cNvPr>
          <p:cNvSpPr>
            <a:spLocks noGrp="1"/>
          </p:cNvSpPr>
          <p:nvPr>
            <p:ph type="title"/>
          </p:nvPr>
        </p:nvSpPr>
        <p:spPr/>
        <p:txBody>
          <a:bodyPr/>
          <a:lstStyle/>
          <a:p>
            <a:pPr algn="ctr"/>
            <a:r>
              <a:rPr lang="en-US" dirty="0"/>
              <a:t>Puzzle</a:t>
            </a:r>
          </a:p>
        </p:txBody>
      </p:sp>
      <p:sp>
        <p:nvSpPr>
          <p:cNvPr id="3" name="Text Placeholder 2">
            <a:extLst>
              <a:ext uri="{FF2B5EF4-FFF2-40B4-BE49-F238E27FC236}">
                <a16:creationId xmlns:a16="http://schemas.microsoft.com/office/drawing/2014/main" id="{0C66E4D0-FE5C-E543-AF8C-5C1B5A9A4CE0}"/>
              </a:ext>
            </a:extLst>
          </p:cNvPr>
          <p:cNvSpPr>
            <a:spLocks noGrp="1"/>
          </p:cNvSpPr>
          <p:nvPr>
            <p:ph type="body" idx="1"/>
          </p:nvPr>
        </p:nvSpPr>
        <p:spPr>
          <a:xfrm>
            <a:off x="942421" y="1493072"/>
            <a:ext cx="3511297" cy="3893488"/>
          </a:xfrm>
        </p:spPr>
        <p:txBody>
          <a:bodyPr/>
          <a:lstStyle/>
          <a:p>
            <a:pPr marL="101600" indent="0" algn="ctr">
              <a:buNone/>
            </a:pPr>
            <a:r>
              <a:rPr lang="en-US" b="1" dirty="0">
                <a:latin typeface="Barlow" pitchFamily="2" charset="77"/>
              </a:rPr>
              <a:t>r/</a:t>
            </a:r>
            <a:r>
              <a:rPr lang="en-US" b="1" dirty="0" err="1">
                <a:latin typeface="Barlow" pitchFamily="2" charset="77"/>
              </a:rPr>
              <a:t>NeutralPolitics</a:t>
            </a:r>
            <a:endParaRPr lang="en-US" dirty="0">
              <a:latin typeface="Barlow" pitchFamily="2" charset="77"/>
            </a:endParaRPr>
          </a:p>
          <a:p>
            <a:pPr>
              <a:buFont typeface="Wingdings" pitchFamily="2" charset="2"/>
              <a:buChar char="v"/>
            </a:pPr>
            <a:r>
              <a:rPr lang="en-US" dirty="0">
                <a:latin typeface="Barlow" pitchFamily="2" charset="77"/>
              </a:rPr>
              <a:t>3.7% of r/</a:t>
            </a:r>
            <a:r>
              <a:rPr lang="en-US" dirty="0" err="1">
                <a:latin typeface="Barlow" pitchFamily="2" charset="77"/>
              </a:rPr>
              <a:t>NeutralPolitics</a:t>
            </a:r>
            <a:r>
              <a:rPr lang="en-US" dirty="0">
                <a:latin typeface="Barlow" pitchFamily="2" charset="77"/>
              </a:rPr>
              <a:t> comments are toxic!</a:t>
            </a:r>
          </a:p>
          <a:p>
            <a:pPr marL="101600" indent="0">
              <a:buNone/>
            </a:pPr>
            <a:endParaRPr lang="en-US" dirty="0">
              <a:latin typeface="Barlow" pitchFamily="2" charset="77"/>
            </a:endParaRPr>
          </a:p>
          <a:p>
            <a:pPr marL="101600" indent="0" algn="ctr">
              <a:buNone/>
            </a:pPr>
            <a:r>
              <a:rPr lang="en-US" dirty="0">
                <a:latin typeface="Barlow" pitchFamily="2" charset="77"/>
              </a:rPr>
              <a:t>~ 3 months later</a:t>
            </a:r>
          </a:p>
          <a:p>
            <a:pPr marL="101600" indent="0">
              <a:buNone/>
            </a:pPr>
            <a:endParaRPr lang="en-US" dirty="0">
              <a:latin typeface="Barlow" pitchFamily="2" charset="77"/>
            </a:endParaRPr>
          </a:p>
          <a:p>
            <a:pPr>
              <a:buFont typeface="Wingdings" pitchFamily="2" charset="2"/>
              <a:buChar char="v"/>
            </a:pPr>
            <a:r>
              <a:rPr lang="en-US" dirty="0">
                <a:latin typeface="Barlow" pitchFamily="2" charset="77"/>
              </a:rPr>
              <a:t>4.7% of r/</a:t>
            </a:r>
            <a:r>
              <a:rPr lang="en-US" dirty="0" err="1">
                <a:latin typeface="Barlow" pitchFamily="2" charset="77"/>
              </a:rPr>
              <a:t>NeutralPolitics</a:t>
            </a:r>
            <a:r>
              <a:rPr lang="en-US" dirty="0">
                <a:latin typeface="Barlow" pitchFamily="2" charset="77"/>
              </a:rPr>
              <a:t> comments are toxic!</a:t>
            </a:r>
          </a:p>
          <a:p>
            <a:pPr marL="101600" indent="0">
              <a:buNone/>
            </a:pPr>
            <a:endParaRPr lang="en-US" dirty="0">
              <a:latin typeface="Barlow" pitchFamily="2" charset="77"/>
            </a:endParaRPr>
          </a:p>
        </p:txBody>
      </p:sp>
      <p:sp>
        <p:nvSpPr>
          <p:cNvPr id="5" name="Slide Number Placeholder 4">
            <a:extLst>
              <a:ext uri="{FF2B5EF4-FFF2-40B4-BE49-F238E27FC236}">
                <a16:creationId xmlns:a16="http://schemas.microsoft.com/office/drawing/2014/main" id="{99A952E3-00C5-9B41-90F7-05C1B2922B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6" name="Text Placeholder 2">
            <a:extLst>
              <a:ext uri="{FF2B5EF4-FFF2-40B4-BE49-F238E27FC236}">
                <a16:creationId xmlns:a16="http://schemas.microsoft.com/office/drawing/2014/main" id="{7A1585C2-ED4E-5948-B2D7-8BDB56E436E1}"/>
              </a:ext>
            </a:extLst>
          </p:cNvPr>
          <p:cNvSpPr txBox="1">
            <a:spLocks/>
          </p:cNvSpPr>
          <p:nvPr/>
        </p:nvSpPr>
        <p:spPr>
          <a:xfrm>
            <a:off x="4572000" y="1491808"/>
            <a:ext cx="3695691" cy="34093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01600" indent="0" algn="ctr">
              <a:buFont typeface="Barlow Light"/>
              <a:buNone/>
            </a:pPr>
            <a:r>
              <a:rPr lang="en-US" b="1" dirty="0">
                <a:latin typeface="Barlow" pitchFamily="2" charset="77"/>
              </a:rPr>
              <a:t>r/</a:t>
            </a:r>
            <a:r>
              <a:rPr lang="en-US" b="1" dirty="0" err="1">
                <a:latin typeface="Barlow" pitchFamily="2" charset="77"/>
              </a:rPr>
              <a:t>uncensorednews</a:t>
            </a:r>
            <a:endParaRPr lang="en-US" dirty="0">
              <a:latin typeface="Barlow" pitchFamily="2" charset="77"/>
            </a:endParaRPr>
          </a:p>
          <a:p>
            <a:pPr>
              <a:buFont typeface="Wingdings" pitchFamily="2" charset="2"/>
              <a:buChar char="v"/>
            </a:pPr>
            <a:r>
              <a:rPr lang="en-US" dirty="0">
                <a:latin typeface="Barlow" pitchFamily="2" charset="77"/>
              </a:rPr>
              <a:t>37.1% of  r/</a:t>
            </a:r>
            <a:r>
              <a:rPr lang="en-US" dirty="0" err="1">
                <a:latin typeface="Barlow" pitchFamily="2" charset="77"/>
              </a:rPr>
              <a:t>uncensorednews</a:t>
            </a:r>
            <a:r>
              <a:rPr lang="en-US" dirty="0">
                <a:latin typeface="Barlow" pitchFamily="2" charset="77"/>
              </a:rPr>
              <a:t> comments are toxic!</a:t>
            </a:r>
          </a:p>
          <a:p>
            <a:pPr marL="101600" indent="0">
              <a:buNone/>
            </a:pPr>
            <a:endParaRPr lang="en-US" dirty="0">
              <a:latin typeface="Barlow" pitchFamily="2" charset="77"/>
            </a:endParaRPr>
          </a:p>
          <a:p>
            <a:pPr marL="101600" indent="0" algn="ctr">
              <a:buNone/>
            </a:pPr>
            <a:r>
              <a:rPr lang="en-US" dirty="0">
                <a:latin typeface="Barlow" pitchFamily="2" charset="77"/>
              </a:rPr>
              <a:t>~ 3 months later</a:t>
            </a:r>
          </a:p>
          <a:p>
            <a:pPr marL="101600" indent="0">
              <a:buNone/>
            </a:pPr>
            <a:endParaRPr lang="en-US" dirty="0">
              <a:latin typeface="Barlow" pitchFamily="2" charset="77"/>
            </a:endParaRPr>
          </a:p>
          <a:p>
            <a:pPr>
              <a:buFont typeface="Wingdings" pitchFamily="2" charset="2"/>
              <a:buChar char="v"/>
            </a:pPr>
            <a:r>
              <a:rPr lang="en-US" dirty="0">
                <a:latin typeface="Barlow" pitchFamily="2" charset="77"/>
              </a:rPr>
              <a:t>37.9% of  r/</a:t>
            </a:r>
            <a:r>
              <a:rPr lang="en-US" dirty="0" err="1">
                <a:latin typeface="Barlow" pitchFamily="2" charset="77"/>
              </a:rPr>
              <a:t>uncensorednews</a:t>
            </a:r>
            <a:r>
              <a:rPr lang="en-US" dirty="0">
                <a:latin typeface="Barlow" pitchFamily="2" charset="77"/>
              </a:rPr>
              <a:t> comments are toxic!</a:t>
            </a:r>
          </a:p>
          <a:p>
            <a:pPr marL="101600" indent="0">
              <a:buNone/>
            </a:pPr>
            <a:endParaRPr lang="en-US" dirty="0">
              <a:latin typeface="Barlow" pitchFamily="2" charset="77"/>
            </a:endParaRPr>
          </a:p>
        </p:txBody>
      </p:sp>
    </p:spTree>
    <p:extLst>
      <p:ext uri="{BB962C8B-B14F-4D97-AF65-F5344CB8AC3E}">
        <p14:creationId xmlns:p14="http://schemas.microsoft.com/office/powerpoint/2010/main" val="397838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67CC-DC45-154A-A92F-0BF0D54CC109}"/>
              </a:ext>
            </a:extLst>
          </p:cNvPr>
          <p:cNvSpPr>
            <a:spLocks noGrp="1"/>
          </p:cNvSpPr>
          <p:nvPr>
            <p:ph type="title"/>
          </p:nvPr>
        </p:nvSpPr>
        <p:spPr/>
        <p:txBody>
          <a:bodyPr/>
          <a:lstStyle/>
          <a:p>
            <a:pPr algn="ctr"/>
            <a:r>
              <a:rPr lang="en-US" dirty="0"/>
              <a:t>Results! Norm conforming processes</a:t>
            </a:r>
          </a:p>
        </p:txBody>
      </p:sp>
      <p:sp>
        <p:nvSpPr>
          <p:cNvPr id="4" name="Slide Number Placeholder 3">
            <a:extLst>
              <a:ext uri="{FF2B5EF4-FFF2-40B4-BE49-F238E27FC236}">
                <a16:creationId xmlns:a16="http://schemas.microsoft.com/office/drawing/2014/main" id="{6D2D4158-1C43-B840-BA28-0BF96A3F7C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5" name="Content Placeholder 4">
            <a:extLst>
              <a:ext uri="{FF2B5EF4-FFF2-40B4-BE49-F238E27FC236}">
                <a16:creationId xmlns:a16="http://schemas.microsoft.com/office/drawing/2014/main" id="{62E69931-E6F6-DD40-B7B9-159B636439D8}"/>
              </a:ext>
            </a:extLst>
          </p:cNvPr>
          <p:cNvPicPr>
            <a:picLocks noGrp="1" noChangeAspect="1"/>
          </p:cNvPicPr>
          <p:nvPr>
            <p:ph idx="1"/>
          </p:nvPr>
        </p:nvPicPr>
        <p:blipFill>
          <a:blip r:embed="rId3"/>
          <a:stretch>
            <a:fillRect/>
          </a:stretch>
        </p:blipFill>
        <p:spPr>
          <a:xfrm>
            <a:off x="661100" y="1537828"/>
            <a:ext cx="8509402" cy="2067844"/>
          </a:xfrm>
        </p:spPr>
      </p:pic>
      <p:sp>
        <p:nvSpPr>
          <p:cNvPr id="8" name="Rectangle 7">
            <a:extLst>
              <a:ext uri="{FF2B5EF4-FFF2-40B4-BE49-F238E27FC236}">
                <a16:creationId xmlns:a16="http://schemas.microsoft.com/office/drawing/2014/main" id="{24653841-AEEB-8C4A-B6B8-B15EB3B08778}"/>
              </a:ext>
            </a:extLst>
          </p:cNvPr>
          <p:cNvSpPr/>
          <p:nvPr/>
        </p:nvSpPr>
        <p:spPr>
          <a:xfrm>
            <a:off x="5186791" y="1732973"/>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6D9961-C894-F04A-9F49-41BC52ECE97E}"/>
              </a:ext>
            </a:extLst>
          </p:cNvPr>
          <p:cNvSpPr/>
          <p:nvPr/>
        </p:nvSpPr>
        <p:spPr>
          <a:xfrm>
            <a:off x="7212223" y="1734920"/>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2BD507-D07D-3B47-9843-4B3E08440544}"/>
                  </a:ext>
                </a:extLst>
              </p:cNvPr>
              <p:cNvSpPr txBox="1"/>
              <p:nvPr/>
            </p:nvSpPr>
            <p:spPr>
              <a:xfrm>
                <a:off x="2648564" y="3642482"/>
                <a:ext cx="5293116" cy="3172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r>
                            <a:rPr lang="en-US" i="1">
                              <a:latin typeface="Cambria Math" panose="02040503050406030204" pitchFamily="18" charset="0"/>
                            </a:rPr>
                            <m:t>𝑖𝑠𝑡𝑖𝑛𝑐𝑡𝑖𝑣𝑒</m:t>
                          </m:r>
                          <m:r>
                            <a:rPr lang="en-US" i="1">
                              <a:latin typeface="Cambria Math" panose="02040503050406030204" pitchFamily="18" charset="0"/>
                            </a:rPr>
                            <m:t> </m:t>
                          </m:r>
                          <m:r>
                            <a:rPr lang="en-US" i="1">
                              <a:latin typeface="Cambria Math" panose="02040503050406030204" pitchFamily="18" charset="0"/>
                            </a:rPr>
                            <m:t>𝑡𝑜𝑥𝑖𝑐𝑖𝑡𝑦</m:t>
                          </m:r>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𝑡𝑜𝑥𝑖𝑐𝑖𝑡𝑦</m:t>
                          </m:r>
                        </m:e>
                        <m:sub>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𝑇</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𝑜𝑣𝑒𝑟𝑎𝑙𝑙</m:t>
                          </m:r>
                          <m:r>
                            <a:rPr lang="en-US" b="0" i="1" smtClean="0">
                              <a:latin typeface="Cambria Math" panose="02040503050406030204" pitchFamily="18" charset="0"/>
                            </a:rPr>
                            <m:t> </m:t>
                          </m:r>
                          <m:r>
                            <a:rPr lang="en-US" b="0" i="1" smtClean="0">
                              <a:latin typeface="Cambria Math" panose="02040503050406030204" pitchFamily="18" charset="0"/>
                            </a:rPr>
                            <m:t>𝑝𝑜𝑙𝑖𝑡𝑖𝑐𝑠</m:t>
                          </m:r>
                          <m:r>
                            <a:rPr lang="en-US" b="0" i="1" smtClean="0">
                              <a:latin typeface="Cambria Math" panose="02040503050406030204" pitchFamily="18" charset="0"/>
                            </a:rPr>
                            <m:t> </m:t>
                          </m:r>
                          <m:r>
                            <a:rPr lang="en-US" i="1">
                              <a:latin typeface="Cambria Math" panose="02040503050406030204" pitchFamily="18" charset="0"/>
                            </a:rPr>
                            <m:t>𝑡𝑜𝑥𝑖𝑐𝑖𝑡𝑦</m:t>
                          </m:r>
                        </m:e>
                        <m:sub>
                          <m:r>
                            <a:rPr lang="en-US" i="1">
                              <a:latin typeface="Cambria Math" panose="02040503050406030204" pitchFamily="18" charset="0"/>
                            </a:rPr>
                            <m:t>𝑇</m:t>
                          </m:r>
                        </m:sub>
                      </m:sSub>
                    </m:oMath>
                  </m:oMathPara>
                </a14:m>
                <a:endParaRPr lang="en-US" dirty="0"/>
              </a:p>
            </p:txBody>
          </p:sp>
        </mc:Choice>
        <mc:Fallback xmlns="">
          <p:sp>
            <p:nvSpPr>
              <p:cNvPr id="3" name="TextBox 2">
                <a:extLst>
                  <a:ext uri="{FF2B5EF4-FFF2-40B4-BE49-F238E27FC236}">
                    <a16:creationId xmlns:a16="http://schemas.microsoft.com/office/drawing/2014/main" id="{022BD507-D07D-3B47-9843-4B3E08440544}"/>
                  </a:ext>
                </a:extLst>
              </p:cNvPr>
              <p:cNvSpPr txBox="1">
                <a:spLocks noRot="1" noChangeAspect="1" noMove="1" noResize="1" noEditPoints="1" noAdjustHandles="1" noChangeArrowheads="1" noChangeShapeType="1" noTextEdit="1"/>
              </p:cNvSpPr>
              <p:nvPr/>
            </p:nvSpPr>
            <p:spPr>
              <a:xfrm>
                <a:off x="2648564" y="3642482"/>
                <a:ext cx="5293116" cy="317203"/>
              </a:xfrm>
              <a:prstGeom prst="rect">
                <a:avLst/>
              </a:prstGeom>
              <a:blipFill>
                <a:blip r:embed="rId4"/>
                <a:stretch>
                  <a:fillRect b="-384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A1668A9-0AD9-9F4A-B1AC-A4627E3FCD23}"/>
              </a:ext>
            </a:extLst>
          </p:cNvPr>
          <p:cNvSpPr/>
          <p:nvPr/>
        </p:nvSpPr>
        <p:spPr>
          <a:xfrm>
            <a:off x="1157807" y="2944352"/>
            <a:ext cx="933269" cy="215444"/>
          </a:xfrm>
          <a:prstGeom prst="rect">
            <a:avLst/>
          </a:prstGeom>
        </p:spPr>
        <p:txBody>
          <a:bodyPr wrap="none">
            <a:spAutoFit/>
          </a:bodyPr>
          <a:lstStyle/>
          <a:p>
            <a:r>
              <a:rPr lang="en-US" sz="800" dirty="0"/>
              <a:t>r/</a:t>
            </a:r>
            <a:r>
              <a:rPr lang="en-US" sz="800" dirty="0" err="1"/>
              <a:t>NeutralPolitics</a:t>
            </a:r>
            <a:r>
              <a:rPr lang="en-US" sz="800" dirty="0"/>
              <a:t> </a:t>
            </a:r>
          </a:p>
        </p:txBody>
      </p:sp>
      <p:cxnSp>
        <p:nvCxnSpPr>
          <p:cNvPr id="12" name="Straight Arrow Connector 11">
            <a:extLst>
              <a:ext uri="{FF2B5EF4-FFF2-40B4-BE49-F238E27FC236}">
                <a16:creationId xmlns:a16="http://schemas.microsoft.com/office/drawing/2014/main" id="{1DB22110-C2F4-F142-8E10-EC09B28DB442}"/>
              </a:ext>
            </a:extLst>
          </p:cNvPr>
          <p:cNvCxnSpPr>
            <a:cxnSpLocks/>
          </p:cNvCxnSpPr>
          <p:nvPr/>
        </p:nvCxnSpPr>
        <p:spPr>
          <a:xfrm flipH="1" flipV="1">
            <a:off x="1265277" y="2767056"/>
            <a:ext cx="85058" cy="2198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C4754643-B56C-0240-A39A-113013A3A7F8}"/>
              </a:ext>
            </a:extLst>
          </p:cNvPr>
          <p:cNvSpPr/>
          <p:nvPr/>
        </p:nvSpPr>
        <p:spPr>
          <a:xfrm>
            <a:off x="1133407" y="1731253"/>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08D53E-76CD-614F-BC19-D836B8C4D573}"/>
              </a:ext>
            </a:extLst>
          </p:cNvPr>
          <p:cNvSpPr/>
          <p:nvPr/>
        </p:nvSpPr>
        <p:spPr>
          <a:xfrm>
            <a:off x="1135281" y="4120356"/>
            <a:ext cx="7221909" cy="523220"/>
          </a:xfrm>
          <a:prstGeom prst="rect">
            <a:avLst/>
          </a:prstGeom>
        </p:spPr>
        <p:txBody>
          <a:bodyPr wrap="square">
            <a:spAutoFit/>
          </a:bodyPr>
          <a:lstStyle/>
          <a:p>
            <a:r>
              <a:rPr lang="en-US" dirty="0">
                <a:latin typeface="Arial" panose="020B0604020202020204" pitchFamily="34" charset="0"/>
              </a:rPr>
              <a:t>Pre-entry learning contribute most to matching newcomers’ toxicity level to that of the community.</a:t>
            </a:r>
            <a:endParaRPr lang="en-US" dirty="0"/>
          </a:p>
        </p:txBody>
      </p:sp>
      <p:sp>
        <p:nvSpPr>
          <p:cNvPr id="11" name="TextBox 10">
            <a:extLst>
              <a:ext uri="{FF2B5EF4-FFF2-40B4-BE49-F238E27FC236}">
                <a16:creationId xmlns:a16="http://schemas.microsoft.com/office/drawing/2014/main" id="{D889F4D7-8277-234E-985F-8C092D0482D7}"/>
              </a:ext>
            </a:extLst>
          </p:cNvPr>
          <p:cNvSpPr txBox="1"/>
          <p:nvPr/>
        </p:nvSpPr>
        <p:spPr>
          <a:xfrm>
            <a:off x="1135281" y="1387735"/>
            <a:ext cx="7948447" cy="307777"/>
          </a:xfrm>
          <a:prstGeom prst="rect">
            <a:avLst/>
          </a:prstGeom>
          <a:solidFill>
            <a:schemeClr val="lt1"/>
          </a:solidFill>
        </p:spPr>
        <p:txBody>
          <a:bodyPr wrap="square" rtlCol="0">
            <a:spAutoFit/>
          </a:bodyPr>
          <a:lstStyle/>
          <a:p>
            <a:r>
              <a:rPr lang="en-US" dirty="0"/>
              <a:t>      Self-selection                 Pre-entry learning          Selective retention            Post-entry learning</a:t>
            </a:r>
          </a:p>
        </p:txBody>
      </p:sp>
      <p:cxnSp>
        <p:nvCxnSpPr>
          <p:cNvPr id="14" name="Straight Arrow Connector 13">
            <a:extLst>
              <a:ext uri="{FF2B5EF4-FFF2-40B4-BE49-F238E27FC236}">
                <a16:creationId xmlns:a16="http://schemas.microsoft.com/office/drawing/2014/main" id="{90DCC34B-329B-1743-8030-B2868448A372}"/>
              </a:ext>
            </a:extLst>
          </p:cNvPr>
          <p:cNvCxnSpPr>
            <a:cxnSpLocks/>
          </p:cNvCxnSpPr>
          <p:nvPr/>
        </p:nvCxnSpPr>
        <p:spPr>
          <a:xfrm flipH="1">
            <a:off x="3352800" y="3200398"/>
            <a:ext cx="2436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0830886-747C-E64C-8DA4-03541D4F9CFB}"/>
              </a:ext>
            </a:extLst>
          </p:cNvPr>
          <p:cNvSpPr/>
          <p:nvPr/>
        </p:nvSpPr>
        <p:spPr>
          <a:xfrm>
            <a:off x="3539275" y="3061974"/>
            <a:ext cx="933269" cy="215444"/>
          </a:xfrm>
          <a:prstGeom prst="rect">
            <a:avLst/>
          </a:prstGeom>
        </p:spPr>
        <p:txBody>
          <a:bodyPr wrap="none">
            <a:spAutoFit/>
          </a:bodyPr>
          <a:lstStyle/>
          <a:p>
            <a:r>
              <a:rPr lang="en-US" sz="800" dirty="0"/>
              <a:t>r/</a:t>
            </a:r>
            <a:r>
              <a:rPr lang="en-US" sz="800" dirty="0" err="1"/>
              <a:t>NeutralPolitics</a:t>
            </a:r>
            <a:r>
              <a:rPr lang="en-US" sz="800" dirty="0"/>
              <a:t> </a:t>
            </a:r>
          </a:p>
        </p:txBody>
      </p:sp>
      <p:sp>
        <p:nvSpPr>
          <p:cNvPr id="7" name="Rectangle 6">
            <a:extLst>
              <a:ext uri="{FF2B5EF4-FFF2-40B4-BE49-F238E27FC236}">
                <a16:creationId xmlns:a16="http://schemas.microsoft.com/office/drawing/2014/main" id="{8D06D9A8-20E1-764B-BA96-979D256D2F00}"/>
              </a:ext>
            </a:extLst>
          </p:cNvPr>
          <p:cNvSpPr/>
          <p:nvPr/>
        </p:nvSpPr>
        <p:spPr>
          <a:xfrm>
            <a:off x="3158403" y="1732322"/>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1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6" grpId="0" animBg="1"/>
      <p:bldP spid="20" grpId="0"/>
      <p:bldP spid="17" grpId="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E493-152A-0648-8691-587D643E85C5}"/>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94EBDDF-B14C-A94E-AB1B-40CAD939A7DD}"/>
              </a:ext>
            </a:extLst>
          </p:cNvPr>
          <p:cNvSpPr>
            <a:spLocks noGrp="1"/>
          </p:cNvSpPr>
          <p:nvPr>
            <p:ph type="body" idx="1"/>
          </p:nvPr>
        </p:nvSpPr>
        <p:spPr>
          <a:xfrm>
            <a:off x="661100" y="1318000"/>
            <a:ext cx="7942520" cy="3238115"/>
          </a:xfrm>
        </p:spPr>
        <p:txBody>
          <a:bodyPr/>
          <a:lstStyle/>
          <a:p>
            <a:pPr>
              <a:buFont typeface="Wingdings" pitchFamily="2" charset="2"/>
              <a:buChar char="v"/>
            </a:pPr>
            <a:r>
              <a:rPr lang="en-US" dirty="0"/>
              <a:t>Make norms more visible to prospective newcomers</a:t>
            </a:r>
          </a:p>
          <a:p>
            <a:pPr marL="76200" indent="0">
              <a:buNone/>
            </a:pPr>
            <a:endParaRPr lang="en-US" dirty="0"/>
          </a:p>
          <a:p>
            <a:pPr>
              <a:buFont typeface="Wingdings" pitchFamily="2" charset="2"/>
              <a:buChar char="v"/>
            </a:pPr>
            <a:r>
              <a:rPr lang="en-US" dirty="0"/>
              <a:t>Make moderator actions more visible</a:t>
            </a:r>
          </a:p>
          <a:p>
            <a:pPr>
              <a:buFont typeface="Wingdings" pitchFamily="2" charset="2"/>
              <a:buChar char="v"/>
            </a:pPr>
            <a:endParaRPr lang="en-US" dirty="0"/>
          </a:p>
          <a:p>
            <a:pPr>
              <a:buFont typeface="Wingdings" pitchFamily="2" charset="2"/>
              <a:buChar char="v"/>
            </a:pPr>
            <a:r>
              <a:rPr lang="en-US" dirty="0"/>
              <a:t>Judge newcomers only by their behavior in the community and not based on their past behavior elsewhere</a:t>
            </a:r>
          </a:p>
        </p:txBody>
      </p:sp>
      <p:sp>
        <p:nvSpPr>
          <p:cNvPr id="4" name="Slide Number Placeholder 3">
            <a:extLst>
              <a:ext uri="{FF2B5EF4-FFF2-40B4-BE49-F238E27FC236}">
                <a16:creationId xmlns:a16="http://schemas.microsoft.com/office/drawing/2014/main" id="{C066921F-5B2C-4344-B8AE-4FBE1F3B5F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7619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9D74-26D7-5348-8A59-FD8B1CFBFABF}"/>
              </a:ext>
            </a:extLst>
          </p:cNvPr>
          <p:cNvSpPr>
            <a:spLocks noGrp="1"/>
          </p:cNvSpPr>
          <p:nvPr>
            <p:ph type="title"/>
          </p:nvPr>
        </p:nvSpPr>
        <p:spPr/>
        <p:txBody>
          <a:bodyPr/>
          <a:lstStyle/>
          <a:p>
            <a:pPr algn="ctr"/>
            <a:r>
              <a:rPr lang="en-US" dirty="0"/>
              <a:t>Summary</a:t>
            </a:r>
          </a:p>
        </p:txBody>
      </p:sp>
      <p:sp>
        <p:nvSpPr>
          <p:cNvPr id="3" name="Text Placeholder 2">
            <a:extLst>
              <a:ext uri="{FF2B5EF4-FFF2-40B4-BE49-F238E27FC236}">
                <a16:creationId xmlns:a16="http://schemas.microsoft.com/office/drawing/2014/main" id="{F38A70CF-1944-524D-A9D3-A7BAA6F5D7F8}"/>
              </a:ext>
            </a:extLst>
          </p:cNvPr>
          <p:cNvSpPr>
            <a:spLocks noGrp="1"/>
          </p:cNvSpPr>
          <p:nvPr>
            <p:ph type="body" idx="1"/>
          </p:nvPr>
        </p:nvSpPr>
        <p:spPr>
          <a:xfrm>
            <a:off x="829056" y="1376652"/>
            <a:ext cx="7843200" cy="2886000"/>
          </a:xfrm>
        </p:spPr>
        <p:txBody>
          <a:bodyPr/>
          <a:lstStyle/>
          <a:p>
            <a:pPr>
              <a:buFont typeface="Wingdings" pitchFamily="2" charset="2"/>
              <a:buChar char="v"/>
            </a:pPr>
            <a:r>
              <a:rPr lang="en-US" sz="1800" dirty="0"/>
              <a:t>Most of the toxicity norm conforming occurs through </a:t>
            </a:r>
            <a:r>
              <a:rPr lang="en-US" sz="1800" b="1" dirty="0"/>
              <a:t>pre-entry learning</a:t>
            </a:r>
          </a:p>
          <a:p>
            <a:pPr marL="76200" indent="0">
              <a:buNone/>
            </a:pPr>
            <a:endParaRPr lang="en-US" sz="1800" dirty="0"/>
          </a:p>
        </p:txBody>
      </p:sp>
      <p:sp>
        <p:nvSpPr>
          <p:cNvPr id="4" name="Slide Number Placeholder 3">
            <a:extLst>
              <a:ext uri="{FF2B5EF4-FFF2-40B4-BE49-F238E27FC236}">
                <a16:creationId xmlns:a16="http://schemas.microsoft.com/office/drawing/2014/main" id="{E474B8CC-1069-DB40-B0A7-C959820D43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5" name="TextBox 4">
            <a:extLst>
              <a:ext uri="{FF2B5EF4-FFF2-40B4-BE49-F238E27FC236}">
                <a16:creationId xmlns:a16="http://schemas.microsoft.com/office/drawing/2014/main" id="{80A2D418-D00D-5444-BD83-D9854BCC9E5C}"/>
              </a:ext>
            </a:extLst>
          </p:cNvPr>
          <p:cNvSpPr txBox="1"/>
          <p:nvPr/>
        </p:nvSpPr>
        <p:spPr>
          <a:xfrm>
            <a:off x="1167290" y="4492944"/>
            <a:ext cx="2021707" cy="553998"/>
          </a:xfrm>
          <a:prstGeom prst="rect">
            <a:avLst/>
          </a:prstGeom>
          <a:noFill/>
        </p:spPr>
        <p:txBody>
          <a:bodyPr wrap="none" rtlCol="0">
            <a:spAutoFit/>
          </a:bodyPr>
          <a:lstStyle/>
          <a:p>
            <a:r>
              <a:rPr lang="en-US" sz="3000" dirty="0"/>
              <a:t>Questions!</a:t>
            </a:r>
          </a:p>
        </p:txBody>
      </p:sp>
      <p:pic>
        <p:nvPicPr>
          <p:cNvPr id="6" name="Content Placeholder 4">
            <a:extLst>
              <a:ext uri="{FF2B5EF4-FFF2-40B4-BE49-F238E27FC236}">
                <a16:creationId xmlns:a16="http://schemas.microsoft.com/office/drawing/2014/main" id="{01B4B28B-31D9-A94B-9CA8-D9E8B6FEA5B7}"/>
              </a:ext>
            </a:extLst>
          </p:cNvPr>
          <p:cNvPicPr>
            <a:picLocks noChangeAspect="1"/>
          </p:cNvPicPr>
          <p:nvPr/>
        </p:nvPicPr>
        <p:blipFill>
          <a:blip r:embed="rId3"/>
          <a:stretch>
            <a:fillRect/>
          </a:stretch>
        </p:blipFill>
        <p:spPr>
          <a:xfrm>
            <a:off x="661100" y="1946468"/>
            <a:ext cx="8509402" cy="2067844"/>
          </a:xfrm>
          <a:prstGeom prst="rect">
            <a:avLst/>
          </a:prstGeom>
          <a:noFill/>
          <a:ln>
            <a:noFill/>
          </a:ln>
        </p:spPr>
      </p:pic>
      <p:sp>
        <p:nvSpPr>
          <p:cNvPr id="7" name="TextBox 6">
            <a:extLst>
              <a:ext uri="{FF2B5EF4-FFF2-40B4-BE49-F238E27FC236}">
                <a16:creationId xmlns:a16="http://schemas.microsoft.com/office/drawing/2014/main" id="{60FD0C54-C066-0B4A-9DB5-FAA400CC85A6}"/>
              </a:ext>
            </a:extLst>
          </p:cNvPr>
          <p:cNvSpPr txBox="1"/>
          <p:nvPr/>
        </p:nvSpPr>
        <p:spPr>
          <a:xfrm>
            <a:off x="5771761" y="4437782"/>
            <a:ext cx="2593980" cy="738664"/>
          </a:xfrm>
          <a:prstGeom prst="rect">
            <a:avLst/>
          </a:prstGeom>
          <a:noFill/>
        </p:spPr>
        <p:txBody>
          <a:bodyPr wrap="none" rtlCol="0">
            <a:spAutoFit/>
          </a:bodyPr>
          <a:lstStyle/>
          <a:p>
            <a:r>
              <a:rPr lang="en-US" dirty="0">
                <a:hlinkClick r:id="rId4"/>
              </a:rPr>
              <a:t>arajades@umich.edu</a:t>
            </a:r>
            <a:endParaRPr lang="en-US" dirty="0"/>
          </a:p>
          <a:p>
            <a:r>
              <a:rPr lang="en-US" dirty="0"/>
              <a:t>@</a:t>
            </a:r>
            <a:r>
              <a:rPr lang="en-US" dirty="0" err="1"/>
              <a:t>R_Ashwin</a:t>
            </a:r>
            <a:endParaRPr lang="en-US" dirty="0"/>
          </a:p>
          <a:p>
            <a:r>
              <a:rPr lang="en-US" dirty="0">
                <a:hlinkClick r:id="rId5"/>
              </a:rPr>
              <a:t>www.ashwinrajadesingan.com</a:t>
            </a:r>
            <a:endParaRPr lang="en-US" dirty="0"/>
          </a:p>
        </p:txBody>
      </p:sp>
    </p:spTree>
    <p:extLst>
      <p:ext uri="{BB962C8B-B14F-4D97-AF65-F5344CB8AC3E}">
        <p14:creationId xmlns:p14="http://schemas.microsoft.com/office/powerpoint/2010/main" val="8892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5CD8-4C01-C941-B8F5-4D8329B49F57}"/>
              </a:ext>
            </a:extLst>
          </p:cNvPr>
          <p:cNvSpPr>
            <a:spLocks noGrp="1"/>
          </p:cNvSpPr>
          <p:nvPr>
            <p:ph type="ctrTitle"/>
          </p:nvPr>
        </p:nvSpPr>
        <p:spPr/>
        <p:txBody>
          <a:bodyPr/>
          <a:lstStyle/>
          <a:p>
            <a:r>
              <a:rPr lang="en-US" dirty="0"/>
              <a:t>Extra Slides</a:t>
            </a:r>
          </a:p>
        </p:txBody>
      </p:sp>
    </p:spTree>
    <p:extLst>
      <p:ext uri="{BB962C8B-B14F-4D97-AF65-F5344CB8AC3E}">
        <p14:creationId xmlns:p14="http://schemas.microsoft.com/office/powerpoint/2010/main" val="10835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pPr algn="ctr"/>
            <a:r>
              <a:rPr lang="en-US" dirty="0"/>
              <a:t>Multiple norm conforming configurations</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grpSp>
        <p:nvGrpSpPr>
          <p:cNvPr id="66" name="Group 65">
            <a:extLst>
              <a:ext uri="{FF2B5EF4-FFF2-40B4-BE49-F238E27FC236}">
                <a16:creationId xmlns:a16="http://schemas.microsoft.com/office/drawing/2014/main" id="{86FCE46A-6053-234E-8A7B-C606B8298D20}"/>
              </a:ext>
            </a:extLst>
          </p:cNvPr>
          <p:cNvGrpSpPr/>
          <p:nvPr/>
        </p:nvGrpSpPr>
        <p:grpSpPr>
          <a:xfrm>
            <a:off x="2447649" y="1700000"/>
            <a:ext cx="1849411" cy="2125501"/>
            <a:chOff x="3569274" y="1767803"/>
            <a:chExt cx="1849411" cy="2125501"/>
          </a:xfrm>
        </p:grpSpPr>
        <p:sp>
          <p:nvSpPr>
            <p:cNvPr id="7" name="Rectangle 6">
              <a:extLst>
                <a:ext uri="{FF2B5EF4-FFF2-40B4-BE49-F238E27FC236}">
                  <a16:creationId xmlns:a16="http://schemas.microsoft.com/office/drawing/2014/main" id="{436F9A73-F433-9043-8376-48E28112E08B}"/>
                </a:ext>
              </a:extLst>
            </p:cNvPr>
            <p:cNvSpPr/>
            <p:nvPr/>
          </p:nvSpPr>
          <p:spPr>
            <a:xfrm>
              <a:off x="4492929" y="3024109"/>
              <a:ext cx="921954" cy="249792"/>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25000"/>
                    </a:schemeClr>
                  </a:solidFill>
                </a:rPr>
                <a:t>SR</a:t>
              </a:r>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990D1D-DECB-7F45-BAA5-5A7031A5E9C6}"/>
                </a:ext>
              </a:extLst>
            </p:cNvPr>
            <p:cNvCxnSpPr>
              <a:cxnSpLocks/>
            </p:cNvCxnSpPr>
            <p:nvPr/>
          </p:nvCxnSpPr>
          <p:spPr>
            <a:xfrm>
              <a:off x="4498989" y="3417839"/>
              <a:ext cx="919696"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9296"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3573923" y="2668176"/>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sp>
          <p:nvSpPr>
            <p:cNvPr id="21" name="Rectangle 20">
              <a:extLst>
                <a:ext uri="{FF2B5EF4-FFF2-40B4-BE49-F238E27FC236}">
                  <a16:creationId xmlns:a16="http://schemas.microsoft.com/office/drawing/2014/main" id="{229A4DB0-1EB4-D44E-802F-242F6FD79B78}"/>
                </a:ext>
              </a:extLst>
            </p:cNvPr>
            <p:cNvSpPr/>
            <p:nvPr/>
          </p:nvSpPr>
          <p:spPr>
            <a:xfrm>
              <a:off x="4492087" y="3297453"/>
              <a:ext cx="919299" cy="105653"/>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err="1">
                  <a:solidFill>
                    <a:schemeClr val="bg2">
                      <a:lumMod val="25000"/>
                    </a:schemeClr>
                  </a:solidFill>
                </a:rPr>
                <a:t>LPost</a:t>
              </a:r>
              <a:endParaRPr lang="en-US" sz="500" b="1" dirty="0">
                <a:solidFill>
                  <a:schemeClr val="bg2">
                    <a:lumMod val="25000"/>
                  </a:schemeClr>
                </a:solidFill>
              </a:endParaRP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C61F84-90EE-C845-9BD8-552EA0E2F438}"/>
                </a:ext>
              </a:extLst>
            </p:cNvPr>
            <p:cNvCxnSpPr>
              <a:cxnSpLocks/>
            </p:cNvCxnSpPr>
            <p:nvPr/>
          </p:nvCxnSpPr>
          <p:spPr>
            <a:xfrm>
              <a:off x="4485784" y="3285341"/>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AAADAE3-D6DA-9B4E-880D-92C86631469F}"/>
                </a:ext>
              </a:extLst>
            </p:cNvPr>
            <p:cNvCxnSpPr>
              <a:cxnSpLocks/>
            </p:cNvCxnSpPr>
            <p:nvPr/>
          </p:nvCxnSpPr>
          <p:spPr>
            <a:xfrm>
              <a:off x="4490736" y="3015692"/>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3569274" y="3192772"/>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75" name="Group 74">
            <a:extLst>
              <a:ext uri="{FF2B5EF4-FFF2-40B4-BE49-F238E27FC236}">
                <a16:creationId xmlns:a16="http://schemas.microsoft.com/office/drawing/2014/main" id="{CA67423C-600F-0446-AEB7-5BC2113A841A}"/>
              </a:ext>
            </a:extLst>
          </p:cNvPr>
          <p:cNvGrpSpPr/>
          <p:nvPr/>
        </p:nvGrpSpPr>
        <p:grpSpPr>
          <a:xfrm>
            <a:off x="5199123" y="1700000"/>
            <a:ext cx="1850453" cy="2125501"/>
            <a:chOff x="3568232" y="1767803"/>
            <a:chExt cx="1850453" cy="2125501"/>
          </a:xfrm>
        </p:grpSpPr>
        <p:sp>
          <p:nvSpPr>
            <p:cNvPr id="76" name="Rectangle 75">
              <a:extLst>
                <a:ext uri="{FF2B5EF4-FFF2-40B4-BE49-F238E27FC236}">
                  <a16:creationId xmlns:a16="http://schemas.microsoft.com/office/drawing/2014/main" id="{4C1F7C71-4EA6-6D40-80D1-A9090DD58711}"/>
                </a:ext>
              </a:extLst>
            </p:cNvPr>
            <p:cNvSpPr/>
            <p:nvPr/>
          </p:nvSpPr>
          <p:spPr>
            <a:xfrm>
              <a:off x="4485928" y="2253727"/>
              <a:ext cx="921954" cy="595987"/>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25000"/>
                    </a:schemeClr>
                  </a:solidFill>
                </a:rPr>
                <a:t>SR</a:t>
              </a:r>
            </a:p>
          </p:txBody>
        </p:sp>
        <p:cxnSp>
          <p:nvCxnSpPr>
            <p:cNvPr id="77" name="Straight Connector 76">
              <a:extLst>
                <a:ext uri="{FF2B5EF4-FFF2-40B4-BE49-F238E27FC236}">
                  <a16:creationId xmlns:a16="http://schemas.microsoft.com/office/drawing/2014/main" id="{3ABE628E-E142-2E49-9638-BB955AF6409D}"/>
                </a:ext>
              </a:extLst>
            </p:cNvPr>
            <p:cNvCxnSpPr>
              <a:cxnSpLocks/>
            </p:cNvCxnSpPr>
            <p:nvPr/>
          </p:nvCxnSpPr>
          <p:spPr>
            <a:xfrm>
              <a:off x="3577959" y="230040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B3EC8CA-87A5-214A-92E8-B01E0F77F381}"/>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79" name="Straight Connector 78">
              <a:extLst>
                <a:ext uri="{FF2B5EF4-FFF2-40B4-BE49-F238E27FC236}">
                  <a16:creationId xmlns:a16="http://schemas.microsoft.com/office/drawing/2014/main" id="{027CAC75-EBAB-0041-BDDA-3FB6BDE15BDF}"/>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12A8F9C-096C-1E46-9AC8-50DB530108DB}"/>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C4C54F-BEFE-5C4E-B161-6207CE6AC8FC}"/>
                </a:ext>
              </a:extLst>
            </p:cNvPr>
            <p:cNvCxnSpPr>
              <a:cxnSpLocks/>
            </p:cNvCxnSpPr>
            <p:nvPr/>
          </p:nvCxnSpPr>
          <p:spPr>
            <a:xfrm>
              <a:off x="4498989" y="3417839"/>
              <a:ext cx="919696"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31A6B09-87A3-CD46-9793-7FA8AD0407B0}"/>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83" name="TextBox 82">
              <a:extLst>
                <a:ext uri="{FF2B5EF4-FFF2-40B4-BE49-F238E27FC236}">
                  <a16:creationId xmlns:a16="http://schemas.microsoft.com/office/drawing/2014/main" id="{7259D157-DFBE-8745-9611-1D97693B4035}"/>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84" name="Straight Connector 83">
              <a:extLst>
                <a:ext uri="{FF2B5EF4-FFF2-40B4-BE49-F238E27FC236}">
                  <a16:creationId xmlns:a16="http://schemas.microsoft.com/office/drawing/2014/main" id="{512962C7-9A4D-D047-B904-F29E156E07A6}"/>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0EF7FEE-0B56-A54C-AD7F-255A54443672}"/>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0A9167-D68C-9444-8CE7-0D415CAC4352}"/>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4685573-F043-8348-B428-4D99F2C1FAF8}"/>
                </a:ext>
              </a:extLst>
            </p:cNvPr>
            <p:cNvSpPr/>
            <p:nvPr/>
          </p:nvSpPr>
          <p:spPr>
            <a:xfrm>
              <a:off x="3568232" y="2309949"/>
              <a:ext cx="913431" cy="167809"/>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88" name="Rectangle 87">
              <a:extLst>
                <a:ext uri="{FF2B5EF4-FFF2-40B4-BE49-F238E27FC236}">
                  <a16:creationId xmlns:a16="http://schemas.microsoft.com/office/drawing/2014/main" id="{D03BBE21-52C3-4443-AE1D-096B2718E1EF}"/>
                </a:ext>
              </a:extLst>
            </p:cNvPr>
            <p:cNvSpPr/>
            <p:nvPr/>
          </p:nvSpPr>
          <p:spPr>
            <a:xfrm>
              <a:off x="3573145" y="2119783"/>
              <a:ext cx="914209" cy="165595"/>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sp>
          <p:nvSpPr>
            <p:cNvPr id="90" name="Rectangle 89">
              <a:extLst>
                <a:ext uri="{FF2B5EF4-FFF2-40B4-BE49-F238E27FC236}">
                  <a16:creationId xmlns:a16="http://schemas.microsoft.com/office/drawing/2014/main" id="{37A4EE6F-6A24-4A4F-B255-6C9226332D42}"/>
                </a:ext>
              </a:extLst>
            </p:cNvPr>
            <p:cNvSpPr/>
            <p:nvPr/>
          </p:nvSpPr>
          <p:spPr>
            <a:xfrm>
              <a:off x="4492087" y="2864742"/>
              <a:ext cx="919299" cy="538365"/>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2">
                      <a:lumMod val="25000"/>
                    </a:schemeClr>
                  </a:solidFill>
                </a:rPr>
                <a:t>LPost</a:t>
              </a:r>
              <a:endParaRPr lang="en-US" sz="1000" dirty="0">
                <a:solidFill>
                  <a:schemeClr val="bg2">
                    <a:lumMod val="25000"/>
                  </a:schemeClr>
                </a:solidFill>
              </a:endParaRPr>
            </a:p>
          </p:txBody>
        </p:sp>
        <p:cxnSp>
          <p:nvCxnSpPr>
            <p:cNvPr id="91" name="Straight Arrow Connector 90">
              <a:extLst>
                <a:ext uri="{FF2B5EF4-FFF2-40B4-BE49-F238E27FC236}">
                  <a16:creationId xmlns:a16="http://schemas.microsoft.com/office/drawing/2014/main" id="{262381DE-D3F8-4747-8415-E8053230BFE2}"/>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D094210-54D8-F446-9DD7-26CE746A2A0A}"/>
                </a:ext>
              </a:extLst>
            </p:cNvPr>
            <p:cNvCxnSpPr>
              <a:cxnSpLocks/>
            </p:cNvCxnSpPr>
            <p:nvPr/>
          </p:nvCxnSpPr>
          <p:spPr>
            <a:xfrm>
              <a:off x="4491643" y="2849714"/>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DA904D12-9801-0D47-BB45-992F71E7EE36}"/>
                </a:ext>
              </a:extLst>
            </p:cNvPr>
            <p:cNvCxnSpPr>
              <a:cxnSpLocks/>
            </p:cNvCxnSpPr>
            <p:nvPr/>
          </p:nvCxnSpPr>
          <p:spPr>
            <a:xfrm>
              <a:off x="4497102" y="2246783"/>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93954174-3F74-784D-84CA-CDEF8BC48F0B}"/>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A77BCC-7F34-6148-B5B8-0DF6FB5F02A4}"/>
                </a:ext>
              </a:extLst>
            </p:cNvPr>
            <p:cNvCxnSpPr>
              <a:cxnSpLocks/>
            </p:cNvCxnSpPr>
            <p:nvPr/>
          </p:nvCxnSpPr>
          <p:spPr>
            <a:xfrm>
              <a:off x="3568232" y="2491729"/>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6" name="Rectangle 95">
            <a:extLst>
              <a:ext uri="{FF2B5EF4-FFF2-40B4-BE49-F238E27FC236}">
                <a16:creationId xmlns:a16="http://schemas.microsoft.com/office/drawing/2014/main" id="{CB24D6F7-DFC0-934E-83C0-33C1729C20DE}"/>
              </a:ext>
            </a:extLst>
          </p:cNvPr>
          <p:cNvSpPr/>
          <p:nvPr/>
        </p:nvSpPr>
        <p:spPr>
          <a:xfrm>
            <a:off x="776454" y="2050230"/>
            <a:ext cx="341986" cy="214575"/>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lumMod val="25000"/>
                  </a:schemeClr>
                </a:solidFill>
              </a:rPr>
              <a:t>SS</a:t>
            </a:r>
          </a:p>
        </p:txBody>
      </p:sp>
      <p:sp>
        <p:nvSpPr>
          <p:cNvPr id="97" name="Rectangle 96">
            <a:extLst>
              <a:ext uri="{FF2B5EF4-FFF2-40B4-BE49-F238E27FC236}">
                <a16:creationId xmlns:a16="http://schemas.microsoft.com/office/drawing/2014/main" id="{9FDC1077-CE4E-244F-B317-798FE0BA9DE4}"/>
              </a:ext>
            </a:extLst>
          </p:cNvPr>
          <p:cNvSpPr/>
          <p:nvPr/>
        </p:nvSpPr>
        <p:spPr>
          <a:xfrm>
            <a:off x="772753" y="2377042"/>
            <a:ext cx="341986" cy="214576"/>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chemeClr val="bg2">
                    <a:lumMod val="25000"/>
                  </a:schemeClr>
                </a:solidFill>
              </a:rPr>
              <a:t>LPre</a:t>
            </a:r>
            <a:endParaRPr lang="en-US" sz="800" dirty="0">
              <a:solidFill>
                <a:schemeClr val="bg2">
                  <a:lumMod val="25000"/>
                </a:schemeClr>
              </a:solidFill>
            </a:endParaRPr>
          </a:p>
        </p:txBody>
      </p:sp>
      <p:sp>
        <p:nvSpPr>
          <p:cNvPr id="98" name="Rectangle 97">
            <a:extLst>
              <a:ext uri="{FF2B5EF4-FFF2-40B4-BE49-F238E27FC236}">
                <a16:creationId xmlns:a16="http://schemas.microsoft.com/office/drawing/2014/main" id="{0F5E5E02-F430-B545-BEFB-67BB96E496DC}"/>
              </a:ext>
            </a:extLst>
          </p:cNvPr>
          <p:cNvSpPr/>
          <p:nvPr/>
        </p:nvSpPr>
        <p:spPr>
          <a:xfrm>
            <a:off x="772752" y="2703855"/>
            <a:ext cx="341985" cy="214575"/>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2">
                    <a:lumMod val="25000"/>
                  </a:schemeClr>
                </a:solidFill>
              </a:rPr>
              <a:t>SR</a:t>
            </a:r>
          </a:p>
        </p:txBody>
      </p:sp>
      <p:sp>
        <p:nvSpPr>
          <p:cNvPr id="99" name="Rectangle 98">
            <a:extLst>
              <a:ext uri="{FF2B5EF4-FFF2-40B4-BE49-F238E27FC236}">
                <a16:creationId xmlns:a16="http://schemas.microsoft.com/office/drawing/2014/main" id="{44BF8B03-EC2C-A942-803D-4EEA76B1B7B9}"/>
              </a:ext>
            </a:extLst>
          </p:cNvPr>
          <p:cNvSpPr/>
          <p:nvPr/>
        </p:nvSpPr>
        <p:spPr>
          <a:xfrm>
            <a:off x="772751" y="3027208"/>
            <a:ext cx="341986" cy="214576"/>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err="1">
                <a:solidFill>
                  <a:schemeClr val="bg2">
                    <a:lumMod val="25000"/>
                  </a:schemeClr>
                </a:solidFill>
              </a:rPr>
              <a:t>LPost</a:t>
            </a:r>
            <a:endParaRPr lang="en-US" sz="800" dirty="0">
              <a:solidFill>
                <a:schemeClr val="bg2">
                  <a:lumMod val="25000"/>
                </a:schemeClr>
              </a:solidFill>
            </a:endParaRPr>
          </a:p>
        </p:txBody>
      </p:sp>
      <p:sp>
        <p:nvSpPr>
          <p:cNvPr id="100" name="Rectangle 99">
            <a:extLst>
              <a:ext uri="{FF2B5EF4-FFF2-40B4-BE49-F238E27FC236}">
                <a16:creationId xmlns:a16="http://schemas.microsoft.com/office/drawing/2014/main" id="{0582F91A-F850-DC4A-9E99-103B79F29038}"/>
              </a:ext>
            </a:extLst>
          </p:cNvPr>
          <p:cNvSpPr/>
          <p:nvPr/>
        </p:nvSpPr>
        <p:spPr>
          <a:xfrm>
            <a:off x="1073101" y="2376430"/>
            <a:ext cx="1003801" cy="215444"/>
          </a:xfrm>
          <a:prstGeom prst="rect">
            <a:avLst/>
          </a:prstGeom>
        </p:spPr>
        <p:txBody>
          <a:bodyPr wrap="none">
            <a:spAutoFit/>
          </a:bodyPr>
          <a:lstStyle/>
          <a:p>
            <a:r>
              <a:rPr lang="en-US" sz="800" dirty="0"/>
              <a:t>Pre-entry learning</a:t>
            </a:r>
          </a:p>
        </p:txBody>
      </p:sp>
      <p:sp>
        <p:nvSpPr>
          <p:cNvPr id="101" name="Rectangle 100">
            <a:extLst>
              <a:ext uri="{FF2B5EF4-FFF2-40B4-BE49-F238E27FC236}">
                <a16:creationId xmlns:a16="http://schemas.microsoft.com/office/drawing/2014/main" id="{1C5239F9-55D8-044B-B599-18BFAAA7149B}"/>
              </a:ext>
            </a:extLst>
          </p:cNvPr>
          <p:cNvSpPr/>
          <p:nvPr/>
        </p:nvSpPr>
        <p:spPr>
          <a:xfrm>
            <a:off x="1073101" y="2698520"/>
            <a:ext cx="1034257" cy="215444"/>
          </a:xfrm>
          <a:prstGeom prst="rect">
            <a:avLst/>
          </a:prstGeom>
        </p:spPr>
        <p:txBody>
          <a:bodyPr wrap="none">
            <a:spAutoFit/>
          </a:bodyPr>
          <a:lstStyle/>
          <a:p>
            <a:r>
              <a:rPr lang="en-US" sz="800" dirty="0"/>
              <a:t>Selective retention</a:t>
            </a:r>
          </a:p>
        </p:txBody>
      </p:sp>
      <p:sp>
        <p:nvSpPr>
          <p:cNvPr id="103" name="Rectangle 102">
            <a:extLst>
              <a:ext uri="{FF2B5EF4-FFF2-40B4-BE49-F238E27FC236}">
                <a16:creationId xmlns:a16="http://schemas.microsoft.com/office/drawing/2014/main" id="{CBD1CF35-7407-904D-BA55-05B93A62F178}"/>
              </a:ext>
            </a:extLst>
          </p:cNvPr>
          <p:cNvSpPr/>
          <p:nvPr/>
        </p:nvSpPr>
        <p:spPr>
          <a:xfrm>
            <a:off x="1085056" y="3020610"/>
            <a:ext cx="1050288" cy="215444"/>
          </a:xfrm>
          <a:prstGeom prst="rect">
            <a:avLst/>
          </a:prstGeom>
        </p:spPr>
        <p:txBody>
          <a:bodyPr wrap="none">
            <a:spAutoFit/>
          </a:bodyPr>
          <a:lstStyle/>
          <a:p>
            <a:r>
              <a:rPr lang="en-US" sz="800" dirty="0"/>
              <a:t>Post-entry learning</a:t>
            </a:r>
          </a:p>
        </p:txBody>
      </p:sp>
      <p:sp>
        <p:nvSpPr>
          <p:cNvPr id="104" name="Rectangle 103">
            <a:extLst>
              <a:ext uri="{FF2B5EF4-FFF2-40B4-BE49-F238E27FC236}">
                <a16:creationId xmlns:a16="http://schemas.microsoft.com/office/drawing/2014/main" id="{3006C2BD-293E-4348-86D2-DC0B02EA90F5}"/>
              </a:ext>
            </a:extLst>
          </p:cNvPr>
          <p:cNvSpPr/>
          <p:nvPr/>
        </p:nvSpPr>
        <p:spPr>
          <a:xfrm>
            <a:off x="1074465" y="2040449"/>
            <a:ext cx="798617" cy="215444"/>
          </a:xfrm>
          <a:prstGeom prst="rect">
            <a:avLst/>
          </a:prstGeom>
        </p:spPr>
        <p:txBody>
          <a:bodyPr wrap="none">
            <a:spAutoFit/>
          </a:bodyPr>
          <a:lstStyle/>
          <a:p>
            <a:r>
              <a:rPr lang="en-US" sz="800" dirty="0"/>
              <a:t>Self selection</a:t>
            </a:r>
          </a:p>
        </p:txBody>
      </p:sp>
      <p:sp>
        <p:nvSpPr>
          <p:cNvPr id="3" name="TextBox 2">
            <a:extLst>
              <a:ext uri="{FF2B5EF4-FFF2-40B4-BE49-F238E27FC236}">
                <a16:creationId xmlns:a16="http://schemas.microsoft.com/office/drawing/2014/main" id="{3732467B-AC92-7541-96E0-586147933129}"/>
              </a:ext>
            </a:extLst>
          </p:cNvPr>
          <p:cNvSpPr txBox="1"/>
          <p:nvPr/>
        </p:nvSpPr>
        <p:spPr>
          <a:xfrm>
            <a:off x="2356959" y="3991452"/>
            <a:ext cx="2004075" cy="523220"/>
          </a:xfrm>
          <a:prstGeom prst="rect">
            <a:avLst/>
          </a:prstGeom>
          <a:noFill/>
        </p:spPr>
        <p:txBody>
          <a:bodyPr wrap="none" rtlCol="0">
            <a:spAutoFit/>
          </a:bodyPr>
          <a:lstStyle/>
          <a:p>
            <a:r>
              <a:rPr lang="en-US" dirty="0"/>
              <a:t>High self selection, </a:t>
            </a:r>
          </a:p>
          <a:p>
            <a:r>
              <a:rPr lang="en-US" dirty="0"/>
              <a:t>High pre-entry learning</a:t>
            </a:r>
          </a:p>
        </p:txBody>
      </p:sp>
      <p:sp>
        <p:nvSpPr>
          <p:cNvPr id="53" name="TextBox 52">
            <a:extLst>
              <a:ext uri="{FF2B5EF4-FFF2-40B4-BE49-F238E27FC236}">
                <a16:creationId xmlns:a16="http://schemas.microsoft.com/office/drawing/2014/main" id="{98EA01E6-8F54-7E4C-90FF-99E3F03F751A}"/>
              </a:ext>
            </a:extLst>
          </p:cNvPr>
          <p:cNvSpPr txBox="1"/>
          <p:nvPr/>
        </p:nvSpPr>
        <p:spPr>
          <a:xfrm>
            <a:off x="5108433" y="3991452"/>
            <a:ext cx="2145139" cy="523220"/>
          </a:xfrm>
          <a:prstGeom prst="rect">
            <a:avLst/>
          </a:prstGeom>
          <a:noFill/>
        </p:spPr>
        <p:txBody>
          <a:bodyPr wrap="none" rtlCol="0">
            <a:spAutoFit/>
          </a:bodyPr>
          <a:lstStyle/>
          <a:p>
            <a:r>
              <a:rPr lang="en-US" dirty="0"/>
              <a:t>High selective retention, </a:t>
            </a:r>
          </a:p>
          <a:p>
            <a:r>
              <a:rPr lang="en-US" dirty="0"/>
              <a:t>High post-entry learning</a:t>
            </a:r>
          </a:p>
        </p:txBody>
      </p:sp>
      <p:sp>
        <p:nvSpPr>
          <p:cNvPr id="55" name="TextBox 54">
            <a:extLst>
              <a:ext uri="{FF2B5EF4-FFF2-40B4-BE49-F238E27FC236}">
                <a16:creationId xmlns:a16="http://schemas.microsoft.com/office/drawing/2014/main" id="{26ADDE78-5F3A-E84F-9A51-624E88A964E5}"/>
              </a:ext>
            </a:extLst>
          </p:cNvPr>
          <p:cNvSpPr txBox="1"/>
          <p:nvPr/>
        </p:nvSpPr>
        <p:spPr>
          <a:xfrm>
            <a:off x="4160371" y="4802768"/>
            <a:ext cx="1255152" cy="153953"/>
          </a:xfrm>
          <a:prstGeom prst="rect">
            <a:avLst/>
          </a:prstGeom>
          <a:noFill/>
        </p:spPr>
        <p:txBody>
          <a:bodyPr wrap="none" lIns="0" tIns="0" rIns="0" bIns="0" rtlCol="0">
            <a:spAutoFit/>
          </a:bodyPr>
          <a:lstStyle/>
          <a:p>
            <a:pPr>
              <a:lnSpc>
                <a:spcPct val="70000"/>
              </a:lnSpc>
            </a:pPr>
            <a:r>
              <a:rPr lang="en-US" dirty="0"/>
              <a:t>r/</a:t>
            </a:r>
            <a:r>
              <a:rPr lang="en-US" dirty="0" err="1"/>
              <a:t>NeutralPolitics</a:t>
            </a:r>
            <a:endParaRPr lang="en-US" dirty="0"/>
          </a:p>
        </p:txBody>
      </p:sp>
    </p:spTree>
    <p:extLst>
      <p:ext uri="{BB962C8B-B14F-4D97-AF65-F5344CB8AC3E}">
        <p14:creationId xmlns:p14="http://schemas.microsoft.com/office/powerpoint/2010/main" val="108632555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3"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051519" y="1971700"/>
            <a:ext cx="3548532" cy="2890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Toxicity norms of a community</a:t>
            </a:r>
            <a:endParaRPr b="1" dirty="0"/>
          </a:p>
          <a:p>
            <a:pPr marL="101600" indent="0">
              <a:lnSpc>
                <a:spcPct val="100000"/>
              </a:lnSpc>
              <a:buNone/>
            </a:pPr>
            <a:endParaRPr lang="en-US" sz="1600" dirty="0">
              <a:latin typeface="Barlow Light" pitchFamily="2" charset="77"/>
            </a:endParaRPr>
          </a:p>
          <a:p>
            <a:pPr marL="101600" indent="0">
              <a:lnSpc>
                <a:spcPct val="100000"/>
              </a:lnSpc>
              <a:buNone/>
            </a:pPr>
            <a:r>
              <a:rPr lang="en-US" sz="1600" dirty="0">
                <a:latin typeface="Barlow Light" pitchFamily="2" charset="77"/>
              </a:rPr>
              <a:t>Measured per month as the percent of comments that are toxic in that month in the community</a:t>
            </a:r>
          </a:p>
          <a:p>
            <a:pPr marL="101600" indent="0">
              <a:lnSpc>
                <a:spcPct val="100000"/>
              </a:lnSpc>
              <a:buNone/>
            </a:pPr>
            <a:endParaRPr lang="en-US" sz="1600" dirty="0">
              <a:latin typeface="Barlow Light" pitchFamily="2" charset="77"/>
            </a:endParaRPr>
          </a:p>
          <a:p>
            <a:pPr marL="101600" indent="0">
              <a:lnSpc>
                <a:spcPct val="100000"/>
              </a:lnSpc>
              <a:buNone/>
            </a:pPr>
            <a:r>
              <a:rPr lang="en-US" sz="1600" dirty="0">
                <a:latin typeface="Barlow Light" pitchFamily="2" charset="77"/>
              </a:rPr>
              <a:t>We </a:t>
            </a:r>
            <a:r>
              <a:rPr lang="en-US" sz="1600" b="1" dirty="0">
                <a:latin typeface="Barlow Light" pitchFamily="2" charset="77"/>
              </a:rPr>
              <a:t>exclude</a:t>
            </a:r>
            <a:r>
              <a:rPr lang="en-US" sz="1600" dirty="0">
                <a:latin typeface="Barlow Light" pitchFamily="2" charset="77"/>
              </a:rPr>
              <a:t> moderator removed comments in calculating community norms</a:t>
            </a:r>
          </a:p>
          <a:p>
            <a:pPr marL="101600" indent="0">
              <a:lnSpc>
                <a:spcPct val="100000"/>
              </a:lnSpc>
              <a:buNone/>
            </a:pPr>
            <a:endParaRPr lang="en-US" sz="1600" dirty="0">
              <a:latin typeface="Barlow Light" pitchFamily="2" charset="77"/>
            </a:endParaRPr>
          </a:p>
          <a:p>
            <a:pPr marL="101600" indent="0">
              <a:lnSpc>
                <a:spcPct val="100000"/>
              </a:lnSpc>
              <a:buNone/>
            </a:pPr>
            <a:endParaRPr lang="en-US" dirty="0">
              <a:latin typeface="Barlow Light" pitchFamily="2" charset="77"/>
            </a:endParaRPr>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Measuring toxicity using Perspective</a:t>
            </a:r>
            <a:endParaRPr dirty="0"/>
          </a:p>
        </p:txBody>
      </p:sp>
      <p:sp>
        <p:nvSpPr>
          <p:cNvPr id="579" name="Google Shape;579;p20"/>
          <p:cNvSpPr txBox="1">
            <a:spLocks noGrp="1"/>
          </p:cNvSpPr>
          <p:nvPr>
            <p:ph type="body" idx="2"/>
          </p:nvPr>
        </p:nvSpPr>
        <p:spPr>
          <a:xfrm>
            <a:off x="4890633" y="1971700"/>
            <a:ext cx="3548532" cy="2890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Toxicity level of newcomers</a:t>
            </a:r>
            <a:endParaRPr lang="en-US" sz="1600" b="1" dirty="0">
              <a:latin typeface="Barlow Light" pitchFamily="2" charset="77"/>
            </a:endParaRPr>
          </a:p>
          <a:p>
            <a:pPr marL="0" lvl="0" indent="0" algn="l" rtl="0">
              <a:spcBef>
                <a:spcPts val="600"/>
              </a:spcBef>
              <a:spcAft>
                <a:spcPts val="0"/>
              </a:spcAft>
              <a:buNone/>
            </a:pPr>
            <a:endParaRPr lang="en-US" sz="1600" b="1" dirty="0">
              <a:latin typeface="Barlow Light" pitchFamily="2" charset="77"/>
            </a:endParaRPr>
          </a:p>
          <a:p>
            <a:pPr marL="0" lvl="0" indent="0" algn="l" rtl="0">
              <a:spcBef>
                <a:spcPts val="600"/>
              </a:spcBef>
              <a:spcAft>
                <a:spcPts val="0"/>
              </a:spcAft>
              <a:buNone/>
            </a:pPr>
            <a:r>
              <a:rPr lang="en-US" sz="1600" dirty="0">
                <a:latin typeface="Barlow Light" pitchFamily="2" charset="77"/>
              </a:rPr>
              <a:t>Measured as the percent of comments that are toxic for an average newcomer</a:t>
            </a:r>
          </a:p>
          <a:p>
            <a:pPr marL="0" lvl="0" indent="0" algn="l" rtl="0">
              <a:spcBef>
                <a:spcPts val="600"/>
              </a:spcBef>
              <a:spcAft>
                <a:spcPts val="0"/>
              </a:spcAft>
              <a:buNone/>
            </a:pPr>
            <a:endParaRPr lang="en-US" sz="1600" dirty="0">
              <a:latin typeface="Barlow Light" pitchFamily="2" charset="77"/>
            </a:endParaRPr>
          </a:p>
          <a:p>
            <a:pPr marL="0" lvl="0" indent="0" algn="l" rtl="0">
              <a:spcBef>
                <a:spcPts val="600"/>
              </a:spcBef>
              <a:spcAft>
                <a:spcPts val="0"/>
              </a:spcAft>
              <a:buNone/>
            </a:pPr>
            <a:r>
              <a:rPr lang="en-US" sz="1600" dirty="0">
                <a:latin typeface="Barlow Light" pitchFamily="2" charset="77"/>
              </a:rPr>
              <a:t>We </a:t>
            </a:r>
            <a:r>
              <a:rPr lang="en-US" sz="1600" b="1" dirty="0">
                <a:latin typeface="Barlow Light" pitchFamily="2" charset="77"/>
              </a:rPr>
              <a:t>include</a:t>
            </a:r>
            <a:r>
              <a:rPr lang="en-US" sz="1600" dirty="0">
                <a:latin typeface="Barlow Light" pitchFamily="2" charset="77"/>
              </a:rPr>
              <a:t> moderator removed comments in calculating newcomer toxicity levels</a:t>
            </a:r>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879817A1-736E-C041-8EEB-D7026682E615}"/>
              </a:ext>
            </a:extLst>
          </p:cNvPr>
          <p:cNvSpPr txBox="1"/>
          <p:nvPr/>
        </p:nvSpPr>
        <p:spPr>
          <a:xfrm>
            <a:off x="822037" y="1490961"/>
            <a:ext cx="7853432" cy="307777"/>
          </a:xfrm>
          <a:prstGeom prst="rect">
            <a:avLst/>
          </a:prstGeom>
          <a:noFill/>
        </p:spPr>
        <p:txBody>
          <a:bodyPr wrap="none" rtlCol="0">
            <a:spAutoFit/>
          </a:bodyPr>
          <a:lstStyle/>
          <a:p>
            <a:r>
              <a:rPr lang="en-US" dirty="0"/>
              <a:t>“a rude, disrespectful, or unreasonable comment that is likely to make people leave a discussion”</a:t>
            </a:r>
          </a:p>
        </p:txBody>
      </p:sp>
    </p:spTree>
    <p:extLst>
      <p:ext uri="{BB962C8B-B14F-4D97-AF65-F5344CB8AC3E}">
        <p14:creationId xmlns:p14="http://schemas.microsoft.com/office/powerpoint/2010/main" val="64746704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Reddit Dataset</a:t>
            </a:r>
            <a:endParaRPr dirty="0"/>
          </a:p>
        </p:txBody>
      </p:sp>
      <p:sp>
        <p:nvSpPr>
          <p:cNvPr id="551" name="Google Shape;551;p18"/>
          <p:cNvSpPr txBox="1">
            <a:spLocks noGrp="1"/>
          </p:cNvSpPr>
          <p:nvPr>
            <p:ph type="body" idx="1"/>
          </p:nvPr>
        </p:nvSpPr>
        <p:spPr>
          <a:xfrm>
            <a:off x="746550" y="1460899"/>
            <a:ext cx="7757703" cy="3380041"/>
          </a:xfrm>
          <a:prstGeom prst="rect">
            <a:avLst/>
          </a:prstGeom>
        </p:spPr>
        <p:txBody>
          <a:bodyPr spcFirstLastPara="1" wrap="square" lIns="0" tIns="0" rIns="0" bIns="0" anchor="t" anchorCtr="0">
            <a:noAutofit/>
          </a:bodyPr>
          <a:lstStyle/>
          <a:p>
            <a:pPr lvl="0">
              <a:spcBef>
                <a:spcPts val="0"/>
              </a:spcBef>
              <a:buFont typeface="Wingdings" pitchFamily="2" charset="2"/>
              <a:buChar char="v"/>
            </a:pPr>
            <a:r>
              <a:rPr lang="en" dirty="0" err="1"/>
              <a:t>PushShift</a:t>
            </a:r>
            <a:r>
              <a:rPr lang="en" dirty="0"/>
              <a:t> Reddit dump: Comments in between April 2017- Feb 2018</a:t>
            </a:r>
          </a:p>
          <a:p>
            <a:pPr>
              <a:spcBef>
                <a:spcPts val="0"/>
              </a:spcBef>
              <a:buFont typeface="Wingdings" pitchFamily="2" charset="2"/>
              <a:buChar char="v"/>
            </a:pPr>
            <a:endParaRPr lang="en" dirty="0"/>
          </a:p>
          <a:p>
            <a:pPr>
              <a:spcBef>
                <a:spcPts val="0"/>
              </a:spcBef>
              <a:buFont typeface="Wingdings" pitchFamily="2" charset="2"/>
              <a:buChar char="v"/>
            </a:pPr>
            <a:r>
              <a:rPr lang="en" dirty="0" err="1"/>
              <a:t>PushShift</a:t>
            </a:r>
            <a:r>
              <a:rPr lang="en" dirty="0"/>
              <a:t> API: Comments removed by moderators (approach similar to </a:t>
            </a:r>
            <a:r>
              <a:rPr lang="en-US" dirty="0"/>
              <a:t>Chandrasekharan et al., 2018</a:t>
            </a:r>
            <a:r>
              <a:rPr lang="en" dirty="0"/>
              <a:t>)</a:t>
            </a:r>
          </a:p>
          <a:p>
            <a:pPr>
              <a:spcBef>
                <a:spcPts val="0"/>
              </a:spcBef>
              <a:buFont typeface="Wingdings" pitchFamily="2" charset="2"/>
              <a:buChar char="v"/>
            </a:pPr>
            <a:endParaRPr lang="en" dirty="0"/>
          </a:p>
          <a:p>
            <a:pPr>
              <a:spcBef>
                <a:spcPts val="0"/>
              </a:spcBef>
              <a:buFont typeface="Wingdings" pitchFamily="2" charset="2"/>
              <a:buChar char="v"/>
            </a:pPr>
            <a:r>
              <a:rPr lang="en" dirty="0"/>
              <a:t>Does not include comments removed by </a:t>
            </a:r>
            <a:r>
              <a:rPr lang="en" dirty="0" err="1"/>
              <a:t>AutoModeratorBot</a:t>
            </a:r>
            <a:endParaRPr lang="en" dirty="0"/>
          </a:p>
          <a:p>
            <a:pPr>
              <a:spcBef>
                <a:spcPts val="0"/>
              </a:spcBef>
              <a:buFont typeface="Wingdings" pitchFamily="2" charset="2"/>
              <a:buChar char="v"/>
            </a:pPr>
            <a:endParaRPr lang="en" dirty="0"/>
          </a:p>
          <a:p>
            <a:pPr>
              <a:spcBef>
                <a:spcPts val="0"/>
              </a:spcBef>
              <a:buFont typeface="Arial" panose="020B0604020202020204" pitchFamily="34" charset="0"/>
              <a:buChar char="•"/>
            </a:pPr>
            <a:endParaRPr lang="en"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90427560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p:txBody>
          <a:bodyPr/>
          <a:lstStyle/>
          <a:p>
            <a:r>
              <a:rPr lang="en-US" dirty="0"/>
              <a:t>Identifying stable and distinct toxicity norms</a:t>
            </a:r>
          </a:p>
        </p:txBody>
      </p:sp>
      <p:sp>
        <p:nvSpPr>
          <p:cNvPr id="3" name="Text Placeholder 2">
            <a:extLst>
              <a:ext uri="{FF2B5EF4-FFF2-40B4-BE49-F238E27FC236}">
                <a16:creationId xmlns:a16="http://schemas.microsoft.com/office/drawing/2014/main" id="{D5567EF9-748E-5543-9AD4-421576FF5093}"/>
              </a:ext>
            </a:extLst>
          </p:cNvPr>
          <p:cNvSpPr>
            <a:spLocks noGrp="1"/>
          </p:cNvSpPr>
          <p:nvPr>
            <p:ph type="body" idx="1"/>
          </p:nvPr>
        </p:nvSpPr>
        <p:spPr>
          <a:xfrm>
            <a:off x="1199775" y="1599700"/>
            <a:ext cx="4116504" cy="2886000"/>
          </a:xfrm>
        </p:spPr>
        <p:txBody>
          <a:bodyPr/>
          <a:lstStyle/>
          <a:p>
            <a:pPr>
              <a:buFont typeface="Wingdings" pitchFamily="2" charset="2"/>
              <a:buChar char="v"/>
            </a:pPr>
            <a:r>
              <a:rPr lang="en-US" dirty="0"/>
              <a:t>Toxicity range &lt; 0.02</a:t>
            </a:r>
          </a:p>
          <a:p>
            <a:pPr>
              <a:buFont typeface="Wingdings" pitchFamily="2" charset="2"/>
              <a:buChar char="v"/>
            </a:pPr>
            <a:r>
              <a:rPr lang="en-US" dirty="0"/>
              <a:t>Distance from overall &gt; 0.02</a:t>
            </a:r>
          </a:p>
          <a:p>
            <a:pPr>
              <a:buFont typeface="Wingdings" pitchFamily="2" charset="2"/>
              <a:buChar char="v"/>
            </a:pPr>
            <a:endParaRPr lang="en-US" dirty="0"/>
          </a:p>
          <a:p>
            <a:pPr>
              <a:buFont typeface="Wingdings" pitchFamily="2" charset="2"/>
              <a:buChar char="v"/>
            </a:pPr>
            <a:r>
              <a:rPr lang="en-US" dirty="0"/>
              <a:t>65 political subreddits with stable and distinct norms</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grpSp>
        <p:nvGrpSpPr>
          <p:cNvPr id="24" name="Group 23">
            <a:extLst>
              <a:ext uri="{FF2B5EF4-FFF2-40B4-BE49-F238E27FC236}">
                <a16:creationId xmlns:a16="http://schemas.microsoft.com/office/drawing/2014/main" id="{23C1707F-0E85-C94E-BEA3-EDEA3D30DAAE}"/>
              </a:ext>
            </a:extLst>
          </p:cNvPr>
          <p:cNvGrpSpPr/>
          <p:nvPr/>
        </p:nvGrpSpPr>
        <p:grpSpPr>
          <a:xfrm>
            <a:off x="6373479" y="1735676"/>
            <a:ext cx="1823360" cy="96357"/>
            <a:chOff x="5481207" y="2392326"/>
            <a:chExt cx="1823360" cy="96357"/>
          </a:xfrm>
        </p:grpSpPr>
        <p:cxnSp>
          <p:nvCxnSpPr>
            <p:cNvPr id="12" name="Straight Connector 11">
              <a:extLst>
                <a:ext uri="{FF2B5EF4-FFF2-40B4-BE49-F238E27FC236}">
                  <a16:creationId xmlns:a16="http://schemas.microsoft.com/office/drawing/2014/main" id="{45008B00-31AA-8341-97DB-58F7BD7848B9}"/>
                </a:ext>
              </a:extLst>
            </p:cNvPr>
            <p:cNvCxnSpPr>
              <a:cxnSpLocks/>
            </p:cNvCxnSpPr>
            <p:nvPr/>
          </p:nvCxnSpPr>
          <p:spPr>
            <a:xfrm flipV="1">
              <a:off x="6134986" y="2392326"/>
              <a:ext cx="393992" cy="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A594147-AB8A-614A-84D0-1FB2A2D60D10}"/>
                </a:ext>
              </a:extLst>
            </p:cNvPr>
            <p:cNvCxnSpPr>
              <a:cxnSpLocks/>
            </p:cNvCxnSpPr>
            <p:nvPr/>
          </p:nvCxnSpPr>
          <p:spPr>
            <a:xfrm flipV="1">
              <a:off x="5481207" y="2392326"/>
              <a:ext cx="345435" cy="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D58644-EE76-D54A-837D-CE5ABA71AAA2}"/>
                </a:ext>
              </a:extLst>
            </p:cNvPr>
            <p:cNvCxnSpPr>
              <a:cxnSpLocks/>
            </p:cNvCxnSpPr>
            <p:nvPr/>
          </p:nvCxnSpPr>
          <p:spPr>
            <a:xfrm>
              <a:off x="5826642" y="2392326"/>
              <a:ext cx="308344" cy="85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64A5B8-2EE7-8147-A476-CA756173B1F9}"/>
                </a:ext>
              </a:extLst>
            </p:cNvPr>
            <p:cNvCxnSpPr>
              <a:cxnSpLocks/>
            </p:cNvCxnSpPr>
            <p:nvPr/>
          </p:nvCxnSpPr>
          <p:spPr>
            <a:xfrm>
              <a:off x="6531959" y="2392326"/>
              <a:ext cx="396387" cy="42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4F3ED4-5FF9-D04E-98F9-6904CCDD051A}"/>
                </a:ext>
              </a:extLst>
            </p:cNvPr>
            <p:cNvCxnSpPr>
              <a:cxnSpLocks/>
            </p:cNvCxnSpPr>
            <p:nvPr/>
          </p:nvCxnSpPr>
          <p:spPr>
            <a:xfrm flipV="1">
              <a:off x="6917713" y="2413591"/>
              <a:ext cx="386854" cy="2126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C41A0AB-379E-D64B-B732-3BD360D0862E}"/>
              </a:ext>
            </a:extLst>
          </p:cNvPr>
          <p:cNvCxnSpPr>
            <a:cxnSpLocks/>
          </p:cNvCxnSpPr>
          <p:nvPr/>
        </p:nvCxnSpPr>
        <p:spPr>
          <a:xfrm>
            <a:off x="7016763" y="2725144"/>
            <a:ext cx="393992" cy="309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538910-9F05-924E-B8E3-9A7C64EC99AA}"/>
              </a:ext>
            </a:extLst>
          </p:cNvPr>
          <p:cNvCxnSpPr>
            <a:cxnSpLocks/>
          </p:cNvCxnSpPr>
          <p:nvPr/>
        </p:nvCxnSpPr>
        <p:spPr>
          <a:xfrm flipV="1">
            <a:off x="6373617" y="3023975"/>
            <a:ext cx="345435" cy="96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0AF5ED-14DD-EE40-B8D1-7B00DD10C452}"/>
              </a:ext>
            </a:extLst>
          </p:cNvPr>
          <p:cNvCxnSpPr>
            <a:cxnSpLocks/>
          </p:cNvCxnSpPr>
          <p:nvPr/>
        </p:nvCxnSpPr>
        <p:spPr>
          <a:xfrm flipV="1">
            <a:off x="6711110" y="2725809"/>
            <a:ext cx="315772" cy="298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19136B-80C0-854C-BAE7-FFB85BED9CA9}"/>
              </a:ext>
            </a:extLst>
          </p:cNvPr>
          <p:cNvCxnSpPr>
            <a:cxnSpLocks/>
          </p:cNvCxnSpPr>
          <p:nvPr/>
        </p:nvCxnSpPr>
        <p:spPr>
          <a:xfrm>
            <a:off x="7413736" y="3034608"/>
            <a:ext cx="178637" cy="387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2BB527E-C3B4-584E-B861-55DFB220908B}"/>
              </a:ext>
            </a:extLst>
          </p:cNvPr>
          <p:cNvCxnSpPr>
            <a:cxnSpLocks/>
          </p:cNvCxnSpPr>
          <p:nvPr/>
        </p:nvCxnSpPr>
        <p:spPr>
          <a:xfrm flipV="1">
            <a:off x="7772400" y="2773734"/>
            <a:ext cx="281422" cy="282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8AEF9F2-244E-B549-B58B-15ED9005DB1A}"/>
              </a:ext>
            </a:extLst>
          </p:cNvPr>
          <p:cNvCxnSpPr>
            <a:cxnSpLocks/>
          </p:cNvCxnSpPr>
          <p:nvPr/>
        </p:nvCxnSpPr>
        <p:spPr>
          <a:xfrm flipV="1">
            <a:off x="7581740" y="3053333"/>
            <a:ext cx="190660" cy="347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3FF7D9-BB21-794C-9956-9CD13F8CED3C}"/>
              </a:ext>
            </a:extLst>
          </p:cNvPr>
          <p:cNvCxnSpPr>
            <a:cxnSpLocks/>
          </p:cNvCxnSpPr>
          <p:nvPr/>
        </p:nvCxnSpPr>
        <p:spPr>
          <a:xfrm flipH="1" flipV="1">
            <a:off x="6164352" y="1599700"/>
            <a:ext cx="867" cy="19941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A4177C5-89C0-9149-BBFC-A80591231010}"/>
              </a:ext>
            </a:extLst>
          </p:cNvPr>
          <p:cNvSpPr txBox="1"/>
          <p:nvPr/>
        </p:nvSpPr>
        <p:spPr>
          <a:xfrm>
            <a:off x="5407892" y="1615586"/>
            <a:ext cx="754969" cy="523220"/>
          </a:xfrm>
          <a:prstGeom prst="rect">
            <a:avLst/>
          </a:prstGeom>
          <a:noFill/>
        </p:spPr>
        <p:txBody>
          <a:bodyPr wrap="square" rtlCol="0">
            <a:spAutoFit/>
          </a:bodyPr>
          <a:lstStyle/>
          <a:p>
            <a:r>
              <a:rPr lang="en-US" dirty="0"/>
              <a:t>toxicity norm</a:t>
            </a:r>
          </a:p>
        </p:txBody>
      </p:sp>
      <p:cxnSp>
        <p:nvCxnSpPr>
          <p:cNvPr id="54" name="Straight Arrow Connector 53">
            <a:extLst>
              <a:ext uri="{FF2B5EF4-FFF2-40B4-BE49-F238E27FC236}">
                <a16:creationId xmlns:a16="http://schemas.microsoft.com/office/drawing/2014/main" id="{7A984423-5624-A74C-81FA-D7C5862FD85C}"/>
              </a:ext>
            </a:extLst>
          </p:cNvPr>
          <p:cNvCxnSpPr/>
          <p:nvPr/>
        </p:nvCxnSpPr>
        <p:spPr>
          <a:xfrm>
            <a:off x="6152228" y="3593806"/>
            <a:ext cx="2215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ight Bracket 54">
            <a:extLst>
              <a:ext uri="{FF2B5EF4-FFF2-40B4-BE49-F238E27FC236}">
                <a16:creationId xmlns:a16="http://schemas.microsoft.com/office/drawing/2014/main" id="{074DABC8-CE5F-2447-8C5A-894B878CC33E}"/>
              </a:ext>
            </a:extLst>
          </p:cNvPr>
          <p:cNvSpPr/>
          <p:nvPr/>
        </p:nvSpPr>
        <p:spPr>
          <a:xfrm>
            <a:off x="8280802" y="1675630"/>
            <a:ext cx="45719" cy="162620"/>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Right Bracket 55">
            <a:extLst>
              <a:ext uri="{FF2B5EF4-FFF2-40B4-BE49-F238E27FC236}">
                <a16:creationId xmlns:a16="http://schemas.microsoft.com/office/drawing/2014/main" id="{FCC4B4F4-03B1-3A44-8B28-ECBA98C63E4C}"/>
              </a:ext>
            </a:extLst>
          </p:cNvPr>
          <p:cNvSpPr/>
          <p:nvPr/>
        </p:nvSpPr>
        <p:spPr>
          <a:xfrm>
            <a:off x="8270532" y="2749929"/>
            <a:ext cx="45719" cy="675277"/>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59" name="Freeform 58">
            <a:extLst>
              <a:ext uri="{FF2B5EF4-FFF2-40B4-BE49-F238E27FC236}">
                <a16:creationId xmlns:a16="http://schemas.microsoft.com/office/drawing/2014/main" id="{92A5D0D2-8C68-774C-9199-3DE0964FF99D}"/>
              </a:ext>
            </a:extLst>
          </p:cNvPr>
          <p:cNvSpPr/>
          <p:nvPr/>
        </p:nvSpPr>
        <p:spPr>
          <a:xfrm>
            <a:off x="6251944" y="2508829"/>
            <a:ext cx="2073349" cy="118669"/>
          </a:xfrm>
          <a:custGeom>
            <a:avLst/>
            <a:gdLst>
              <a:gd name="connsiteX0" fmla="*/ 0 w 2073349"/>
              <a:gd name="connsiteY0" fmla="*/ 85515 h 118669"/>
              <a:gd name="connsiteX1" fmla="*/ 244549 w 2073349"/>
              <a:gd name="connsiteY1" fmla="*/ 455 h 118669"/>
              <a:gd name="connsiteX2" fmla="*/ 542261 w 2073349"/>
              <a:gd name="connsiteY2" fmla="*/ 96148 h 118669"/>
              <a:gd name="connsiteX3" fmla="*/ 861237 w 2073349"/>
              <a:gd name="connsiteY3" fmla="*/ 64250 h 118669"/>
              <a:gd name="connsiteX4" fmla="*/ 1084521 w 2073349"/>
              <a:gd name="connsiteY4" fmla="*/ 117413 h 118669"/>
              <a:gd name="connsiteX5" fmla="*/ 1371600 w 2073349"/>
              <a:gd name="connsiteY5" fmla="*/ 455 h 118669"/>
              <a:gd name="connsiteX6" fmla="*/ 1637414 w 2073349"/>
              <a:gd name="connsiteY6" fmla="*/ 74883 h 118669"/>
              <a:gd name="connsiteX7" fmla="*/ 2073349 w 2073349"/>
              <a:gd name="connsiteY7" fmla="*/ 21720 h 11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3349" h="118669">
                <a:moveTo>
                  <a:pt x="0" y="85515"/>
                </a:moveTo>
                <a:cubicBezTo>
                  <a:pt x="77086" y="42099"/>
                  <a:pt x="154172" y="-1317"/>
                  <a:pt x="244549" y="455"/>
                </a:cubicBezTo>
                <a:cubicBezTo>
                  <a:pt x="334926" y="2227"/>
                  <a:pt x="439480" y="85516"/>
                  <a:pt x="542261" y="96148"/>
                </a:cubicBezTo>
                <a:cubicBezTo>
                  <a:pt x="645042" y="106780"/>
                  <a:pt x="770861" y="60706"/>
                  <a:pt x="861237" y="64250"/>
                </a:cubicBezTo>
                <a:cubicBezTo>
                  <a:pt x="951613" y="67794"/>
                  <a:pt x="999461" y="128045"/>
                  <a:pt x="1084521" y="117413"/>
                </a:cubicBezTo>
                <a:cubicBezTo>
                  <a:pt x="1169581" y="106781"/>
                  <a:pt x="1279451" y="7543"/>
                  <a:pt x="1371600" y="455"/>
                </a:cubicBezTo>
                <a:cubicBezTo>
                  <a:pt x="1463749" y="-6633"/>
                  <a:pt x="1520456" y="71339"/>
                  <a:pt x="1637414" y="74883"/>
                </a:cubicBezTo>
                <a:cubicBezTo>
                  <a:pt x="1754372" y="78427"/>
                  <a:pt x="2002465" y="30581"/>
                  <a:pt x="2073349" y="21720"/>
                </a:cubicBezTo>
              </a:path>
            </a:pathLst>
          </a:custGeom>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0F9844E-9D23-F047-89D7-05685164A18A}"/>
              </a:ext>
            </a:extLst>
          </p:cNvPr>
          <p:cNvSpPr txBox="1"/>
          <p:nvPr/>
        </p:nvSpPr>
        <p:spPr>
          <a:xfrm>
            <a:off x="6203983" y="3553504"/>
            <a:ext cx="2063385" cy="246221"/>
          </a:xfrm>
          <a:prstGeom prst="rect">
            <a:avLst/>
          </a:prstGeom>
          <a:noFill/>
        </p:spPr>
        <p:txBody>
          <a:bodyPr wrap="none" rtlCol="0">
            <a:spAutoFit/>
          </a:bodyPr>
          <a:lstStyle/>
          <a:p>
            <a:r>
              <a:rPr lang="en-US" sz="1000" dirty="0"/>
              <a:t>Jan  Feb  Mar  Apr  May  Jun  Jul</a:t>
            </a:r>
          </a:p>
        </p:txBody>
      </p:sp>
      <p:sp>
        <p:nvSpPr>
          <p:cNvPr id="61" name="Right Bracket 60">
            <a:extLst>
              <a:ext uri="{FF2B5EF4-FFF2-40B4-BE49-F238E27FC236}">
                <a16:creationId xmlns:a16="http://schemas.microsoft.com/office/drawing/2014/main" id="{578B9C3A-DD59-584E-85FA-59C3DA9D5E6C}"/>
              </a:ext>
            </a:extLst>
          </p:cNvPr>
          <p:cNvSpPr/>
          <p:nvPr/>
        </p:nvSpPr>
        <p:spPr>
          <a:xfrm>
            <a:off x="7026882" y="1832033"/>
            <a:ext cx="45719" cy="736130"/>
          </a:xfrm>
          <a:prstGeom prst="rightBracket">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2" name="Right Bracket 61">
            <a:extLst>
              <a:ext uri="{FF2B5EF4-FFF2-40B4-BE49-F238E27FC236}">
                <a16:creationId xmlns:a16="http://schemas.microsoft.com/office/drawing/2014/main" id="{594E2DFF-9B18-694D-9738-D24B5203DDF7}"/>
              </a:ext>
            </a:extLst>
          </p:cNvPr>
          <p:cNvSpPr/>
          <p:nvPr/>
        </p:nvSpPr>
        <p:spPr>
          <a:xfrm>
            <a:off x="6998524" y="2611755"/>
            <a:ext cx="45719" cy="127919"/>
          </a:xfrm>
          <a:prstGeom prst="rightBracket">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64" name="Graphic 63" descr="Checkmark">
            <a:extLst>
              <a:ext uri="{FF2B5EF4-FFF2-40B4-BE49-F238E27FC236}">
                <a16:creationId xmlns:a16="http://schemas.microsoft.com/office/drawing/2014/main" id="{5FE11B52-5A9D-B240-AE95-7ACC419510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7988" y="1508870"/>
            <a:ext cx="447522" cy="447522"/>
          </a:xfrm>
          <a:prstGeom prst="rect">
            <a:avLst/>
          </a:prstGeom>
        </p:spPr>
      </p:pic>
      <p:pic>
        <p:nvPicPr>
          <p:cNvPr id="66" name="Graphic 65" descr="Close">
            <a:extLst>
              <a:ext uri="{FF2B5EF4-FFF2-40B4-BE49-F238E27FC236}">
                <a16:creationId xmlns:a16="http://schemas.microsoft.com/office/drawing/2014/main" id="{3B1BC5F0-BDED-F641-966D-A6926FFEC3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06374" y="2883623"/>
            <a:ext cx="447522" cy="447522"/>
          </a:xfrm>
          <a:prstGeom prst="rect">
            <a:avLst/>
          </a:prstGeom>
        </p:spPr>
      </p:pic>
      <p:sp>
        <p:nvSpPr>
          <p:cNvPr id="67" name="TextBox 66">
            <a:extLst>
              <a:ext uri="{FF2B5EF4-FFF2-40B4-BE49-F238E27FC236}">
                <a16:creationId xmlns:a16="http://schemas.microsoft.com/office/drawing/2014/main" id="{9C1382EB-C409-1940-9DD8-EE2205245B34}"/>
              </a:ext>
            </a:extLst>
          </p:cNvPr>
          <p:cNvSpPr txBox="1"/>
          <p:nvPr/>
        </p:nvSpPr>
        <p:spPr>
          <a:xfrm>
            <a:off x="6435259" y="1554403"/>
            <a:ext cx="314510" cy="307777"/>
          </a:xfrm>
          <a:prstGeom prst="rect">
            <a:avLst/>
          </a:prstGeom>
          <a:noFill/>
        </p:spPr>
        <p:txBody>
          <a:bodyPr wrap="none" rtlCol="0">
            <a:spAutoFit/>
          </a:bodyPr>
          <a:lstStyle/>
          <a:p>
            <a:r>
              <a:rPr lang="en-US" b="1" dirty="0"/>
              <a:t>A</a:t>
            </a:r>
          </a:p>
        </p:txBody>
      </p:sp>
      <p:sp>
        <p:nvSpPr>
          <p:cNvPr id="68" name="TextBox 67">
            <a:extLst>
              <a:ext uri="{FF2B5EF4-FFF2-40B4-BE49-F238E27FC236}">
                <a16:creationId xmlns:a16="http://schemas.microsoft.com/office/drawing/2014/main" id="{F1691F44-6190-4248-AB47-F41C48A7FD79}"/>
              </a:ext>
            </a:extLst>
          </p:cNvPr>
          <p:cNvSpPr txBox="1"/>
          <p:nvPr/>
        </p:nvSpPr>
        <p:spPr>
          <a:xfrm>
            <a:off x="6428697" y="2863760"/>
            <a:ext cx="314510" cy="307777"/>
          </a:xfrm>
          <a:prstGeom prst="rect">
            <a:avLst/>
          </a:prstGeom>
          <a:noFill/>
        </p:spPr>
        <p:txBody>
          <a:bodyPr wrap="none" rtlCol="0">
            <a:spAutoFit/>
          </a:bodyPr>
          <a:lstStyle/>
          <a:p>
            <a:r>
              <a:rPr lang="en-US" b="1" dirty="0"/>
              <a:t>B</a:t>
            </a:r>
          </a:p>
        </p:txBody>
      </p:sp>
      <p:sp>
        <p:nvSpPr>
          <p:cNvPr id="69" name="TextBox 68">
            <a:extLst>
              <a:ext uri="{FF2B5EF4-FFF2-40B4-BE49-F238E27FC236}">
                <a16:creationId xmlns:a16="http://schemas.microsoft.com/office/drawing/2014/main" id="{D6381F52-3774-1344-9BD5-2FC73934580D}"/>
              </a:ext>
            </a:extLst>
          </p:cNvPr>
          <p:cNvSpPr txBox="1"/>
          <p:nvPr/>
        </p:nvSpPr>
        <p:spPr>
          <a:xfrm>
            <a:off x="5334518" y="2389813"/>
            <a:ext cx="909334" cy="646331"/>
          </a:xfrm>
          <a:prstGeom prst="rect">
            <a:avLst/>
          </a:prstGeom>
          <a:noFill/>
        </p:spPr>
        <p:txBody>
          <a:bodyPr wrap="square" rtlCol="0">
            <a:spAutoFit/>
          </a:bodyPr>
          <a:lstStyle/>
          <a:p>
            <a:r>
              <a:rPr lang="en-US" sz="1200" dirty="0"/>
              <a:t>Norm in political subreddits</a:t>
            </a:r>
          </a:p>
        </p:txBody>
      </p:sp>
      <p:cxnSp>
        <p:nvCxnSpPr>
          <p:cNvPr id="71" name="Straight Arrow Connector 70">
            <a:extLst>
              <a:ext uri="{FF2B5EF4-FFF2-40B4-BE49-F238E27FC236}">
                <a16:creationId xmlns:a16="http://schemas.microsoft.com/office/drawing/2014/main" id="{3995A11D-2C30-FF48-AF42-7DC5FD1A836E}"/>
              </a:ext>
            </a:extLst>
          </p:cNvPr>
          <p:cNvCxnSpPr>
            <a:cxnSpLocks/>
            <a:endCxn id="59" idx="1"/>
          </p:cNvCxnSpPr>
          <p:nvPr/>
        </p:nvCxnSpPr>
        <p:spPr>
          <a:xfrm flipV="1">
            <a:off x="5984325" y="2509284"/>
            <a:ext cx="512168" cy="11821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E487D726-D2EE-6E4D-9322-317B8ED37B95}"/>
              </a:ext>
            </a:extLst>
          </p:cNvPr>
          <p:cNvPicPr>
            <a:picLocks noChangeAspect="1"/>
          </p:cNvPicPr>
          <p:nvPr/>
        </p:nvPicPr>
        <p:blipFill>
          <a:blip r:embed="rId7"/>
          <a:stretch>
            <a:fillRect/>
          </a:stretch>
        </p:blipFill>
        <p:spPr>
          <a:xfrm>
            <a:off x="5370450" y="1347532"/>
            <a:ext cx="3686618" cy="3072181"/>
          </a:xfrm>
          <a:prstGeom prst="rect">
            <a:avLst/>
          </a:prstGeom>
          <a:ln>
            <a:noFill/>
          </a:ln>
        </p:spPr>
      </p:pic>
    </p:spTree>
    <p:extLst>
      <p:ext uri="{BB962C8B-B14F-4D97-AF65-F5344CB8AC3E}">
        <p14:creationId xmlns:p14="http://schemas.microsoft.com/office/powerpoint/2010/main" val="155863226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1" grpId="0" animBg="1"/>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a:xfrm>
            <a:off x="661100" y="664300"/>
            <a:ext cx="7843200" cy="653700"/>
          </a:xfrm>
        </p:spPr>
        <p:txBody>
          <a:bodyPr/>
          <a:lstStyle/>
          <a:p>
            <a:r>
              <a:rPr lang="en-US" dirty="0"/>
              <a:t>Quantifying transformative learning</a:t>
            </a:r>
          </a:p>
        </p:txBody>
      </p:sp>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cxnSp>
        <p:nvCxnSpPr>
          <p:cNvPr id="29" name="Straight Connector 28">
            <a:extLst>
              <a:ext uri="{FF2B5EF4-FFF2-40B4-BE49-F238E27FC236}">
                <a16:creationId xmlns:a16="http://schemas.microsoft.com/office/drawing/2014/main" id="{7DF6A56E-1ADB-4243-9121-36A35EE49B22}"/>
              </a:ext>
            </a:extLst>
          </p:cNvPr>
          <p:cNvCxnSpPr>
            <a:cxnSpLocks/>
          </p:cNvCxnSpPr>
          <p:nvPr/>
        </p:nvCxnSpPr>
        <p:spPr>
          <a:xfrm>
            <a:off x="4838627" y="4061632"/>
            <a:ext cx="18288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1F644B-DC91-774D-9C66-A9B2CDB63A3D}"/>
              </a:ext>
            </a:extLst>
          </p:cNvPr>
          <p:cNvCxnSpPr>
            <a:cxnSpLocks/>
          </p:cNvCxnSpPr>
          <p:nvPr/>
        </p:nvCxnSpPr>
        <p:spPr>
          <a:xfrm>
            <a:off x="3981881" y="4079675"/>
            <a:ext cx="18288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36F9A73-F433-9043-8376-48E28112E08B}"/>
              </a:ext>
            </a:extLst>
          </p:cNvPr>
          <p:cNvSpPr/>
          <p:nvPr/>
        </p:nvSpPr>
        <p:spPr>
          <a:xfrm>
            <a:off x="4492929" y="3024109"/>
            <a:ext cx="921954" cy="249792"/>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2">
                    <a:lumMod val="25000"/>
                  </a:schemeClr>
                </a:solidFill>
              </a:rPr>
              <a:t>SR</a:t>
            </a:r>
          </a:p>
        </p:txBody>
      </p:sp>
      <p:cxnSp>
        <p:nvCxnSpPr>
          <p:cNvPr id="8" name="Straight Connector 7">
            <a:extLst>
              <a:ext uri="{FF2B5EF4-FFF2-40B4-BE49-F238E27FC236}">
                <a16:creationId xmlns:a16="http://schemas.microsoft.com/office/drawing/2014/main" id="{00805686-DD63-1544-A9B6-E0ED426D0D8F}"/>
              </a:ext>
            </a:extLst>
          </p:cNvPr>
          <p:cNvCxnSpPr>
            <a:cxnSpLocks/>
          </p:cNvCxnSpPr>
          <p:nvPr/>
        </p:nvCxnSpPr>
        <p:spPr>
          <a:xfrm>
            <a:off x="3577877" y="2651156"/>
            <a:ext cx="911357" cy="2546"/>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F6BB97-3727-C443-9E84-343BC6C128B9}"/>
              </a:ext>
            </a:extLst>
          </p:cNvPr>
          <p:cNvSpPr txBox="1"/>
          <p:nvPr/>
        </p:nvSpPr>
        <p:spPr>
          <a:xfrm>
            <a:off x="3573146" y="3673102"/>
            <a:ext cx="913431" cy="217688"/>
          </a:xfrm>
          <a:prstGeom prst="rect">
            <a:avLst/>
          </a:prstGeom>
          <a:noFill/>
        </p:spPr>
        <p:txBody>
          <a:bodyPr wrap="square" lIns="0" tIns="0" rIns="0" bIns="0" rtlCol="0">
            <a:spAutoFit/>
          </a:bodyPr>
          <a:lstStyle/>
          <a:p>
            <a:pPr algn="ctr">
              <a:lnSpc>
                <a:spcPct val="70000"/>
              </a:lnSpc>
            </a:pPr>
            <a:r>
              <a:rPr lang="en-US" sz="1000" dirty="0"/>
              <a:t>previous</a:t>
            </a:r>
          </a:p>
          <a:p>
            <a:pPr algn="ctr">
              <a:lnSpc>
                <a:spcPct val="70000"/>
              </a:lnSpc>
            </a:pPr>
            <a:r>
              <a:rPr lang="en-US" sz="1000" dirty="0"/>
              <a:t>month</a:t>
            </a:r>
          </a:p>
        </p:txBody>
      </p:sp>
      <p:cxnSp>
        <p:nvCxnSpPr>
          <p:cNvPr id="10" name="Straight Connector 9">
            <a:extLst>
              <a:ext uri="{FF2B5EF4-FFF2-40B4-BE49-F238E27FC236}">
                <a16:creationId xmlns:a16="http://schemas.microsoft.com/office/drawing/2014/main" id="{BF2C3A7F-9C64-BA42-9CF5-A09281EA2208}"/>
              </a:ext>
            </a:extLst>
          </p:cNvPr>
          <p:cNvCxnSpPr>
            <a:cxnSpLocks/>
          </p:cNvCxnSpPr>
          <p:nvPr/>
        </p:nvCxnSpPr>
        <p:spPr>
          <a:xfrm flipV="1">
            <a:off x="3574439" y="3631536"/>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93522A-1969-204B-8D91-7F4FFBED4C65}"/>
              </a:ext>
            </a:extLst>
          </p:cNvPr>
          <p:cNvCxnSpPr>
            <a:cxnSpLocks/>
          </p:cNvCxnSpPr>
          <p:nvPr/>
        </p:nvCxnSpPr>
        <p:spPr>
          <a:xfrm>
            <a:off x="3571295" y="2106102"/>
            <a:ext cx="918617" cy="192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990D1D-DECB-7F45-BAA5-5A7031A5E9C6}"/>
              </a:ext>
            </a:extLst>
          </p:cNvPr>
          <p:cNvCxnSpPr>
            <a:cxnSpLocks/>
          </p:cNvCxnSpPr>
          <p:nvPr/>
        </p:nvCxnSpPr>
        <p:spPr>
          <a:xfrm>
            <a:off x="4486877" y="3417839"/>
            <a:ext cx="919696"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286AD0-D2BA-1D4F-8358-879D265D2673}"/>
              </a:ext>
            </a:extLst>
          </p:cNvPr>
          <p:cNvSpPr txBox="1"/>
          <p:nvPr/>
        </p:nvSpPr>
        <p:spPr>
          <a:xfrm>
            <a:off x="4503631" y="1767803"/>
            <a:ext cx="705841" cy="109967"/>
          </a:xfrm>
          <a:prstGeom prst="rect">
            <a:avLst/>
          </a:prstGeom>
          <a:noFill/>
        </p:spPr>
        <p:txBody>
          <a:bodyPr wrap="square" lIns="0" tIns="0" rIns="0" bIns="0" rtlCol="0">
            <a:spAutoFit/>
          </a:bodyPr>
          <a:lstStyle/>
          <a:p>
            <a:pPr>
              <a:lnSpc>
                <a:spcPct val="70000"/>
              </a:lnSpc>
            </a:pPr>
            <a:r>
              <a:rPr lang="en-US" sz="1000" dirty="0"/>
              <a:t>Toxicity</a:t>
            </a:r>
          </a:p>
        </p:txBody>
      </p:sp>
      <p:sp>
        <p:nvSpPr>
          <p:cNvPr id="14" name="TextBox 13">
            <a:extLst>
              <a:ext uri="{FF2B5EF4-FFF2-40B4-BE49-F238E27FC236}">
                <a16:creationId xmlns:a16="http://schemas.microsoft.com/office/drawing/2014/main" id="{EB5E861A-F3EA-9C4E-91CB-EB80454747E6}"/>
              </a:ext>
            </a:extLst>
          </p:cNvPr>
          <p:cNvSpPr txBox="1"/>
          <p:nvPr/>
        </p:nvSpPr>
        <p:spPr>
          <a:xfrm>
            <a:off x="4489135" y="3675616"/>
            <a:ext cx="922251" cy="217688"/>
          </a:xfrm>
          <a:prstGeom prst="rect">
            <a:avLst/>
          </a:prstGeom>
          <a:noFill/>
        </p:spPr>
        <p:txBody>
          <a:bodyPr wrap="square" lIns="0" tIns="0" rIns="0" bIns="0" rtlCol="0">
            <a:spAutoFit/>
          </a:bodyPr>
          <a:lstStyle/>
          <a:p>
            <a:pPr algn="ctr">
              <a:lnSpc>
                <a:spcPct val="70000"/>
              </a:lnSpc>
            </a:pPr>
            <a:r>
              <a:rPr lang="en-US" sz="1000" dirty="0"/>
              <a:t>joining</a:t>
            </a:r>
          </a:p>
          <a:p>
            <a:pPr algn="ctr">
              <a:lnSpc>
                <a:spcPct val="70000"/>
              </a:lnSpc>
            </a:pPr>
            <a:r>
              <a:rPr lang="en-US" sz="1000" dirty="0"/>
              <a:t>month</a:t>
            </a:r>
          </a:p>
        </p:txBody>
      </p:sp>
      <p:cxnSp>
        <p:nvCxnSpPr>
          <p:cNvPr id="15" name="Straight Connector 14">
            <a:extLst>
              <a:ext uri="{FF2B5EF4-FFF2-40B4-BE49-F238E27FC236}">
                <a16:creationId xmlns:a16="http://schemas.microsoft.com/office/drawing/2014/main" id="{64C5123A-6A9A-754A-8562-C39FF0EE8A7B}"/>
              </a:ext>
            </a:extLst>
          </p:cNvPr>
          <p:cNvCxnSpPr>
            <a:cxnSpLocks/>
          </p:cNvCxnSpPr>
          <p:nvPr/>
        </p:nvCxnSpPr>
        <p:spPr>
          <a:xfrm>
            <a:off x="5411386" y="1770775"/>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A18A61-8F15-CC44-ACBF-EAA85219D3E8}"/>
              </a:ext>
            </a:extLst>
          </p:cNvPr>
          <p:cNvCxnSpPr>
            <a:cxnSpLocks/>
          </p:cNvCxnSpPr>
          <p:nvPr/>
        </p:nvCxnSpPr>
        <p:spPr>
          <a:xfrm>
            <a:off x="4483240" y="3454183"/>
            <a:ext cx="928146"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6E0A27-51A2-8D4D-9487-6396A39C7FFE}"/>
              </a:ext>
            </a:extLst>
          </p:cNvPr>
          <p:cNvCxnSpPr>
            <a:cxnSpLocks/>
          </p:cNvCxnSpPr>
          <p:nvPr/>
        </p:nvCxnSpPr>
        <p:spPr>
          <a:xfrm flipH="1">
            <a:off x="3571295" y="1769034"/>
            <a:ext cx="1851" cy="1862502"/>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8910A-D1FF-4940-B1F0-2ED0C396F846}"/>
              </a:ext>
            </a:extLst>
          </p:cNvPr>
          <p:cNvSpPr/>
          <p:nvPr/>
        </p:nvSpPr>
        <p:spPr>
          <a:xfrm>
            <a:off x="3573923" y="2668176"/>
            <a:ext cx="913431" cy="523904"/>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25000"/>
                  </a:schemeClr>
                </a:solidFill>
              </a:rPr>
              <a:t>LPre</a:t>
            </a:r>
            <a:endParaRPr lang="en-US" sz="1200" dirty="0">
              <a:solidFill>
                <a:schemeClr val="bg2">
                  <a:lumMod val="25000"/>
                </a:schemeClr>
              </a:solidFill>
            </a:endParaRPr>
          </a:p>
        </p:txBody>
      </p:sp>
      <p:sp>
        <p:nvSpPr>
          <p:cNvPr id="20" name="Rectangle 19">
            <a:extLst>
              <a:ext uri="{FF2B5EF4-FFF2-40B4-BE49-F238E27FC236}">
                <a16:creationId xmlns:a16="http://schemas.microsoft.com/office/drawing/2014/main" id="{F37B859A-CE54-3849-AAD4-3B480E697DCD}"/>
              </a:ext>
            </a:extLst>
          </p:cNvPr>
          <p:cNvSpPr/>
          <p:nvPr/>
        </p:nvSpPr>
        <p:spPr>
          <a:xfrm>
            <a:off x="3573145" y="2119783"/>
            <a:ext cx="914209" cy="5215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25000"/>
                  </a:schemeClr>
                </a:solidFill>
              </a:rPr>
              <a:t>SS</a:t>
            </a:r>
          </a:p>
        </p:txBody>
      </p:sp>
      <p:sp>
        <p:nvSpPr>
          <p:cNvPr id="21" name="Rectangle 20">
            <a:extLst>
              <a:ext uri="{FF2B5EF4-FFF2-40B4-BE49-F238E27FC236}">
                <a16:creationId xmlns:a16="http://schemas.microsoft.com/office/drawing/2014/main" id="{229A4DB0-1EB4-D44E-802F-242F6FD79B78}"/>
              </a:ext>
            </a:extLst>
          </p:cNvPr>
          <p:cNvSpPr/>
          <p:nvPr/>
        </p:nvSpPr>
        <p:spPr>
          <a:xfrm>
            <a:off x="4492087" y="3297453"/>
            <a:ext cx="919299" cy="105653"/>
          </a:xfrm>
          <a:prstGeom prst="rect">
            <a:avLst/>
          </a:prstGeom>
          <a:solidFill>
            <a:srgbClr val="FF74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err="1">
                <a:solidFill>
                  <a:schemeClr val="bg2">
                    <a:lumMod val="25000"/>
                  </a:schemeClr>
                </a:solidFill>
              </a:rPr>
              <a:t>LPost</a:t>
            </a:r>
            <a:endParaRPr lang="en-US" sz="500" b="1" dirty="0">
              <a:solidFill>
                <a:schemeClr val="bg2">
                  <a:lumMod val="25000"/>
                </a:schemeClr>
              </a:solidFill>
            </a:endParaRPr>
          </a:p>
        </p:txBody>
      </p:sp>
      <p:cxnSp>
        <p:nvCxnSpPr>
          <p:cNvPr id="22" name="Straight Arrow Connector 21">
            <a:extLst>
              <a:ext uri="{FF2B5EF4-FFF2-40B4-BE49-F238E27FC236}">
                <a16:creationId xmlns:a16="http://schemas.microsoft.com/office/drawing/2014/main" id="{B0DE780A-851E-A249-B3A4-48C362A860A3}"/>
              </a:ext>
            </a:extLst>
          </p:cNvPr>
          <p:cNvCxnSpPr>
            <a:cxnSpLocks/>
          </p:cNvCxnSpPr>
          <p:nvPr/>
        </p:nvCxnSpPr>
        <p:spPr>
          <a:xfrm flipV="1">
            <a:off x="4487356" y="1770776"/>
            <a:ext cx="0" cy="1860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C61F84-90EE-C845-9BD8-552EA0E2F438}"/>
              </a:ext>
            </a:extLst>
          </p:cNvPr>
          <p:cNvCxnSpPr>
            <a:cxnSpLocks/>
          </p:cNvCxnSpPr>
          <p:nvPr/>
        </p:nvCxnSpPr>
        <p:spPr>
          <a:xfrm>
            <a:off x="4491016" y="3285341"/>
            <a:ext cx="920986"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AAADAE3-D6DA-9B4E-880D-92C86631469F}"/>
              </a:ext>
            </a:extLst>
          </p:cNvPr>
          <p:cNvCxnSpPr>
            <a:cxnSpLocks/>
          </p:cNvCxnSpPr>
          <p:nvPr/>
        </p:nvCxnSpPr>
        <p:spPr>
          <a:xfrm>
            <a:off x="4489912" y="3015692"/>
            <a:ext cx="911357" cy="2546"/>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9464AFE0-568A-D14D-851B-855726F07BA1}"/>
              </a:ext>
            </a:extLst>
          </p:cNvPr>
          <p:cNvSpPr txBox="1"/>
          <p:nvPr/>
        </p:nvSpPr>
        <p:spPr>
          <a:xfrm>
            <a:off x="1570883" y="2591441"/>
            <a:ext cx="1690566" cy="217688"/>
          </a:xfrm>
          <a:prstGeom prst="rect">
            <a:avLst/>
          </a:prstGeom>
          <a:noFill/>
        </p:spPr>
        <p:txBody>
          <a:bodyPr wrap="square" lIns="0" tIns="0" rIns="0" bIns="0" rtlCol="0">
            <a:spAutoFit/>
          </a:bodyPr>
          <a:lstStyle/>
          <a:p>
            <a:pPr algn="r">
              <a:lnSpc>
                <a:spcPct val="70000"/>
              </a:lnSpc>
            </a:pPr>
            <a:r>
              <a:rPr lang="en-US" sz="1000" dirty="0"/>
              <a:t> Toxicity of joiners </a:t>
            </a:r>
          </a:p>
          <a:p>
            <a:pPr algn="r">
              <a:lnSpc>
                <a:spcPct val="70000"/>
              </a:lnSpc>
            </a:pPr>
            <a:r>
              <a:rPr lang="en-US" sz="1000" dirty="0"/>
              <a:t>(in other political subreddits)</a:t>
            </a:r>
          </a:p>
        </p:txBody>
      </p:sp>
      <p:cxnSp>
        <p:nvCxnSpPr>
          <p:cNvPr id="40" name="Straight Arrow Connector 39">
            <a:extLst>
              <a:ext uri="{FF2B5EF4-FFF2-40B4-BE49-F238E27FC236}">
                <a16:creationId xmlns:a16="http://schemas.microsoft.com/office/drawing/2014/main" id="{B477AEC4-CD59-E640-A1D7-B544826884CF}"/>
              </a:ext>
            </a:extLst>
          </p:cNvPr>
          <p:cNvCxnSpPr>
            <a:cxnSpLocks/>
          </p:cNvCxnSpPr>
          <p:nvPr/>
        </p:nvCxnSpPr>
        <p:spPr>
          <a:xfrm flipV="1">
            <a:off x="3218868" y="2652842"/>
            <a:ext cx="333620"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ECD4E9-5B70-4143-8F6D-56B631EE5C67}"/>
              </a:ext>
            </a:extLst>
          </p:cNvPr>
          <p:cNvCxnSpPr>
            <a:cxnSpLocks/>
          </p:cNvCxnSpPr>
          <p:nvPr/>
        </p:nvCxnSpPr>
        <p:spPr>
          <a:xfrm>
            <a:off x="3997885" y="4660256"/>
            <a:ext cx="157822"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3E16A7DB-5FD9-3E47-8C40-E6FB58555F55}"/>
              </a:ext>
            </a:extLst>
          </p:cNvPr>
          <p:cNvCxnSpPr>
            <a:cxnSpLocks/>
          </p:cNvCxnSpPr>
          <p:nvPr/>
        </p:nvCxnSpPr>
        <p:spPr>
          <a:xfrm flipV="1">
            <a:off x="3979470" y="4368577"/>
            <a:ext cx="182880" cy="4442"/>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D982F76-1345-F946-A54B-F118280DCCB8}"/>
              </a:ext>
            </a:extLst>
          </p:cNvPr>
          <p:cNvCxnSpPr>
            <a:cxnSpLocks/>
          </p:cNvCxnSpPr>
          <p:nvPr/>
        </p:nvCxnSpPr>
        <p:spPr>
          <a:xfrm>
            <a:off x="4838627" y="4293796"/>
            <a:ext cx="182880" cy="0"/>
          </a:xfrm>
          <a:prstGeom prst="line">
            <a:avLst/>
          </a:prstGeom>
          <a:ln w="254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AE08650A-629D-624B-9234-BB3C7C314708}"/>
              </a:ext>
            </a:extLst>
          </p:cNvPr>
          <p:cNvCxnSpPr>
            <a:cxnSpLocks/>
          </p:cNvCxnSpPr>
          <p:nvPr/>
        </p:nvCxnSpPr>
        <p:spPr>
          <a:xfrm>
            <a:off x="4838627" y="4660256"/>
            <a:ext cx="182880" cy="0"/>
          </a:xfrm>
          <a:prstGeom prst="line">
            <a:avLst/>
          </a:prstGeom>
          <a:ln w="25400" cap="flat" cmpd="sng" algn="ctr">
            <a:solidFill>
              <a:srgbClr val="F575FB"/>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52B78E63-FB3B-4240-A90E-C78D6A996C29}"/>
              </a:ext>
            </a:extLst>
          </p:cNvPr>
          <p:cNvCxnSpPr>
            <a:cxnSpLocks/>
          </p:cNvCxnSpPr>
          <p:nvPr/>
        </p:nvCxnSpPr>
        <p:spPr>
          <a:xfrm>
            <a:off x="4828051" y="4887337"/>
            <a:ext cx="182880" cy="0"/>
          </a:xfrm>
          <a:prstGeom prst="line">
            <a:avLst/>
          </a:prstGeom>
          <a:ln w="254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0AF029E-3697-8F49-943B-ADFC7FFC6C8E}"/>
                  </a:ext>
                </a:extLst>
              </p:cNvPr>
              <p:cNvSpPr txBox="1"/>
              <p:nvPr/>
            </p:nvSpPr>
            <p:spPr>
              <a:xfrm>
                <a:off x="2594577" y="4019324"/>
                <a:ext cx="1277594" cy="217688"/>
              </a:xfrm>
              <a:prstGeom prst="rect">
                <a:avLst/>
              </a:prstGeom>
              <a:noFill/>
            </p:spPr>
            <p:txBody>
              <a:bodyPr wrap="none" lIns="0" tIns="0" rIns="0" bIns="0" rtlCol="0">
                <a:spAutoFit/>
              </a:bodyPr>
              <a:lstStyle/>
              <a:p>
                <a:pPr>
                  <a:lnSpc>
                    <a:spcPct val="70000"/>
                  </a:lnSpc>
                </a:pPr>
                <a:r>
                  <a:rPr lang="en-US" sz="1000" dirty="0"/>
                  <a:t> Toxicity of non-joiners</a:t>
                </a:r>
              </a:p>
              <a:p>
                <a:pPr algn="r">
                  <a:lnSpc>
                    <a:spcPct val="70000"/>
                  </a:lnSpc>
                </a:pPr>
                <a:r>
                  <a:rPr lang="en-US" sz="1000" dirty="0">
                    <a:ea typeface="Cambria Math" panose="02040503050406030204" pitchFamily="18" charset="0"/>
                  </a:rPr>
                  <a:t> </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𝛽</m:t>
                        </m:r>
                      </m:e>
                      <m:sub>
                        <m:r>
                          <a:rPr lang="en-US" sz="1000" i="1">
                            <a:latin typeface="Cambria Math" panose="02040503050406030204" pitchFamily="18" charset="0"/>
                            <a:ea typeface="Cambria Math" panose="02040503050406030204" pitchFamily="18" charset="0"/>
                          </a:rPr>
                          <m:t>𝑐𝑜𝑛𝑡𝑟𝑜𝑙</m:t>
                        </m:r>
                        <m:r>
                          <a:rPr lang="en-US" sz="1000" i="1">
                            <a:latin typeface="Cambria Math" panose="02040503050406030204" pitchFamily="18" charset="0"/>
                            <a:ea typeface="Cambria Math" panose="02040503050406030204" pitchFamily="18" charset="0"/>
                          </a:rPr>
                          <m:t>_</m:t>
                        </m:r>
                        <m:r>
                          <a:rPr lang="en-US" sz="1000" i="1">
                            <a:latin typeface="Cambria Math" panose="02040503050406030204" pitchFamily="18" charset="0"/>
                            <a:ea typeface="Cambria Math" panose="02040503050406030204" pitchFamily="18" charset="0"/>
                          </a:rPr>
                          <m:t>𝑙𝑎𝑠𝑡</m:t>
                        </m:r>
                        <m:r>
                          <a:rPr lang="en-US" sz="1000" i="1">
                            <a:latin typeface="Cambria Math" panose="02040503050406030204" pitchFamily="18" charset="0"/>
                            <a:ea typeface="Cambria Math" panose="02040503050406030204" pitchFamily="18" charset="0"/>
                          </a:rPr>
                          <m:t>_</m:t>
                        </m:r>
                        <m:r>
                          <a:rPr lang="en-US" sz="1000" i="1">
                            <a:latin typeface="Cambria Math" panose="02040503050406030204" pitchFamily="18" charset="0"/>
                            <a:ea typeface="Cambria Math" panose="02040503050406030204" pitchFamily="18" charset="0"/>
                          </a:rPr>
                          <m:t>𝑚𝑜𝑛𝑡h</m:t>
                        </m:r>
                      </m:sub>
                    </m:sSub>
                  </m:oMath>
                </a14:m>
                <a:r>
                  <a:rPr lang="en-US" sz="1000" dirty="0"/>
                  <a:t> </a:t>
                </a:r>
              </a:p>
            </p:txBody>
          </p:sp>
        </mc:Choice>
        <mc:Fallback xmlns="">
          <p:sp>
            <p:nvSpPr>
              <p:cNvPr id="65" name="TextBox 64">
                <a:extLst>
                  <a:ext uri="{FF2B5EF4-FFF2-40B4-BE49-F238E27FC236}">
                    <a16:creationId xmlns:a16="http://schemas.microsoft.com/office/drawing/2014/main" id="{90AF029E-3697-8F49-943B-ADFC7FFC6C8E}"/>
                  </a:ext>
                </a:extLst>
              </p:cNvPr>
              <p:cNvSpPr txBox="1">
                <a:spLocks noRot="1" noChangeAspect="1" noMove="1" noResize="1" noEditPoints="1" noAdjustHandles="1" noChangeArrowheads="1" noChangeShapeType="1" noTextEdit="1"/>
              </p:cNvSpPr>
              <p:nvPr/>
            </p:nvSpPr>
            <p:spPr>
              <a:xfrm>
                <a:off x="2594577" y="4019324"/>
                <a:ext cx="1277594" cy="217688"/>
              </a:xfrm>
              <a:prstGeom prst="rect">
                <a:avLst/>
              </a:prstGeom>
              <a:blipFill>
                <a:blip r:embed="rId3"/>
                <a:stretch>
                  <a:fillRect l="-3960" t="-31579" r="-4950"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4D9DEA8-050C-0141-AD8D-2020725B982F}"/>
                  </a:ext>
                </a:extLst>
              </p:cNvPr>
              <p:cNvSpPr txBox="1"/>
              <p:nvPr/>
            </p:nvSpPr>
            <p:spPr>
              <a:xfrm>
                <a:off x="1947633" y="4322826"/>
                <a:ext cx="1924538" cy="221599"/>
              </a:xfrm>
              <a:prstGeom prst="rect">
                <a:avLst/>
              </a:prstGeom>
              <a:noFill/>
            </p:spPr>
            <p:txBody>
              <a:bodyPr wrap="square" lIns="0" tIns="0" rIns="0" bIns="0" rtlCol="0">
                <a:spAutoFit/>
              </a:bodyPr>
              <a:lstStyle/>
              <a:p>
                <a:pPr algn="r">
                  <a:lnSpc>
                    <a:spcPct val="70000"/>
                  </a:lnSpc>
                </a:pPr>
                <a:r>
                  <a:rPr lang="en-US" sz="1000" dirty="0"/>
                  <a:t> Toxicity of joiners before joining </a:t>
                </a:r>
                <a14:m>
                  <m:oMath xmlns:m="http://schemas.openxmlformats.org/officeDocument/2006/math">
                    <m:sSub>
                      <m:sSubPr>
                        <m:ctrlPr>
                          <a:rPr lang="en-US" sz="1000" i="1">
                            <a:latin typeface="Cambria Math" panose="02040503050406030204" pitchFamily="18" charset="0"/>
                          </a:rPr>
                        </m:ctrlPr>
                      </m:sSubPr>
                      <m:e>
                        <m:r>
                          <a:rPr lang="en-US" sz="1000">
                            <a:latin typeface="Cambria Math" panose="02040503050406030204" pitchFamily="18" charset="0"/>
                          </a:rPr>
                          <m:t>𝛽</m:t>
                        </m:r>
                      </m:e>
                      <m:sub>
                        <m:r>
                          <m:rPr>
                            <m:sty m:val="p"/>
                          </m:rPr>
                          <a:rPr lang="en-US" sz="1000" b="0" i="0" smtClean="0">
                            <a:latin typeface="Cambria Math" panose="02040503050406030204" pitchFamily="18" charset="0"/>
                          </a:rPr>
                          <m:t>elsewhere</m:t>
                        </m:r>
                        <m:r>
                          <a:rPr lang="en-US" sz="1000" b="0" i="0" smtClean="0">
                            <a:latin typeface="Cambria Math" panose="02040503050406030204" pitchFamily="18" charset="0"/>
                          </a:rPr>
                          <m:t>_</m:t>
                        </m:r>
                        <m:r>
                          <m:rPr>
                            <m:sty m:val="p"/>
                          </m:rPr>
                          <a:rPr lang="en-US" sz="1000" b="0" i="0" smtClean="0">
                            <a:latin typeface="Cambria Math" panose="02040503050406030204" pitchFamily="18" charset="0"/>
                          </a:rPr>
                          <m:t>last</m:t>
                        </m:r>
                        <m:r>
                          <a:rPr lang="en-US" sz="1000" b="0" i="0" smtClean="0">
                            <a:latin typeface="Cambria Math" panose="02040503050406030204" pitchFamily="18" charset="0"/>
                          </a:rPr>
                          <m:t>_</m:t>
                        </m:r>
                        <m:r>
                          <m:rPr>
                            <m:sty m:val="p"/>
                          </m:rPr>
                          <a:rPr lang="en-US" sz="1000" b="0" i="0" smtClean="0">
                            <a:latin typeface="Cambria Math" panose="02040503050406030204" pitchFamily="18" charset="0"/>
                          </a:rPr>
                          <m:t>month</m:t>
                        </m:r>
                      </m:sub>
                    </m:sSub>
                  </m:oMath>
                </a14:m>
                <a:r>
                  <a:rPr lang="en-US" sz="1000" dirty="0">
                    <a:latin typeface="Cambria Math" panose="02040503050406030204" pitchFamily="18" charset="0"/>
                    <a:ea typeface="Cambria Math" panose="02040503050406030204" pitchFamily="18" charset="0"/>
                  </a:rPr>
                  <a:t> </a:t>
                </a:r>
                <a:endParaRPr lang="en-US" sz="1000" dirty="0"/>
              </a:p>
            </p:txBody>
          </p:sp>
        </mc:Choice>
        <mc:Fallback xmlns="">
          <p:sp>
            <p:nvSpPr>
              <p:cNvPr id="68" name="TextBox 67">
                <a:extLst>
                  <a:ext uri="{FF2B5EF4-FFF2-40B4-BE49-F238E27FC236}">
                    <a16:creationId xmlns:a16="http://schemas.microsoft.com/office/drawing/2014/main" id="{E4D9DEA8-050C-0141-AD8D-2020725B982F}"/>
                  </a:ext>
                </a:extLst>
              </p:cNvPr>
              <p:cNvSpPr txBox="1">
                <a:spLocks noRot="1" noChangeAspect="1" noMove="1" noResize="1" noEditPoints="1" noAdjustHandles="1" noChangeArrowheads="1" noChangeShapeType="1" noTextEdit="1"/>
              </p:cNvSpPr>
              <p:nvPr/>
            </p:nvSpPr>
            <p:spPr>
              <a:xfrm>
                <a:off x="1947633" y="4322826"/>
                <a:ext cx="1924538" cy="221599"/>
              </a:xfrm>
              <a:prstGeom prst="rect">
                <a:avLst/>
              </a:prstGeom>
              <a:blipFill>
                <a:blip r:embed="rId4"/>
                <a:stretch>
                  <a:fillRect t="-31579" r="-5229" b="-31579"/>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8C0E35F9-F888-DA4B-ACDD-89CBD6100927}"/>
              </a:ext>
            </a:extLst>
          </p:cNvPr>
          <p:cNvSpPr txBox="1"/>
          <p:nvPr/>
        </p:nvSpPr>
        <p:spPr>
          <a:xfrm>
            <a:off x="5092401" y="4014898"/>
            <a:ext cx="971420" cy="109967"/>
          </a:xfrm>
          <a:prstGeom prst="rect">
            <a:avLst/>
          </a:prstGeom>
          <a:noFill/>
        </p:spPr>
        <p:txBody>
          <a:bodyPr wrap="none" lIns="0" tIns="0" rIns="0" bIns="0" rtlCol="0">
            <a:spAutoFit/>
          </a:bodyPr>
          <a:lstStyle/>
          <a:p>
            <a:pPr>
              <a:lnSpc>
                <a:spcPct val="70000"/>
              </a:lnSpc>
            </a:pPr>
            <a:r>
              <a:rPr lang="en-US" sz="1000" dirty="0"/>
              <a:t>Subreddit toxicity</a:t>
            </a: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17E42C9-A170-3947-B2BE-C506A7E3E284}"/>
                  </a:ext>
                </a:extLst>
              </p:cNvPr>
              <p:cNvSpPr txBox="1"/>
              <p:nvPr/>
            </p:nvSpPr>
            <p:spPr>
              <a:xfrm>
                <a:off x="5089041" y="4216939"/>
                <a:ext cx="2053319" cy="335092"/>
              </a:xfrm>
              <a:prstGeom prst="rect">
                <a:avLst/>
              </a:prstGeom>
              <a:noFill/>
            </p:spPr>
            <p:txBody>
              <a:bodyPr wrap="none" lIns="0" tIns="0" rIns="0" bIns="0" rtlCol="0" anchor="t">
                <a:spAutoFit/>
              </a:bodyPr>
              <a:lstStyle/>
              <a:p>
                <a:pPr>
                  <a:lnSpc>
                    <a:spcPct val="70000"/>
                  </a:lnSpc>
                </a:pPr>
                <a:r>
                  <a:rPr lang="en-US" sz="1000" dirty="0"/>
                  <a:t>Toxicity of first comment of</a:t>
                </a:r>
              </a:p>
              <a:p>
                <a:pPr>
                  <a:lnSpc>
                    <a:spcPct val="70000"/>
                  </a:lnSpc>
                </a:pPr>
                <a:r>
                  <a:rPr lang="en-US" sz="1000" dirty="0"/>
                  <a:t> newcomers who will exit </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𝛽</m:t>
                        </m:r>
                      </m:e>
                      <m:sub>
                        <m:r>
                          <a:rPr lang="en-US" sz="1000" i="1">
                            <a:latin typeface="Cambria Math" panose="02040503050406030204" pitchFamily="18" charset="0"/>
                            <a:ea typeface="Cambria Math" panose="02040503050406030204" pitchFamily="18" charset="0"/>
                          </a:rPr>
                          <m:t>𝑓𝑖𝑟𝑠𝑡</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𝑒𝑥𝑖𝑡𝑒𝑟</m:t>
                        </m:r>
                      </m:sub>
                    </m:sSub>
                  </m:oMath>
                </a14:m>
                <a:endParaRPr lang="en-US" sz="1000" dirty="0"/>
              </a:p>
              <a:p>
                <a:pPr>
                  <a:lnSpc>
                    <a:spcPct val="70000"/>
                  </a:lnSpc>
                </a:pPr>
                <a:endParaRPr lang="en-US" sz="1000" dirty="0"/>
              </a:p>
            </p:txBody>
          </p:sp>
        </mc:Choice>
        <mc:Fallback xmlns="">
          <p:sp>
            <p:nvSpPr>
              <p:cNvPr id="71" name="TextBox 70">
                <a:extLst>
                  <a:ext uri="{FF2B5EF4-FFF2-40B4-BE49-F238E27FC236}">
                    <a16:creationId xmlns:a16="http://schemas.microsoft.com/office/drawing/2014/main" id="{117E42C9-A170-3947-B2BE-C506A7E3E284}"/>
                  </a:ext>
                </a:extLst>
              </p:cNvPr>
              <p:cNvSpPr txBox="1">
                <a:spLocks noRot="1" noChangeAspect="1" noMove="1" noResize="1" noEditPoints="1" noAdjustHandles="1" noChangeArrowheads="1" noChangeShapeType="1" noTextEdit="1"/>
              </p:cNvSpPr>
              <p:nvPr/>
            </p:nvSpPr>
            <p:spPr>
              <a:xfrm>
                <a:off x="5089041" y="4216939"/>
                <a:ext cx="2053319" cy="335092"/>
              </a:xfrm>
              <a:prstGeom prst="rect">
                <a:avLst/>
              </a:prstGeom>
              <a:blipFill>
                <a:blip r:embed="rId5"/>
                <a:stretch>
                  <a:fillRect l="-3704" t="-25926"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3199AF-1F0A-7241-80BB-BACDB7D4A2EA}"/>
                  </a:ext>
                </a:extLst>
              </p:cNvPr>
              <p:cNvSpPr txBox="1"/>
              <p:nvPr/>
            </p:nvSpPr>
            <p:spPr>
              <a:xfrm>
                <a:off x="5066599" y="4526169"/>
                <a:ext cx="2321020" cy="335092"/>
              </a:xfrm>
              <a:prstGeom prst="rect">
                <a:avLst/>
              </a:prstGeom>
              <a:noFill/>
            </p:spPr>
            <p:txBody>
              <a:bodyPr wrap="none" lIns="0" tIns="0" rIns="0" bIns="0" rtlCol="0">
                <a:spAutoFit/>
              </a:bodyPr>
              <a:lstStyle/>
              <a:p>
                <a:pPr>
                  <a:lnSpc>
                    <a:spcPct val="70000"/>
                  </a:lnSpc>
                </a:pPr>
                <a:r>
                  <a:rPr lang="en-US" sz="1000" dirty="0"/>
                  <a:t>Toxicity of first comment of</a:t>
                </a:r>
              </a:p>
              <a:p>
                <a:pPr>
                  <a:lnSpc>
                    <a:spcPct val="70000"/>
                  </a:lnSpc>
                </a:pPr>
                <a:r>
                  <a:rPr lang="en-US" sz="1000" dirty="0"/>
                  <a:t> newcomers who will return </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𝛽</m:t>
                        </m:r>
                      </m:e>
                      <m:sub>
                        <m:r>
                          <a:rPr lang="en-US" sz="1000" i="1">
                            <a:latin typeface="Cambria Math" panose="02040503050406030204" pitchFamily="18" charset="0"/>
                            <a:ea typeface="Cambria Math" panose="02040503050406030204" pitchFamily="18" charset="0"/>
                          </a:rPr>
                          <m:t>𝑓𝑖𝑟𝑠𝑡</m:t>
                        </m:r>
                        <m:r>
                          <a:rPr lang="en-US" sz="1000" i="1">
                            <a:latin typeface="Cambria Math" panose="02040503050406030204" pitchFamily="18" charset="0"/>
                            <a:ea typeface="Cambria Math" panose="02040503050406030204" pitchFamily="18" charset="0"/>
                          </a:rPr>
                          <m:t>|</m:t>
                        </m:r>
                        <m:r>
                          <a:rPr lang="en-US" sz="1000" i="1">
                            <a:latin typeface="Cambria Math" panose="02040503050406030204" pitchFamily="18" charset="0"/>
                            <a:ea typeface="Cambria Math" panose="02040503050406030204" pitchFamily="18" charset="0"/>
                          </a:rPr>
                          <m:t>𝑟𝑒𝑡𝑢𝑟𝑛𝑒𝑟</m:t>
                        </m:r>
                      </m:sub>
                    </m:sSub>
                  </m:oMath>
                </a14:m>
                <a:endParaRPr lang="en-US" sz="1000" dirty="0"/>
              </a:p>
              <a:p>
                <a:pPr>
                  <a:lnSpc>
                    <a:spcPct val="70000"/>
                  </a:lnSpc>
                </a:pPr>
                <a:endParaRPr lang="en-US" sz="1000" dirty="0"/>
              </a:p>
            </p:txBody>
          </p:sp>
        </mc:Choice>
        <mc:Fallback xmlns="">
          <p:sp>
            <p:nvSpPr>
              <p:cNvPr id="72" name="TextBox 71">
                <a:extLst>
                  <a:ext uri="{FF2B5EF4-FFF2-40B4-BE49-F238E27FC236}">
                    <a16:creationId xmlns:a16="http://schemas.microsoft.com/office/drawing/2014/main" id="{8F3199AF-1F0A-7241-80BB-BACDB7D4A2EA}"/>
                  </a:ext>
                </a:extLst>
              </p:cNvPr>
              <p:cNvSpPr txBox="1">
                <a:spLocks noRot="1" noChangeAspect="1" noMove="1" noResize="1" noEditPoints="1" noAdjustHandles="1" noChangeArrowheads="1" noChangeShapeType="1" noTextEdit="1"/>
              </p:cNvSpPr>
              <p:nvPr/>
            </p:nvSpPr>
            <p:spPr>
              <a:xfrm>
                <a:off x="5066599" y="4526169"/>
                <a:ext cx="2321020" cy="335092"/>
              </a:xfrm>
              <a:prstGeom prst="rect">
                <a:avLst/>
              </a:prstGeom>
              <a:blipFill>
                <a:blip r:embed="rId6"/>
                <a:stretch>
                  <a:fillRect l="-3261" t="-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EDCE1E9-D1C9-4A4E-BBF8-821320109E8F}"/>
                  </a:ext>
                </a:extLst>
              </p:cNvPr>
              <p:cNvSpPr txBox="1"/>
              <p:nvPr/>
            </p:nvSpPr>
            <p:spPr>
              <a:xfrm>
                <a:off x="5101322" y="4801470"/>
                <a:ext cx="1522725" cy="325410"/>
              </a:xfrm>
              <a:prstGeom prst="rect">
                <a:avLst/>
              </a:prstGeom>
              <a:noFill/>
            </p:spPr>
            <p:txBody>
              <a:bodyPr wrap="none" lIns="0" tIns="0" rIns="0" bIns="0" rtlCol="0">
                <a:spAutoFit/>
              </a:bodyPr>
              <a:lstStyle/>
              <a:p>
                <a:pPr>
                  <a:lnSpc>
                    <a:spcPct val="70000"/>
                  </a:lnSpc>
                </a:pPr>
                <a:r>
                  <a:rPr lang="en-US" sz="1000" dirty="0"/>
                  <a:t>Newcomers’ toxicity </a:t>
                </a:r>
              </a:p>
              <a:p>
                <a:pPr>
                  <a:lnSpc>
                    <a:spcPct val="70000"/>
                  </a:lnSpc>
                </a:pPr>
                <a:r>
                  <a:rPr lang="en-US" sz="1000" dirty="0"/>
                  <a:t>in first month </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𝛽</m:t>
                        </m:r>
                      </m:e>
                      <m:sub>
                        <m:r>
                          <a:rPr lang="en-US" sz="1000" i="1">
                            <a:latin typeface="Cambria Math" panose="02040503050406030204" pitchFamily="18" charset="0"/>
                            <a:ea typeface="Cambria Math" panose="02040503050406030204" pitchFamily="18" charset="0"/>
                          </a:rPr>
                          <m:t>𝑎𝑙𝑙</m:t>
                        </m:r>
                        <m:r>
                          <a:rPr lang="en-US" sz="1000" i="1">
                            <a:latin typeface="Cambria Math" panose="02040503050406030204" pitchFamily="18" charset="0"/>
                            <a:ea typeface="Cambria Math" panose="02040503050406030204" pitchFamily="18" charset="0"/>
                          </a:rPr>
                          <m:t>_</m:t>
                        </m:r>
                        <m:r>
                          <a:rPr lang="en-US" sz="1000" i="1">
                            <a:latin typeface="Cambria Math" panose="02040503050406030204" pitchFamily="18" charset="0"/>
                            <a:ea typeface="Cambria Math" panose="02040503050406030204" pitchFamily="18" charset="0"/>
                          </a:rPr>
                          <m:t>𝑡h𝑖𝑠</m:t>
                        </m:r>
                        <m:r>
                          <a:rPr lang="en-US" sz="1000" i="1">
                            <a:latin typeface="Cambria Math" panose="02040503050406030204" pitchFamily="18" charset="0"/>
                            <a:ea typeface="Cambria Math" panose="02040503050406030204" pitchFamily="18" charset="0"/>
                          </a:rPr>
                          <m:t>_</m:t>
                        </m:r>
                        <m:r>
                          <a:rPr lang="en-US" sz="1000" i="1">
                            <a:latin typeface="Cambria Math" panose="02040503050406030204" pitchFamily="18" charset="0"/>
                            <a:ea typeface="Cambria Math" panose="02040503050406030204" pitchFamily="18" charset="0"/>
                          </a:rPr>
                          <m:t>𝑚𝑜𝑛𝑡h</m:t>
                        </m:r>
                      </m:sub>
                    </m:sSub>
                  </m:oMath>
                </a14:m>
                <a:endParaRPr lang="en-US" sz="1000" dirty="0"/>
              </a:p>
              <a:p>
                <a:pPr>
                  <a:lnSpc>
                    <a:spcPct val="70000"/>
                  </a:lnSpc>
                </a:pPr>
                <a:endParaRPr lang="en-US" sz="1000" dirty="0"/>
              </a:p>
            </p:txBody>
          </p:sp>
        </mc:Choice>
        <mc:Fallback xmlns="">
          <p:sp>
            <p:nvSpPr>
              <p:cNvPr id="73" name="TextBox 72">
                <a:extLst>
                  <a:ext uri="{FF2B5EF4-FFF2-40B4-BE49-F238E27FC236}">
                    <a16:creationId xmlns:a16="http://schemas.microsoft.com/office/drawing/2014/main" id="{0EDCE1E9-D1C9-4A4E-BBF8-821320109E8F}"/>
                  </a:ext>
                </a:extLst>
              </p:cNvPr>
              <p:cNvSpPr txBox="1">
                <a:spLocks noRot="1" noChangeAspect="1" noMove="1" noResize="1" noEditPoints="1" noAdjustHandles="1" noChangeArrowheads="1" noChangeShapeType="1" noTextEdit="1"/>
              </p:cNvSpPr>
              <p:nvPr/>
            </p:nvSpPr>
            <p:spPr>
              <a:xfrm>
                <a:off x="5101322" y="4801470"/>
                <a:ext cx="1522725" cy="325410"/>
              </a:xfrm>
              <a:prstGeom prst="rect">
                <a:avLst/>
              </a:prstGeom>
              <a:blipFill>
                <a:blip r:embed="rId7"/>
                <a:stretch>
                  <a:fillRect l="-4959" t="-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75C62C0B-018F-E747-B25D-882D210F7F82}"/>
                  </a:ext>
                </a:extLst>
              </p:cNvPr>
              <p:cNvSpPr txBox="1"/>
              <p:nvPr/>
            </p:nvSpPr>
            <p:spPr>
              <a:xfrm>
                <a:off x="2117679" y="4622148"/>
                <a:ext cx="1735720" cy="236475"/>
              </a:xfrm>
              <a:prstGeom prst="rect">
                <a:avLst/>
              </a:prstGeom>
              <a:noFill/>
            </p:spPr>
            <p:txBody>
              <a:bodyPr wrap="square" lIns="0" tIns="0" rIns="0" bIns="0" rtlCol="0">
                <a:spAutoFit/>
              </a:bodyPr>
              <a:lstStyle/>
              <a:p>
                <a:pPr>
                  <a:lnSpc>
                    <a:spcPct val="70000"/>
                  </a:lnSpc>
                </a:pPr>
                <a:r>
                  <a:rPr lang="en-US" sz="1000" dirty="0"/>
                  <a:t>Toxicity of joiners’ in their first comment in subreddit</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 </m:t>
                        </m:r>
                        <m:r>
                          <a:rPr lang="en-US" sz="1000" i="1">
                            <a:latin typeface="Cambria Math" panose="02040503050406030204" pitchFamily="18" charset="0"/>
                            <a:ea typeface="Cambria Math" panose="02040503050406030204" pitchFamily="18" charset="0"/>
                          </a:rPr>
                          <m:t>𝛽</m:t>
                        </m:r>
                      </m:e>
                      <m:sub>
                        <m:r>
                          <a:rPr lang="en-US" sz="1000" i="1">
                            <a:latin typeface="Cambria Math" panose="02040503050406030204" pitchFamily="18" charset="0"/>
                            <a:ea typeface="Cambria Math" panose="02040503050406030204" pitchFamily="18" charset="0"/>
                          </a:rPr>
                          <m:t>𝑓𝑖𝑟𝑠𝑡</m:t>
                        </m:r>
                      </m:sub>
                    </m:sSub>
                  </m:oMath>
                </a14:m>
                <a:endParaRPr lang="en-US" sz="1000" dirty="0"/>
              </a:p>
            </p:txBody>
          </p:sp>
        </mc:Choice>
        <mc:Fallback xmlns="">
          <p:sp>
            <p:nvSpPr>
              <p:cNvPr id="74" name="TextBox 73">
                <a:extLst>
                  <a:ext uri="{FF2B5EF4-FFF2-40B4-BE49-F238E27FC236}">
                    <a16:creationId xmlns:a16="http://schemas.microsoft.com/office/drawing/2014/main" id="{75C62C0B-018F-E747-B25D-882D210F7F82}"/>
                  </a:ext>
                </a:extLst>
              </p:cNvPr>
              <p:cNvSpPr txBox="1">
                <a:spLocks noRot="1" noChangeAspect="1" noMove="1" noResize="1" noEditPoints="1" noAdjustHandles="1" noChangeArrowheads="1" noChangeShapeType="1" noTextEdit="1"/>
              </p:cNvSpPr>
              <p:nvPr/>
            </p:nvSpPr>
            <p:spPr>
              <a:xfrm>
                <a:off x="2117679" y="4622148"/>
                <a:ext cx="1735720" cy="236475"/>
              </a:xfrm>
              <a:prstGeom prst="rect">
                <a:avLst/>
              </a:prstGeom>
              <a:blipFill>
                <a:blip r:embed="rId8"/>
                <a:stretch>
                  <a:fillRect l="-4380" t="-35000" r="-2190" b="-20000"/>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A418726-F25E-1C43-8959-33A034FECD20}"/>
              </a:ext>
            </a:extLst>
          </p:cNvPr>
          <p:cNvCxnSpPr>
            <a:cxnSpLocks/>
          </p:cNvCxnSpPr>
          <p:nvPr/>
        </p:nvCxnSpPr>
        <p:spPr>
          <a:xfrm>
            <a:off x="6319431" y="1774063"/>
            <a:ext cx="0" cy="1860761"/>
          </a:xfrm>
          <a:prstGeom prst="line">
            <a:avLst/>
          </a:prstGeom>
          <a:ln w="3175">
            <a:solidFill>
              <a:srgbClr val="C4C4C4"/>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FE00DFA-6A0C-464D-A88A-300E8323436E}"/>
              </a:ext>
            </a:extLst>
          </p:cNvPr>
          <p:cNvCxnSpPr>
            <a:cxnSpLocks/>
          </p:cNvCxnSpPr>
          <p:nvPr/>
        </p:nvCxnSpPr>
        <p:spPr>
          <a:xfrm flipV="1">
            <a:off x="4483240" y="3624539"/>
            <a:ext cx="934818" cy="6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4912BE-7CF1-3043-A65A-9D4CC69B367F}"/>
              </a:ext>
            </a:extLst>
          </p:cNvPr>
          <p:cNvCxnSpPr>
            <a:cxnSpLocks/>
          </p:cNvCxnSpPr>
          <p:nvPr/>
        </p:nvCxnSpPr>
        <p:spPr>
          <a:xfrm flipV="1">
            <a:off x="5410216" y="3626194"/>
            <a:ext cx="915473" cy="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8E22292-6FA1-5C42-9E50-0D653B619600}"/>
              </a:ext>
            </a:extLst>
          </p:cNvPr>
          <p:cNvSpPr txBox="1"/>
          <p:nvPr/>
        </p:nvSpPr>
        <p:spPr>
          <a:xfrm>
            <a:off x="5380903" y="3680807"/>
            <a:ext cx="922251" cy="217688"/>
          </a:xfrm>
          <a:prstGeom prst="rect">
            <a:avLst/>
          </a:prstGeom>
          <a:noFill/>
        </p:spPr>
        <p:txBody>
          <a:bodyPr wrap="square" lIns="0" tIns="0" rIns="0" bIns="0" rtlCol="0">
            <a:spAutoFit/>
          </a:bodyPr>
          <a:lstStyle/>
          <a:p>
            <a:pPr algn="ctr">
              <a:lnSpc>
                <a:spcPct val="70000"/>
              </a:lnSpc>
            </a:pPr>
            <a:r>
              <a:rPr lang="en-US" sz="1000" dirty="0"/>
              <a:t>next</a:t>
            </a:r>
          </a:p>
          <a:p>
            <a:pPr algn="ctr">
              <a:lnSpc>
                <a:spcPct val="70000"/>
              </a:lnSpc>
            </a:pPr>
            <a:r>
              <a:rPr lang="en-US" sz="1000" dirty="0"/>
              <a:t>month</a:t>
            </a:r>
          </a:p>
        </p:txBody>
      </p:sp>
      <p:cxnSp>
        <p:nvCxnSpPr>
          <p:cNvPr id="59" name="Straight Connector 58">
            <a:extLst>
              <a:ext uri="{FF2B5EF4-FFF2-40B4-BE49-F238E27FC236}">
                <a16:creationId xmlns:a16="http://schemas.microsoft.com/office/drawing/2014/main" id="{4AEBC567-CF6D-CE4E-8855-656313A42D7A}"/>
              </a:ext>
            </a:extLst>
          </p:cNvPr>
          <p:cNvCxnSpPr>
            <a:cxnSpLocks/>
          </p:cNvCxnSpPr>
          <p:nvPr/>
        </p:nvCxnSpPr>
        <p:spPr>
          <a:xfrm>
            <a:off x="5416200" y="3058953"/>
            <a:ext cx="918617" cy="1924"/>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0987FD7-0092-D94F-8073-89633CE91989}"/>
              </a:ext>
            </a:extLst>
          </p:cNvPr>
          <p:cNvSpPr txBox="1"/>
          <p:nvPr/>
        </p:nvSpPr>
        <p:spPr>
          <a:xfrm>
            <a:off x="6904193" y="3012151"/>
            <a:ext cx="1690566" cy="217688"/>
          </a:xfrm>
          <a:prstGeom prst="rect">
            <a:avLst/>
          </a:prstGeom>
          <a:noFill/>
        </p:spPr>
        <p:txBody>
          <a:bodyPr wrap="square" lIns="0" tIns="0" rIns="0" bIns="0" rtlCol="0">
            <a:spAutoFit/>
          </a:bodyPr>
          <a:lstStyle/>
          <a:p>
            <a:pPr>
              <a:lnSpc>
                <a:spcPct val="70000"/>
              </a:lnSpc>
            </a:pPr>
            <a:r>
              <a:rPr lang="en-US" sz="1000" dirty="0"/>
              <a:t> Toxicity of joiners </a:t>
            </a:r>
          </a:p>
          <a:p>
            <a:pPr>
              <a:lnSpc>
                <a:spcPct val="70000"/>
              </a:lnSpc>
            </a:pPr>
            <a:r>
              <a:rPr lang="en-US" sz="1000" dirty="0"/>
              <a:t>(in other political subreddits)</a:t>
            </a:r>
          </a:p>
        </p:txBody>
      </p:sp>
      <p:cxnSp>
        <p:nvCxnSpPr>
          <p:cNvPr id="62" name="Straight Arrow Connector 61">
            <a:extLst>
              <a:ext uri="{FF2B5EF4-FFF2-40B4-BE49-F238E27FC236}">
                <a16:creationId xmlns:a16="http://schemas.microsoft.com/office/drawing/2014/main" id="{A857AEB6-BF31-6648-BFA9-7331DF1B66F7}"/>
              </a:ext>
            </a:extLst>
          </p:cNvPr>
          <p:cNvCxnSpPr>
            <a:cxnSpLocks/>
          </p:cNvCxnSpPr>
          <p:nvPr/>
        </p:nvCxnSpPr>
        <p:spPr>
          <a:xfrm flipH="1" flipV="1">
            <a:off x="6355983" y="3067959"/>
            <a:ext cx="501277" cy="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AB2A980-C421-2140-9972-1CBD3591A810}"/>
              </a:ext>
            </a:extLst>
          </p:cNvPr>
          <p:cNvCxnSpPr>
            <a:cxnSpLocks/>
          </p:cNvCxnSpPr>
          <p:nvPr/>
        </p:nvCxnSpPr>
        <p:spPr>
          <a:xfrm flipV="1">
            <a:off x="3580339" y="2652252"/>
            <a:ext cx="2747134" cy="411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0EC745-8773-174C-BB6F-76B4A140B363}"/>
              </a:ext>
            </a:extLst>
          </p:cNvPr>
          <p:cNvSpPr/>
          <p:nvPr/>
        </p:nvSpPr>
        <p:spPr>
          <a:xfrm>
            <a:off x="5420909" y="2664598"/>
            <a:ext cx="900288" cy="3837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TL</a:t>
            </a:r>
          </a:p>
        </p:txBody>
      </p:sp>
      <p:cxnSp>
        <p:nvCxnSpPr>
          <p:cNvPr id="64" name="Straight Connector 63">
            <a:extLst>
              <a:ext uri="{FF2B5EF4-FFF2-40B4-BE49-F238E27FC236}">
                <a16:creationId xmlns:a16="http://schemas.microsoft.com/office/drawing/2014/main" id="{24EC4C22-638D-0B4A-9C63-564F155C5BF7}"/>
              </a:ext>
            </a:extLst>
          </p:cNvPr>
          <p:cNvCxnSpPr>
            <a:cxnSpLocks/>
          </p:cNvCxnSpPr>
          <p:nvPr/>
        </p:nvCxnSpPr>
        <p:spPr>
          <a:xfrm>
            <a:off x="3569274" y="3192772"/>
            <a:ext cx="911348" cy="0"/>
          </a:xfrm>
          <a:prstGeom prst="line">
            <a:avLst/>
          </a:prstGeom>
          <a:ln w="254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284794AA-1A41-944A-935F-AC35809F9F92}"/>
              </a:ext>
            </a:extLst>
          </p:cNvPr>
          <p:cNvCxnSpPr>
            <a:cxnSpLocks/>
          </p:cNvCxnSpPr>
          <p:nvPr/>
        </p:nvCxnSpPr>
        <p:spPr>
          <a:xfrm flipV="1">
            <a:off x="5420525" y="2649793"/>
            <a:ext cx="905603" cy="544"/>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A6E0401-FB31-9C4B-A5EE-EF7E0CDDB2C2}"/>
              </a:ext>
            </a:extLst>
          </p:cNvPr>
          <p:cNvCxnSpPr>
            <a:cxnSpLocks/>
          </p:cNvCxnSpPr>
          <p:nvPr/>
        </p:nvCxnSpPr>
        <p:spPr>
          <a:xfrm flipV="1">
            <a:off x="3997885" y="4909048"/>
            <a:ext cx="164465" cy="2513"/>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2E28949-16D7-A144-A8F9-B19805B1FC1E}"/>
                  </a:ext>
                </a:extLst>
              </p:cNvPr>
              <p:cNvSpPr txBox="1"/>
              <p:nvPr/>
            </p:nvSpPr>
            <p:spPr>
              <a:xfrm>
                <a:off x="2173220" y="4878902"/>
                <a:ext cx="1735720" cy="236475"/>
              </a:xfrm>
              <a:prstGeom prst="rect">
                <a:avLst/>
              </a:prstGeom>
              <a:noFill/>
            </p:spPr>
            <p:txBody>
              <a:bodyPr wrap="square" lIns="0" tIns="0" rIns="0" bIns="0" rtlCol="0">
                <a:spAutoFit/>
              </a:bodyPr>
              <a:lstStyle/>
              <a:p>
                <a:pPr algn="r">
                  <a:lnSpc>
                    <a:spcPct val="70000"/>
                  </a:lnSpc>
                </a:pPr>
                <a:r>
                  <a:rPr lang="en-US" sz="1000" dirty="0">
                    <a:latin typeface="+mn-lt"/>
                  </a:rPr>
                  <a:t>Toxicity of joiners’ in other subreddits </a:t>
                </a:r>
                <a14:m>
                  <m:oMath xmlns:m="http://schemas.openxmlformats.org/officeDocument/2006/math">
                    <m:sSub>
                      <m:sSubPr>
                        <m:ctrlPr>
                          <a:rPr lang="en-US" sz="1000" i="1">
                            <a:latin typeface="Cambria Math" panose="02040503050406030204" pitchFamily="18" charset="0"/>
                            <a:ea typeface="Cambria Math" panose="02040503050406030204" pitchFamily="18" charset="0"/>
                          </a:rPr>
                        </m:ctrlPr>
                      </m:sSubPr>
                      <m:e>
                        <m:r>
                          <a:rPr lang="en-US" sz="1000" i="1">
                            <a:latin typeface="Cambria Math" panose="02040503050406030204" pitchFamily="18" charset="0"/>
                            <a:ea typeface="Cambria Math" panose="02040503050406030204" pitchFamily="18" charset="0"/>
                          </a:rPr>
                          <m:t> </m:t>
                        </m:r>
                        <m:r>
                          <a:rPr lang="en-US" sz="1000" i="1">
                            <a:latin typeface="Cambria Math" panose="02040503050406030204" pitchFamily="18" charset="0"/>
                            <a:ea typeface="Cambria Math" panose="02040503050406030204" pitchFamily="18" charset="0"/>
                          </a:rPr>
                          <m:t>𝛽</m:t>
                        </m:r>
                      </m:e>
                      <m:sub>
                        <m:r>
                          <a:rPr lang="en-US" sz="1000" b="0" i="1" smtClean="0">
                            <a:latin typeface="Cambria Math" panose="02040503050406030204" pitchFamily="18" charset="0"/>
                            <a:ea typeface="Cambria Math" panose="02040503050406030204" pitchFamily="18" charset="0"/>
                          </a:rPr>
                          <m:t>𝑓𝑢𝑡𝑢𝑟𝑒</m:t>
                        </m:r>
                      </m:sub>
                    </m:sSub>
                  </m:oMath>
                </a14:m>
                <a:endParaRPr lang="en-US" sz="1000" dirty="0"/>
              </a:p>
            </p:txBody>
          </p:sp>
        </mc:Choice>
        <mc:Fallback xmlns="">
          <p:sp>
            <p:nvSpPr>
              <p:cNvPr id="67" name="TextBox 66">
                <a:extLst>
                  <a:ext uri="{FF2B5EF4-FFF2-40B4-BE49-F238E27FC236}">
                    <a16:creationId xmlns:a16="http://schemas.microsoft.com/office/drawing/2014/main" id="{D2E28949-16D7-A144-A8F9-B19805B1FC1E}"/>
                  </a:ext>
                </a:extLst>
              </p:cNvPr>
              <p:cNvSpPr txBox="1">
                <a:spLocks noRot="1" noChangeAspect="1" noMove="1" noResize="1" noEditPoints="1" noAdjustHandles="1" noChangeArrowheads="1" noChangeShapeType="1" noTextEdit="1"/>
              </p:cNvSpPr>
              <p:nvPr/>
            </p:nvSpPr>
            <p:spPr>
              <a:xfrm>
                <a:off x="2173220" y="4878902"/>
                <a:ext cx="1735720" cy="236475"/>
              </a:xfrm>
              <a:prstGeom prst="rect">
                <a:avLst/>
              </a:prstGeom>
              <a:blipFill>
                <a:blip r:embed="rId9"/>
                <a:stretch>
                  <a:fillRect t="-42105" r="-5797" b="-21053"/>
                </a:stretch>
              </a:blipFill>
            </p:spPr>
            <p:txBody>
              <a:bodyPr/>
              <a:lstStyle/>
              <a:p>
                <a:r>
                  <a:rPr lang="en-US">
                    <a:noFill/>
                  </a:rPr>
                  <a:t> </a:t>
                </a:r>
              </a:p>
            </p:txBody>
          </p:sp>
        </mc:Fallback>
      </mc:AlternateContent>
    </p:spTree>
    <p:extLst>
      <p:ext uri="{BB962C8B-B14F-4D97-AF65-F5344CB8AC3E}">
        <p14:creationId xmlns:p14="http://schemas.microsoft.com/office/powerpoint/2010/main" val="50476272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58" grpId="0"/>
      <p:bldP spid="61" grpId="0"/>
      <p:bldP spid="61" grpId="1"/>
      <p:bldP spid="6" grpId="0" animBg="1"/>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67CC-DC45-154A-A92F-0BF0D54CC109}"/>
              </a:ext>
            </a:extLst>
          </p:cNvPr>
          <p:cNvSpPr>
            <a:spLocks noGrp="1"/>
          </p:cNvSpPr>
          <p:nvPr>
            <p:ph type="title"/>
          </p:nvPr>
        </p:nvSpPr>
        <p:spPr/>
        <p:txBody>
          <a:bodyPr/>
          <a:lstStyle/>
          <a:p>
            <a:r>
              <a:rPr lang="en-US" dirty="0"/>
              <a:t>Results! Transformative learning</a:t>
            </a:r>
          </a:p>
        </p:txBody>
      </p:sp>
      <p:sp>
        <p:nvSpPr>
          <p:cNvPr id="4" name="Slide Number Placeholder 3">
            <a:extLst>
              <a:ext uri="{FF2B5EF4-FFF2-40B4-BE49-F238E27FC236}">
                <a16:creationId xmlns:a16="http://schemas.microsoft.com/office/drawing/2014/main" id="{6D2D4158-1C43-B840-BA28-0BF96A3F7CC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6" name="Rectangle 5">
            <a:extLst>
              <a:ext uri="{FF2B5EF4-FFF2-40B4-BE49-F238E27FC236}">
                <a16:creationId xmlns:a16="http://schemas.microsoft.com/office/drawing/2014/main" id="{C4754643-B56C-0240-A39A-113013A3A7F8}"/>
              </a:ext>
            </a:extLst>
          </p:cNvPr>
          <p:cNvSpPr/>
          <p:nvPr/>
        </p:nvSpPr>
        <p:spPr>
          <a:xfrm>
            <a:off x="1137975" y="1733240"/>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06D9A8-20E1-764B-BA96-979D256D2F00}"/>
              </a:ext>
            </a:extLst>
          </p:cNvPr>
          <p:cNvSpPr/>
          <p:nvPr/>
        </p:nvSpPr>
        <p:spPr>
          <a:xfrm>
            <a:off x="3164401" y="1734918"/>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4653841-AEEB-8C4A-B6B8-B15EB3B08778}"/>
              </a:ext>
            </a:extLst>
          </p:cNvPr>
          <p:cNvSpPr/>
          <p:nvPr/>
        </p:nvSpPr>
        <p:spPr>
          <a:xfrm>
            <a:off x="5190827" y="1733240"/>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6D9961-C894-F04A-9F49-41BC52ECE97E}"/>
              </a:ext>
            </a:extLst>
          </p:cNvPr>
          <p:cNvSpPr/>
          <p:nvPr/>
        </p:nvSpPr>
        <p:spPr>
          <a:xfrm>
            <a:off x="7212223" y="1734920"/>
            <a:ext cx="1871505" cy="1545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4">
            <a:extLst>
              <a:ext uri="{FF2B5EF4-FFF2-40B4-BE49-F238E27FC236}">
                <a16:creationId xmlns:a16="http://schemas.microsoft.com/office/drawing/2014/main" id="{8978F331-24CA-EA44-ADC5-431A492769D9}"/>
              </a:ext>
            </a:extLst>
          </p:cNvPr>
          <p:cNvPicPr>
            <a:picLocks noChangeAspect="1"/>
          </p:cNvPicPr>
          <p:nvPr/>
        </p:nvPicPr>
        <p:blipFill>
          <a:blip r:embed="rId3"/>
          <a:stretch>
            <a:fillRect/>
          </a:stretch>
        </p:blipFill>
        <p:spPr>
          <a:xfrm>
            <a:off x="4410635" y="1599700"/>
            <a:ext cx="3684422" cy="2955983"/>
          </a:xfrm>
          <a:prstGeom prst="rect">
            <a:avLst/>
          </a:prstGeom>
          <a:noFill/>
          <a:ln>
            <a:noFill/>
          </a:ln>
        </p:spPr>
      </p:pic>
      <p:sp>
        <p:nvSpPr>
          <p:cNvPr id="3" name="TextBox 2">
            <a:extLst>
              <a:ext uri="{FF2B5EF4-FFF2-40B4-BE49-F238E27FC236}">
                <a16:creationId xmlns:a16="http://schemas.microsoft.com/office/drawing/2014/main" id="{408D2106-D277-8845-9F2F-90C3CF50ABE0}"/>
              </a:ext>
            </a:extLst>
          </p:cNvPr>
          <p:cNvSpPr txBox="1"/>
          <p:nvPr/>
        </p:nvSpPr>
        <p:spPr>
          <a:xfrm>
            <a:off x="1005202" y="2505908"/>
            <a:ext cx="3146883" cy="707886"/>
          </a:xfrm>
          <a:prstGeom prst="rect">
            <a:avLst/>
          </a:prstGeom>
          <a:noFill/>
        </p:spPr>
        <p:txBody>
          <a:bodyPr wrap="square" rtlCol="0">
            <a:spAutoFit/>
          </a:bodyPr>
          <a:lstStyle/>
          <a:p>
            <a:r>
              <a:rPr lang="en-US" sz="2000" dirty="0"/>
              <a:t>No evidence of transformative learning</a:t>
            </a:r>
          </a:p>
        </p:txBody>
      </p:sp>
    </p:spTree>
    <p:extLst>
      <p:ext uri="{BB962C8B-B14F-4D97-AF65-F5344CB8AC3E}">
        <p14:creationId xmlns:p14="http://schemas.microsoft.com/office/powerpoint/2010/main" val="126336705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30ED-9D8B-4143-8F2D-48EF360D55E6}"/>
              </a:ext>
            </a:extLst>
          </p:cNvPr>
          <p:cNvSpPr>
            <a:spLocks noGrp="1"/>
          </p:cNvSpPr>
          <p:nvPr>
            <p:ph type="title"/>
          </p:nvPr>
        </p:nvSpPr>
        <p:spPr/>
        <p:txBody>
          <a:bodyPr/>
          <a:lstStyle/>
          <a:p>
            <a:pPr algn="ctr"/>
            <a:r>
              <a:rPr lang="en-US" dirty="0"/>
              <a:t>Maintaining stable but distinct toxicity norms</a:t>
            </a:r>
          </a:p>
        </p:txBody>
      </p:sp>
      <p:sp>
        <p:nvSpPr>
          <p:cNvPr id="5" name="Slide Number Placeholder 4">
            <a:extLst>
              <a:ext uri="{FF2B5EF4-FFF2-40B4-BE49-F238E27FC236}">
                <a16:creationId xmlns:a16="http://schemas.microsoft.com/office/drawing/2014/main" id="{99A952E3-00C5-9B41-90F7-05C1B2922B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6" name="Text Placeholder 2">
            <a:extLst>
              <a:ext uri="{FF2B5EF4-FFF2-40B4-BE49-F238E27FC236}">
                <a16:creationId xmlns:a16="http://schemas.microsoft.com/office/drawing/2014/main" id="{7A1585C2-ED4E-5948-B2D7-8BDB56E436E1}"/>
              </a:ext>
            </a:extLst>
          </p:cNvPr>
          <p:cNvSpPr txBox="1">
            <a:spLocks/>
          </p:cNvSpPr>
          <p:nvPr/>
        </p:nvSpPr>
        <p:spPr>
          <a:xfrm>
            <a:off x="4645976" y="1447134"/>
            <a:ext cx="3813364" cy="38934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55600" algn="l" rtl="0">
              <a:lnSpc>
                <a:spcPct val="115000"/>
              </a:lnSpc>
              <a:spcBef>
                <a:spcPts val="0"/>
              </a:spcBef>
              <a:spcAft>
                <a:spcPts val="0"/>
              </a:spcAft>
              <a:buClr>
                <a:schemeClr val="accent1"/>
              </a:buClr>
              <a:buSzPts val="20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5000"/>
              </a:lnSpc>
              <a:spcBef>
                <a:spcPts val="0"/>
              </a:spcBef>
              <a:spcAft>
                <a:spcPts val="0"/>
              </a:spcAft>
              <a:buClr>
                <a:schemeClr val="dk2"/>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01600" indent="0">
              <a:buNone/>
            </a:pPr>
            <a:r>
              <a:rPr lang="en-US" dirty="0"/>
              <a:t>Toxicity levels in different political subreddits can be:</a:t>
            </a:r>
          </a:p>
          <a:p>
            <a:pPr>
              <a:buFont typeface="Wingdings" pitchFamily="2" charset="2"/>
              <a:buChar char="v"/>
            </a:pPr>
            <a:r>
              <a:rPr lang="en-US" dirty="0">
                <a:latin typeface="Barlow" pitchFamily="2" charset="77"/>
              </a:rPr>
              <a:t>Distinctive</a:t>
            </a:r>
          </a:p>
          <a:p>
            <a:pPr>
              <a:buFont typeface="Wingdings" pitchFamily="2" charset="2"/>
              <a:buChar char="v"/>
            </a:pPr>
            <a:r>
              <a:rPr lang="en-US" dirty="0">
                <a:latin typeface="Barlow" pitchFamily="2" charset="77"/>
              </a:rPr>
              <a:t>Stable</a:t>
            </a:r>
          </a:p>
          <a:p>
            <a:pPr marL="101600" indent="0">
              <a:buNone/>
            </a:pPr>
            <a:endParaRPr lang="en-US" dirty="0">
              <a:latin typeface="Barlow" pitchFamily="2" charset="77"/>
            </a:endParaRPr>
          </a:p>
          <a:p>
            <a:pPr marL="101600" indent="0">
              <a:buNone/>
            </a:pPr>
            <a:r>
              <a:rPr lang="en-US" dirty="0"/>
              <a:t>Even though membership is:</a:t>
            </a:r>
          </a:p>
          <a:p>
            <a:pPr>
              <a:buFont typeface="Wingdings" pitchFamily="2" charset="2"/>
              <a:buChar char="v"/>
            </a:pPr>
            <a:r>
              <a:rPr lang="en-US" dirty="0">
                <a:latin typeface="Barlow" pitchFamily="2" charset="77"/>
              </a:rPr>
              <a:t>Unstable</a:t>
            </a:r>
          </a:p>
        </p:txBody>
      </p:sp>
      <p:pic>
        <p:nvPicPr>
          <p:cNvPr id="9" name="Picture 8">
            <a:extLst>
              <a:ext uri="{FF2B5EF4-FFF2-40B4-BE49-F238E27FC236}">
                <a16:creationId xmlns:a16="http://schemas.microsoft.com/office/drawing/2014/main" id="{DD1BB56B-E083-D44E-81D9-44CA375037B5}"/>
              </a:ext>
            </a:extLst>
          </p:cNvPr>
          <p:cNvPicPr>
            <a:picLocks noChangeAspect="1"/>
          </p:cNvPicPr>
          <p:nvPr/>
        </p:nvPicPr>
        <p:blipFill>
          <a:blip r:embed="rId3"/>
          <a:stretch>
            <a:fillRect/>
          </a:stretch>
        </p:blipFill>
        <p:spPr>
          <a:xfrm>
            <a:off x="684660" y="1447134"/>
            <a:ext cx="3651199" cy="3042666"/>
          </a:xfrm>
          <a:prstGeom prst="rect">
            <a:avLst/>
          </a:prstGeom>
        </p:spPr>
      </p:pic>
    </p:spTree>
    <p:extLst>
      <p:ext uri="{BB962C8B-B14F-4D97-AF65-F5344CB8AC3E}">
        <p14:creationId xmlns:p14="http://schemas.microsoft.com/office/powerpoint/2010/main" val="29205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48-62D8-8D4D-98F4-A2A0FDA0A591}"/>
              </a:ext>
            </a:extLst>
          </p:cNvPr>
          <p:cNvSpPr>
            <a:spLocks noGrp="1"/>
          </p:cNvSpPr>
          <p:nvPr>
            <p:ph type="title"/>
          </p:nvPr>
        </p:nvSpPr>
        <p:spPr/>
        <p:txBody>
          <a:bodyPr/>
          <a:lstStyle/>
          <a:p>
            <a:r>
              <a:rPr lang="en-US" dirty="0"/>
              <a:t>Model Details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5567EF9-748E-5543-9AD4-421576FF5093}"/>
                  </a:ext>
                </a:extLst>
              </p:cNvPr>
              <p:cNvSpPr>
                <a:spLocks noGrp="1"/>
              </p:cNvSpPr>
              <p:nvPr>
                <p:ph type="body" idx="1"/>
              </p:nvPr>
            </p:nvSpPr>
            <p:spPr>
              <a:xfrm>
                <a:off x="1199774" y="1599700"/>
                <a:ext cx="7194417" cy="3319772"/>
              </a:xfrm>
            </p:spPr>
            <p:txBody>
              <a:bodyPr/>
              <a:lstStyle/>
              <a:p>
                <a:pPr>
                  <a:buFont typeface="Wingdings" pitchFamily="2" charset="2"/>
                  <a:buChar char="v"/>
                </a:pPr>
                <a:r>
                  <a:rPr lang="en-US" sz="1600" dirty="0"/>
                  <a:t>Mixed effects binomial regression modeling toxicity exhibited by users in different situations</a:t>
                </a:r>
              </a:p>
              <a:p>
                <a:pPr>
                  <a:buFont typeface="Wingdings" pitchFamily="2" charset="2"/>
                  <a:buChar char="v"/>
                </a:pPr>
                <a:r>
                  <a:rPr lang="en-US" sz="1600" dirty="0"/>
                  <a:t>Number of Bernoulli trials - total comments posted by the user</a:t>
                </a:r>
              </a:p>
              <a:p>
                <a:pPr>
                  <a:buFont typeface="Wingdings" pitchFamily="2" charset="2"/>
                  <a:buChar char="v"/>
                </a:pPr>
                <a:r>
                  <a:rPr lang="en-US" sz="1600" dirty="0"/>
                  <a:t>Number of successes – total toxic comments by the user</a:t>
                </a:r>
              </a:p>
              <a:p>
                <a:pPr marL="76200" indent="0">
                  <a:buNone/>
                </a:pPr>
                <a:endParaRPr lang="en-US" sz="1600" dirty="0"/>
              </a:p>
              <a:p>
                <a:pPr marL="76200" indent="0">
                  <a:buNone/>
                </a:pPr>
                <a:r>
                  <a:rPr lang="en-US" sz="1600" dirty="0"/>
                  <a:t>Independent variables</a:t>
                </a:r>
              </a:p>
              <a:p>
                <a:pPr>
                  <a:buFont typeface="Wingdings" pitchFamily="2" charset="2"/>
                  <a:buChar char="v"/>
                </a:pPr>
                <a:r>
                  <a:rPr lang="en-US" sz="1600" dirty="0"/>
                  <a:t>Random effect for user</a:t>
                </a:r>
              </a:p>
              <a:p>
                <a:pPr>
                  <a:buFont typeface="Wingdings" pitchFamily="2" charset="2"/>
                  <a:buChar char="v"/>
                </a:pPr>
                <a:r>
                  <a:rPr lang="en-US" sz="1600" dirty="0"/>
                  <a:t>Fixed effect for month</a:t>
                </a:r>
              </a:p>
              <a:p>
                <a:pPr>
                  <a:buFont typeface="Wingdings" pitchFamily="2" charset="2"/>
                  <a:buChar char="v"/>
                </a:pPr>
                <a:r>
                  <a:rPr lang="en-US" sz="1600" dirty="0"/>
                  <a:t>Fixed effect for situation dummy variable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𝑒𝑙𝑠𝑒𝑤h𝑒𝑟𝑒</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𝑙𝑎𝑠𝑡</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𝑚𝑜𝑛𝑡h</m:t>
                        </m:r>
                      </m:sub>
                    </m:sSub>
                  </m:oMath>
                </a14:m>
                <a:r>
                  <a:rPr lang="en-US" sz="1600" dirty="0"/>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𝑐𝑜𝑛𝑡𝑟𝑜𝑙</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𝑙𝑎𝑠𝑡</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𝑚𝑜𝑛𝑡h</m:t>
                        </m:r>
                      </m:sub>
                    </m:sSub>
                  </m:oMath>
                </a14:m>
                <a:r>
                  <a:rPr lang="en-US" sz="1600" dirty="0"/>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𝑓𝑖𝑟𝑠𝑡</m:t>
                        </m:r>
                      </m:sub>
                    </m:sSub>
                  </m:oMath>
                </a14:m>
                <a:r>
                  <a:rPr lang="en-US" sz="1600" dirty="0"/>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𝑓𝑖𝑟𝑠𝑡</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𝑟𝑒𝑡𝑢𝑟𝑛𝑒𝑟</m:t>
                        </m:r>
                      </m:sub>
                    </m:sSub>
                  </m:oMath>
                </a14:m>
                <a:r>
                  <a:rPr lang="en-US" sz="1600" dirty="0"/>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𝑓𝑖𝑟𝑠𝑡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𝑒𝑥𝑖𝑡𝑒𝑟</m:t>
                        </m:r>
                      </m:sub>
                    </m:sSub>
                  </m:oMath>
                </a14:m>
                <a:r>
                  <a:rPr lang="en-US" sz="1600" dirty="0"/>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𝑎𝑙𝑙</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𝑡h𝑖𝑠</m:t>
                        </m:r>
                        <m:r>
                          <a:rPr lang="en-US" sz="1600" b="0" i="1" smtClean="0">
                            <a:latin typeface="Cambria Math" panose="02040503050406030204" pitchFamily="18" charset="0"/>
                            <a:ea typeface="Cambria Math" panose="02040503050406030204" pitchFamily="18" charset="0"/>
                          </a:rPr>
                          <m:t>_</m:t>
                        </m:r>
                        <m:r>
                          <a:rPr lang="en-US" sz="1600" b="0" i="1" smtClean="0">
                            <a:latin typeface="Cambria Math" panose="02040503050406030204" pitchFamily="18" charset="0"/>
                            <a:ea typeface="Cambria Math" panose="02040503050406030204" pitchFamily="18" charset="0"/>
                          </a:rPr>
                          <m:t>𝑚𝑜𝑛𝑡h</m:t>
                        </m:r>
                      </m:sub>
                    </m:sSub>
                    <m:r>
                      <a:rPr lang="en-US" sz="1600" b="0" i="0" smtClean="0">
                        <a:latin typeface="Cambria Math" panose="02040503050406030204" pitchFamily="18" charset="0"/>
                        <a:ea typeface="Cambria Math" panose="02040503050406030204" pitchFamily="18" charset="0"/>
                      </a:rPr>
                      <m:t>...</m:t>
                    </m:r>
                  </m:oMath>
                </a14:m>
                <a:r>
                  <a:rPr lang="en-US" sz="1600" dirty="0"/>
                  <a:t>}</a:t>
                </a:r>
              </a:p>
              <a:p>
                <a:pPr marL="76200" indent="0">
                  <a:buNone/>
                </a:pPr>
                <a:endParaRPr lang="en-US" sz="1600" dirty="0"/>
              </a:p>
            </p:txBody>
          </p:sp>
        </mc:Choice>
        <mc:Fallback xmlns="">
          <p:sp>
            <p:nvSpPr>
              <p:cNvPr id="3" name="Text Placeholder 2">
                <a:extLst>
                  <a:ext uri="{FF2B5EF4-FFF2-40B4-BE49-F238E27FC236}">
                    <a16:creationId xmlns:a16="http://schemas.microsoft.com/office/drawing/2014/main" id="{D5567EF9-748E-5543-9AD4-421576FF5093}"/>
                  </a:ext>
                </a:extLst>
              </p:cNvPr>
              <p:cNvSpPr>
                <a:spLocks noGrp="1" noRot="1" noChangeAspect="1" noMove="1" noResize="1" noEditPoints="1" noAdjustHandles="1" noChangeArrowheads="1" noChangeShapeType="1" noTextEdit="1"/>
              </p:cNvSpPr>
              <p:nvPr>
                <p:ph type="body" idx="1"/>
              </p:nvPr>
            </p:nvSpPr>
            <p:spPr>
              <a:xfrm>
                <a:off x="1199774" y="1599700"/>
                <a:ext cx="7194417" cy="3319772"/>
              </a:xfrm>
              <a:blipFill>
                <a:blip r:embed="rId3"/>
                <a:stretch>
                  <a:fillRect l="-1232" t="-1908" b="-5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B8B425-ED60-B140-B95E-7D05FA5D42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86073393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Major norm conforming processes</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cxnSp>
        <p:nvCxnSpPr>
          <p:cNvPr id="5" name="Straight Connector 4">
            <a:extLst>
              <a:ext uri="{FF2B5EF4-FFF2-40B4-BE49-F238E27FC236}">
                <a16:creationId xmlns:a16="http://schemas.microsoft.com/office/drawing/2014/main" id="{5B22946B-8F0E-A64A-B28C-920E1232E66E}"/>
              </a:ext>
            </a:extLst>
          </p:cNvPr>
          <p:cNvCxnSpPr>
            <a:cxnSpLocks/>
          </p:cNvCxnSpPr>
          <p:nvPr/>
        </p:nvCxnSpPr>
        <p:spPr>
          <a:xfrm>
            <a:off x="4507345" y="2055836"/>
            <a:ext cx="0" cy="2608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DABE18-6547-AF4C-96B8-944087F2D608}"/>
              </a:ext>
            </a:extLst>
          </p:cNvPr>
          <p:cNvSpPr txBox="1"/>
          <p:nvPr/>
        </p:nvSpPr>
        <p:spPr>
          <a:xfrm>
            <a:off x="1392667" y="1430622"/>
            <a:ext cx="2604654" cy="400110"/>
          </a:xfrm>
          <a:prstGeom prst="rect">
            <a:avLst/>
          </a:prstGeom>
          <a:noFill/>
        </p:spPr>
        <p:txBody>
          <a:bodyPr wrap="square" rtlCol="0">
            <a:spAutoFit/>
          </a:bodyPr>
          <a:lstStyle/>
          <a:p>
            <a:pPr algn="ctr"/>
            <a:r>
              <a:rPr lang="en-US" sz="2000" dirty="0">
                <a:latin typeface="Barlow" pitchFamily="2" charset="77"/>
              </a:rPr>
              <a:t>Pre-entry processes</a:t>
            </a:r>
          </a:p>
        </p:txBody>
      </p:sp>
      <p:sp>
        <p:nvSpPr>
          <p:cNvPr id="7" name="TextBox 6">
            <a:extLst>
              <a:ext uri="{FF2B5EF4-FFF2-40B4-BE49-F238E27FC236}">
                <a16:creationId xmlns:a16="http://schemas.microsoft.com/office/drawing/2014/main" id="{87B1566D-3520-CE42-85D7-041D6E3E03EA}"/>
              </a:ext>
            </a:extLst>
          </p:cNvPr>
          <p:cNvSpPr txBox="1"/>
          <p:nvPr/>
        </p:nvSpPr>
        <p:spPr>
          <a:xfrm>
            <a:off x="5089820" y="1430622"/>
            <a:ext cx="2604654" cy="400110"/>
          </a:xfrm>
          <a:prstGeom prst="rect">
            <a:avLst/>
          </a:prstGeom>
          <a:noFill/>
        </p:spPr>
        <p:txBody>
          <a:bodyPr wrap="square" rtlCol="0">
            <a:spAutoFit/>
          </a:bodyPr>
          <a:lstStyle/>
          <a:p>
            <a:pPr algn="ctr"/>
            <a:r>
              <a:rPr lang="en-US" sz="2000" dirty="0">
                <a:latin typeface="Barlow" pitchFamily="2" charset="77"/>
              </a:rPr>
              <a:t>Post-entry processes</a:t>
            </a:r>
          </a:p>
        </p:txBody>
      </p:sp>
      <p:sp>
        <p:nvSpPr>
          <p:cNvPr id="8" name="Rounded Rectangle 7">
            <a:extLst>
              <a:ext uri="{FF2B5EF4-FFF2-40B4-BE49-F238E27FC236}">
                <a16:creationId xmlns:a16="http://schemas.microsoft.com/office/drawing/2014/main" id="{00D7AB10-E4D1-2140-B1F2-07BA4F5554DD}"/>
              </a:ext>
            </a:extLst>
          </p:cNvPr>
          <p:cNvSpPr/>
          <p:nvPr/>
        </p:nvSpPr>
        <p:spPr>
          <a:xfrm>
            <a:off x="1842662" y="2021483"/>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Self Selection</a:t>
            </a:r>
          </a:p>
        </p:txBody>
      </p:sp>
      <p:sp>
        <p:nvSpPr>
          <p:cNvPr id="14" name="Rectangle 13">
            <a:extLst>
              <a:ext uri="{FF2B5EF4-FFF2-40B4-BE49-F238E27FC236}">
                <a16:creationId xmlns:a16="http://schemas.microsoft.com/office/drawing/2014/main" id="{EE848576-C67D-9D41-9333-22212B52736B}"/>
              </a:ext>
            </a:extLst>
          </p:cNvPr>
          <p:cNvSpPr/>
          <p:nvPr/>
        </p:nvSpPr>
        <p:spPr>
          <a:xfrm>
            <a:off x="1333692" y="2727379"/>
            <a:ext cx="2735243" cy="523220"/>
          </a:xfrm>
          <a:prstGeom prst="rect">
            <a:avLst/>
          </a:prstGeom>
        </p:spPr>
        <p:txBody>
          <a:bodyPr wrap="square">
            <a:spAutoFit/>
          </a:bodyPr>
          <a:lstStyle/>
          <a:p>
            <a:pPr algn="ctr">
              <a:buSzPct val="133000"/>
            </a:pPr>
            <a:r>
              <a:rPr lang="en-US" dirty="0">
                <a:latin typeface="Barlow Light" pitchFamily="2" charset="77"/>
              </a:rPr>
              <a:t>(</a:t>
            </a:r>
            <a:r>
              <a:rPr lang="en-US" dirty="0" err="1">
                <a:latin typeface="Barlow Light" pitchFamily="2" charset="77"/>
              </a:rPr>
              <a:t>Panciera</a:t>
            </a:r>
            <a:r>
              <a:rPr lang="en-US" dirty="0">
                <a:latin typeface="Barlow Light" pitchFamily="2" charset="77"/>
              </a:rPr>
              <a:t> et al., 2009)</a:t>
            </a:r>
          </a:p>
          <a:p>
            <a:pPr algn="ctr">
              <a:buSzPct val="133000"/>
            </a:pPr>
            <a:r>
              <a:rPr lang="en-US" dirty="0">
                <a:latin typeface="Barlow Light" pitchFamily="2" charset="77"/>
              </a:rPr>
              <a:t> (</a:t>
            </a:r>
            <a:r>
              <a:rPr lang="en-US" dirty="0" err="1">
                <a:latin typeface="Barlow Light" pitchFamily="2" charset="77"/>
              </a:rPr>
              <a:t>Kiene</a:t>
            </a:r>
            <a:r>
              <a:rPr lang="en-US" dirty="0">
                <a:latin typeface="Barlow Light" pitchFamily="2" charset="77"/>
              </a:rPr>
              <a:t> et al, 2016)</a:t>
            </a:r>
          </a:p>
        </p:txBody>
      </p:sp>
    </p:spTree>
    <p:extLst>
      <p:ext uri="{BB962C8B-B14F-4D97-AF65-F5344CB8AC3E}">
        <p14:creationId xmlns:p14="http://schemas.microsoft.com/office/powerpoint/2010/main" val="189626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Major norm conforming processes</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5" name="Straight Connector 4">
            <a:extLst>
              <a:ext uri="{FF2B5EF4-FFF2-40B4-BE49-F238E27FC236}">
                <a16:creationId xmlns:a16="http://schemas.microsoft.com/office/drawing/2014/main" id="{5B22946B-8F0E-A64A-B28C-920E1232E66E}"/>
              </a:ext>
            </a:extLst>
          </p:cNvPr>
          <p:cNvCxnSpPr>
            <a:cxnSpLocks/>
          </p:cNvCxnSpPr>
          <p:nvPr/>
        </p:nvCxnSpPr>
        <p:spPr>
          <a:xfrm>
            <a:off x="4507345" y="2055836"/>
            <a:ext cx="0" cy="2608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DABE18-6547-AF4C-96B8-944087F2D608}"/>
              </a:ext>
            </a:extLst>
          </p:cNvPr>
          <p:cNvSpPr txBox="1"/>
          <p:nvPr/>
        </p:nvSpPr>
        <p:spPr>
          <a:xfrm>
            <a:off x="1392667" y="1430622"/>
            <a:ext cx="2604654" cy="400110"/>
          </a:xfrm>
          <a:prstGeom prst="rect">
            <a:avLst/>
          </a:prstGeom>
          <a:noFill/>
        </p:spPr>
        <p:txBody>
          <a:bodyPr wrap="square" rtlCol="0">
            <a:spAutoFit/>
          </a:bodyPr>
          <a:lstStyle/>
          <a:p>
            <a:pPr algn="ctr"/>
            <a:r>
              <a:rPr lang="en-US" sz="2000" dirty="0">
                <a:latin typeface="Barlow" pitchFamily="2" charset="77"/>
              </a:rPr>
              <a:t>Pre-entry processes</a:t>
            </a:r>
          </a:p>
        </p:txBody>
      </p:sp>
      <p:sp>
        <p:nvSpPr>
          <p:cNvPr id="7" name="TextBox 6">
            <a:extLst>
              <a:ext uri="{FF2B5EF4-FFF2-40B4-BE49-F238E27FC236}">
                <a16:creationId xmlns:a16="http://schemas.microsoft.com/office/drawing/2014/main" id="{87B1566D-3520-CE42-85D7-041D6E3E03EA}"/>
              </a:ext>
            </a:extLst>
          </p:cNvPr>
          <p:cNvSpPr txBox="1"/>
          <p:nvPr/>
        </p:nvSpPr>
        <p:spPr>
          <a:xfrm>
            <a:off x="5089820" y="1430622"/>
            <a:ext cx="2604654" cy="400110"/>
          </a:xfrm>
          <a:prstGeom prst="rect">
            <a:avLst/>
          </a:prstGeom>
          <a:noFill/>
        </p:spPr>
        <p:txBody>
          <a:bodyPr wrap="square" rtlCol="0">
            <a:spAutoFit/>
          </a:bodyPr>
          <a:lstStyle/>
          <a:p>
            <a:pPr algn="ctr"/>
            <a:r>
              <a:rPr lang="en-US" sz="2000" dirty="0">
                <a:latin typeface="Barlow" pitchFamily="2" charset="77"/>
              </a:rPr>
              <a:t>Post-entry processes</a:t>
            </a:r>
          </a:p>
        </p:txBody>
      </p:sp>
      <p:sp>
        <p:nvSpPr>
          <p:cNvPr id="8" name="Rounded Rectangle 7">
            <a:extLst>
              <a:ext uri="{FF2B5EF4-FFF2-40B4-BE49-F238E27FC236}">
                <a16:creationId xmlns:a16="http://schemas.microsoft.com/office/drawing/2014/main" id="{00D7AB10-E4D1-2140-B1F2-07BA4F5554DD}"/>
              </a:ext>
            </a:extLst>
          </p:cNvPr>
          <p:cNvSpPr/>
          <p:nvPr/>
        </p:nvSpPr>
        <p:spPr>
          <a:xfrm>
            <a:off x="1842662" y="2021483"/>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Self Selection</a:t>
            </a:r>
          </a:p>
        </p:txBody>
      </p:sp>
      <p:sp>
        <p:nvSpPr>
          <p:cNvPr id="9" name="Rounded Rectangle 8">
            <a:extLst>
              <a:ext uri="{FF2B5EF4-FFF2-40B4-BE49-F238E27FC236}">
                <a16:creationId xmlns:a16="http://schemas.microsoft.com/office/drawing/2014/main" id="{FE6C3118-F598-C047-8A91-F837BE373708}"/>
              </a:ext>
            </a:extLst>
          </p:cNvPr>
          <p:cNvSpPr/>
          <p:nvPr/>
        </p:nvSpPr>
        <p:spPr>
          <a:xfrm>
            <a:off x="1835942" y="3468667"/>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Pre-entry Learning</a:t>
            </a:r>
          </a:p>
        </p:txBody>
      </p:sp>
      <p:sp>
        <p:nvSpPr>
          <p:cNvPr id="14" name="Rectangle 13">
            <a:extLst>
              <a:ext uri="{FF2B5EF4-FFF2-40B4-BE49-F238E27FC236}">
                <a16:creationId xmlns:a16="http://schemas.microsoft.com/office/drawing/2014/main" id="{EE848576-C67D-9D41-9333-22212B52736B}"/>
              </a:ext>
            </a:extLst>
          </p:cNvPr>
          <p:cNvSpPr/>
          <p:nvPr/>
        </p:nvSpPr>
        <p:spPr>
          <a:xfrm>
            <a:off x="1333692" y="2727379"/>
            <a:ext cx="2735243" cy="523220"/>
          </a:xfrm>
          <a:prstGeom prst="rect">
            <a:avLst/>
          </a:prstGeom>
        </p:spPr>
        <p:txBody>
          <a:bodyPr wrap="square">
            <a:spAutoFit/>
          </a:bodyPr>
          <a:lstStyle/>
          <a:p>
            <a:pPr algn="ctr">
              <a:buSzPct val="133000"/>
            </a:pPr>
            <a:r>
              <a:rPr lang="en-US" dirty="0">
                <a:latin typeface="Barlow Light" pitchFamily="2" charset="77"/>
              </a:rPr>
              <a:t>(</a:t>
            </a:r>
            <a:r>
              <a:rPr lang="en-US" dirty="0" err="1">
                <a:latin typeface="Barlow Light" pitchFamily="2" charset="77"/>
              </a:rPr>
              <a:t>Panciera</a:t>
            </a:r>
            <a:r>
              <a:rPr lang="en-US" dirty="0">
                <a:latin typeface="Barlow Light" pitchFamily="2" charset="77"/>
              </a:rPr>
              <a:t> et al., 2009)</a:t>
            </a:r>
          </a:p>
          <a:p>
            <a:pPr algn="ctr">
              <a:buSzPct val="133000"/>
            </a:pPr>
            <a:r>
              <a:rPr lang="en-US" dirty="0">
                <a:latin typeface="Barlow Light" pitchFamily="2" charset="77"/>
              </a:rPr>
              <a:t> (</a:t>
            </a:r>
            <a:r>
              <a:rPr lang="en-US" dirty="0" err="1">
                <a:latin typeface="Barlow Light" pitchFamily="2" charset="77"/>
              </a:rPr>
              <a:t>Kiene</a:t>
            </a:r>
            <a:r>
              <a:rPr lang="en-US" dirty="0">
                <a:latin typeface="Barlow Light" pitchFamily="2" charset="77"/>
              </a:rPr>
              <a:t> et al, 2016)</a:t>
            </a:r>
          </a:p>
        </p:txBody>
      </p:sp>
      <p:sp>
        <p:nvSpPr>
          <p:cNvPr id="15" name="Rectangle 14">
            <a:extLst>
              <a:ext uri="{FF2B5EF4-FFF2-40B4-BE49-F238E27FC236}">
                <a16:creationId xmlns:a16="http://schemas.microsoft.com/office/drawing/2014/main" id="{2C247A10-3F26-FE41-A1A1-6C46C180558D}"/>
              </a:ext>
            </a:extLst>
          </p:cNvPr>
          <p:cNvSpPr/>
          <p:nvPr/>
        </p:nvSpPr>
        <p:spPr>
          <a:xfrm>
            <a:off x="1358115" y="4147246"/>
            <a:ext cx="2673755" cy="523220"/>
          </a:xfrm>
          <a:prstGeom prst="rect">
            <a:avLst/>
          </a:prstGeom>
        </p:spPr>
        <p:txBody>
          <a:bodyPr wrap="square">
            <a:spAutoFit/>
          </a:bodyPr>
          <a:lstStyle/>
          <a:p>
            <a:pPr algn="ctr">
              <a:buSzPct val="133000"/>
            </a:pPr>
            <a:r>
              <a:rPr lang="en-US" dirty="0">
                <a:latin typeface="Barlow Light" pitchFamily="2" charset="77"/>
              </a:rPr>
              <a:t>(Burke et al., 2009)</a:t>
            </a:r>
          </a:p>
          <a:p>
            <a:pPr algn="ctr">
              <a:buSzPct val="133000"/>
            </a:pPr>
            <a:r>
              <a:rPr lang="en-US" dirty="0">
                <a:latin typeface="Barlow Light" pitchFamily="2" charset="77"/>
              </a:rPr>
              <a:t>(Lampe and Johnson, 2005)</a:t>
            </a:r>
          </a:p>
        </p:txBody>
      </p:sp>
    </p:spTree>
    <p:extLst>
      <p:ext uri="{BB962C8B-B14F-4D97-AF65-F5344CB8AC3E}">
        <p14:creationId xmlns:p14="http://schemas.microsoft.com/office/powerpoint/2010/main" val="341856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Major norm conforming processes</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5" name="Straight Connector 4">
            <a:extLst>
              <a:ext uri="{FF2B5EF4-FFF2-40B4-BE49-F238E27FC236}">
                <a16:creationId xmlns:a16="http://schemas.microsoft.com/office/drawing/2014/main" id="{5B22946B-8F0E-A64A-B28C-920E1232E66E}"/>
              </a:ext>
            </a:extLst>
          </p:cNvPr>
          <p:cNvCxnSpPr>
            <a:cxnSpLocks/>
          </p:cNvCxnSpPr>
          <p:nvPr/>
        </p:nvCxnSpPr>
        <p:spPr>
          <a:xfrm>
            <a:off x="4507345" y="2055836"/>
            <a:ext cx="0" cy="2608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DABE18-6547-AF4C-96B8-944087F2D608}"/>
              </a:ext>
            </a:extLst>
          </p:cNvPr>
          <p:cNvSpPr txBox="1"/>
          <p:nvPr/>
        </p:nvSpPr>
        <p:spPr>
          <a:xfrm>
            <a:off x="1392667" y="1430622"/>
            <a:ext cx="2604654" cy="400110"/>
          </a:xfrm>
          <a:prstGeom prst="rect">
            <a:avLst/>
          </a:prstGeom>
          <a:noFill/>
        </p:spPr>
        <p:txBody>
          <a:bodyPr wrap="square" rtlCol="0">
            <a:spAutoFit/>
          </a:bodyPr>
          <a:lstStyle/>
          <a:p>
            <a:pPr algn="ctr"/>
            <a:r>
              <a:rPr lang="en-US" sz="2000" dirty="0">
                <a:latin typeface="Barlow" pitchFamily="2" charset="77"/>
              </a:rPr>
              <a:t>Pre-entry processes</a:t>
            </a:r>
          </a:p>
        </p:txBody>
      </p:sp>
      <p:sp>
        <p:nvSpPr>
          <p:cNvPr id="7" name="TextBox 6">
            <a:extLst>
              <a:ext uri="{FF2B5EF4-FFF2-40B4-BE49-F238E27FC236}">
                <a16:creationId xmlns:a16="http://schemas.microsoft.com/office/drawing/2014/main" id="{87B1566D-3520-CE42-85D7-041D6E3E03EA}"/>
              </a:ext>
            </a:extLst>
          </p:cNvPr>
          <p:cNvSpPr txBox="1"/>
          <p:nvPr/>
        </p:nvSpPr>
        <p:spPr>
          <a:xfrm>
            <a:off x="5089820" y="1430622"/>
            <a:ext cx="2604654" cy="400110"/>
          </a:xfrm>
          <a:prstGeom prst="rect">
            <a:avLst/>
          </a:prstGeom>
          <a:noFill/>
        </p:spPr>
        <p:txBody>
          <a:bodyPr wrap="square" rtlCol="0">
            <a:spAutoFit/>
          </a:bodyPr>
          <a:lstStyle/>
          <a:p>
            <a:pPr algn="ctr"/>
            <a:r>
              <a:rPr lang="en-US" sz="2000" dirty="0">
                <a:latin typeface="Barlow" pitchFamily="2" charset="77"/>
              </a:rPr>
              <a:t>Post-entry processes</a:t>
            </a:r>
          </a:p>
        </p:txBody>
      </p:sp>
      <p:sp>
        <p:nvSpPr>
          <p:cNvPr id="8" name="Rounded Rectangle 7">
            <a:extLst>
              <a:ext uri="{FF2B5EF4-FFF2-40B4-BE49-F238E27FC236}">
                <a16:creationId xmlns:a16="http://schemas.microsoft.com/office/drawing/2014/main" id="{00D7AB10-E4D1-2140-B1F2-07BA4F5554DD}"/>
              </a:ext>
            </a:extLst>
          </p:cNvPr>
          <p:cNvSpPr/>
          <p:nvPr/>
        </p:nvSpPr>
        <p:spPr>
          <a:xfrm>
            <a:off x="1842662" y="2021483"/>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Self Selection</a:t>
            </a:r>
          </a:p>
        </p:txBody>
      </p:sp>
      <p:sp>
        <p:nvSpPr>
          <p:cNvPr id="9" name="Rounded Rectangle 8">
            <a:extLst>
              <a:ext uri="{FF2B5EF4-FFF2-40B4-BE49-F238E27FC236}">
                <a16:creationId xmlns:a16="http://schemas.microsoft.com/office/drawing/2014/main" id="{FE6C3118-F598-C047-8A91-F837BE373708}"/>
              </a:ext>
            </a:extLst>
          </p:cNvPr>
          <p:cNvSpPr/>
          <p:nvPr/>
        </p:nvSpPr>
        <p:spPr>
          <a:xfrm>
            <a:off x="1835942" y="3468667"/>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Pre-entry Learning</a:t>
            </a:r>
          </a:p>
        </p:txBody>
      </p:sp>
      <p:sp>
        <p:nvSpPr>
          <p:cNvPr id="10" name="Rounded Rectangle 9">
            <a:extLst>
              <a:ext uri="{FF2B5EF4-FFF2-40B4-BE49-F238E27FC236}">
                <a16:creationId xmlns:a16="http://schemas.microsoft.com/office/drawing/2014/main" id="{2A94280A-8403-064F-BB85-813569C83DB2}"/>
              </a:ext>
            </a:extLst>
          </p:cNvPr>
          <p:cNvSpPr/>
          <p:nvPr/>
        </p:nvSpPr>
        <p:spPr>
          <a:xfrm>
            <a:off x="5539814" y="2056756"/>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Selective Retention</a:t>
            </a:r>
          </a:p>
        </p:txBody>
      </p:sp>
      <p:sp>
        <p:nvSpPr>
          <p:cNvPr id="14" name="Rectangle 13">
            <a:extLst>
              <a:ext uri="{FF2B5EF4-FFF2-40B4-BE49-F238E27FC236}">
                <a16:creationId xmlns:a16="http://schemas.microsoft.com/office/drawing/2014/main" id="{EE848576-C67D-9D41-9333-22212B52736B}"/>
              </a:ext>
            </a:extLst>
          </p:cNvPr>
          <p:cNvSpPr/>
          <p:nvPr/>
        </p:nvSpPr>
        <p:spPr>
          <a:xfrm>
            <a:off x="1333692" y="2727379"/>
            <a:ext cx="2735243" cy="523220"/>
          </a:xfrm>
          <a:prstGeom prst="rect">
            <a:avLst/>
          </a:prstGeom>
        </p:spPr>
        <p:txBody>
          <a:bodyPr wrap="square">
            <a:spAutoFit/>
          </a:bodyPr>
          <a:lstStyle/>
          <a:p>
            <a:pPr algn="ctr">
              <a:buSzPct val="133000"/>
            </a:pPr>
            <a:r>
              <a:rPr lang="en-US" dirty="0">
                <a:latin typeface="Barlow Light" pitchFamily="2" charset="77"/>
              </a:rPr>
              <a:t>(</a:t>
            </a:r>
            <a:r>
              <a:rPr lang="en-US" dirty="0" err="1">
                <a:latin typeface="Barlow Light" pitchFamily="2" charset="77"/>
              </a:rPr>
              <a:t>Panciera</a:t>
            </a:r>
            <a:r>
              <a:rPr lang="en-US" dirty="0">
                <a:latin typeface="Barlow Light" pitchFamily="2" charset="77"/>
              </a:rPr>
              <a:t> et al., 2009)</a:t>
            </a:r>
          </a:p>
          <a:p>
            <a:pPr algn="ctr">
              <a:buSzPct val="133000"/>
            </a:pPr>
            <a:r>
              <a:rPr lang="en-US" dirty="0">
                <a:latin typeface="Barlow Light" pitchFamily="2" charset="77"/>
              </a:rPr>
              <a:t> (</a:t>
            </a:r>
            <a:r>
              <a:rPr lang="en-US" dirty="0" err="1">
                <a:latin typeface="Barlow Light" pitchFamily="2" charset="77"/>
              </a:rPr>
              <a:t>Kiene</a:t>
            </a:r>
            <a:r>
              <a:rPr lang="en-US" dirty="0">
                <a:latin typeface="Barlow Light" pitchFamily="2" charset="77"/>
              </a:rPr>
              <a:t> et al, 2016)</a:t>
            </a:r>
          </a:p>
        </p:txBody>
      </p:sp>
      <p:sp>
        <p:nvSpPr>
          <p:cNvPr id="15" name="Rectangle 14">
            <a:extLst>
              <a:ext uri="{FF2B5EF4-FFF2-40B4-BE49-F238E27FC236}">
                <a16:creationId xmlns:a16="http://schemas.microsoft.com/office/drawing/2014/main" id="{2C247A10-3F26-FE41-A1A1-6C46C180558D}"/>
              </a:ext>
            </a:extLst>
          </p:cNvPr>
          <p:cNvSpPr/>
          <p:nvPr/>
        </p:nvSpPr>
        <p:spPr>
          <a:xfrm>
            <a:off x="1358115" y="4147246"/>
            <a:ext cx="2673755" cy="523220"/>
          </a:xfrm>
          <a:prstGeom prst="rect">
            <a:avLst/>
          </a:prstGeom>
        </p:spPr>
        <p:txBody>
          <a:bodyPr wrap="square">
            <a:spAutoFit/>
          </a:bodyPr>
          <a:lstStyle/>
          <a:p>
            <a:pPr algn="ctr">
              <a:buSzPct val="133000"/>
            </a:pPr>
            <a:r>
              <a:rPr lang="en-US" dirty="0">
                <a:latin typeface="Barlow Light" pitchFamily="2" charset="77"/>
              </a:rPr>
              <a:t>(Burke et al., 2009)</a:t>
            </a:r>
          </a:p>
          <a:p>
            <a:pPr algn="ctr">
              <a:buSzPct val="133000"/>
            </a:pPr>
            <a:r>
              <a:rPr lang="en-US" dirty="0">
                <a:latin typeface="Barlow Light" pitchFamily="2" charset="77"/>
              </a:rPr>
              <a:t>(Lampe and Johnson, 2005)</a:t>
            </a:r>
          </a:p>
        </p:txBody>
      </p:sp>
      <p:sp>
        <p:nvSpPr>
          <p:cNvPr id="16" name="Rectangle 15">
            <a:extLst>
              <a:ext uri="{FF2B5EF4-FFF2-40B4-BE49-F238E27FC236}">
                <a16:creationId xmlns:a16="http://schemas.microsoft.com/office/drawing/2014/main" id="{4F5F286D-41D6-6047-A97D-7920ABF8F3F9}"/>
              </a:ext>
            </a:extLst>
          </p:cNvPr>
          <p:cNvSpPr/>
          <p:nvPr/>
        </p:nvSpPr>
        <p:spPr>
          <a:xfrm>
            <a:off x="5563398" y="2727379"/>
            <a:ext cx="1768433" cy="307777"/>
          </a:xfrm>
          <a:prstGeom prst="rect">
            <a:avLst/>
          </a:prstGeom>
        </p:spPr>
        <p:txBody>
          <a:bodyPr wrap="none">
            <a:spAutoFit/>
          </a:bodyPr>
          <a:lstStyle/>
          <a:p>
            <a:pPr>
              <a:buSzPct val="133000"/>
            </a:pPr>
            <a:r>
              <a:rPr lang="en-US" dirty="0">
                <a:latin typeface="Barlow Light" pitchFamily="2" charset="77"/>
              </a:rPr>
              <a:t>(Schilling et al., 2012)</a:t>
            </a:r>
          </a:p>
        </p:txBody>
      </p:sp>
    </p:spTree>
    <p:extLst>
      <p:ext uri="{BB962C8B-B14F-4D97-AF65-F5344CB8AC3E}">
        <p14:creationId xmlns:p14="http://schemas.microsoft.com/office/powerpoint/2010/main" val="118021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Major norm conforming processes</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5" name="Straight Connector 4">
            <a:extLst>
              <a:ext uri="{FF2B5EF4-FFF2-40B4-BE49-F238E27FC236}">
                <a16:creationId xmlns:a16="http://schemas.microsoft.com/office/drawing/2014/main" id="{5B22946B-8F0E-A64A-B28C-920E1232E66E}"/>
              </a:ext>
            </a:extLst>
          </p:cNvPr>
          <p:cNvCxnSpPr>
            <a:cxnSpLocks/>
          </p:cNvCxnSpPr>
          <p:nvPr/>
        </p:nvCxnSpPr>
        <p:spPr>
          <a:xfrm>
            <a:off x="4507345" y="2055836"/>
            <a:ext cx="0" cy="2608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DABE18-6547-AF4C-96B8-944087F2D608}"/>
              </a:ext>
            </a:extLst>
          </p:cNvPr>
          <p:cNvSpPr txBox="1"/>
          <p:nvPr/>
        </p:nvSpPr>
        <p:spPr>
          <a:xfrm>
            <a:off x="1392667" y="1430622"/>
            <a:ext cx="2604654" cy="400110"/>
          </a:xfrm>
          <a:prstGeom prst="rect">
            <a:avLst/>
          </a:prstGeom>
          <a:noFill/>
        </p:spPr>
        <p:txBody>
          <a:bodyPr wrap="square" rtlCol="0">
            <a:spAutoFit/>
          </a:bodyPr>
          <a:lstStyle/>
          <a:p>
            <a:pPr algn="ctr"/>
            <a:r>
              <a:rPr lang="en-US" sz="2000" dirty="0">
                <a:latin typeface="Barlow" pitchFamily="2" charset="77"/>
              </a:rPr>
              <a:t>Pre-entry processes</a:t>
            </a:r>
          </a:p>
        </p:txBody>
      </p:sp>
      <p:sp>
        <p:nvSpPr>
          <p:cNvPr id="7" name="TextBox 6">
            <a:extLst>
              <a:ext uri="{FF2B5EF4-FFF2-40B4-BE49-F238E27FC236}">
                <a16:creationId xmlns:a16="http://schemas.microsoft.com/office/drawing/2014/main" id="{87B1566D-3520-CE42-85D7-041D6E3E03EA}"/>
              </a:ext>
            </a:extLst>
          </p:cNvPr>
          <p:cNvSpPr txBox="1"/>
          <p:nvPr/>
        </p:nvSpPr>
        <p:spPr>
          <a:xfrm>
            <a:off x="5089820" y="1430622"/>
            <a:ext cx="2604654" cy="400110"/>
          </a:xfrm>
          <a:prstGeom prst="rect">
            <a:avLst/>
          </a:prstGeom>
          <a:noFill/>
        </p:spPr>
        <p:txBody>
          <a:bodyPr wrap="square" rtlCol="0">
            <a:spAutoFit/>
          </a:bodyPr>
          <a:lstStyle/>
          <a:p>
            <a:pPr algn="ctr"/>
            <a:r>
              <a:rPr lang="en-US" sz="2000" dirty="0">
                <a:latin typeface="Barlow" pitchFamily="2" charset="77"/>
              </a:rPr>
              <a:t>Post-entry processes</a:t>
            </a:r>
          </a:p>
        </p:txBody>
      </p:sp>
      <p:sp>
        <p:nvSpPr>
          <p:cNvPr id="8" name="Rounded Rectangle 7">
            <a:extLst>
              <a:ext uri="{FF2B5EF4-FFF2-40B4-BE49-F238E27FC236}">
                <a16:creationId xmlns:a16="http://schemas.microsoft.com/office/drawing/2014/main" id="{00D7AB10-E4D1-2140-B1F2-07BA4F5554DD}"/>
              </a:ext>
            </a:extLst>
          </p:cNvPr>
          <p:cNvSpPr/>
          <p:nvPr/>
        </p:nvSpPr>
        <p:spPr>
          <a:xfrm>
            <a:off x="1842662" y="2021483"/>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Self Selection</a:t>
            </a:r>
          </a:p>
        </p:txBody>
      </p:sp>
      <p:sp>
        <p:nvSpPr>
          <p:cNvPr id="9" name="Rounded Rectangle 8">
            <a:extLst>
              <a:ext uri="{FF2B5EF4-FFF2-40B4-BE49-F238E27FC236}">
                <a16:creationId xmlns:a16="http://schemas.microsoft.com/office/drawing/2014/main" id="{FE6C3118-F598-C047-8A91-F837BE373708}"/>
              </a:ext>
            </a:extLst>
          </p:cNvPr>
          <p:cNvSpPr/>
          <p:nvPr/>
        </p:nvSpPr>
        <p:spPr>
          <a:xfrm>
            <a:off x="1835942" y="3468667"/>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Pre-entry Learning</a:t>
            </a:r>
          </a:p>
        </p:txBody>
      </p:sp>
      <p:sp>
        <p:nvSpPr>
          <p:cNvPr id="10" name="Rounded Rectangle 9">
            <a:extLst>
              <a:ext uri="{FF2B5EF4-FFF2-40B4-BE49-F238E27FC236}">
                <a16:creationId xmlns:a16="http://schemas.microsoft.com/office/drawing/2014/main" id="{2A94280A-8403-064F-BB85-813569C83DB2}"/>
              </a:ext>
            </a:extLst>
          </p:cNvPr>
          <p:cNvSpPr/>
          <p:nvPr/>
        </p:nvSpPr>
        <p:spPr>
          <a:xfrm>
            <a:off x="5539814" y="2056756"/>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Selective Retention</a:t>
            </a:r>
          </a:p>
        </p:txBody>
      </p:sp>
      <p:sp>
        <p:nvSpPr>
          <p:cNvPr id="11" name="Rounded Rectangle 10">
            <a:extLst>
              <a:ext uri="{FF2B5EF4-FFF2-40B4-BE49-F238E27FC236}">
                <a16:creationId xmlns:a16="http://schemas.microsoft.com/office/drawing/2014/main" id="{9D58F5C5-57A7-9D4A-AE72-EC2944720D51}"/>
              </a:ext>
            </a:extLst>
          </p:cNvPr>
          <p:cNvSpPr/>
          <p:nvPr/>
        </p:nvSpPr>
        <p:spPr>
          <a:xfrm>
            <a:off x="5539815" y="3490800"/>
            <a:ext cx="1704663" cy="678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Post-entry Learning</a:t>
            </a:r>
          </a:p>
        </p:txBody>
      </p:sp>
      <p:sp>
        <p:nvSpPr>
          <p:cNvPr id="14" name="Rectangle 13">
            <a:extLst>
              <a:ext uri="{FF2B5EF4-FFF2-40B4-BE49-F238E27FC236}">
                <a16:creationId xmlns:a16="http://schemas.microsoft.com/office/drawing/2014/main" id="{EE848576-C67D-9D41-9333-22212B52736B}"/>
              </a:ext>
            </a:extLst>
          </p:cNvPr>
          <p:cNvSpPr/>
          <p:nvPr/>
        </p:nvSpPr>
        <p:spPr>
          <a:xfrm>
            <a:off x="1333692" y="2727379"/>
            <a:ext cx="2735243" cy="523220"/>
          </a:xfrm>
          <a:prstGeom prst="rect">
            <a:avLst/>
          </a:prstGeom>
        </p:spPr>
        <p:txBody>
          <a:bodyPr wrap="square">
            <a:spAutoFit/>
          </a:bodyPr>
          <a:lstStyle/>
          <a:p>
            <a:pPr algn="ctr">
              <a:buSzPct val="133000"/>
            </a:pPr>
            <a:r>
              <a:rPr lang="en-US" dirty="0">
                <a:latin typeface="Barlow Light" pitchFamily="2" charset="77"/>
              </a:rPr>
              <a:t>(</a:t>
            </a:r>
            <a:r>
              <a:rPr lang="en-US" dirty="0" err="1">
                <a:latin typeface="Barlow Light" pitchFamily="2" charset="77"/>
              </a:rPr>
              <a:t>Panciera</a:t>
            </a:r>
            <a:r>
              <a:rPr lang="en-US" dirty="0">
                <a:latin typeface="Barlow Light" pitchFamily="2" charset="77"/>
              </a:rPr>
              <a:t> et al., 2009)</a:t>
            </a:r>
          </a:p>
          <a:p>
            <a:pPr algn="ctr">
              <a:buSzPct val="133000"/>
            </a:pPr>
            <a:r>
              <a:rPr lang="en-US" dirty="0">
                <a:latin typeface="Barlow Light" pitchFamily="2" charset="77"/>
              </a:rPr>
              <a:t> (</a:t>
            </a:r>
            <a:r>
              <a:rPr lang="en-US" dirty="0" err="1">
                <a:latin typeface="Barlow Light" pitchFamily="2" charset="77"/>
              </a:rPr>
              <a:t>Kiene</a:t>
            </a:r>
            <a:r>
              <a:rPr lang="en-US" dirty="0">
                <a:latin typeface="Barlow Light" pitchFamily="2" charset="77"/>
              </a:rPr>
              <a:t> et al, 2016)</a:t>
            </a:r>
          </a:p>
        </p:txBody>
      </p:sp>
      <p:sp>
        <p:nvSpPr>
          <p:cNvPr id="15" name="Rectangle 14">
            <a:extLst>
              <a:ext uri="{FF2B5EF4-FFF2-40B4-BE49-F238E27FC236}">
                <a16:creationId xmlns:a16="http://schemas.microsoft.com/office/drawing/2014/main" id="{2C247A10-3F26-FE41-A1A1-6C46C180558D}"/>
              </a:ext>
            </a:extLst>
          </p:cNvPr>
          <p:cNvSpPr/>
          <p:nvPr/>
        </p:nvSpPr>
        <p:spPr>
          <a:xfrm>
            <a:off x="1358115" y="4147246"/>
            <a:ext cx="2673755" cy="523220"/>
          </a:xfrm>
          <a:prstGeom prst="rect">
            <a:avLst/>
          </a:prstGeom>
        </p:spPr>
        <p:txBody>
          <a:bodyPr wrap="square">
            <a:spAutoFit/>
          </a:bodyPr>
          <a:lstStyle/>
          <a:p>
            <a:pPr algn="ctr">
              <a:buSzPct val="133000"/>
            </a:pPr>
            <a:r>
              <a:rPr lang="en-US" dirty="0">
                <a:latin typeface="Barlow Light" pitchFamily="2" charset="77"/>
              </a:rPr>
              <a:t>(Burke et al., 2009)</a:t>
            </a:r>
          </a:p>
          <a:p>
            <a:pPr algn="ctr">
              <a:buSzPct val="133000"/>
            </a:pPr>
            <a:r>
              <a:rPr lang="en-US" dirty="0">
                <a:latin typeface="Barlow Light" pitchFamily="2" charset="77"/>
              </a:rPr>
              <a:t>(Lampe and Johnson, 2005)</a:t>
            </a:r>
          </a:p>
        </p:txBody>
      </p:sp>
      <p:sp>
        <p:nvSpPr>
          <p:cNvPr id="16" name="Rectangle 15">
            <a:extLst>
              <a:ext uri="{FF2B5EF4-FFF2-40B4-BE49-F238E27FC236}">
                <a16:creationId xmlns:a16="http://schemas.microsoft.com/office/drawing/2014/main" id="{4F5F286D-41D6-6047-A97D-7920ABF8F3F9}"/>
              </a:ext>
            </a:extLst>
          </p:cNvPr>
          <p:cNvSpPr/>
          <p:nvPr/>
        </p:nvSpPr>
        <p:spPr>
          <a:xfrm>
            <a:off x="5563398" y="2727379"/>
            <a:ext cx="1768433" cy="307777"/>
          </a:xfrm>
          <a:prstGeom prst="rect">
            <a:avLst/>
          </a:prstGeom>
        </p:spPr>
        <p:txBody>
          <a:bodyPr wrap="none">
            <a:spAutoFit/>
          </a:bodyPr>
          <a:lstStyle/>
          <a:p>
            <a:pPr>
              <a:buSzPct val="133000"/>
            </a:pPr>
            <a:r>
              <a:rPr lang="en-US" dirty="0">
                <a:latin typeface="Barlow Light" pitchFamily="2" charset="77"/>
              </a:rPr>
              <a:t>(Schilling et al., 2012)</a:t>
            </a:r>
          </a:p>
        </p:txBody>
      </p:sp>
      <p:sp>
        <p:nvSpPr>
          <p:cNvPr id="17" name="Rectangle 16">
            <a:extLst>
              <a:ext uri="{FF2B5EF4-FFF2-40B4-BE49-F238E27FC236}">
                <a16:creationId xmlns:a16="http://schemas.microsoft.com/office/drawing/2014/main" id="{E490DE91-0BEB-6040-87C5-AC47732DC67C}"/>
              </a:ext>
            </a:extLst>
          </p:cNvPr>
          <p:cNvSpPr/>
          <p:nvPr/>
        </p:nvSpPr>
        <p:spPr>
          <a:xfrm>
            <a:off x="4915767" y="4147246"/>
            <a:ext cx="3063694" cy="954107"/>
          </a:xfrm>
          <a:prstGeom prst="rect">
            <a:avLst/>
          </a:prstGeom>
        </p:spPr>
        <p:txBody>
          <a:bodyPr wrap="square">
            <a:spAutoFit/>
          </a:bodyPr>
          <a:lstStyle/>
          <a:p>
            <a:pPr algn="ctr"/>
            <a:r>
              <a:rPr lang="en-US" dirty="0">
                <a:latin typeface="Barlow Light" pitchFamily="2" charset="77"/>
              </a:rPr>
              <a:t>(Yang et al., 2017) (Choi et al, 2010)</a:t>
            </a:r>
          </a:p>
          <a:p>
            <a:pPr algn="ctr"/>
            <a:r>
              <a:rPr lang="en-US" dirty="0">
                <a:latin typeface="Barlow Light" pitchFamily="2" charset="77"/>
              </a:rPr>
              <a:t> (</a:t>
            </a:r>
            <a:r>
              <a:rPr lang="en-US" dirty="0" err="1">
                <a:latin typeface="Barlow Light" pitchFamily="2" charset="77"/>
              </a:rPr>
              <a:t>Danescu</a:t>
            </a:r>
            <a:r>
              <a:rPr lang="en-US" dirty="0">
                <a:latin typeface="Barlow Light" pitchFamily="2" charset="77"/>
              </a:rPr>
              <a:t>-Niculescu-</a:t>
            </a:r>
            <a:r>
              <a:rPr lang="en-US" dirty="0" err="1">
                <a:latin typeface="Barlow Light" pitchFamily="2" charset="77"/>
              </a:rPr>
              <a:t>Mizil</a:t>
            </a:r>
            <a:r>
              <a:rPr lang="en-US" dirty="0">
                <a:latin typeface="Barlow Light" pitchFamily="2" charset="77"/>
              </a:rPr>
              <a:t> et al., 2013) </a:t>
            </a:r>
          </a:p>
          <a:p>
            <a:pPr algn="ctr"/>
            <a:r>
              <a:rPr lang="en-US" dirty="0">
                <a:latin typeface="Barlow Light" pitchFamily="2" charset="77"/>
              </a:rPr>
              <a:t>(Burke et al, 2010) (</a:t>
            </a:r>
            <a:r>
              <a:rPr lang="en-US" dirty="0" err="1">
                <a:latin typeface="Barlow Light" pitchFamily="2" charset="77"/>
              </a:rPr>
              <a:t>Ciampaglia</a:t>
            </a:r>
            <a:r>
              <a:rPr lang="en-US" dirty="0">
                <a:latin typeface="Barlow Light" pitchFamily="2" charset="77"/>
              </a:rPr>
              <a:t> et al., 2005) and many more..</a:t>
            </a:r>
          </a:p>
        </p:txBody>
      </p:sp>
    </p:spTree>
    <p:extLst>
      <p:ext uri="{BB962C8B-B14F-4D97-AF65-F5344CB8AC3E}">
        <p14:creationId xmlns:p14="http://schemas.microsoft.com/office/powerpoint/2010/main" val="372807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9"/>
          <p:cNvSpPr txBox="1">
            <a:spLocks noGrp="1"/>
          </p:cNvSpPr>
          <p:nvPr>
            <p:ph type="ctrTitle" idx="4294967295"/>
          </p:nvPr>
        </p:nvSpPr>
        <p:spPr>
          <a:xfrm>
            <a:off x="1004986" y="554131"/>
            <a:ext cx="4526544" cy="587828"/>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4000" dirty="0">
                <a:solidFill>
                  <a:schemeClr val="accent1"/>
                </a:solidFill>
              </a:rPr>
              <a:t>Research Questions</a:t>
            </a:r>
            <a:endParaRPr sz="4000" dirty="0">
              <a:solidFill>
                <a:schemeClr val="accent1"/>
              </a:solidFill>
            </a:endParaRPr>
          </a:p>
        </p:txBody>
      </p:sp>
      <p:sp>
        <p:nvSpPr>
          <p:cNvPr id="558" name="Google Shape;558;p19"/>
          <p:cNvSpPr txBox="1">
            <a:spLocks noGrp="1"/>
          </p:cNvSpPr>
          <p:nvPr>
            <p:ph type="subTitle" idx="4294967295"/>
          </p:nvPr>
        </p:nvSpPr>
        <p:spPr>
          <a:xfrm>
            <a:off x="776198" y="1334364"/>
            <a:ext cx="8090711" cy="2274076"/>
          </a:xfrm>
          <a:prstGeom prst="rect">
            <a:avLst/>
          </a:prstGeom>
        </p:spPr>
        <p:txBody>
          <a:bodyPr spcFirstLastPara="1" wrap="square" lIns="0" tIns="0" rIns="0" bIns="0" anchor="t" anchorCtr="0">
            <a:noAutofit/>
          </a:bodyPr>
          <a:lstStyle/>
          <a:p>
            <a:pPr lvl="0" indent="-457200">
              <a:buFont typeface="Wingdings" pitchFamily="2" charset="2"/>
              <a:buChar char="v"/>
            </a:pPr>
            <a:endParaRPr lang="en-US" sz="2600" dirty="0">
              <a:latin typeface="Barlow" pitchFamily="2" charset="77"/>
            </a:endParaRPr>
          </a:p>
          <a:p>
            <a:pPr lvl="0" indent="-457200">
              <a:buFont typeface="Wingdings" pitchFamily="2" charset="2"/>
              <a:buChar char="v"/>
            </a:pPr>
            <a:r>
              <a:rPr lang="en-US" sz="2600" dirty="0">
                <a:latin typeface="Barlow" pitchFamily="2" charset="77"/>
              </a:rPr>
              <a:t>What is the relative strength of norm conforming processes?</a:t>
            </a:r>
          </a:p>
          <a:p>
            <a:pPr lvl="0" indent="-457200">
              <a:buFont typeface="Wingdings" pitchFamily="2" charset="2"/>
              <a:buChar char="v"/>
            </a:pPr>
            <a:endParaRPr lang="en-US" sz="2600" dirty="0">
              <a:latin typeface="Barlow" pitchFamily="2" charset="77"/>
            </a:endParaRPr>
          </a:p>
          <a:p>
            <a:pPr lvl="1" indent="-457200">
              <a:buFont typeface="Wingdings" pitchFamily="2" charset="2"/>
              <a:buChar char="v"/>
            </a:pPr>
            <a:r>
              <a:rPr lang="en-US" sz="2600" dirty="0">
                <a:latin typeface="Barlow" pitchFamily="2" charset="77"/>
              </a:rPr>
              <a:t>Is adjustment to a community’s norms transformative for newcomers?</a:t>
            </a:r>
          </a:p>
          <a:p>
            <a:pPr lvl="0" indent="-457200">
              <a:buFont typeface="Wingdings" pitchFamily="2" charset="2"/>
              <a:buChar char="v"/>
            </a:pPr>
            <a:endParaRPr lang="en-US" sz="2600" dirty="0">
              <a:latin typeface="Barlow" pitchFamily="2" charset="77"/>
            </a:endParaRPr>
          </a:p>
        </p:txBody>
      </p:sp>
      <p:sp>
        <p:nvSpPr>
          <p:cNvPr id="572" name="Google Shape;572;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28FFD-56CA-E244-B977-E7D7E92118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Rounded Rectangle 3">
            <a:extLst>
              <a:ext uri="{FF2B5EF4-FFF2-40B4-BE49-F238E27FC236}">
                <a16:creationId xmlns:a16="http://schemas.microsoft.com/office/drawing/2014/main" id="{07602DCD-655D-B541-9BCA-5A82EB98D530}"/>
              </a:ext>
            </a:extLst>
          </p:cNvPr>
          <p:cNvSpPr/>
          <p:nvPr/>
        </p:nvSpPr>
        <p:spPr>
          <a:xfrm>
            <a:off x="4986026" y="976750"/>
            <a:ext cx="1689807" cy="701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Measuring toxicity and toxicity norms</a:t>
            </a:r>
          </a:p>
        </p:txBody>
      </p:sp>
      <p:sp>
        <p:nvSpPr>
          <p:cNvPr id="6" name="Rounded Rectangle 5">
            <a:extLst>
              <a:ext uri="{FF2B5EF4-FFF2-40B4-BE49-F238E27FC236}">
                <a16:creationId xmlns:a16="http://schemas.microsoft.com/office/drawing/2014/main" id="{3717456E-2C51-884D-B3DF-79556B5826CD}"/>
              </a:ext>
            </a:extLst>
          </p:cNvPr>
          <p:cNvSpPr/>
          <p:nvPr/>
        </p:nvSpPr>
        <p:spPr>
          <a:xfrm>
            <a:off x="5830930" y="2288332"/>
            <a:ext cx="2082788"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stable and distinct toxicity norms</a:t>
            </a:r>
          </a:p>
        </p:txBody>
      </p:sp>
      <p:sp>
        <p:nvSpPr>
          <p:cNvPr id="7" name="Rounded Rectangle 6">
            <a:extLst>
              <a:ext uri="{FF2B5EF4-FFF2-40B4-BE49-F238E27FC236}">
                <a16:creationId xmlns:a16="http://schemas.microsoft.com/office/drawing/2014/main" id="{4D053033-3D5E-BE42-88F7-59701BC0B1E9}"/>
              </a:ext>
            </a:extLst>
          </p:cNvPr>
          <p:cNvSpPr/>
          <p:nvPr/>
        </p:nvSpPr>
        <p:spPr>
          <a:xfrm>
            <a:off x="5669286" y="3281056"/>
            <a:ext cx="2406073"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Quantifying norm conforming processes and transformative learning</a:t>
            </a:r>
          </a:p>
        </p:txBody>
      </p:sp>
      <p:sp>
        <p:nvSpPr>
          <p:cNvPr id="8" name="Rounded Rectangle 7">
            <a:extLst>
              <a:ext uri="{FF2B5EF4-FFF2-40B4-BE49-F238E27FC236}">
                <a16:creationId xmlns:a16="http://schemas.microsoft.com/office/drawing/2014/main" id="{AF0E3F56-1347-3D40-9694-CBFA721F18B3}"/>
              </a:ext>
            </a:extLst>
          </p:cNvPr>
          <p:cNvSpPr/>
          <p:nvPr/>
        </p:nvSpPr>
        <p:spPr>
          <a:xfrm>
            <a:off x="6060680" y="4307262"/>
            <a:ext cx="1623286" cy="509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dirty="0"/>
              <a:t> and Implications</a:t>
            </a:r>
          </a:p>
        </p:txBody>
      </p:sp>
      <p:cxnSp>
        <p:nvCxnSpPr>
          <p:cNvPr id="17" name="Straight Arrow Connector 16">
            <a:extLst>
              <a:ext uri="{FF2B5EF4-FFF2-40B4-BE49-F238E27FC236}">
                <a16:creationId xmlns:a16="http://schemas.microsoft.com/office/drawing/2014/main" id="{4B7A6B0E-0BD9-F445-B92A-20FC2C15CC9C}"/>
              </a:ext>
            </a:extLst>
          </p:cNvPr>
          <p:cNvCxnSpPr>
            <a:cxnSpLocks/>
            <a:stCxn id="4" idx="2"/>
            <a:endCxn id="6" idx="0"/>
          </p:cNvCxnSpPr>
          <p:nvPr/>
        </p:nvCxnSpPr>
        <p:spPr>
          <a:xfrm>
            <a:off x="5830930" y="1678252"/>
            <a:ext cx="1041394"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D34CFE-39DA-7941-B56B-19A4F5B7C304}"/>
              </a:ext>
            </a:extLst>
          </p:cNvPr>
          <p:cNvCxnSpPr>
            <a:cxnSpLocks/>
            <a:stCxn id="6" idx="2"/>
            <a:endCxn id="7" idx="0"/>
          </p:cNvCxnSpPr>
          <p:nvPr/>
        </p:nvCxnSpPr>
        <p:spPr>
          <a:xfrm flipH="1">
            <a:off x="6872323" y="2989835"/>
            <a:ext cx="1" cy="291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FEAD53D-D13D-3747-8C17-3347C29F4883}"/>
              </a:ext>
            </a:extLst>
          </p:cNvPr>
          <p:cNvCxnSpPr>
            <a:cxnSpLocks/>
            <a:stCxn id="7" idx="2"/>
            <a:endCxn id="8" idx="0"/>
          </p:cNvCxnSpPr>
          <p:nvPr/>
        </p:nvCxnSpPr>
        <p:spPr>
          <a:xfrm>
            <a:off x="6872323" y="3982559"/>
            <a:ext cx="0" cy="3247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069013CD-08D5-7743-BE13-D96BDFFDC2D7}"/>
              </a:ext>
            </a:extLst>
          </p:cNvPr>
          <p:cNvSpPr/>
          <p:nvPr/>
        </p:nvSpPr>
        <p:spPr>
          <a:xfrm>
            <a:off x="6872324" y="976749"/>
            <a:ext cx="1787224" cy="70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a:t>
            </a:r>
          </a:p>
          <a:p>
            <a:pPr algn="ctr"/>
            <a:r>
              <a:rPr lang="en-US" dirty="0"/>
              <a:t>political subreddits</a:t>
            </a:r>
          </a:p>
        </p:txBody>
      </p:sp>
      <p:cxnSp>
        <p:nvCxnSpPr>
          <p:cNvPr id="28" name="Straight Arrow Connector 27">
            <a:extLst>
              <a:ext uri="{FF2B5EF4-FFF2-40B4-BE49-F238E27FC236}">
                <a16:creationId xmlns:a16="http://schemas.microsoft.com/office/drawing/2014/main" id="{A6893200-9BB3-164E-B8C1-4B79CE64AADB}"/>
              </a:ext>
            </a:extLst>
          </p:cNvPr>
          <p:cNvCxnSpPr>
            <a:cxnSpLocks/>
            <a:stCxn id="26" idx="2"/>
            <a:endCxn id="6" idx="0"/>
          </p:cNvCxnSpPr>
          <p:nvPr/>
        </p:nvCxnSpPr>
        <p:spPr>
          <a:xfrm flipH="1">
            <a:off x="6872324" y="1678252"/>
            <a:ext cx="893612" cy="6100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Magnetic Disk 31">
            <a:extLst>
              <a:ext uri="{FF2B5EF4-FFF2-40B4-BE49-F238E27FC236}">
                <a16:creationId xmlns:a16="http://schemas.microsoft.com/office/drawing/2014/main" id="{D9F681CE-106E-654E-84CA-E806BCD0C408}"/>
              </a:ext>
            </a:extLst>
          </p:cNvPr>
          <p:cNvSpPr/>
          <p:nvPr/>
        </p:nvSpPr>
        <p:spPr>
          <a:xfrm>
            <a:off x="4324216" y="2047955"/>
            <a:ext cx="803563" cy="1182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p>
          <a:p>
            <a:pPr algn="ctr"/>
            <a:r>
              <a:rPr lang="en-US" dirty="0"/>
              <a:t>data</a:t>
            </a:r>
          </a:p>
        </p:txBody>
      </p:sp>
      <p:sp>
        <p:nvSpPr>
          <p:cNvPr id="35" name="Rectangle 34">
            <a:extLst>
              <a:ext uri="{FF2B5EF4-FFF2-40B4-BE49-F238E27FC236}">
                <a16:creationId xmlns:a16="http://schemas.microsoft.com/office/drawing/2014/main" id="{596F83C6-7A93-5C4B-8E79-155EB54C43E0}"/>
              </a:ext>
            </a:extLst>
          </p:cNvPr>
          <p:cNvSpPr/>
          <p:nvPr/>
        </p:nvSpPr>
        <p:spPr>
          <a:xfrm>
            <a:off x="764246" y="2085084"/>
            <a:ext cx="2856819" cy="707886"/>
          </a:xfrm>
          <a:prstGeom prst="rect">
            <a:avLst/>
          </a:prstGeom>
        </p:spPr>
        <p:txBody>
          <a:bodyPr wrap="square">
            <a:spAutoFit/>
          </a:bodyPr>
          <a:lstStyle/>
          <a:p>
            <a:pPr algn="ctr"/>
            <a:r>
              <a:rPr lang="en-US" sz="4000" dirty="0">
                <a:latin typeface="Barlow" pitchFamily="2" charset="77"/>
              </a:rPr>
              <a:t>Overview</a:t>
            </a:r>
          </a:p>
        </p:txBody>
      </p:sp>
    </p:spTree>
    <p:extLst>
      <p:ext uri="{BB962C8B-B14F-4D97-AF65-F5344CB8AC3E}">
        <p14:creationId xmlns:p14="http://schemas.microsoft.com/office/powerpoint/2010/main" val="3898860822"/>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49324</TotalTime>
  <Words>1922</Words>
  <Application>Microsoft Macintosh PowerPoint</Application>
  <PresentationFormat>On-screen Show (16:9)</PresentationFormat>
  <Paragraphs>387</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Wingdings</vt:lpstr>
      <vt:lpstr>Barlow SemiBold</vt:lpstr>
      <vt:lpstr>Barlow Light</vt:lpstr>
      <vt:lpstr>Barlow</vt:lpstr>
      <vt:lpstr>Cambria Math</vt:lpstr>
      <vt:lpstr>Lodovico template</vt:lpstr>
      <vt:lpstr>Quick, Localized Learning:  How Distinctive Toxicity Norms Are Maintained in Political Subreddits  ICWSM 2020</vt:lpstr>
      <vt:lpstr>Puzzle</vt:lpstr>
      <vt:lpstr>Maintaining stable but distinct toxicity norms</vt:lpstr>
      <vt:lpstr>Major norm conforming processes</vt:lpstr>
      <vt:lpstr>Major norm conforming processes</vt:lpstr>
      <vt:lpstr>Major norm conforming processes</vt:lpstr>
      <vt:lpstr>Major norm conforming processes</vt:lpstr>
      <vt:lpstr>Research Questions</vt:lpstr>
      <vt:lpstr>PowerPoint Presentation</vt:lpstr>
      <vt:lpstr>PowerPoint Presentation</vt:lpstr>
      <vt:lpstr>PowerPoint Presentation</vt:lpstr>
      <vt:lpstr>Measuring toxicity using Perspective API</vt:lpstr>
      <vt:lpstr>PowerPoint Presentation</vt:lpstr>
      <vt:lpstr>Self Selection</vt:lpstr>
      <vt:lpstr>Pre-Entry Learning</vt:lpstr>
      <vt:lpstr>Selective Retention</vt:lpstr>
      <vt:lpstr>Post-Entry Learning</vt:lpstr>
      <vt:lpstr>Quantifying norm conforming processes</vt:lpstr>
      <vt:lpstr>PowerPoint Presentation</vt:lpstr>
      <vt:lpstr>Results! Norm conforming processes</vt:lpstr>
      <vt:lpstr>Recommendations</vt:lpstr>
      <vt:lpstr>Summary</vt:lpstr>
      <vt:lpstr>Extra Slides</vt:lpstr>
      <vt:lpstr>Multiple norm conforming configurations</vt:lpstr>
      <vt:lpstr>Measuring toxicity using Perspective</vt:lpstr>
      <vt:lpstr>Reddit Dataset</vt:lpstr>
      <vt:lpstr>Identifying stable and distinct toxicity norms</vt:lpstr>
      <vt:lpstr>Quantifying transformative learning</vt:lpstr>
      <vt:lpstr>Results! Transformative learning</vt:lpstr>
      <vt:lpstr>Model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Localized Learning:  How Distinctive Toxicity Norms Are Maintained in Political Subreddits  accepted at ICWSM 2020</dc:title>
  <cp:lastModifiedBy>Rajadesingan, Ashwin</cp:lastModifiedBy>
  <cp:revision>248</cp:revision>
  <dcterms:modified xsi:type="dcterms:W3CDTF">2020-06-11T15:10:11Z</dcterms:modified>
</cp:coreProperties>
</file>