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7"/>
  </p:notesMasterIdLst>
  <p:sldIdLst>
    <p:sldId id="279" r:id="rId2"/>
    <p:sldId id="256" r:id="rId3"/>
    <p:sldId id="259" r:id="rId4"/>
    <p:sldId id="268" r:id="rId5"/>
    <p:sldId id="266" r:id="rId6"/>
    <p:sldId id="260" r:id="rId7"/>
    <p:sldId id="269" r:id="rId8"/>
    <p:sldId id="261" r:id="rId9"/>
    <p:sldId id="281" r:id="rId10"/>
    <p:sldId id="263" r:id="rId11"/>
    <p:sldId id="275" r:id="rId12"/>
    <p:sldId id="274" r:id="rId13"/>
    <p:sldId id="265" r:id="rId14"/>
    <p:sldId id="280" r:id="rId15"/>
    <p:sldId id="25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9" d="100"/>
          <a:sy n="79" d="100"/>
        </p:scale>
        <p:origin x="1498" y="82"/>
      </p:cViewPr>
      <p:guideLst>
        <p:guide orient="horz" pos="2160"/>
        <p:guide pos="2880"/>
      </p:guideLst>
    </p:cSldViewPr>
  </p:slideViewPr>
  <p:outlineViewPr>
    <p:cViewPr>
      <p:scale>
        <a:sx n="33" d="100"/>
        <a:sy n="33" d="100"/>
      </p:scale>
      <p:origin x="0" y="282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DDE2C3-8D45-48F6-9A73-3C7B7235330C}" type="datetimeFigureOut">
              <a:rPr lang="en-US" smtClean="0"/>
              <a:pPr/>
              <a:t>10/15/2019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DF582-F165-48E8-A2F1-29E5171D6D7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ADF582-F165-48E8-A2F1-29E5171D6D7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58D9020-9309-450A-9E34-28937C36B39E}" type="datetimeFigureOut">
              <a:rPr lang="en-US" smtClean="0"/>
              <a:pPr/>
              <a:t>10/15/2019</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E255453F-2DCC-4DD7-B7BF-F449B79F199C}" type="slidenum">
              <a:rPr lang="en-US" smtClean="0"/>
              <a:pPr/>
              <a:t>‹#›</a:t>
            </a:fld>
            <a:endParaRPr lang="en-US"/>
          </a:p>
        </p:txBody>
      </p:sp>
    </p:spTree>
    <p:extLst>
      <p:ext uri="{BB962C8B-B14F-4D97-AF65-F5344CB8AC3E}">
        <p14:creationId xmlns:p14="http://schemas.microsoft.com/office/powerpoint/2010/main" val="106441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58D9020-9309-450A-9E34-28937C36B39E}" type="datetimeFigureOut">
              <a:rPr lang="en-US" smtClean="0"/>
              <a:pPr/>
              <a:t>10/15/2019</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E255453F-2DCC-4DD7-B7BF-F449B79F199C}" type="slidenum">
              <a:rPr lang="en-US" smtClean="0"/>
              <a:pPr/>
              <a:t>‹#›</a:t>
            </a:fld>
            <a:endParaRPr lang="en-US"/>
          </a:p>
        </p:txBody>
      </p:sp>
    </p:spTree>
    <p:extLst>
      <p:ext uri="{BB962C8B-B14F-4D97-AF65-F5344CB8AC3E}">
        <p14:creationId xmlns:p14="http://schemas.microsoft.com/office/powerpoint/2010/main" val="1982274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58D9020-9309-450A-9E34-28937C36B39E}"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E255453F-2DCC-4DD7-B7BF-F449B79F199C}" type="slidenum">
              <a:rPr lang="en-US" smtClean="0"/>
              <a:pPr/>
              <a:t>‹#›</a:t>
            </a:fld>
            <a:endParaRPr lang="en-US"/>
          </a:p>
        </p:txBody>
      </p:sp>
    </p:spTree>
    <p:extLst>
      <p:ext uri="{BB962C8B-B14F-4D97-AF65-F5344CB8AC3E}">
        <p14:creationId xmlns:p14="http://schemas.microsoft.com/office/powerpoint/2010/main" val="889968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58D9020-9309-450A-9E34-28937C36B39E}"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E255453F-2DCC-4DD7-B7BF-F449B79F199C}" type="slidenum">
              <a:rPr lang="en-US" smtClean="0"/>
              <a:pPr/>
              <a:t>‹#›</a:t>
            </a:fld>
            <a:endParaRPr lang="en-US"/>
          </a:p>
        </p:txBody>
      </p:sp>
    </p:spTree>
    <p:extLst>
      <p:ext uri="{BB962C8B-B14F-4D97-AF65-F5344CB8AC3E}">
        <p14:creationId xmlns:p14="http://schemas.microsoft.com/office/powerpoint/2010/main" val="2523789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8D9020-9309-450A-9E34-28937C36B39E}"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E255453F-2DCC-4DD7-B7BF-F449B79F199C}" type="slidenum">
              <a:rPr lang="en-US" smtClean="0"/>
              <a:pPr/>
              <a:t>‹#›</a:t>
            </a:fld>
            <a:endParaRPr lang="en-US"/>
          </a:p>
        </p:txBody>
      </p:sp>
    </p:spTree>
    <p:extLst>
      <p:ext uri="{BB962C8B-B14F-4D97-AF65-F5344CB8AC3E}">
        <p14:creationId xmlns:p14="http://schemas.microsoft.com/office/powerpoint/2010/main" val="739796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58D9020-9309-450A-9E34-28937C36B39E}" type="datetimeFigureOut">
              <a:rPr lang="en-US" smtClean="0"/>
              <a:pPr/>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E255453F-2DCC-4DD7-B7BF-F449B79F199C}" type="slidenum">
              <a:rPr lang="en-US" smtClean="0"/>
              <a:pPr/>
              <a:t>‹#›</a:t>
            </a:fld>
            <a:endParaRPr lang="en-US"/>
          </a:p>
        </p:txBody>
      </p:sp>
    </p:spTree>
    <p:extLst>
      <p:ext uri="{BB962C8B-B14F-4D97-AF65-F5344CB8AC3E}">
        <p14:creationId xmlns:p14="http://schemas.microsoft.com/office/powerpoint/2010/main" val="3997736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58D9020-9309-450A-9E34-28937C36B39E}" type="datetimeFigureOut">
              <a:rPr lang="en-US" smtClean="0"/>
              <a:pPr/>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E255453F-2DCC-4DD7-B7BF-F449B79F199C}" type="slidenum">
              <a:rPr lang="en-US" smtClean="0"/>
              <a:pPr/>
              <a:t>‹#›</a:t>
            </a:fld>
            <a:endParaRPr lang="en-US"/>
          </a:p>
        </p:txBody>
      </p:sp>
    </p:spTree>
    <p:extLst>
      <p:ext uri="{BB962C8B-B14F-4D97-AF65-F5344CB8AC3E}">
        <p14:creationId xmlns:p14="http://schemas.microsoft.com/office/powerpoint/2010/main" val="106288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A58D9020-9309-450A-9E34-28937C36B39E}" type="datetimeFigureOut">
              <a:rPr lang="en-US" smtClean="0"/>
              <a:pPr/>
              <a:t>10/15/2019</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E255453F-2DCC-4DD7-B7BF-F449B79F199C}" type="slidenum">
              <a:rPr lang="en-US" smtClean="0"/>
              <a:pPr/>
              <a:t>‹#›</a:t>
            </a:fld>
            <a:endParaRPr lang="en-US"/>
          </a:p>
        </p:txBody>
      </p:sp>
    </p:spTree>
    <p:extLst>
      <p:ext uri="{BB962C8B-B14F-4D97-AF65-F5344CB8AC3E}">
        <p14:creationId xmlns:p14="http://schemas.microsoft.com/office/powerpoint/2010/main" val="1501256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8D9020-9309-450A-9E34-28937C36B39E}" type="datetimeFigureOut">
              <a:rPr lang="en-US" smtClean="0"/>
              <a:pPr/>
              <a:t>10/15/2019</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E255453F-2DCC-4DD7-B7BF-F449B79F199C}" type="slidenum">
              <a:rPr lang="en-US" smtClean="0"/>
              <a:pPr/>
              <a:t>‹#›</a:t>
            </a:fld>
            <a:endParaRPr lang="en-US"/>
          </a:p>
        </p:txBody>
      </p:sp>
    </p:spTree>
    <p:extLst>
      <p:ext uri="{BB962C8B-B14F-4D97-AF65-F5344CB8AC3E}">
        <p14:creationId xmlns:p14="http://schemas.microsoft.com/office/powerpoint/2010/main" val="1369985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8D9020-9309-450A-9E34-28937C36B39E}"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E255453F-2DCC-4DD7-B7BF-F449B79F199C}" type="slidenum">
              <a:rPr lang="en-US" smtClean="0"/>
              <a:pPr/>
              <a:t>‹#›</a:t>
            </a:fld>
            <a:endParaRPr lang="en-US"/>
          </a:p>
        </p:txBody>
      </p:sp>
    </p:spTree>
    <p:extLst>
      <p:ext uri="{BB962C8B-B14F-4D97-AF65-F5344CB8AC3E}">
        <p14:creationId xmlns:p14="http://schemas.microsoft.com/office/powerpoint/2010/main" val="4144860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8D9020-9309-450A-9E34-28937C36B39E}"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E255453F-2DCC-4DD7-B7BF-F449B79F199C}" type="slidenum">
              <a:rPr lang="en-US" smtClean="0"/>
              <a:pPr/>
              <a:t>‹#›</a:t>
            </a:fld>
            <a:endParaRPr lang="en-US"/>
          </a:p>
        </p:txBody>
      </p:sp>
    </p:spTree>
    <p:extLst>
      <p:ext uri="{BB962C8B-B14F-4D97-AF65-F5344CB8AC3E}">
        <p14:creationId xmlns:p14="http://schemas.microsoft.com/office/powerpoint/2010/main" val="103686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8D9020-9309-450A-9E34-28937C36B39E}" type="datetimeFigureOut">
              <a:rPr lang="en-US" smtClean="0"/>
              <a:pPr/>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E255453F-2DCC-4DD7-B7BF-F449B79F199C}" type="slidenum">
              <a:rPr lang="en-US" smtClean="0"/>
              <a:pPr/>
              <a:t>‹#›</a:t>
            </a:fld>
            <a:endParaRPr lang="en-US"/>
          </a:p>
        </p:txBody>
      </p:sp>
    </p:spTree>
    <p:extLst>
      <p:ext uri="{BB962C8B-B14F-4D97-AF65-F5344CB8AC3E}">
        <p14:creationId xmlns:p14="http://schemas.microsoft.com/office/powerpoint/2010/main" val="972856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8D9020-9309-450A-9E34-28937C36B39E}" type="datetimeFigureOut">
              <a:rPr lang="en-US" smtClean="0"/>
              <a:pPr/>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E255453F-2DCC-4DD7-B7BF-F449B79F199C}" type="slidenum">
              <a:rPr lang="en-US" smtClean="0"/>
              <a:pPr/>
              <a:t>‹#›</a:t>
            </a:fld>
            <a:endParaRPr lang="en-US"/>
          </a:p>
        </p:txBody>
      </p:sp>
    </p:spTree>
    <p:extLst>
      <p:ext uri="{BB962C8B-B14F-4D97-AF65-F5344CB8AC3E}">
        <p14:creationId xmlns:p14="http://schemas.microsoft.com/office/powerpoint/2010/main" val="4037406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8D9020-9309-450A-9E34-28937C36B39E}" type="datetimeFigureOut">
              <a:rPr lang="en-US" smtClean="0"/>
              <a:pPr/>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E255453F-2DCC-4DD7-B7BF-F449B79F199C}" type="slidenum">
              <a:rPr lang="en-US" smtClean="0"/>
              <a:pPr/>
              <a:t>‹#›</a:t>
            </a:fld>
            <a:endParaRPr lang="en-US"/>
          </a:p>
        </p:txBody>
      </p:sp>
    </p:spTree>
    <p:extLst>
      <p:ext uri="{BB962C8B-B14F-4D97-AF65-F5344CB8AC3E}">
        <p14:creationId xmlns:p14="http://schemas.microsoft.com/office/powerpoint/2010/main" val="62177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A58D9020-9309-450A-9E34-28937C36B39E}" type="datetimeFigureOut">
              <a:rPr lang="en-US" smtClean="0"/>
              <a:pPr/>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E255453F-2DCC-4DD7-B7BF-F449B79F199C}" type="slidenum">
              <a:rPr lang="en-US" smtClean="0"/>
              <a:pPr/>
              <a:t>‹#›</a:t>
            </a:fld>
            <a:endParaRPr lang="en-US"/>
          </a:p>
        </p:txBody>
      </p:sp>
    </p:spTree>
    <p:extLst>
      <p:ext uri="{BB962C8B-B14F-4D97-AF65-F5344CB8AC3E}">
        <p14:creationId xmlns:p14="http://schemas.microsoft.com/office/powerpoint/2010/main" val="220719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58D9020-9309-450A-9E34-28937C36B39E}" type="datetimeFigureOut">
              <a:rPr lang="en-US" smtClean="0"/>
              <a:pPr/>
              <a:t>10/15/2019</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E255453F-2DCC-4DD7-B7BF-F449B79F199C}" type="slidenum">
              <a:rPr lang="en-US" smtClean="0"/>
              <a:pPr/>
              <a:t>‹#›</a:t>
            </a:fld>
            <a:endParaRPr lang="en-US"/>
          </a:p>
        </p:txBody>
      </p:sp>
    </p:spTree>
    <p:extLst>
      <p:ext uri="{BB962C8B-B14F-4D97-AF65-F5344CB8AC3E}">
        <p14:creationId xmlns:p14="http://schemas.microsoft.com/office/powerpoint/2010/main" val="3593704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58D9020-9309-450A-9E34-28937C36B39E}" type="datetimeFigureOut">
              <a:rPr lang="en-US" smtClean="0"/>
              <a:pPr/>
              <a:t>10/15/2019</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E255453F-2DCC-4DD7-B7BF-F449B79F199C}" type="slidenum">
              <a:rPr lang="en-US" smtClean="0"/>
              <a:pPr/>
              <a:t>‹#›</a:t>
            </a:fld>
            <a:endParaRPr lang="en-US"/>
          </a:p>
        </p:txBody>
      </p:sp>
    </p:spTree>
    <p:extLst>
      <p:ext uri="{BB962C8B-B14F-4D97-AF65-F5344CB8AC3E}">
        <p14:creationId xmlns:p14="http://schemas.microsoft.com/office/powerpoint/2010/main" val="196370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A58D9020-9309-450A-9E34-28937C36B39E}" type="datetimeFigureOut">
              <a:rPr lang="en-US" smtClean="0"/>
              <a:pPr/>
              <a:t>10/15/2019</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E255453F-2DCC-4DD7-B7BF-F449B79F199C}" type="slidenum">
              <a:rPr lang="en-US" smtClean="0"/>
              <a:pPr/>
              <a:t>‹#›</a:t>
            </a:fld>
            <a:endParaRPr lang="en-US"/>
          </a:p>
        </p:txBody>
      </p:sp>
    </p:spTree>
    <p:extLst>
      <p:ext uri="{BB962C8B-B14F-4D97-AF65-F5344CB8AC3E}">
        <p14:creationId xmlns:p14="http://schemas.microsoft.com/office/powerpoint/2010/main" val="22152896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604" y="457200"/>
            <a:ext cx="8229600" cy="1905000"/>
          </a:xfrm>
          <a:effectLst>
            <a:reflection blurRad="6350" stA="50000" endA="300" endPos="55500" dist="50800" dir="5400000" sy="-100000" algn="bl" rotWithShape="0"/>
          </a:effectLst>
        </p:spPr>
        <p:txBody>
          <a:bodyPr>
            <a:normAutofit/>
          </a:bodyPr>
          <a:lstStyle/>
          <a:p>
            <a:r>
              <a:rPr lang="en-US" sz="9600" dirty="0" smtClean="0">
                <a:latin typeface="Algerian" pitchFamily="82" charset="0"/>
              </a:rPr>
              <a:t>GENERO’19</a:t>
            </a:r>
            <a:endParaRPr lang="en-US" sz="9600" dirty="0">
              <a:latin typeface="Algerian" pitchFamily="82" charset="0"/>
            </a:endParaRPr>
          </a:p>
        </p:txBody>
      </p:sp>
      <p:sp>
        <p:nvSpPr>
          <p:cNvPr id="3" name="Subtitle 2"/>
          <p:cNvSpPr>
            <a:spLocks noGrp="1"/>
          </p:cNvSpPr>
          <p:nvPr>
            <p:ph type="subTitle" idx="1"/>
          </p:nvPr>
        </p:nvSpPr>
        <p:spPr>
          <a:xfrm>
            <a:off x="2286000" y="3352800"/>
            <a:ext cx="6560234" cy="1295400"/>
          </a:xfrm>
          <a:effectLst>
            <a:reflection blurRad="6350" stA="50000" endA="300" endPos="55500" dist="50800" dir="5400000" sy="-100000" algn="bl" rotWithShape="0"/>
          </a:effectLst>
        </p:spPr>
        <p:txBody>
          <a:bodyPr>
            <a:normAutofit fontScale="92500" lnSpcReduction="10000"/>
          </a:bodyPr>
          <a:lstStyle/>
          <a:p>
            <a:pPr algn="ctr"/>
            <a:r>
              <a:rPr lang="en-US" sz="4000" dirty="0" smtClean="0">
                <a:solidFill>
                  <a:srgbClr val="FFFF00"/>
                </a:solidFill>
                <a:latin typeface="Algerian" pitchFamily="82" charset="0"/>
              </a:rPr>
              <a:t>CONDUCTED BY ABES(EC)</a:t>
            </a:r>
          </a:p>
          <a:p>
            <a:pPr algn="ctr"/>
            <a:r>
              <a:rPr lang="en-US" sz="4000" dirty="0" smtClean="0">
                <a:solidFill>
                  <a:srgbClr val="FFFF00"/>
                </a:solidFill>
                <a:latin typeface="Algerian" pitchFamily="82" charset="0"/>
              </a:rPr>
              <a:t>#HACKATHON..</a:t>
            </a:r>
            <a:endParaRPr lang="en-US" sz="4000" dirty="0">
              <a:solidFill>
                <a:srgbClr val="FFFF00"/>
              </a:solidFill>
              <a:latin typeface="Algerian" pitchFamily="82" charset="0"/>
            </a:endParaRPr>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914400"/>
          </a:xfrm>
          <a:effectLst>
            <a:reflection blurRad="6350" stA="50000" endA="300" endPos="55500" dist="50800" dir="5400000" sy="-100000" algn="bl" rotWithShape="0"/>
          </a:effectLst>
        </p:spPr>
        <p:txBody>
          <a:bodyPr>
            <a:normAutofit fontScale="90000"/>
          </a:bodyPr>
          <a:lstStyle/>
          <a:p>
            <a:r>
              <a:rPr lang="en-US" sz="6600" dirty="0" smtClean="0">
                <a:solidFill>
                  <a:schemeClr val="accent3">
                    <a:lumMod val="75000"/>
                  </a:schemeClr>
                </a:solidFill>
                <a:latin typeface="Algerian" pitchFamily="82" charset="0"/>
              </a:rPr>
              <a:t>RESULT:</a:t>
            </a:r>
            <a:endParaRPr lang="en-US" sz="6600" dirty="0">
              <a:solidFill>
                <a:schemeClr val="accent3">
                  <a:lumMod val="75000"/>
                </a:schemeClr>
              </a:solidFill>
              <a:latin typeface="Algerian" pitchFamily="82" charset="0"/>
            </a:endParaRPr>
          </a:p>
        </p:txBody>
      </p:sp>
      <p:sp>
        <p:nvSpPr>
          <p:cNvPr id="3" name="Content Placeholder 2"/>
          <p:cNvSpPr>
            <a:spLocks noGrp="1"/>
          </p:cNvSpPr>
          <p:nvPr>
            <p:ph idx="1"/>
          </p:nvPr>
        </p:nvSpPr>
        <p:spPr>
          <a:xfrm>
            <a:off x="914400" y="1981200"/>
            <a:ext cx="7772400" cy="4572000"/>
          </a:xfrm>
        </p:spPr>
        <p:txBody>
          <a:bodyPr>
            <a:normAutofit/>
          </a:bodyPr>
          <a:lstStyle/>
          <a:p>
            <a:r>
              <a:rPr lang="en-US" sz="2800" dirty="0" smtClean="0">
                <a:latin typeface="Algerian" pitchFamily="82" charset="0"/>
              </a:rPr>
              <a:t>The application can </a:t>
            </a:r>
            <a:r>
              <a:rPr lang="en-US" sz="2800" dirty="0" err="1" smtClean="0">
                <a:latin typeface="Algerian" pitchFamily="82" charset="0"/>
              </a:rPr>
              <a:t>eaSily</a:t>
            </a:r>
            <a:r>
              <a:rPr lang="en-US" sz="2800" dirty="0" smtClean="0">
                <a:latin typeface="Algerian" pitchFamily="82" charset="0"/>
              </a:rPr>
              <a:t> be circulated among the people over the long distance and the briefed ideas can be </a:t>
            </a:r>
          </a:p>
          <a:p>
            <a:r>
              <a:rPr lang="en-US" sz="2800" dirty="0" smtClean="0">
                <a:latin typeface="Algerian" pitchFamily="82" charset="0"/>
              </a:rPr>
              <a:t> many </a:t>
            </a:r>
            <a:r>
              <a:rPr lang="en-US" sz="2800" dirty="0" err="1" smtClean="0">
                <a:latin typeface="Algerian" pitchFamily="82" charset="0"/>
              </a:rPr>
              <a:t>contracters</a:t>
            </a:r>
            <a:r>
              <a:rPr lang="en-US" sz="2800" dirty="0" smtClean="0">
                <a:latin typeface="Algerian" pitchFamily="82" charset="0"/>
              </a:rPr>
              <a:t> can also get attracted through the system and this can be helpful by the farmers to </a:t>
            </a:r>
            <a:r>
              <a:rPr lang="en-US" sz="2800" dirty="0" err="1" smtClean="0">
                <a:latin typeface="Algerian" pitchFamily="82" charset="0"/>
              </a:rPr>
              <a:t>selL</a:t>
            </a:r>
            <a:r>
              <a:rPr lang="en-US" sz="2800" dirty="0" smtClean="0">
                <a:latin typeface="Algerian" pitchFamily="82" charset="0"/>
              </a:rPr>
              <a:t> their crops easily and effectively.</a:t>
            </a:r>
          </a:p>
          <a:p>
            <a:endParaRPr lang="en-US" dirty="0"/>
          </a:p>
        </p:txBody>
      </p:sp>
    </p:spTree>
  </p:cSld>
  <p:clrMapOvr>
    <a:masterClrMapping/>
  </p:clrMapOvr>
  <p:transition>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133056" cy="1524000"/>
          </a:xfrm>
        </p:spPr>
        <p:txBody>
          <a:bodyPr>
            <a:normAutofit fontScale="90000"/>
          </a:bodyPr>
          <a:lstStyle/>
          <a:p>
            <a:pPr algn="ctr"/>
            <a:r>
              <a:rPr lang="en-US" sz="4800" dirty="0" smtClean="0">
                <a:solidFill>
                  <a:schemeClr val="tx1"/>
                </a:solidFill>
                <a:latin typeface="Algerian" pitchFamily="82" charset="0"/>
              </a:rPr>
              <a:t>Proper </a:t>
            </a:r>
            <a:r>
              <a:rPr lang="en-US" sz="4800" dirty="0" err="1" smtClean="0">
                <a:solidFill>
                  <a:schemeClr val="tx1"/>
                </a:solidFill>
                <a:latin typeface="Algerian" pitchFamily="82" charset="0"/>
              </a:rPr>
              <a:t>informartin</a:t>
            </a:r>
            <a:r>
              <a:rPr lang="en-US" sz="4800" dirty="0" smtClean="0">
                <a:solidFill>
                  <a:schemeClr val="tx1"/>
                </a:solidFill>
                <a:latin typeface="Algerian" pitchFamily="82" charset="0"/>
              </a:rPr>
              <a:t> are earned by the Farmer’s ..</a:t>
            </a:r>
            <a:r>
              <a:rPr lang="en-US" dirty="0" smtClean="0">
                <a:solidFill>
                  <a:schemeClr val="tx1"/>
                </a:solidFill>
                <a:latin typeface="Algerian" pitchFamily="82" charset="0"/>
              </a:rPr>
              <a:t>.</a:t>
            </a:r>
            <a:br>
              <a:rPr lang="en-US" dirty="0" smtClean="0">
                <a:solidFill>
                  <a:schemeClr val="tx1"/>
                </a:solidFill>
                <a:latin typeface="Algerian" pitchFamily="82" charset="0"/>
              </a:rPr>
            </a:br>
            <a:endParaRPr lang="en-US" dirty="0">
              <a:solidFill>
                <a:schemeClr val="tx1"/>
              </a:solidFill>
            </a:endParaRPr>
          </a:p>
        </p:txBody>
      </p:sp>
      <p:pic>
        <p:nvPicPr>
          <p:cNvPr id="5" name="Content Placeholder 4" descr="inf0.jpg"/>
          <p:cNvPicPr>
            <a:picLocks noGrp="1" noChangeAspect="1"/>
          </p:cNvPicPr>
          <p:nvPr>
            <p:ph idx="1"/>
          </p:nvPr>
        </p:nvPicPr>
        <p:blipFill>
          <a:blip r:embed="rId2" cstate="print"/>
          <a:stretch>
            <a:fillRect/>
          </a:stretch>
        </p:blipFill>
        <p:spPr>
          <a:xfrm>
            <a:off x="4568825" y="2371725"/>
            <a:ext cx="3632200" cy="2724150"/>
          </a:xfrm>
        </p:spPr>
      </p:pic>
      <p:sp>
        <p:nvSpPr>
          <p:cNvPr id="4" name="TextBox 3"/>
          <p:cNvSpPr txBox="1"/>
          <p:nvPr/>
        </p:nvSpPr>
        <p:spPr>
          <a:xfrm>
            <a:off x="914400" y="1779687"/>
            <a:ext cx="2819400"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Weather Report which help farmers to invest in efficient crops</a:t>
            </a:r>
          </a:p>
          <a:p>
            <a:pPr marL="285750" indent="-285750">
              <a:buFont typeface="Wingdings" panose="05000000000000000000" pitchFamily="2" charset="2"/>
              <a:buChar char="Ø"/>
            </a:pPr>
            <a:r>
              <a:rPr lang="en-US" dirty="0" smtClean="0"/>
              <a:t>Soil Recognition using ML , Firebase</a:t>
            </a:r>
          </a:p>
          <a:p>
            <a:pPr marL="285750" indent="-285750">
              <a:buFont typeface="Wingdings" panose="05000000000000000000" pitchFamily="2" charset="2"/>
              <a:buChar char="Ø"/>
            </a:pPr>
            <a:r>
              <a:rPr lang="en-US" dirty="0" smtClean="0"/>
              <a:t>Which help farmer to understand the condition of soil for crops</a:t>
            </a:r>
          </a:p>
          <a:p>
            <a:pPr marL="285750" indent="-285750">
              <a:buFont typeface="Wingdings" panose="05000000000000000000" pitchFamily="2" charset="2"/>
              <a:buChar char="Ø"/>
            </a:pPr>
            <a:r>
              <a:rPr lang="en-US" dirty="0"/>
              <a:t>Direct Market contact by farmers to avoid extra fees of products</a:t>
            </a:r>
          </a:p>
          <a:p>
            <a:pPr marL="285750" indent="-285750">
              <a:buFont typeface="Wingdings" panose="05000000000000000000" pitchFamily="2" charset="2"/>
              <a:buChar char="Ø"/>
            </a:pPr>
            <a:endParaRPr lang="en-US" dirty="0"/>
          </a:p>
        </p:txBody>
      </p:sp>
    </p:spTree>
  </p:cSld>
  <p:clrMapOvr>
    <a:masterClrMapping/>
  </p:clrMapOvr>
  <p:transition>
    <p:pull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305800" cy="1600200"/>
          </a:xfrm>
        </p:spPr>
        <p:txBody>
          <a:bodyPr/>
          <a:lstStyle/>
          <a:p>
            <a:r>
              <a:rPr lang="en-US" sz="7200" dirty="0" smtClean="0">
                <a:solidFill>
                  <a:schemeClr val="tx1"/>
                </a:solidFill>
                <a:latin typeface="Algerian" pitchFamily="82" charset="0"/>
              </a:rPr>
              <a:t>It is free cost..</a:t>
            </a:r>
            <a:r>
              <a:rPr lang="en-US" dirty="0" smtClean="0">
                <a:solidFill>
                  <a:schemeClr val="tx1"/>
                </a:solidFill>
                <a:latin typeface="Algerian" pitchFamily="82" charset="0"/>
              </a:rPr>
              <a:t/>
            </a:r>
            <a:br>
              <a:rPr lang="en-US" dirty="0" smtClean="0">
                <a:solidFill>
                  <a:schemeClr val="tx1"/>
                </a:solidFill>
                <a:latin typeface="Algerian" pitchFamily="82" charset="0"/>
              </a:rPr>
            </a:br>
            <a:endParaRPr lang="en-US" dirty="0">
              <a:solidFill>
                <a:schemeClr val="tx1"/>
              </a:solidFill>
            </a:endParaRPr>
          </a:p>
        </p:txBody>
      </p:sp>
      <p:pic>
        <p:nvPicPr>
          <p:cNvPr id="5" name="Content Placeholder 4" descr="cost.jpg"/>
          <p:cNvPicPr>
            <a:picLocks noGrp="1" noChangeAspect="1"/>
          </p:cNvPicPr>
          <p:nvPr>
            <p:ph idx="1"/>
          </p:nvPr>
        </p:nvPicPr>
        <p:blipFill>
          <a:blip r:embed="rId2" cstate="print"/>
          <a:stretch>
            <a:fillRect/>
          </a:stretch>
        </p:blipFill>
        <p:spPr>
          <a:xfrm>
            <a:off x="2895600" y="1752600"/>
            <a:ext cx="5105400" cy="4271556"/>
          </a:xfrm>
        </p:spPr>
      </p:pic>
    </p:spTree>
  </p:cSld>
  <p:clrMapOvr>
    <a:masterClrMapping/>
  </p:clrMapOvr>
  <p:transition>
    <p:plu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772400" cy="914400"/>
          </a:xfrm>
        </p:spPr>
        <p:txBody>
          <a:bodyPr>
            <a:normAutofit fontScale="90000"/>
          </a:bodyPr>
          <a:lstStyle/>
          <a:p>
            <a:r>
              <a:rPr lang="en-US" sz="6600" dirty="0" smtClean="0">
                <a:solidFill>
                  <a:schemeClr val="accent3">
                    <a:lumMod val="75000"/>
                  </a:schemeClr>
                </a:solidFill>
                <a:latin typeface="Algerian" pitchFamily="82" charset="0"/>
              </a:rPr>
              <a:t>CONCLUSION:-</a:t>
            </a:r>
            <a:endParaRPr lang="en-US" sz="6600" dirty="0">
              <a:solidFill>
                <a:schemeClr val="accent3">
                  <a:lumMod val="75000"/>
                </a:schemeClr>
              </a:solidFill>
              <a:latin typeface="Algerian" pitchFamily="82" charset="0"/>
            </a:endParaRPr>
          </a:p>
        </p:txBody>
      </p:sp>
      <p:sp>
        <p:nvSpPr>
          <p:cNvPr id="3" name="Content Placeholder 2"/>
          <p:cNvSpPr>
            <a:spLocks noGrp="1"/>
          </p:cNvSpPr>
          <p:nvPr>
            <p:ph idx="1"/>
          </p:nvPr>
        </p:nvSpPr>
        <p:spPr/>
        <p:txBody>
          <a:bodyPr/>
          <a:lstStyle/>
          <a:p>
            <a:r>
              <a:rPr lang="en-US" dirty="0" smtClean="0"/>
              <a:t>The  problem of many Farmers were get solved by these methods &amp; they get more </a:t>
            </a:r>
            <a:r>
              <a:rPr lang="en-US" dirty="0" err="1" smtClean="0"/>
              <a:t>conserned</a:t>
            </a:r>
            <a:r>
              <a:rPr lang="en-US" dirty="0" smtClean="0"/>
              <a:t> about the productive rate and high yield .</a:t>
            </a:r>
          </a:p>
          <a:p>
            <a:r>
              <a:rPr lang="en-US" dirty="0" smtClean="0"/>
              <a:t>The Economic condition of “FARMER” as well as the “GOVERNMENT” can be Improved Easily.</a:t>
            </a:r>
          </a:p>
          <a:p>
            <a:r>
              <a:rPr lang="en-US" dirty="0" smtClean="0"/>
              <a:t>Many profitable schemes  can be reached to the “FARMERS” easily .</a:t>
            </a:r>
          </a:p>
          <a:p>
            <a:endParaRPr lang="en-US" dirty="0"/>
          </a:p>
        </p:txBody>
      </p:sp>
    </p:spTree>
  </p:cSld>
  <p:clrMapOvr>
    <a:masterClrMapping/>
  </p:clrMapOvr>
  <p:transition>
    <p:wheel spokes="2"/>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APPY.jpg"/>
          <p:cNvPicPr>
            <a:picLocks noGrp="1" noChangeAspect="1"/>
          </p:cNvPicPr>
          <p:nvPr>
            <p:ph idx="1"/>
          </p:nvPr>
        </p:nvPicPr>
        <p:blipFill>
          <a:blip r:embed="rId2" cstate="print"/>
          <a:stretch>
            <a:fillRect/>
          </a:stretch>
        </p:blipFill>
        <p:spPr>
          <a:xfrm>
            <a:off x="5122862" y="2828925"/>
            <a:ext cx="2524125" cy="1809750"/>
          </a:xfrm>
        </p:spPr>
      </p:pic>
      <p:sp>
        <p:nvSpPr>
          <p:cNvPr id="3" name="Text Placeholder 2"/>
          <p:cNvSpPr>
            <a:spLocks noGrp="1"/>
          </p:cNvSpPr>
          <p:nvPr>
            <p:ph type="body" sz="half" idx="2"/>
          </p:nvPr>
        </p:nvSpPr>
        <p:spPr>
          <a:xfrm>
            <a:off x="685800" y="304800"/>
            <a:ext cx="8077200" cy="1717160"/>
          </a:xfrm>
        </p:spPr>
        <p:txBody>
          <a:bodyPr>
            <a:noAutofit/>
          </a:bodyPr>
          <a:lstStyle/>
          <a:p>
            <a:pPr algn="l"/>
            <a:r>
              <a:rPr lang="en-US" sz="2800" dirty="0" smtClean="0">
                <a:latin typeface="Algerian" pitchFamily="82" charset="0"/>
              </a:rPr>
              <a:t>-:The possibilities of getting  proper fair of the crops is Increase </a:t>
            </a:r>
          </a:p>
          <a:p>
            <a:pPr algn="l"/>
            <a:r>
              <a:rPr lang="en-US" sz="2800" dirty="0" smtClean="0">
                <a:latin typeface="Algerian" pitchFamily="82" charset="0"/>
              </a:rPr>
              <a:t>-:It can be a basic  way by which  the Higher Authorities can up Directly with poor Farmers.</a:t>
            </a:r>
            <a:endParaRPr lang="en-US" sz="2800" dirty="0">
              <a:latin typeface="Algerian" pitchFamily="82" charset="0"/>
            </a:endParaRPr>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010400" cy="1295401"/>
          </a:xfrm>
        </p:spPr>
        <p:txBody>
          <a:bodyPr>
            <a:normAutofit/>
          </a:bodyPr>
          <a:lstStyle/>
          <a:p>
            <a:r>
              <a:rPr lang="en-US" sz="6600" b="0" dirty="0" smtClean="0">
                <a:solidFill>
                  <a:srgbClr val="00B050"/>
                </a:solidFill>
              </a:rPr>
              <a:t>ANGRY</a:t>
            </a:r>
            <a:r>
              <a:rPr lang="en-US" sz="6600" b="0" dirty="0" smtClean="0"/>
              <a:t>NERDS…</a:t>
            </a:r>
            <a:endParaRPr lang="en-US" sz="6600" b="0" dirty="0"/>
          </a:p>
        </p:txBody>
      </p:sp>
      <p:sp>
        <p:nvSpPr>
          <p:cNvPr id="4" name="Picture Placeholder 3"/>
          <p:cNvSpPr>
            <a:spLocks noGrp="1"/>
          </p:cNvSpPr>
          <p:nvPr>
            <p:ph type="pic" idx="1"/>
          </p:nvPr>
        </p:nvSpPr>
        <p:spPr>
          <a:xfrm rot="420000">
            <a:off x="3879981" y="2659355"/>
            <a:ext cx="4617720" cy="3931920"/>
          </a:xfrm>
        </p:spPr>
      </p:sp>
      <p:sp>
        <p:nvSpPr>
          <p:cNvPr id="3" name="Text Placeholder 2"/>
          <p:cNvSpPr>
            <a:spLocks noGrp="1"/>
          </p:cNvSpPr>
          <p:nvPr>
            <p:ph type="body" sz="half" idx="2"/>
          </p:nvPr>
        </p:nvSpPr>
        <p:spPr/>
        <p:txBody>
          <a:bodyPr/>
          <a:lstStyle/>
          <a:p>
            <a:r>
              <a:rPr lang="en-US" dirty="0" smtClean="0"/>
              <a:t>TEAM MEMBERS-</a:t>
            </a:r>
          </a:p>
          <a:p>
            <a:endParaRPr lang="en-US" dirty="0" smtClean="0"/>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851648" cy="1447800"/>
          </a:xfrm>
        </p:spPr>
        <p:txBody>
          <a:bodyPr>
            <a:normAutofit/>
          </a:bodyPr>
          <a:lstStyle/>
          <a:p>
            <a:pPr algn="ctr"/>
            <a:r>
              <a:rPr lang="en-US" sz="6000" dirty="0" smtClean="0"/>
              <a:t>FARM STUDIO..</a:t>
            </a:r>
            <a:endParaRPr lang="en-US" sz="6000" dirty="0"/>
          </a:p>
        </p:txBody>
      </p:sp>
      <p:sp>
        <p:nvSpPr>
          <p:cNvPr id="3" name="Subtitle 2"/>
          <p:cNvSpPr>
            <a:spLocks noGrp="1"/>
          </p:cNvSpPr>
          <p:nvPr>
            <p:ph type="subTitle" idx="1"/>
          </p:nvPr>
        </p:nvSpPr>
        <p:spPr>
          <a:xfrm>
            <a:off x="533400" y="2819400"/>
            <a:ext cx="8305800" cy="3581400"/>
          </a:xfrm>
        </p:spPr>
        <p:txBody>
          <a:bodyPr>
            <a:normAutofit fontScale="92500" lnSpcReduction="20000"/>
          </a:bodyPr>
          <a:lstStyle/>
          <a:p>
            <a:pPr algn="l"/>
            <a:r>
              <a:rPr lang="en-US" sz="4800" b="1" dirty="0" smtClean="0">
                <a:latin typeface="Algerian" pitchFamily="82" charset="0"/>
              </a:rPr>
              <a:t>PRESENTED BY:</a:t>
            </a:r>
          </a:p>
          <a:p>
            <a:r>
              <a:rPr lang="en-US" sz="4800" b="1" dirty="0" smtClean="0">
                <a:latin typeface="Algerian" pitchFamily="82" charset="0"/>
              </a:rPr>
              <a:t>                             </a:t>
            </a:r>
            <a:r>
              <a:rPr lang="en-US" sz="2800" b="1" dirty="0" smtClean="0">
                <a:latin typeface="Algerian" pitchFamily="82" charset="0"/>
              </a:rPr>
              <a:t>                                                                     -:  ASHWIN SAXENA (LEADER)</a:t>
            </a:r>
          </a:p>
          <a:p>
            <a:r>
              <a:rPr lang="en-US" sz="2800" b="1" dirty="0" smtClean="0">
                <a:latin typeface="Algerian" pitchFamily="82" charset="0"/>
              </a:rPr>
              <a:t>-:  SIDDHARTH   Singh</a:t>
            </a:r>
          </a:p>
          <a:p>
            <a:r>
              <a:rPr lang="en-US" sz="2800" b="1" dirty="0" smtClean="0">
                <a:latin typeface="Algerian" pitchFamily="82" charset="0"/>
              </a:rPr>
              <a:t>-:  MANSHI  </a:t>
            </a:r>
            <a:r>
              <a:rPr lang="en-US" sz="2800" b="1" dirty="0" err="1" smtClean="0">
                <a:latin typeface="Algerian" pitchFamily="82" charset="0"/>
              </a:rPr>
              <a:t>GUptA</a:t>
            </a:r>
            <a:endParaRPr lang="en-US" sz="2800" b="1" dirty="0" smtClean="0">
              <a:latin typeface="Algerian" pitchFamily="82" charset="0"/>
            </a:endParaRPr>
          </a:p>
          <a:p>
            <a:r>
              <a:rPr lang="en-US" sz="2800" b="1" dirty="0" smtClean="0">
                <a:latin typeface="Algerian" pitchFamily="82" charset="0"/>
              </a:rPr>
              <a:t>-:  VISHAKHA  AGRAWAL</a:t>
            </a:r>
          </a:p>
          <a:p>
            <a:r>
              <a:rPr lang="en-US" sz="2800" b="1" dirty="0" smtClean="0">
                <a:latin typeface="Algerian" pitchFamily="82" charset="0"/>
              </a:rPr>
              <a:t>-:  CHETAN   UPADHYAY</a:t>
            </a:r>
          </a:p>
          <a:p>
            <a:endParaRPr lang="en-US" sz="2800" b="1" dirty="0" smtClean="0">
              <a:latin typeface="Algerian" pitchFamily="82" charset="0"/>
            </a:endParaRPr>
          </a:p>
          <a:p>
            <a:endParaRPr lang="en-US" sz="2800" b="1" dirty="0" smtClean="0">
              <a:latin typeface="Algerian" pitchFamily="82" charset="0"/>
            </a:endParaRPr>
          </a:p>
          <a:p>
            <a:pPr algn="l"/>
            <a:endParaRPr lang="en-US" b="1" dirty="0" smtClean="0">
              <a:latin typeface="Algerian" pitchFamily="82" charset="0"/>
            </a:endParaRPr>
          </a:p>
          <a:p>
            <a:endParaRPr lang="en-US" dirty="0"/>
          </a:p>
        </p:txBody>
      </p:sp>
    </p:spTree>
  </p:cSld>
  <p:clrMapOvr>
    <a:masterClrMapping/>
  </p:clrMapOvr>
  <p:transition>
    <p:diamon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600"/>
            <a:ext cx="8153400" cy="914400"/>
          </a:xfrm>
          <a:effectLst>
            <a:innerShdw blurRad="114300">
              <a:prstClr val="black"/>
            </a:innerShdw>
            <a:reflection blurRad="6350" stA="50000" endA="300" endPos="38500" dist="50800" dir="5400000" sy="-100000" algn="bl" rotWithShape="0"/>
          </a:effectLst>
          <a:scene3d>
            <a:camera prst="perspectiveRelaxed"/>
            <a:lightRig rig="threePt" dir="t"/>
          </a:scene3d>
          <a:sp3d>
            <a:bevelT prst="relaxedInset"/>
          </a:sp3d>
        </p:spPr>
        <p:txBody>
          <a:bodyPr>
            <a:normAutofit fontScale="90000"/>
          </a:bodyPr>
          <a:lstStyle/>
          <a:p>
            <a:r>
              <a:rPr lang="en-US" sz="6600" dirty="0" smtClean="0">
                <a:latin typeface="Algerian" pitchFamily="82" charset="0"/>
              </a:rPr>
              <a:t>**TABLE OF CONTENT</a:t>
            </a:r>
            <a:endParaRPr lang="en-US" sz="6600" dirty="0">
              <a:latin typeface="Algerian" pitchFamily="82" charset="0"/>
            </a:endParaRPr>
          </a:p>
        </p:txBody>
      </p:sp>
      <p:sp>
        <p:nvSpPr>
          <p:cNvPr id="2" name="Text Placeholder 1"/>
          <p:cNvSpPr>
            <a:spLocks noGrp="1"/>
          </p:cNvSpPr>
          <p:nvPr>
            <p:ph sz="half" idx="4294967295"/>
          </p:nvPr>
        </p:nvSpPr>
        <p:spPr>
          <a:xfrm>
            <a:off x="609600" y="2133600"/>
            <a:ext cx="7315200" cy="4525963"/>
          </a:xfrm>
          <a:ln>
            <a:solidFill>
              <a:schemeClr val="accent1"/>
            </a:solidFill>
          </a:ln>
        </p:spPr>
        <p:txBody>
          <a:bodyPr>
            <a:normAutofit fontScale="62500" lnSpcReduction="20000"/>
          </a:bodyPr>
          <a:lstStyle/>
          <a:p>
            <a:r>
              <a:rPr lang="en-US" sz="5400" dirty="0" smtClean="0">
                <a:solidFill>
                  <a:srgbClr val="FFC000"/>
                </a:solidFill>
                <a:latin typeface="Algerian" pitchFamily="82" charset="0"/>
              </a:rPr>
              <a:t>:- PROBLEM…</a:t>
            </a:r>
          </a:p>
          <a:p>
            <a:r>
              <a:rPr lang="en-US" sz="5400" dirty="0" smtClean="0">
                <a:solidFill>
                  <a:srgbClr val="FFC000"/>
                </a:solidFill>
                <a:latin typeface="Algerian" pitchFamily="82" charset="0"/>
              </a:rPr>
              <a:t>:- </a:t>
            </a:r>
            <a:r>
              <a:rPr lang="en-US" sz="5400" dirty="0" err="1" smtClean="0">
                <a:solidFill>
                  <a:srgbClr val="FFC000"/>
                </a:solidFill>
                <a:latin typeface="Algerian" pitchFamily="82" charset="0"/>
              </a:rPr>
              <a:t>mOTIVATION</a:t>
            </a:r>
            <a:r>
              <a:rPr lang="en-US" sz="5400" dirty="0" smtClean="0">
                <a:solidFill>
                  <a:srgbClr val="FFC000"/>
                </a:solidFill>
                <a:latin typeface="Algerian" pitchFamily="82" charset="0"/>
              </a:rPr>
              <a:t> …</a:t>
            </a:r>
          </a:p>
          <a:p>
            <a:r>
              <a:rPr lang="en-US" sz="5400" dirty="0" smtClean="0">
                <a:solidFill>
                  <a:srgbClr val="FFC000"/>
                </a:solidFill>
                <a:latin typeface="Algerian" pitchFamily="82" charset="0"/>
              </a:rPr>
              <a:t>:- </a:t>
            </a:r>
            <a:r>
              <a:rPr lang="en-US" sz="5400" dirty="0" err="1" smtClean="0">
                <a:solidFill>
                  <a:srgbClr val="FFC000"/>
                </a:solidFill>
                <a:latin typeface="Algerian" pitchFamily="82" charset="0"/>
              </a:rPr>
              <a:t>IntroDUCTION</a:t>
            </a:r>
            <a:r>
              <a:rPr lang="en-US" sz="5400" dirty="0" smtClean="0">
                <a:solidFill>
                  <a:srgbClr val="FFC000"/>
                </a:solidFill>
                <a:latin typeface="Algerian" pitchFamily="82" charset="0"/>
              </a:rPr>
              <a:t>…</a:t>
            </a:r>
          </a:p>
          <a:p>
            <a:r>
              <a:rPr lang="en-US" sz="5400" dirty="0" smtClean="0">
                <a:solidFill>
                  <a:srgbClr val="FFC000"/>
                </a:solidFill>
                <a:latin typeface="Algerian" pitchFamily="82" charset="0"/>
              </a:rPr>
              <a:t>:-LITRATURE  SURVEY…</a:t>
            </a:r>
          </a:p>
          <a:p>
            <a:r>
              <a:rPr lang="en-US" sz="5400" dirty="0" smtClean="0">
                <a:solidFill>
                  <a:srgbClr val="FFC000"/>
                </a:solidFill>
                <a:latin typeface="Algerian" pitchFamily="82" charset="0"/>
              </a:rPr>
              <a:t>:- MODIFICATION…</a:t>
            </a:r>
          </a:p>
          <a:p>
            <a:r>
              <a:rPr lang="en-US" sz="5400" dirty="0" smtClean="0">
                <a:solidFill>
                  <a:srgbClr val="FFC000"/>
                </a:solidFill>
                <a:latin typeface="Algerian" pitchFamily="82" charset="0"/>
              </a:rPr>
              <a:t>:- RESULTS …</a:t>
            </a:r>
          </a:p>
          <a:p>
            <a:r>
              <a:rPr lang="en-US" sz="5400" dirty="0" smtClean="0">
                <a:solidFill>
                  <a:srgbClr val="FFC000"/>
                </a:solidFill>
                <a:latin typeface="Algerian" pitchFamily="82" charset="0"/>
              </a:rPr>
              <a:t>:- FUTURE SCOPE...</a:t>
            </a:r>
          </a:p>
          <a:p>
            <a:r>
              <a:rPr lang="en-US" sz="5400" dirty="0" smtClean="0">
                <a:solidFill>
                  <a:srgbClr val="FFC000"/>
                </a:solidFill>
                <a:latin typeface="Algerian" pitchFamily="82" charset="0"/>
              </a:rPr>
              <a:t>:- CONCLUSION…</a:t>
            </a:r>
            <a:endParaRPr lang="en-US" sz="5400" dirty="0">
              <a:solidFill>
                <a:srgbClr val="FFC000"/>
              </a:solidFill>
              <a:latin typeface="Algerian" pitchFamily="82" charset="0"/>
            </a:endParaRP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lgerian" pitchFamily="82" charset="0"/>
              </a:rPr>
              <a:t>**</a:t>
            </a:r>
            <a:r>
              <a:rPr lang="en-US" dirty="0" smtClean="0">
                <a:solidFill>
                  <a:srgbClr val="0070C0"/>
                </a:solidFill>
                <a:latin typeface="Algerian" pitchFamily="82" charset="0"/>
              </a:rPr>
              <a:t>Problems</a:t>
            </a:r>
            <a:r>
              <a:rPr lang="en-US" dirty="0" smtClean="0">
                <a:latin typeface="Algerian" pitchFamily="82" charset="0"/>
              </a:rPr>
              <a:t> face by </a:t>
            </a:r>
            <a:r>
              <a:rPr lang="en-US" dirty="0" smtClean="0">
                <a:solidFill>
                  <a:schemeClr val="accent3">
                    <a:lumMod val="75000"/>
                  </a:schemeClr>
                </a:solidFill>
                <a:latin typeface="Algerian" pitchFamily="82" charset="0"/>
              </a:rPr>
              <a:t>farmer..</a:t>
            </a:r>
            <a:endParaRPr lang="en-US" dirty="0"/>
          </a:p>
        </p:txBody>
      </p:sp>
      <p:pic>
        <p:nvPicPr>
          <p:cNvPr id="7" name="Content Placeholder 6" descr="FARMER 1.jpg"/>
          <p:cNvPicPr>
            <a:picLocks noGrp="1" noChangeAspect="1"/>
          </p:cNvPicPr>
          <p:nvPr>
            <p:ph sz="half" idx="2"/>
          </p:nvPr>
        </p:nvPicPr>
        <p:blipFill>
          <a:blip r:embed="rId2" cstate="print"/>
          <a:stretch>
            <a:fillRect/>
          </a:stretch>
        </p:blipFill>
        <p:spPr>
          <a:xfrm>
            <a:off x="492777" y="1752600"/>
            <a:ext cx="4084845" cy="4267200"/>
          </a:xfrm>
        </p:spPr>
      </p:pic>
      <p:sp>
        <p:nvSpPr>
          <p:cNvPr id="6" name="Content Placeholder 5"/>
          <p:cNvSpPr>
            <a:spLocks noGrp="1"/>
          </p:cNvSpPr>
          <p:nvPr>
            <p:ph sz="quarter" idx="4"/>
          </p:nvPr>
        </p:nvSpPr>
        <p:spPr>
          <a:xfrm>
            <a:off x="4645025" y="1524000"/>
            <a:ext cx="4041775" cy="4894389"/>
          </a:xfrm>
        </p:spPr>
        <p:txBody>
          <a:bodyPr>
            <a:noAutofit/>
          </a:bodyPr>
          <a:lstStyle/>
          <a:p>
            <a:r>
              <a:rPr lang="en-US" b="1" i="1" dirty="0" smtClean="0">
                <a:latin typeface="Harlow Solid Italic" pitchFamily="82" charset="0"/>
                <a:ea typeface="Arial Unicode MS" pitchFamily="34" charset="-128"/>
                <a:cs typeface="Arial Unicode MS" pitchFamily="34" charset="-128"/>
              </a:rPr>
              <a:t> </a:t>
            </a:r>
            <a:r>
              <a:rPr lang="en-US" b="1" i="1" dirty="0" smtClean="0">
                <a:latin typeface="Algerian" pitchFamily="82" charset="0"/>
                <a:ea typeface="Arial Unicode MS" pitchFamily="34" charset="-128"/>
                <a:cs typeface="Arial Unicode MS" pitchFamily="34" charset="-128"/>
              </a:rPr>
              <a:t>The FARMERS are  Not known with climatic as well as the soil condition of the Area. don’t know which crop will be more productive </a:t>
            </a:r>
          </a:p>
          <a:p>
            <a:r>
              <a:rPr lang="en-US" b="1" i="1" dirty="0" smtClean="0">
                <a:latin typeface="Algerian" pitchFamily="82" charset="0"/>
                <a:ea typeface="Arial Unicode MS" pitchFamily="34" charset="-128"/>
                <a:cs typeface="Arial Unicode MS" pitchFamily="34" charset="-128"/>
              </a:rPr>
              <a:t> In that particular Area BECAUSE of </a:t>
            </a:r>
            <a:r>
              <a:rPr lang="en-US" b="1" i="1" dirty="0" err="1" smtClean="0">
                <a:latin typeface="Algerian" pitchFamily="82" charset="0"/>
                <a:ea typeface="Arial Unicode MS" pitchFamily="34" charset="-128"/>
                <a:cs typeface="Arial Unicode MS" pitchFamily="34" charset="-128"/>
              </a:rPr>
              <a:t>certAin</a:t>
            </a:r>
            <a:r>
              <a:rPr lang="en-US" b="1" i="1" dirty="0" smtClean="0">
                <a:latin typeface="Algerian" pitchFamily="82" charset="0"/>
                <a:ea typeface="Arial Unicode MS" pitchFamily="34" charset="-128"/>
                <a:cs typeface="Arial Unicode MS" pitchFamily="34" charset="-128"/>
              </a:rPr>
              <a:t> specification &amp; the  nature of  the soil.</a:t>
            </a:r>
          </a:p>
          <a:p>
            <a:endParaRPr lang="en-US" b="1" i="1" dirty="0" smtClean="0">
              <a:latin typeface="Algerian" pitchFamily="82" charset="0"/>
              <a:ea typeface="Arial Unicode MS" pitchFamily="34" charset="-128"/>
              <a:cs typeface="Arial Unicode MS" pitchFamily="34" charset="-128"/>
            </a:endParaRPr>
          </a:p>
          <a:p>
            <a:r>
              <a:rPr lang="en-US" b="1" i="1" dirty="0" smtClean="0">
                <a:latin typeface="Algerian" pitchFamily="82" charset="0"/>
                <a:ea typeface="Arial Unicode MS" pitchFamily="34" charset="-128"/>
                <a:cs typeface="Arial Unicode MS" pitchFamily="34" charset="-128"/>
              </a:rPr>
              <a:t>They are </a:t>
            </a:r>
            <a:r>
              <a:rPr lang="en-US" b="1" i="1" dirty="0" err="1" smtClean="0">
                <a:latin typeface="Algerian" pitchFamily="82" charset="0"/>
                <a:ea typeface="Arial Unicode MS" pitchFamily="34" charset="-128"/>
                <a:cs typeface="Arial Unicode MS" pitchFamily="34" charset="-128"/>
              </a:rPr>
              <a:t>unawrae</a:t>
            </a:r>
            <a:r>
              <a:rPr lang="en-US" b="1" i="1" dirty="0" smtClean="0">
                <a:latin typeface="Algerian" pitchFamily="82" charset="0"/>
                <a:ea typeface="Arial Unicode MS" pitchFamily="34" charset="-128"/>
                <a:cs typeface="Arial Unicode MS" pitchFamily="34" charset="-128"/>
              </a:rPr>
              <a:t> of the  future weather  conditions, </a:t>
            </a:r>
            <a:r>
              <a:rPr lang="en-US" b="1" i="1" dirty="0" err="1" smtClean="0">
                <a:latin typeface="Algerian" pitchFamily="82" charset="0"/>
                <a:ea typeface="Arial Unicode MS" pitchFamily="34" charset="-128"/>
                <a:cs typeface="Arial Unicode MS" pitchFamily="34" charset="-128"/>
              </a:rPr>
              <a:t>aleast</a:t>
            </a:r>
            <a:r>
              <a:rPr lang="en-US" b="1" i="1" dirty="0" smtClean="0">
                <a:latin typeface="Algerian" pitchFamily="82" charset="0"/>
                <a:ea typeface="Arial Unicode MS" pitchFamily="34" charset="-128"/>
                <a:cs typeface="Arial Unicode MS" pitchFamily="34" charset="-128"/>
              </a:rPr>
              <a:t> not for upcoming Week</a:t>
            </a:r>
            <a:endParaRPr lang="en-US"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64344" y="2209800"/>
            <a:ext cx="4031456" cy="4267200"/>
          </a:xfrm>
        </p:spPr>
        <p:txBody>
          <a:bodyPr>
            <a:normAutofit/>
          </a:bodyPr>
          <a:lstStyle/>
          <a:p>
            <a:pPr>
              <a:buFont typeface="+mj-lt"/>
              <a:buAutoNum type="arabicPeriod"/>
            </a:pPr>
            <a:r>
              <a:rPr lang="en-US" b="1" i="1" dirty="0" smtClean="0">
                <a:latin typeface="Algerian" pitchFamily="82" charset="0"/>
                <a:ea typeface="Arial Unicode MS" pitchFamily="34" charset="-128"/>
                <a:cs typeface="Arial Unicode MS" pitchFamily="34" charset="-128"/>
              </a:rPr>
              <a:t> Agricultural marketing still continues to be in a bad shape in rural India. In the absence of sound marketing facilities, the farmers have to depend upon local traders and middlemen for the disposal of their farm produce which is sold at throw-away price.</a:t>
            </a:r>
            <a:endParaRPr lang="en-US" dirty="0"/>
          </a:p>
        </p:txBody>
      </p:sp>
      <p:pic>
        <p:nvPicPr>
          <p:cNvPr id="9" name="Content Placeholder 8" descr="FARMER @.jpg"/>
          <p:cNvPicPr>
            <a:picLocks noGrp="1" noChangeAspect="1"/>
          </p:cNvPicPr>
          <p:nvPr>
            <p:ph sz="half" idx="2"/>
          </p:nvPr>
        </p:nvPicPr>
        <p:blipFill>
          <a:blip r:embed="rId2" cstate="print"/>
          <a:stretch>
            <a:fillRect/>
          </a:stretch>
        </p:blipFill>
        <p:spPr>
          <a:xfrm>
            <a:off x="4648200" y="685800"/>
            <a:ext cx="4038599" cy="5029200"/>
          </a:xfrm>
        </p:spPr>
      </p:pic>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848600" cy="1676400"/>
          </a:xfrm>
        </p:spPr>
        <p:txBody>
          <a:bodyPr>
            <a:normAutofit/>
          </a:bodyPr>
          <a:lstStyle/>
          <a:p>
            <a:r>
              <a:rPr lang="en-US" sz="6000" dirty="0" smtClean="0">
                <a:solidFill>
                  <a:schemeClr val="accent3">
                    <a:lumMod val="75000"/>
                  </a:schemeClr>
                </a:solidFill>
                <a:latin typeface="Algerian" pitchFamily="82" charset="0"/>
              </a:rPr>
              <a:t>MOTIVATION..</a:t>
            </a:r>
            <a:endParaRPr lang="en-US" sz="6000" dirty="0">
              <a:solidFill>
                <a:schemeClr val="accent3">
                  <a:lumMod val="75000"/>
                </a:schemeClr>
              </a:solidFill>
              <a:latin typeface="Algerian" pitchFamily="82" charset="0"/>
            </a:endParaRPr>
          </a:p>
        </p:txBody>
      </p:sp>
      <p:sp>
        <p:nvSpPr>
          <p:cNvPr id="3" name="Content Placeholder 2"/>
          <p:cNvSpPr>
            <a:spLocks noGrp="1"/>
          </p:cNvSpPr>
          <p:nvPr>
            <p:ph idx="1"/>
          </p:nvPr>
        </p:nvSpPr>
        <p:spPr>
          <a:xfrm>
            <a:off x="838200" y="2438400"/>
            <a:ext cx="7772400" cy="3886200"/>
          </a:xfrm>
        </p:spPr>
        <p:txBody>
          <a:bodyPr>
            <a:noAutofit/>
          </a:bodyPr>
          <a:lstStyle/>
          <a:p>
            <a:r>
              <a:rPr lang="en-US" sz="2800" dirty="0" smtClean="0">
                <a:latin typeface="Algerian" pitchFamily="82" charset="0"/>
              </a:rPr>
              <a:t>Because of less knowledge the farmers were not able to decide  which type of soil is considered to be better for the production of which type of crop &amp; because of  sounded market facility they were also not able to get the proper productive cost of their crops.</a:t>
            </a:r>
          </a:p>
        </p:txBody>
      </p:sp>
    </p:spTree>
  </p:cSld>
  <p:clrMapOvr>
    <a:masterClrMapping/>
  </p:clrMapOvr>
  <p:transition>
    <p:comb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rupee.jpg"/>
          <p:cNvPicPr>
            <a:picLocks noGrp="1" noChangeAspect="1"/>
          </p:cNvPicPr>
          <p:nvPr>
            <p:ph idx="1"/>
          </p:nvPr>
        </p:nvPicPr>
        <p:blipFill>
          <a:blip r:embed="rId2" cstate="print"/>
          <a:stretch>
            <a:fillRect/>
          </a:stretch>
        </p:blipFill>
        <p:spPr>
          <a:xfrm>
            <a:off x="4114800" y="609600"/>
            <a:ext cx="4495799" cy="4953000"/>
          </a:xfrm>
        </p:spPr>
      </p:pic>
      <p:sp>
        <p:nvSpPr>
          <p:cNvPr id="3" name="Text Placeholder 2"/>
          <p:cNvSpPr>
            <a:spLocks noGrp="1"/>
          </p:cNvSpPr>
          <p:nvPr>
            <p:ph type="body" sz="half" idx="2"/>
          </p:nvPr>
        </p:nvSpPr>
        <p:spPr>
          <a:xfrm>
            <a:off x="533400" y="609600"/>
            <a:ext cx="3276600" cy="6248400"/>
          </a:xfrm>
        </p:spPr>
        <p:txBody>
          <a:bodyPr>
            <a:normAutofit/>
          </a:bodyPr>
          <a:lstStyle/>
          <a:p>
            <a:pPr algn="l"/>
            <a:r>
              <a:rPr lang="en-US" sz="3200" dirty="0" smtClean="0">
                <a:latin typeface="Algerian" pitchFamily="82" charset="0"/>
              </a:rPr>
              <a:t>To refine the Economy of the Farmer and the “Government” sell &amp; buy </a:t>
            </a:r>
            <a:r>
              <a:rPr lang="en-US" sz="3200" dirty="0" err="1" smtClean="0">
                <a:latin typeface="Algerian" pitchFamily="82" charset="0"/>
              </a:rPr>
              <a:t>infrastructu</a:t>
            </a:r>
            <a:r>
              <a:rPr lang="en-US" sz="3200" dirty="0" smtClean="0">
                <a:latin typeface="Algerian" pitchFamily="82" charset="0"/>
              </a:rPr>
              <a:t>--re these action can be performed.</a:t>
            </a:r>
          </a:p>
        </p:txBody>
      </p:sp>
    </p:spTree>
  </p:cSld>
  <p:clrMapOvr>
    <a:masterClrMapping/>
  </p:clrMapOvr>
  <p:transition>
    <p:blind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914400"/>
          </a:xfrm>
        </p:spPr>
        <p:txBody>
          <a:bodyPr/>
          <a:lstStyle/>
          <a:p>
            <a:r>
              <a:rPr lang="en-US" sz="5400" dirty="0" smtClean="0">
                <a:solidFill>
                  <a:schemeClr val="accent3">
                    <a:lumMod val="75000"/>
                  </a:schemeClr>
                </a:solidFill>
                <a:latin typeface="Algerian" pitchFamily="82" charset="0"/>
              </a:rPr>
              <a:t>Introduction..</a:t>
            </a:r>
            <a:endParaRPr lang="en-US" sz="5400" dirty="0">
              <a:solidFill>
                <a:schemeClr val="accent3">
                  <a:lumMod val="75000"/>
                </a:schemeClr>
              </a:solidFill>
              <a:latin typeface="Algerian" pitchFamily="82" charset="0"/>
            </a:endParaRPr>
          </a:p>
        </p:txBody>
      </p:sp>
      <p:sp>
        <p:nvSpPr>
          <p:cNvPr id="3" name="Content Placeholder 2"/>
          <p:cNvSpPr>
            <a:spLocks noGrp="1"/>
          </p:cNvSpPr>
          <p:nvPr>
            <p:ph idx="1"/>
          </p:nvPr>
        </p:nvSpPr>
        <p:spPr>
          <a:xfrm>
            <a:off x="685800" y="2438400"/>
            <a:ext cx="7772400" cy="4572000"/>
          </a:xfrm>
        </p:spPr>
        <p:txBody>
          <a:bodyPr>
            <a:normAutofit/>
          </a:bodyPr>
          <a:lstStyle/>
          <a:p>
            <a:r>
              <a:rPr lang="en-US" dirty="0" smtClean="0">
                <a:latin typeface="Algerian" pitchFamily="82" charset="0"/>
              </a:rPr>
              <a:t>It can provide the basic Information which helps in the development of the farmer’s Economy and easily providing collective stock to the Government. </a:t>
            </a:r>
          </a:p>
          <a:p>
            <a:r>
              <a:rPr lang="en-US" dirty="0" smtClean="0">
                <a:latin typeface="Algerian" pitchFamily="82" charset="0"/>
              </a:rPr>
              <a:t>The platform  is easily accessible and VERY handy to the user…</a:t>
            </a:r>
            <a:endParaRPr lang="en-US" dirty="0">
              <a:latin typeface="Algerian" pitchFamily="82" charset="0"/>
            </a:endParaRP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solidFill>
                  <a:schemeClr val="accent3">
                    <a:lumMod val="75000"/>
                  </a:schemeClr>
                </a:solidFill>
                <a:latin typeface="Algerian" pitchFamily="82" charset="0"/>
              </a:rPr>
              <a:t>MODIFICATION</a:t>
            </a:r>
            <a:endParaRPr lang="en-US" sz="7200" dirty="0"/>
          </a:p>
        </p:txBody>
      </p:sp>
      <p:pic>
        <p:nvPicPr>
          <p:cNvPr id="5" name="Content Placeholder 4" descr="modi.jpg"/>
          <p:cNvPicPr>
            <a:picLocks noGrp="1" noChangeAspect="1"/>
          </p:cNvPicPr>
          <p:nvPr>
            <p:ph sz="half" idx="1"/>
          </p:nvPr>
        </p:nvPicPr>
        <p:blipFill>
          <a:blip r:embed="rId2" cstate="print"/>
          <a:stretch>
            <a:fillRect/>
          </a:stretch>
        </p:blipFill>
        <p:spPr>
          <a:xfrm>
            <a:off x="866775" y="3699102"/>
            <a:ext cx="3636963" cy="1110796"/>
          </a:xfrm>
        </p:spPr>
      </p:pic>
      <p:sp>
        <p:nvSpPr>
          <p:cNvPr id="4" name="Content Placeholder 3"/>
          <p:cNvSpPr>
            <a:spLocks noGrp="1"/>
          </p:cNvSpPr>
          <p:nvPr>
            <p:ph sz="half" idx="2"/>
          </p:nvPr>
        </p:nvSpPr>
        <p:spPr/>
        <p:txBody>
          <a:bodyPr>
            <a:normAutofit/>
          </a:bodyPr>
          <a:lstStyle/>
          <a:p>
            <a:r>
              <a:rPr lang="en-US" dirty="0" smtClean="0">
                <a:latin typeface="Algerian" pitchFamily="82" charset="0"/>
              </a:rPr>
              <a:t>This can improve the  basic </a:t>
            </a:r>
            <a:r>
              <a:rPr lang="en-US" dirty="0" err="1" smtClean="0">
                <a:latin typeface="Algerian" pitchFamily="82" charset="0"/>
              </a:rPr>
              <a:t>Organisation</a:t>
            </a:r>
            <a:r>
              <a:rPr lang="en-US" dirty="0" smtClean="0">
                <a:latin typeface="Algerian" pitchFamily="82" charset="0"/>
              </a:rPr>
              <a:t> structure of the Farmers selling and knowledge based process.</a:t>
            </a:r>
          </a:p>
          <a:p>
            <a:r>
              <a:rPr lang="en-US" dirty="0" smtClean="0">
                <a:latin typeface="Algerian" pitchFamily="82" charset="0"/>
              </a:rPr>
              <a:t>  they also get concern  about the type of soil in their Locality&amp; which </a:t>
            </a:r>
          </a:p>
        </p:txBody>
      </p:sp>
    </p:spTree>
  </p:cSld>
  <p:clrMapOvr>
    <a:masterClrMapping/>
  </p:clrMapOvr>
  <p:transition>
    <p:strips dir="l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698</TotalTime>
  <Words>509</Words>
  <Application>Microsoft Office PowerPoint</Application>
  <PresentationFormat>On-screen Show (4:3)</PresentationFormat>
  <Paragraphs>54</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 Unicode MS</vt:lpstr>
      <vt:lpstr>Algerian</vt:lpstr>
      <vt:lpstr>Arial</vt:lpstr>
      <vt:lpstr>Calibri</vt:lpstr>
      <vt:lpstr>Century Gothic</vt:lpstr>
      <vt:lpstr>Harlow Solid Italic</vt:lpstr>
      <vt:lpstr>Wingdings</vt:lpstr>
      <vt:lpstr>Wingdings 3</vt:lpstr>
      <vt:lpstr>Ion Boardroom</vt:lpstr>
      <vt:lpstr>GENERO’19</vt:lpstr>
      <vt:lpstr>FARM STUDIO..</vt:lpstr>
      <vt:lpstr>**TABLE OF CONTENT</vt:lpstr>
      <vt:lpstr>**Problems face by farmer..</vt:lpstr>
      <vt:lpstr>PowerPoint Presentation</vt:lpstr>
      <vt:lpstr>MOTIVATION..</vt:lpstr>
      <vt:lpstr>PowerPoint Presentation</vt:lpstr>
      <vt:lpstr>Introduction..</vt:lpstr>
      <vt:lpstr>MODIFICATION</vt:lpstr>
      <vt:lpstr>RESULT:</vt:lpstr>
      <vt:lpstr>Proper informartin are earned by the Farmer’s ... </vt:lpstr>
      <vt:lpstr>It is free cost.. </vt:lpstr>
      <vt:lpstr>CONCLUSION:-</vt:lpstr>
      <vt:lpstr>PowerPoint Presentation</vt:lpstr>
      <vt:lpstr>ANGRYNERDS…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 STUDIO..</dc:title>
  <dc:creator>Dell</dc:creator>
  <cp:lastModifiedBy>Ashwin Saxena</cp:lastModifiedBy>
  <cp:revision>73</cp:revision>
  <dcterms:created xsi:type="dcterms:W3CDTF">2019-10-15T03:08:40Z</dcterms:created>
  <dcterms:modified xsi:type="dcterms:W3CDTF">2019-10-15T07:57:27Z</dcterms:modified>
</cp:coreProperties>
</file>