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80" r:id="rId2"/>
    <p:sldId id="366" r:id="rId3"/>
    <p:sldId id="380"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8" d="100"/>
          <a:sy n="78" d="100"/>
        </p:scale>
        <p:origin x="170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7"/>
            <a:chOff x="-14748" y="986564"/>
            <a:chExt cx="9158748" cy="5456757"/>
          </a:xfrm>
        </p:grpSpPr>
        <p:sp>
          <p:nvSpPr>
            <p:cNvPr id="22" name="TextBox 21"/>
            <p:cNvSpPr txBox="1"/>
            <p:nvPr/>
          </p:nvSpPr>
          <p:spPr>
            <a:xfrm>
              <a:off x="177781" y="4812105"/>
              <a:ext cx="4322209" cy="1631216"/>
            </a:xfrm>
            <a:prstGeom prst="rect">
              <a:avLst/>
            </a:prstGeom>
            <a:noFill/>
          </p:spPr>
          <p:txBody>
            <a:bodyPr wrap="square" rtlCol="0">
              <a:spAutoFit/>
            </a:bodyPr>
            <a:lstStyle/>
            <a:p>
              <a:r>
                <a:rPr lang="en-US" sz="2000" b="1" dirty="0"/>
                <a:t>220701033</a:t>
              </a:r>
            </a:p>
            <a:p>
              <a:r>
                <a:rPr lang="en-US" sz="2000" b="1" dirty="0"/>
                <a:t>A.ASHWIN</a:t>
              </a:r>
            </a:p>
            <a:p>
              <a:r>
                <a:rPr lang="en-US" sz="2000" b="1" dirty="0" err="1"/>
                <a:t>Mrs.J</a:t>
              </a:r>
              <a:r>
                <a:rPr lang="en-US" sz="2000" b="1" dirty="0"/>
                <a:t> .JINU SOPHIA</a:t>
              </a:r>
            </a:p>
            <a:p>
              <a:r>
                <a:rPr lang="en-US" sz="2000" b="1" dirty="0"/>
                <a:t>ASSISSTANT PROFESSER(SG)</a:t>
              </a:r>
            </a:p>
            <a:p>
              <a:r>
                <a:rPr lang="en-US" sz="2000" b="1" dirty="0"/>
                <a:t>Computer Science and Engineering</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Language Translation Automation</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pic>
        <p:nvPicPr>
          <p:cNvPr id="5" name="Content Placeholder 4">
            <a:extLst>
              <a:ext uri="{FF2B5EF4-FFF2-40B4-BE49-F238E27FC236}">
                <a16:creationId xmlns:a16="http://schemas.microsoft.com/office/drawing/2014/main" id="{58CEDEC2-A651-5B83-FFE6-A160B56961B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 y="2291804"/>
            <a:ext cx="8763000" cy="2731591"/>
          </a:xfr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normAutofit/>
          </a:bodyPr>
          <a:lstStyle/>
          <a:p>
            <a:r>
              <a:rPr lang="en-US" dirty="0"/>
              <a:t>Main Process</a:t>
            </a:r>
          </a:p>
          <a:p>
            <a:pPr marL="0" indent="0" algn="just">
              <a:buNone/>
            </a:pPr>
            <a:r>
              <a:rPr lang="en-US" dirty="0"/>
              <a:t>       </a:t>
            </a:r>
            <a:r>
              <a:rPr lang="en-US" sz="2000" dirty="0"/>
              <a:t>The main process of the Language Translation Automation system involves automating the translation of text and distributing it via email. The process begins with user input, followed by text translation using APIs like Google Translate. The translated text is then formatted into an email and delivered securely, ensuring efficient multilingual communication with minimal manual effort.</a:t>
            </a:r>
          </a:p>
          <a:p>
            <a:r>
              <a:rPr lang="en-US" dirty="0"/>
              <a:t>Sub Process</a:t>
            </a:r>
          </a:p>
          <a:p>
            <a:pPr marL="0" indent="0" algn="just">
              <a:buNone/>
            </a:pPr>
            <a:r>
              <a:rPr lang="en-US" sz="2200" dirty="0"/>
              <a:t>    The sub-processes include input collection, language selection, translation processing, email composition, and secure delivery. Input is validated, translated using APIs, and formatted appropriately. The system then integrates with email services to send the translated text. Error handling and activity logging ensure smooth operation and provide detailed records for troubleshooting and monitoring.</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IN" b="1" dirty="0"/>
              <a:t>Module 1</a:t>
            </a:r>
            <a:r>
              <a:rPr lang="en-IN" dirty="0"/>
              <a:t>: User Input Module</a:t>
            </a:r>
          </a:p>
          <a:p>
            <a:pPr>
              <a:buFont typeface="Arial" panose="020B0604020202020204" pitchFamily="34" charset="0"/>
              <a:buChar char="•"/>
            </a:pPr>
            <a:r>
              <a:rPr lang="en-IN" b="1" dirty="0"/>
              <a:t>Description</a:t>
            </a:r>
            <a:r>
              <a:rPr lang="en-IN" dirty="0"/>
              <a:t>: Enables input validation and prepares text for translation.</a:t>
            </a:r>
          </a:p>
          <a:p>
            <a:pPr>
              <a:buFont typeface="Arial" panose="020B0604020202020204" pitchFamily="34" charset="0"/>
              <a:buChar char="•"/>
            </a:pPr>
            <a:r>
              <a:rPr lang="en-IN" b="1" dirty="0"/>
              <a:t>Screenshots</a:t>
            </a:r>
            <a:r>
              <a:rPr lang="en-IN" dirty="0"/>
              <a:t>: Interface for user input.</a:t>
            </a:r>
          </a:p>
          <a:p>
            <a:r>
              <a:rPr lang="en-IN" b="1" dirty="0"/>
              <a:t>Module 2</a:t>
            </a:r>
            <a:r>
              <a:rPr lang="en-IN" dirty="0"/>
              <a:t>: Translation Module</a:t>
            </a:r>
          </a:p>
          <a:p>
            <a:pPr>
              <a:buFont typeface="Arial" panose="020B0604020202020204" pitchFamily="34" charset="0"/>
              <a:buChar char="•"/>
            </a:pPr>
            <a:r>
              <a:rPr lang="en-IN" b="1" dirty="0"/>
              <a:t>Description</a:t>
            </a:r>
            <a:r>
              <a:rPr lang="en-IN" dirty="0"/>
              <a:t>: Uses APIs to translate text and formats emails for secure delivery.</a:t>
            </a:r>
          </a:p>
          <a:p>
            <a:pPr>
              <a:buFont typeface="Arial" panose="020B0604020202020204" pitchFamily="34" charset="0"/>
              <a:buChar char="•"/>
            </a:pPr>
            <a:r>
              <a:rPr lang="en-IN" b="1" dirty="0"/>
              <a:t>Screenshots</a:t>
            </a:r>
            <a:r>
              <a:rPr lang="en-IN" dirty="0"/>
              <a:t>: Translated content screen.</a:t>
            </a:r>
          </a:p>
          <a:p>
            <a:endParaRPr lang="en-US" dirty="0"/>
          </a:p>
        </p:txBody>
      </p:sp>
      <p:pic>
        <p:nvPicPr>
          <p:cNvPr id="5" name="Picture 4">
            <a:extLst>
              <a:ext uri="{FF2B5EF4-FFF2-40B4-BE49-F238E27FC236}">
                <a16:creationId xmlns:a16="http://schemas.microsoft.com/office/drawing/2014/main" id="{C9929A0D-7F9B-CA8D-0D50-0AEA4C318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24" y="2456892"/>
            <a:ext cx="8244916" cy="3672408"/>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effectLst/>
                <a:latin typeface="ui-sans-serif"/>
              </a:rPr>
              <a:t>Translation accuracy.</a:t>
            </a:r>
          </a:p>
          <a:p>
            <a:pPr algn="l">
              <a:buFont typeface="Arial" panose="020B0604020202020204" pitchFamily="34" charset="0"/>
              <a:buChar char="•"/>
            </a:pPr>
            <a:r>
              <a:rPr lang="en-US" b="0" i="0" dirty="0">
                <a:effectLst/>
                <a:latin typeface="ui-sans-serif"/>
              </a:rPr>
              <a:t>Email delivery reliability.</a:t>
            </a:r>
          </a:p>
          <a:p>
            <a:pPr algn="l">
              <a:buFont typeface="Arial" panose="020B0604020202020204" pitchFamily="34" charset="0"/>
              <a:buChar char="•"/>
            </a:pPr>
            <a:r>
              <a:rPr lang="en-US" b="0" i="0" dirty="0">
                <a:effectLst/>
                <a:latin typeface="ui-sans-serif"/>
              </a:rPr>
              <a:t>Robust error handling.</a:t>
            </a:r>
          </a:p>
          <a:p>
            <a:pPr algn="l">
              <a:buFont typeface="Arial" panose="020B0604020202020204" pitchFamily="34" charset="0"/>
              <a:buChar char="•"/>
            </a:pPr>
            <a:r>
              <a:rPr lang="en-US" dirty="0"/>
              <a:t>Ensured smooth data flow and interaction between different modules.</a:t>
            </a:r>
            <a:endParaRPr lang="en-US" dirty="0">
              <a:latin typeface="ui-sans-serif"/>
            </a:endParaRPr>
          </a:p>
          <a:p>
            <a:pPr algn="l">
              <a:buFont typeface="Arial" panose="020B0604020202020204" pitchFamily="34" charset="0"/>
              <a:buChar char="•"/>
            </a:pPr>
            <a:r>
              <a:rPr lang="en-US" dirty="0"/>
              <a:t>Simulated errors like invalid inputs and API failures to ensure proper logging and notifications.</a:t>
            </a:r>
            <a:endParaRPr lang="en-US" dirty="0">
              <a:latin typeface="ui-sans-serif"/>
            </a:endParaRPr>
          </a:p>
          <a:p>
            <a:pPr algn="l">
              <a:buFont typeface="Arial" panose="020B0604020202020204" pitchFamily="34" charset="0"/>
              <a:buChar char="•"/>
            </a:pPr>
            <a:r>
              <a:rPr lang="en-US" dirty="0"/>
              <a:t>Verified that individual modules like input validation, translation, and email delivery work as expected.</a:t>
            </a:r>
            <a:br>
              <a:rPr lang="en-US" b="0" i="0" dirty="0">
                <a:effectLst/>
                <a:latin typeface="ui-sans-serif"/>
              </a:rPr>
            </a:br>
            <a:r>
              <a:rPr lang="en-US" b="0" i="0" dirty="0">
                <a:effectLst/>
                <a:latin typeface="ui-sans-serif"/>
              </a:rPr>
              <a:t>All components performed as expected with minimal errors.</a:t>
            </a:r>
          </a:p>
          <a:p>
            <a:endParaRPr lang="en-US" dirty="0"/>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r>
              <a:rPr lang="en-US" b="0" i="0" dirty="0">
                <a:effectLst/>
                <a:latin typeface="ui-sans-serif"/>
              </a:rPr>
              <a:t>The project automates translation and email distribution, saving time and reducing errors. It demonstrates the potential of RPA to enhance productivity and streamline multilingual communication</a:t>
            </a:r>
          </a:p>
          <a:p>
            <a:r>
              <a:rPr lang="en-US" dirty="0"/>
              <a:t>The implemented system enhances operational efficiency and reduces dependency on manual intervention, paving the way for further advancements in automated communication workflows.</a:t>
            </a:r>
            <a:endParaRPr lang="en-US" dirty="0">
              <a:solidFill>
                <a:srgbClr val="ECECEC"/>
              </a:solidFill>
              <a:latin typeface="ui-sans-serif"/>
            </a:endParaRPr>
          </a:p>
          <a:p>
            <a:r>
              <a:rPr lang="en-US" dirty="0"/>
              <a:t>The project demonstrates the effectiveness of integrating automation tools with translation and communication technologies, providing a scalable solution for multilingual tasks.</a:t>
            </a:r>
            <a:r>
              <a:rPr lang="en-US" b="0" i="0" dirty="0">
                <a:solidFill>
                  <a:srgbClr val="ECECEC"/>
                </a:solidFill>
                <a:effectLst/>
                <a:latin typeface="ui-sans-serif"/>
              </a:rPr>
              <a:t>.</a:t>
            </a:r>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pPr algn="l">
              <a:buFont typeface="+mj-lt"/>
              <a:buAutoNum type="arabicPeriod"/>
            </a:pPr>
            <a:r>
              <a:rPr lang="en-US" b="0" i="0" dirty="0">
                <a:effectLst/>
                <a:latin typeface="ui-sans-serif"/>
              </a:rPr>
              <a:t>Support for more languages.</a:t>
            </a:r>
          </a:p>
          <a:p>
            <a:pPr algn="l">
              <a:buFont typeface="+mj-lt"/>
              <a:buAutoNum type="arabicPeriod"/>
            </a:pPr>
            <a:r>
              <a:rPr lang="en-US" b="0" i="0" dirty="0">
                <a:effectLst/>
                <a:latin typeface="ui-sans-serif"/>
              </a:rPr>
              <a:t>Integration with additional communication platforms.</a:t>
            </a:r>
          </a:p>
          <a:p>
            <a:pPr algn="l">
              <a:buFont typeface="+mj-lt"/>
              <a:buAutoNum type="arabicPeriod"/>
            </a:pPr>
            <a:r>
              <a:rPr lang="en-US" dirty="0"/>
              <a:t>Adding analytics and insights to track translation usage, efficiency, and performance metrics.</a:t>
            </a:r>
            <a:endParaRPr lang="en-US" dirty="0">
              <a:latin typeface="ui-sans-serif"/>
            </a:endParaRPr>
          </a:p>
          <a:p>
            <a:pPr algn="l">
              <a:buFont typeface="+mj-lt"/>
              <a:buAutoNum type="arabicPeriod"/>
            </a:pPr>
            <a:r>
              <a:rPr lang="en-US" dirty="0"/>
              <a:t>Incorporating advanced security measures like two-factor authentication for enhanced data protection.</a:t>
            </a:r>
          </a:p>
          <a:p>
            <a:pPr algn="l">
              <a:buFont typeface="+mj-lt"/>
              <a:buAutoNum type="arabicPeriod"/>
            </a:pPr>
            <a:r>
              <a:rPr lang="en-US" dirty="0"/>
              <a:t>Providing customization options for industry-specific terminologies and glossaries.</a:t>
            </a:r>
          </a:p>
          <a:p>
            <a:pPr algn="l">
              <a:buFont typeface="+mj-lt"/>
              <a:buAutoNum type="arabicPeriod"/>
            </a:pPr>
            <a:r>
              <a:rPr lang="en-US" dirty="0"/>
              <a:t>Expanding communication methods by integrating messaging platforms like WhatsApp, Slack, or Microsoft Teams.</a:t>
            </a:r>
            <a:endParaRPr lang="en-US" b="0" i="0" dirty="0">
              <a:effectLst/>
              <a:latin typeface="ui-sans-serif"/>
            </a:endParaRPr>
          </a:p>
          <a:p>
            <a:pPr algn="l">
              <a:buFont typeface="+mj-lt"/>
              <a:buAutoNum type="arabicPeriod"/>
            </a:pPr>
            <a:endParaRPr lang="en-US" b="0" i="0" dirty="0">
              <a:effectLst/>
              <a:latin typeface="ui-sans-serif"/>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algn="l">
              <a:buFont typeface="+mj-lt"/>
              <a:buAutoNum type="arabicPeriod"/>
            </a:pPr>
            <a:r>
              <a:rPr lang="en-US" b="0" i="0" dirty="0">
                <a:effectLst/>
                <a:latin typeface="ui-sans-serif"/>
              </a:rPr>
              <a:t>Vaswani, A. et al. (2017). Attention Is All You Need.</a:t>
            </a:r>
          </a:p>
          <a:p>
            <a:pPr algn="l">
              <a:buFont typeface="+mj-lt"/>
              <a:buAutoNum type="arabicPeriod"/>
            </a:pPr>
            <a:r>
              <a:rPr lang="en-US" b="0" i="0" dirty="0" err="1">
                <a:effectLst/>
                <a:latin typeface="ui-sans-serif"/>
              </a:rPr>
              <a:t>Bahdanau</a:t>
            </a:r>
            <a:r>
              <a:rPr lang="en-US" b="0" i="0" dirty="0">
                <a:effectLst/>
                <a:latin typeface="ui-sans-serif"/>
              </a:rPr>
              <a:t>, D., Cho, K., &amp; Bengio, Y. (2014). Neural Machine Translation by Jointly Learning to Align and Translate.</a:t>
            </a:r>
          </a:p>
          <a:p>
            <a:pPr algn="l">
              <a:buFont typeface="+mj-lt"/>
              <a:buAutoNum type="arabicPeriod"/>
            </a:pPr>
            <a:r>
              <a:rPr lang="en-US" b="0" i="0" dirty="0">
                <a:effectLst/>
                <a:latin typeface="ui-sans-serif"/>
              </a:rPr>
              <a:t>Coursera: Natural Language Processing Specialization by Stanford University.</a:t>
            </a:r>
          </a:p>
          <a:p>
            <a:pPr algn="l">
              <a:buFont typeface="+mj-lt"/>
              <a:buAutoNum type="arabicPeriod"/>
            </a:pPr>
            <a:r>
              <a:rPr lang="en-US" b="0" i="0" dirty="0">
                <a:effectLst/>
                <a:latin typeface="ui-sans-serif"/>
              </a:rPr>
              <a:t>edX: Machine Learning for Language Technology by Delft University of Technology.</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b="0" i="0" dirty="0">
                <a:effectLst/>
                <a:latin typeface="ui-sans-serif"/>
              </a:rPr>
              <a:t>The Language Translation Automation Project leverages Robotic Process Automation (RPA) to automate text translation and email distribution. Using APIs like Google Translate or Microsoft Translator and tools like UiPath, it ensures efficient, accurate, and secure multilingual communication, significantly reducing manual effort and errors.</a:t>
            </a:r>
          </a:p>
          <a:p>
            <a:pPr algn="just"/>
            <a:r>
              <a:rPr lang="en-US" dirty="0"/>
              <a:t>The project addresses the growing demand for efficient multilingual communication by combining cutting-edge automation technologies with user-friendly interfaces, offering a robust solution for industries requiring accurate and scalable language translation and message distribution.</a:t>
            </a:r>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r>
              <a:rPr lang="en-US" b="0" i="0" dirty="0">
                <a:effectLst/>
                <a:latin typeface="ui-sans-serif"/>
              </a:rPr>
              <a:t>Manual translation and email distribution processes are time-consuming, prone to errors, and inefficient for high-volume tasks. Businesses and individuals require a streamlined, scalable solution to overcome these limitations.</a:t>
            </a:r>
          </a:p>
          <a:p>
            <a:r>
              <a:rPr lang="en-US" dirty="0"/>
              <a:t>Businesses operating globally require fast and accurate translations to communicate effectively with diverse clients, partners, and employees, making manual processes inadequate for scaling.</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algn="l">
              <a:buFont typeface="+mj-lt"/>
              <a:buAutoNum type="arabicPeriod"/>
            </a:pPr>
            <a:r>
              <a:rPr lang="en-US" b="0" i="0" dirty="0">
                <a:effectLst/>
                <a:latin typeface="ui-sans-serif"/>
              </a:rPr>
              <a:t>Automates repetitive tasks, reducing manual workload.</a:t>
            </a:r>
          </a:p>
          <a:p>
            <a:pPr algn="l">
              <a:buFont typeface="+mj-lt"/>
              <a:buAutoNum type="arabicPeriod"/>
            </a:pPr>
            <a:r>
              <a:rPr lang="en-US" b="0" i="0" dirty="0">
                <a:effectLst/>
                <a:latin typeface="ui-sans-serif"/>
              </a:rPr>
              <a:t>Ensures high accuracy with context-aware translations.</a:t>
            </a:r>
          </a:p>
          <a:p>
            <a:pPr algn="l">
              <a:buFont typeface="+mj-lt"/>
              <a:buAutoNum type="arabicPeriod"/>
            </a:pPr>
            <a:r>
              <a:rPr lang="en-US" b="0" i="0" dirty="0">
                <a:effectLst/>
                <a:latin typeface="ui-sans-serif"/>
              </a:rPr>
              <a:t>Provides secure and reliable email delivery.</a:t>
            </a:r>
          </a:p>
          <a:p>
            <a:pPr algn="l">
              <a:buFont typeface="+mj-lt"/>
              <a:buAutoNum type="arabicPeriod"/>
            </a:pPr>
            <a:r>
              <a:rPr lang="en-US" b="0" i="0" dirty="0">
                <a:effectLst/>
                <a:latin typeface="ui-sans-serif"/>
              </a:rPr>
              <a:t>Scalable for high-volume multilingual communication needs.</a:t>
            </a:r>
          </a:p>
          <a:p>
            <a:pPr algn="l">
              <a:buFont typeface="+mj-lt"/>
              <a:buAutoNum type="arabicPeriod"/>
            </a:pPr>
            <a:r>
              <a:rPr lang="en-US" dirty="0"/>
              <a:t>Provides consistent and contextually accurate translations across multiple languages.</a:t>
            </a:r>
            <a:endParaRPr lang="en-US" dirty="0">
              <a:latin typeface="ui-sans-serif"/>
            </a:endParaRPr>
          </a:p>
          <a:p>
            <a:pPr algn="l">
              <a:buFont typeface="+mj-lt"/>
              <a:buAutoNum type="arabicPeriod"/>
            </a:pPr>
            <a:r>
              <a:rPr lang="en-US" dirty="0"/>
              <a:t>Reduces operational costs by minimizing the need for human intervention in translation and email distribution.</a:t>
            </a:r>
            <a:endParaRPr lang="en-US" dirty="0">
              <a:latin typeface="ui-sans-serif"/>
            </a:endParaRPr>
          </a:p>
          <a:p>
            <a:pPr algn="l">
              <a:buFont typeface="+mj-lt"/>
              <a:buAutoNum type="arabicPeriod"/>
            </a:pPr>
            <a:endParaRPr lang="en-US" b="0" i="0" dirty="0">
              <a:effectLst/>
              <a:latin typeface="ui-sans-serif"/>
            </a:endParaRP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5" name="Content Placeholder 4">
            <a:extLst>
              <a:ext uri="{FF2B5EF4-FFF2-40B4-BE49-F238E27FC236}">
                <a16:creationId xmlns:a16="http://schemas.microsoft.com/office/drawing/2014/main" id="{2937E36C-FED1-1C5B-FEAB-4E10ABFB9940}"/>
              </a:ext>
            </a:extLst>
          </p:cNvPr>
          <p:cNvSpPr>
            <a:spLocks noGrp="1"/>
          </p:cNvSpPr>
          <p:nvPr>
            <p:ph idx="1"/>
          </p:nvPr>
        </p:nvSpPr>
        <p:spPr/>
        <p:txBody>
          <a:bodyPr/>
          <a:lstStyle/>
          <a:p>
            <a:pPr algn="l">
              <a:buFont typeface="+mj-lt"/>
              <a:buAutoNum type="arabicPeriod"/>
            </a:pPr>
            <a:r>
              <a:rPr lang="en-US" b="1" i="0" dirty="0">
                <a:effectLst/>
                <a:latin typeface="ui-sans-serif"/>
              </a:rPr>
              <a:t>Attention Is All You Need</a:t>
            </a:r>
            <a:endParaRPr lang="en-US" b="0" i="0" dirty="0">
              <a:effectLst/>
              <a:latin typeface="ui-sans-serif"/>
            </a:endParaRPr>
          </a:p>
          <a:p>
            <a:pPr marL="742950" lvl="1" indent="-285750" algn="l">
              <a:buFont typeface="+mj-lt"/>
              <a:buAutoNum type="arabicPeriod"/>
            </a:pPr>
            <a:r>
              <a:rPr lang="en-US" b="1" i="0" dirty="0">
                <a:effectLst/>
                <a:latin typeface="ui-sans-serif"/>
              </a:rPr>
              <a:t>Advantages</a:t>
            </a:r>
            <a:r>
              <a:rPr lang="en-US" b="0" i="0" dirty="0">
                <a:effectLst/>
                <a:latin typeface="ui-sans-serif"/>
              </a:rPr>
              <a:t>: Introduced Transformer models, revolutionizing machine translation.</a:t>
            </a:r>
          </a:p>
          <a:p>
            <a:pPr marL="742950" lvl="1" indent="-285750" algn="l">
              <a:buFont typeface="+mj-lt"/>
              <a:buAutoNum type="arabicPeriod"/>
            </a:pPr>
            <a:r>
              <a:rPr lang="en-US" b="1" i="0" dirty="0">
                <a:effectLst/>
                <a:latin typeface="ui-sans-serif"/>
              </a:rPr>
              <a:t>Disadvantages</a:t>
            </a:r>
            <a:r>
              <a:rPr lang="en-US" b="0" i="0" dirty="0">
                <a:effectLst/>
                <a:latin typeface="ui-sans-serif"/>
              </a:rPr>
              <a:t>: Requires high computational resources.</a:t>
            </a:r>
          </a:p>
          <a:p>
            <a:pPr algn="l">
              <a:buFont typeface="+mj-lt"/>
              <a:buAutoNum type="arabicPeriod"/>
            </a:pPr>
            <a:r>
              <a:rPr lang="en-US" b="1" i="0" dirty="0">
                <a:effectLst/>
                <a:latin typeface="ui-sans-serif"/>
              </a:rPr>
              <a:t>Neural Machine Translation by Jointly Learning to Align and Translate</a:t>
            </a:r>
            <a:endParaRPr lang="en-US" b="0" i="0" dirty="0">
              <a:effectLst/>
              <a:latin typeface="ui-sans-serif"/>
            </a:endParaRPr>
          </a:p>
          <a:p>
            <a:pPr marL="742950" lvl="1" indent="-285750" algn="l">
              <a:buFont typeface="+mj-lt"/>
              <a:buAutoNum type="arabicPeriod"/>
            </a:pPr>
            <a:r>
              <a:rPr lang="en-US" b="1" i="0" dirty="0">
                <a:effectLst/>
                <a:latin typeface="ui-sans-serif"/>
              </a:rPr>
              <a:t>Advantages</a:t>
            </a:r>
            <a:r>
              <a:rPr lang="en-US" b="0" i="0" dirty="0">
                <a:effectLst/>
                <a:latin typeface="ui-sans-serif"/>
              </a:rPr>
              <a:t>: Enhanced accuracy for sequence-to-sequence translations.</a:t>
            </a:r>
          </a:p>
          <a:p>
            <a:pPr marL="742950" lvl="1" indent="-285750" algn="l">
              <a:buFont typeface="+mj-lt"/>
              <a:buAutoNum type="arabicPeriod"/>
            </a:pPr>
            <a:r>
              <a:rPr lang="en-US" b="1" i="0" dirty="0">
                <a:effectLst/>
                <a:latin typeface="ui-sans-serif"/>
              </a:rPr>
              <a:t>Disadvantages</a:t>
            </a:r>
            <a:r>
              <a:rPr lang="en-US" b="0" i="0" dirty="0">
                <a:effectLst/>
                <a:latin typeface="ui-sans-serif"/>
              </a:rPr>
              <a:t>: Limited context awareness in early implementations.</a:t>
            </a:r>
          </a:p>
          <a:p>
            <a:endParaRPr lang="en-IN"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r>
              <a:rPr lang="en-US" b="0" i="0" dirty="0">
                <a:effectLst/>
                <a:latin typeface="ui-sans-serif"/>
              </a:rPr>
              <a:t>To automate the process of translating text into multiple languages and delivering it via email using RPA, reducing inefficiencies and improving communication quality.</a:t>
            </a:r>
          </a:p>
          <a:p>
            <a:r>
              <a:rPr lang="en-US" dirty="0"/>
              <a:t>To develop an intuitive and user-friendly interface that allows users to input text or upload files for seamless translation and email distribution</a:t>
            </a:r>
            <a:endParaRPr lang="en-US" dirty="0">
              <a:latin typeface="ui-sans-serif"/>
            </a:endParaRPr>
          </a:p>
          <a:p>
            <a:r>
              <a:rPr lang="en-US" dirty="0"/>
              <a:t>To integrate advanced error-handling and logging mechanisms to ensure system reliability and provide detailed insights for troubleshooting and optimization.</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9" name="Content Placeholder 8">
            <a:extLst>
              <a:ext uri="{FF2B5EF4-FFF2-40B4-BE49-F238E27FC236}">
                <a16:creationId xmlns:a16="http://schemas.microsoft.com/office/drawing/2014/main" id="{ABC8FA53-A296-91B5-DB9C-3B5B2046725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6000" y="980728"/>
            <a:ext cx="7112000" cy="5334000"/>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pPr algn="l"/>
            <a:r>
              <a:rPr lang="en-IN" b="1" i="0" dirty="0">
                <a:effectLst/>
                <a:latin typeface="ui-sans-serif"/>
              </a:rPr>
              <a:t>Hardware</a:t>
            </a:r>
            <a:r>
              <a:rPr lang="en-IN" b="0" i="0" dirty="0">
                <a:effectLst/>
                <a:latin typeface="ui-sans-serif"/>
              </a:rPr>
              <a:t>:</a:t>
            </a:r>
          </a:p>
          <a:p>
            <a:pPr algn="l">
              <a:buFont typeface="Arial" panose="020B0604020202020204" pitchFamily="34" charset="0"/>
              <a:buChar char="•"/>
            </a:pPr>
            <a:r>
              <a:rPr lang="en-IN" b="0" i="0" dirty="0">
                <a:effectLst/>
                <a:latin typeface="ui-sans-serif"/>
              </a:rPr>
              <a:t>PC with minimum 8GB RAM.</a:t>
            </a:r>
          </a:p>
          <a:p>
            <a:pPr algn="l">
              <a:buFont typeface="Arial" panose="020B0604020202020204" pitchFamily="34" charset="0"/>
              <a:buChar char="•"/>
            </a:pPr>
            <a:r>
              <a:rPr lang="en-IN" b="0" i="0" dirty="0">
                <a:effectLst/>
                <a:latin typeface="ui-sans-serif"/>
              </a:rPr>
              <a:t>256GB Hard Disk.</a:t>
            </a:r>
          </a:p>
          <a:p>
            <a:pPr algn="l">
              <a:buFont typeface="Arial" panose="020B0604020202020204" pitchFamily="34" charset="0"/>
              <a:buChar char="•"/>
            </a:pPr>
            <a:r>
              <a:rPr lang="en-IN" dirty="0" err="1">
                <a:latin typeface="ui-sans-serif"/>
              </a:rPr>
              <a:t>Ryzen</a:t>
            </a:r>
            <a:r>
              <a:rPr lang="en-IN">
                <a:latin typeface="ui-sans-serif"/>
              </a:rPr>
              <a:t> 7</a:t>
            </a:r>
            <a:r>
              <a:rPr lang="en-IN" b="0" i="0">
                <a:effectLst/>
                <a:latin typeface="ui-sans-serif"/>
              </a:rPr>
              <a:t> </a:t>
            </a:r>
            <a:r>
              <a:rPr lang="en-IN" b="0" i="0" dirty="0">
                <a:effectLst/>
                <a:latin typeface="ui-sans-serif"/>
              </a:rPr>
              <a:t>Processor or above.</a:t>
            </a:r>
          </a:p>
          <a:p>
            <a:pPr algn="l"/>
            <a:r>
              <a:rPr lang="en-IN" b="1" i="0" dirty="0">
                <a:effectLst/>
                <a:latin typeface="ui-sans-serif"/>
              </a:rPr>
              <a:t>Software</a:t>
            </a:r>
            <a:r>
              <a:rPr lang="en-IN" b="0" i="0" dirty="0">
                <a:effectLst/>
                <a:latin typeface="ui-sans-serif"/>
              </a:rPr>
              <a:t>:</a:t>
            </a:r>
          </a:p>
          <a:p>
            <a:pPr algn="l">
              <a:buFont typeface="Arial" panose="020B0604020202020204" pitchFamily="34" charset="0"/>
              <a:buChar char="•"/>
            </a:pPr>
            <a:r>
              <a:rPr lang="en-IN" b="0" i="0" dirty="0">
                <a:effectLst/>
                <a:latin typeface="ui-sans-serif"/>
              </a:rPr>
              <a:t>UiPath Studio.</a:t>
            </a:r>
          </a:p>
          <a:p>
            <a:pPr algn="l">
              <a:buFont typeface="Arial" panose="020B0604020202020204" pitchFamily="34" charset="0"/>
              <a:buChar char="•"/>
            </a:pPr>
            <a:r>
              <a:rPr lang="en-IN" b="0" i="0" dirty="0">
                <a:effectLst/>
                <a:latin typeface="ui-sans-serif"/>
              </a:rPr>
              <a:t>Google Translate API.</a:t>
            </a:r>
          </a:p>
          <a:p>
            <a:pPr algn="l">
              <a:buFont typeface="Arial" panose="020B0604020202020204" pitchFamily="34" charset="0"/>
              <a:buChar char="•"/>
            </a:pPr>
            <a:r>
              <a:rPr lang="en-IN" b="0" i="0" dirty="0">
                <a:effectLst/>
                <a:latin typeface="ui-sans-serif"/>
              </a:rPr>
              <a:t>SMTP email services.</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pPr algn="l"/>
            <a:r>
              <a:rPr lang="en-IN" b="1" i="0" dirty="0">
                <a:effectLst/>
                <a:latin typeface="ui-sans-serif"/>
              </a:rPr>
              <a:t>Module 1</a:t>
            </a:r>
            <a:r>
              <a:rPr lang="en-IN" b="0" i="0" dirty="0">
                <a:effectLst/>
                <a:latin typeface="ui-sans-serif"/>
              </a:rPr>
              <a:t>: User Input Module</a:t>
            </a:r>
          </a:p>
          <a:p>
            <a:pPr algn="l">
              <a:buFont typeface="Arial" panose="020B0604020202020204" pitchFamily="34" charset="0"/>
              <a:buChar char="•"/>
            </a:pPr>
            <a:r>
              <a:rPr lang="en-IN" b="0" i="0" dirty="0">
                <a:effectLst/>
                <a:latin typeface="ui-sans-serif"/>
              </a:rPr>
              <a:t>Accepts text input manually or via file upload.</a:t>
            </a:r>
          </a:p>
          <a:p>
            <a:pPr algn="l">
              <a:buFont typeface="Arial" panose="020B0604020202020204" pitchFamily="34" charset="0"/>
              <a:buChar char="•"/>
            </a:pPr>
            <a:r>
              <a:rPr lang="en-IN" b="0" i="0" dirty="0">
                <a:effectLst/>
                <a:latin typeface="ui-sans-serif"/>
              </a:rPr>
              <a:t>Validates and prepares text for translation.</a:t>
            </a:r>
          </a:p>
          <a:p>
            <a:pPr algn="l"/>
            <a:r>
              <a:rPr lang="en-IN" b="1" i="0" dirty="0">
                <a:effectLst/>
                <a:latin typeface="ui-sans-serif"/>
              </a:rPr>
              <a:t>Module 2</a:t>
            </a:r>
            <a:r>
              <a:rPr lang="en-IN" b="0" i="0" dirty="0">
                <a:effectLst/>
                <a:latin typeface="ui-sans-serif"/>
              </a:rPr>
              <a:t>: Translation Module</a:t>
            </a:r>
          </a:p>
          <a:p>
            <a:pPr algn="l">
              <a:buFont typeface="Arial" panose="020B0604020202020204" pitchFamily="34" charset="0"/>
              <a:buChar char="•"/>
            </a:pPr>
            <a:r>
              <a:rPr lang="en-IN" b="0" i="0" dirty="0">
                <a:effectLst/>
                <a:latin typeface="ui-sans-serif"/>
              </a:rPr>
              <a:t>Processes and translates text using APIs.</a:t>
            </a:r>
          </a:p>
          <a:p>
            <a:pPr algn="l">
              <a:buFont typeface="Arial" panose="020B0604020202020204" pitchFamily="34" charset="0"/>
              <a:buChar char="•"/>
            </a:pPr>
            <a:r>
              <a:rPr lang="en-IN" b="0" i="0" dirty="0">
                <a:effectLst/>
                <a:latin typeface="ui-sans-serif"/>
              </a:rPr>
              <a:t>Formats content for email delivery.</a:t>
            </a:r>
          </a:p>
          <a:p>
            <a:r>
              <a:rPr lang="en-US" b="1" dirty="0"/>
              <a:t>Module 3: </a:t>
            </a:r>
            <a:r>
              <a:rPr lang="en-US" dirty="0"/>
              <a:t>Email Delivery Module</a:t>
            </a:r>
          </a:p>
          <a:p>
            <a:pPr>
              <a:buFont typeface="Arial" panose="020B0604020202020204" pitchFamily="34" charset="0"/>
              <a:buChar char="•"/>
            </a:pPr>
            <a:r>
              <a:rPr lang="en-US" dirty="0"/>
              <a:t>Formats translated text and sends it to specified email addresses.</a:t>
            </a:r>
          </a:p>
          <a:p>
            <a:pPr>
              <a:buFont typeface="Arial" panose="020B0604020202020204" pitchFamily="34" charset="0"/>
              <a:buChar char="•"/>
            </a:pPr>
            <a:r>
              <a:rPr lang="en-US" dirty="0"/>
              <a:t>Provides options for single or bulk email distribution.</a:t>
            </a:r>
          </a:p>
          <a:p>
            <a:pPr algn="l">
              <a:buFont typeface="Arial" panose="020B0604020202020204" pitchFamily="34" charset="0"/>
              <a:buChar char="•"/>
            </a:pPr>
            <a:endParaRPr lang="en-IN" b="0" i="0" dirty="0">
              <a:effectLst/>
              <a:latin typeface="ui-sans-serif"/>
            </a:endParaRPr>
          </a:p>
          <a:p>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9222</TotalTime>
  <Words>931</Words>
  <Application>Microsoft Office PowerPoint</Application>
  <PresentationFormat>On-screen Show (4:3)</PresentationFormat>
  <Paragraphs>107</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Open Sans Bold</vt:lpstr>
      <vt:lpstr>Open Sans Extrabold</vt:lpstr>
      <vt:lpstr>Open Sans Light</vt:lpstr>
      <vt:lpstr>Times New Roman</vt:lpstr>
      <vt:lpstr>ui-sans-serif</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Implementation</vt:lpstr>
      <vt:lpstr>Testing</vt:lpstr>
      <vt:lpstr>Conclusions</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 TR</dc:creator>
  <cp:lastModifiedBy>abisheak ananthan</cp:lastModifiedBy>
  <cp:revision>1745</cp:revision>
  <dcterms:created xsi:type="dcterms:W3CDTF">2013-05-17T03:00:03Z</dcterms:created>
  <dcterms:modified xsi:type="dcterms:W3CDTF">2024-11-22T01:28:25Z</dcterms:modified>
</cp:coreProperties>
</file>