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Nuni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3" d="100"/>
          <a:sy n="103" d="100"/>
        </p:scale>
        <p:origin x="788" y="5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b202d74fcc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b202d74fc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38daf137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38daf137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38daf137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38daf13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938daf1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938daf1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38daf13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38daf13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938daf137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938daf137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a938daf137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a938daf13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938daf137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a938daf137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938daf13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938daf13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202d74fc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202d74fcc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202d74fcc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202d74fcc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kaggle.com/" TargetMode="External"/><Relationship Id="rId7" Type="http://schemas.openxmlformats.org/officeDocument/2006/relationships/hyperlink" Target="https://dataaspirant.wordpress.com/2014/09/19/supervised-and-unsupervised-learn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www.sciencedirect.com/science/article/pii/S2468232216000123" TargetMode="External"/><Relationship Id="rId5" Type="http://schemas.openxmlformats.org/officeDocument/2006/relationships/hyperlink" Target="https://www.kaggle.com/socialmedianews/how-news-appears-on-social-media?select=sports.csv" TargetMode="External"/><Relationship Id="rId4" Type="http://schemas.openxmlformats.org/officeDocument/2006/relationships/hyperlink" Target="https://techterms.com/definition/matri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1385850" y="1383850"/>
            <a:ext cx="6372300" cy="1379700"/>
          </a:xfrm>
        </p:spPr>
        <p:txBody>
          <a:bodyPr spcFirstLastPara="1" wrap="square" lIns="91425" tIns="91425" rIns="91425" bIns="91425" anchor="ctr" anchorCtr="0">
            <a:normAutofit fontScale="90000"/>
          </a:bodyPr>
          <a:lstStyle/>
          <a:p>
            <a:pPr marL="0" lvl="0" indent="0" rtl="0">
              <a:lnSpc>
                <a:spcPct val="90000"/>
              </a:lnSpc>
              <a:spcBef>
                <a:spcPts val="0"/>
              </a:spcBef>
              <a:spcAft>
                <a:spcPts val="0"/>
              </a:spcAft>
              <a:buNone/>
            </a:pPr>
            <a:r>
              <a:rPr lang="en" sz="2800"/>
              <a:t>HOW NEWS APPEARS ON SOCIAL MEDIA</a:t>
            </a:r>
            <a:br>
              <a:rPr lang="en" sz="2800"/>
            </a:br>
            <a:br>
              <a:rPr lang="en" sz="2800"/>
            </a:br>
            <a:endParaRPr lang="en-US" sz="2800"/>
          </a:p>
        </p:txBody>
      </p:sp>
      <p:sp>
        <p:nvSpPr>
          <p:cNvPr id="69" name="Subtitle 2">
            <a:extLst>
              <a:ext uri="{FF2B5EF4-FFF2-40B4-BE49-F238E27FC236}">
                <a16:creationId xmlns:a16="http://schemas.microsoft.com/office/drawing/2014/main" id="{5CDB3586-B5D8-4A0F-92F2-01FAD7B36701}"/>
              </a:ext>
            </a:extLst>
          </p:cNvPr>
          <p:cNvSpPr>
            <a:spLocks noGrp="1"/>
          </p:cNvSpPr>
          <p:nvPr>
            <p:ph type="body" idx="1"/>
          </p:nvPr>
        </p:nvSpPr>
        <p:spPr>
          <a:xfrm>
            <a:off x="1385850" y="2863850"/>
            <a:ext cx="6372300" cy="641100"/>
          </a:xfrm>
        </p:spPr>
        <p:txBody>
          <a:bodyPr wrap="square" anchor="t">
            <a:noAutofit/>
          </a:bodyPr>
          <a:lstStyle/>
          <a:p>
            <a:pPr>
              <a:lnSpc>
                <a:spcPct val="105000"/>
              </a:lnSpc>
              <a:spcAft>
                <a:spcPts val="600"/>
              </a:spcAft>
            </a:pPr>
            <a:r>
              <a:rPr lang="en" sz="1800" dirty="0"/>
              <a:t>Name- Sudarshan Dasarathy</a:t>
            </a:r>
            <a:br>
              <a:rPr lang="en" sz="1800" dirty="0"/>
            </a:br>
            <a:r>
              <a:rPr lang="en" sz="1800" dirty="0"/>
              <a:t>Stevens CWID- #10453162</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6" name="Google Shape;186;p22"/>
          <p:cNvPicPr preferRelativeResize="0"/>
          <p:nvPr/>
        </p:nvPicPr>
        <p:blipFill>
          <a:blip r:embed="rId3">
            <a:alphaModFix/>
          </a:blip>
          <a:stretch>
            <a:fillRect/>
          </a:stretch>
        </p:blipFill>
        <p:spPr>
          <a:xfrm>
            <a:off x="634125" y="352300"/>
            <a:ext cx="7838551" cy="4368451"/>
          </a:xfrm>
          <a:prstGeom prst="rect">
            <a:avLst/>
          </a:prstGeom>
          <a:noFill/>
          <a:ln>
            <a:noFill/>
          </a:ln>
        </p:spPr>
      </p:pic>
      <p:sp>
        <p:nvSpPr>
          <p:cNvPr id="2" name="TextBox 1">
            <a:extLst>
              <a:ext uri="{FF2B5EF4-FFF2-40B4-BE49-F238E27FC236}">
                <a16:creationId xmlns:a16="http://schemas.microsoft.com/office/drawing/2014/main" id="{02F7C495-9FD1-4D8F-98DC-BC15284D038F}"/>
              </a:ext>
            </a:extLst>
          </p:cNvPr>
          <p:cNvSpPr txBox="1"/>
          <p:nvPr/>
        </p:nvSpPr>
        <p:spPr>
          <a:xfrm>
            <a:off x="7086600" y="1643449"/>
            <a:ext cx="1238250" cy="523220"/>
          </a:xfrm>
          <a:prstGeom prst="rect">
            <a:avLst/>
          </a:prstGeom>
          <a:noFill/>
        </p:spPr>
        <p:txBody>
          <a:bodyPr wrap="square" rtlCol="0">
            <a:spAutoFit/>
          </a:bodyPr>
          <a:lstStyle/>
          <a:p>
            <a:r>
              <a:rPr lang="en-US" dirty="0"/>
              <a:t>GOOGLE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92" name="Google Shape;192;p2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146050" lvl="0" indent="0" algn="l" rtl="0">
              <a:spcBef>
                <a:spcPts val="0"/>
              </a:spcBef>
              <a:spcAft>
                <a:spcPts val="0"/>
              </a:spcAft>
              <a:buSzPts val="1300"/>
              <a:buNone/>
            </a:pPr>
            <a:r>
              <a:rPr lang="en" dirty="0"/>
              <a:t> Using the analysis we can find that </a:t>
            </a:r>
          </a:p>
          <a:p>
            <a:pPr marL="457200" lvl="0" indent="-311150" algn="l" rtl="0">
              <a:spcBef>
                <a:spcPts val="0"/>
              </a:spcBef>
              <a:spcAft>
                <a:spcPts val="0"/>
              </a:spcAft>
              <a:buSzPts val="1300"/>
              <a:buChar char="●"/>
            </a:pPr>
            <a:r>
              <a:rPr lang="en" dirty="0"/>
              <a:t>The most used Social Media Website is Twitter</a:t>
            </a:r>
          </a:p>
          <a:p>
            <a:pPr marL="457200" lvl="0" indent="-311150" algn="l" rtl="0">
              <a:spcBef>
                <a:spcPts val="0"/>
              </a:spcBef>
              <a:spcAft>
                <a:spcPts val="0"/>
              </a:spcAft>
              <a:buSzPts val="1300"/>
              <a:buChar char="●"/>
            </a:pPr>
            <a:r>
              <a:rPr lang="en" dirty="0"/>
              <a:t>The News  that were related to politics,Sports events, entrepreneurs were the most trending.</a:t>
            </a:r>
          </a:p>
          <a:p>
            <a:pPr marL="457200" lvl="0" indent="-311150" algn="l" rtl="0">
              <a:spcBef>
                <a:spcPts val="0"/>
              </a:spcBef>
              <a:spcAft>
                <a:spcPts val="0"/>
              </a:spcAft>
              <a:buSzPts val="1300"/>
              <a:buChar char="●"/>
            </a:pPr>
            <a:r>
              <a:rPr lang="en" dirty="0"/>
              <a:t>News API/Reddit News- Donald Trump</a:t>
            </a:r>
          </a:p>
          <a:p>
            <a:pPr marL="146050" lvl="0" indent="0" algn="l" rtl="0">
              <a:spcBef>
                <a:spcPts val="0"/>
              </a:spcBef>
              <a:spcAft>
                <a:spcPts val="0"/>
              </a:spcAft>
              <a:buSzPts val="1300"/>
              <a:buNone/>
            </a:pPr>
            <a:r>
              <a:rPr lang="en" dirty="0"/>
              <a:t>        Google – People &amp; the society</a:t>
            </a:r>
          </a:p>
          <a:p>
            <a:pPr marL="146050" lvl="0" indent="0" algn="l" rtl="0">
              <a:spcBef>
                <a:spcPts val="0"/>
              </a:spcBef>
              <a:spcAft>
                <a:spcPts val="0"/>
              </a:spcAft>
              <a:buSzPts val="1300"/>
              <a:buNone/>
            </a:pPr>
            <a:r>
              <a:rPr lang="en" dirty="0"/>
              <a:t>        Twitter- Online Video and sporting events</a:t>
            </a:r>
          </a:p>
          <a:p>
            <a:pPr marL="146050" lvl="0" indent="0" algn="l" rtl="0">
              <a:spcBef>
                <a:spcPts val="0"/>
              </a:spcBef>
              <a:spcAft>
                <a:spcPts val="0"/>
              </a:spcAft>
              <a:buSzPts val="1300"/>
              <a:buNone/>
            </a:pPr>
            <a:r>
              <a:rPr lang="en" dirty="0"/>
              <a: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p:txBody>
      </p:sp>
      <p:sp>
        <p:nvSpPr>
          <p:cNvPr id="198" name="Google Shape;198;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50" dirty="0">
                <a:solidFill>
                  <a:srgbClr val="000000"/>
                </a:solidFill>
                <a:latin typeface="Arial"/>
                <a:ea typeface="Arial"/>
                <a:cs typeface="Arial"/>
                <a:sym typeface="Arial"/>
              </a:rPr>
              <a:t>Golbeck, Jennifer.(2013). </a:t>
            </a:r>
            <a:r>
              <a:rPr lang="en" sz="1150" i="1" dirty="0">
                <a:solidFill>
                  <a:srgbClr val="000000"/>
                </a:solidFill>
                <a:latin typeface="Arial"/>
                <a:ea typeface="Arial"/>
                <a:cs typeface="Arial"/>
                <a:sym typeface="Arial"/>
              </a:rPr>
              <a:t>Analyzing the social web</a:t>
            </a:r>
            <a:r>
              <a:rPr lang="en" sz="1150" dirty="0">
                <a:solidFill>
                  <a:srgbClr val="000000"/>
                </a:solidFill>
                <a:latin typeface="Arial"/>
                <a:ea typeface="Arial"/>
                <a:cs typeface="Arial"/>
                <a:sym typeface="Arial"/>
              </a:rPr>
              <a:t>. ISBN: 0124055311.</a:t>
            </a:r>
            <a:endParaRPr sz="1150" dirty="0">
              <a:solidFill>
                <a:srgbClr val="000000"/>
              </a:solidFill>
              <a:latin typeface="Arial"/>
              <a:ea typeface="Arial"/>
              <a:cs typeface="Arial"/>
              <a:sym typeface="Arial"/>
            </a:endParaRPr>
          </a:p>
          <a:p>
            <a:pPr marL="0" lvl="0" indent="0" algn="l" rtl="0">
              <a:spcBef>
                <a:spcPts val="1200"/>
              </a:spcBef>
              <a:spcAft>
                <a:spcPts val="0"/>
              </a:spcAft>
              <a:buNone/>
            </a:pPr>
            <a:r>
              <a:rPr lang="en" sz="1150" dirty="0">
                <a:solidFill>
                  <a:srgbClr val="000000"/>
                </a:solidFill>
                <a:latin typeface="Arial"/>
                <a:ea typeface="Arial"/>
                <a:cs typeface="Arial"/>
                <a:sym typeface="Arial"/>
              </a:rPr>
              <a:t>        	</a:t>
            </a:r>
            <a:r>
              <a:rPr lang="en" sz="1100" dirty="0">
                <a:solidFill>
                  <a:srgbClr val="000000"/>
                </a:solidFill>
                <a:latin typeface="Arial"/>
                <a:ea typeface="Arial"/>
                <a:cs typeface="Arial"/>
                <a:sym typeface="Arial"/>
              </a:rPr>
              <a:t>Hanneman, R. A., &amp; Riddle, M. (2005). </a:t>
            </a:r>
            <a:r>
              <a:rPr lang="en" sz="1100" i="1" dirty="0">
                <a:solidFill>
                  <a:srgbClr val="000000"/>
                </a:solidFill>
                <a:latin typeface="Arial"/>
                <a:ea typeface="Arial"/>
                <a:cs typeface="Arial"/>
                <a:sym typeface="Arial"/>
              </a:rPr>
              <a:t>Introduction to social network methods</a:t>
            </a:r>
            <a:r>
              <a:rPr lang="en" sz="1100" dirty="0">
                <a:solidFill>
                  <a:srgbClr val="000000"/>
                </a:solidFill>
                <a:latin typeface="Arial"/>
                <a:ea typeface="Arial"/>
                <a:cs typeface="Arial"/>
                <a:sym typeface="Arial"/>
              </a:rPr>
              <a:t>.</a:t>
            </a:r>
          </a:p>
          <a:p>
            <a:pPr marL="171450" indent="-171450">
              <a:spcBef>
                <a:spcPts val="1200"/>
              </a:spcBef>
            </a:pPr>
            <a:r>
              <a:rPr lang="en" sz="1100" dirty="0">
                <a:solidFill>
                  <a:srgbClr val="000000"/>
                </a:solidFill>
                <a:latin typeface="Arial"/>
                <a:ea typeface="Arial"/>
                <a:cs typeface="Arial"/>
                <a:sym typeface="Arial"/>
                <a:hlinkClick r:id="rId3"/>
              </a:rPr>
              <a:t>www.kaggle.com</a:t>
            </a:r>
            <a:endParaRPr lang="en" sz="1100" dirty="0">
              <a:solidFill>
                <a:srgbClr val="000000"/>
              </a:solidFill>
              <a:latin typeface="Arial"/>
              <a:ea typeface="Arial"/>
              <a:cs typeface="Arial"/>
              <a:sym typeface="Arial"/>
            </a:endParaRPr>
          </a:p>
          <a:p>
            <a:pPr marL="171450" indent="-171450">
              <a:spcBef>
                <a:spcPts val="1200"/>
              </a:spcBef>
            </a:pPr>
            <a:r>
              <a:rPr lang="en" sz="1100" u="sng" dirty="0">
                <a:solidFill>
                  <a:schemeClr val="hlink"/>
                </a:solidFill>
                <a:latin typeface="Arial"/>
                <a:ea typeface="Arial"/>
                <a:cs typeface="Arial"/>
                <a:sym typeface="Arial"/>
                <a:hlinkClick r:id="rId4"/>
              </a:rPr>
              <a:t>https://techterms.com/definition/matrix</a:t>
            </a:r>
            <a:endParaRPr lang="en" sz="1100" u="sng" dirty="0">
              <a:solidFill>
                <a:srgbClr val="000000"/>
              </a:solidFill>
              <a:latin typeface="Arial"/>
              <a:ea typeface="Arial"/>
              <a:cs typeface="Arial"/>
              <a:sym typeface="Arial"/>
            </a:endParaRPr>
          </a:p>
          <a:p>
            <a:pPr marL="171450" indent="-171450">
              <a:spcBef>
                <a:spcPts val="1200"/>
              </a:spcBef>
            </a:pPr>
            <a:r>
              <a:rPr lang="en" sz="1100" dirty="0">
                <a:solidFill>
                  <a:srgbClr val="000000"/>
                </a:solidFill>
                <a:latin typeface="Arial"/>
                <a:ea typeface="Arial"/>
                <a:cs typeface="Arial"/>
                <a:sym typeface="Arial"/>
                <a:hlinkClick r:id="rId5"/>
              </a:rPr>
              <a:t>https://www.kaggle.com/socialmedianews/how-news-appears-on-social-media?select=sports.csv</a:t>
            </a:r>
            <a:endParaRPr lang="en" sz="1100" dirty="0">
              <a:solidFill>
                <a:srgbClr val="000000"/>
              </a:solidFill>
              <a:latin typeface="Arial"/>
              <a:ea typeface="Arial"/>
              <a:cs typeface="Arial"/>
              <a:sym typeface="Arial"/>
            </a:endParaRPr>
          </a:p>
          <a:p>
            <a:pPr marL="171450" indent="-171450">
              <a:spcBef>
                <a:spcPts val="1200"/>
              </a:spcBef>
            </a:pPr>
            <a:r>
              <a:rPr lang="en" sz="1100" dirty="0">
                <a:solidFill>
                  <a:srgbClr val="000000"/>
                </a:solidFill>
                <a:latin typeface="Arial"/>
                <a:ea typeface="Arial"/>
                <a:cs typeface="Arial"/>
                <a:sym typeface="Arial"/>
                <a:hlinkClick r:id="rId6"/>
              </a:rPr>
              <a:t>https://www.sciencedirect.com/science/article/pii/S2468232216000123</a:t>
            </a:r>
            <a:endParaRPr lang="en" sz="1100" dirty="0">
              <a:solidFill>
                <a:srgbClr val="000000"/>
              </a:solidFill>
              <a:latin typeface="Arial"/>
              <a:ea typeface="Arial"/>
              <a:cs typeface="Arial"/>
              <a:sym typeface="Arial"/>
            </a:endParaRPr>
          </a:p>
          <a:p>
            <a:pPr marL="171450" indent="-171450">
              <a:spcBef>
                <a:spcPts val="1200"/>
              </a:spcBef>
            </a:pPr>
            <a:r>
              <a:rPr lang="en" sz="1100" dirty="0">
                <a:solidFill>
                  <a:srgbClr val="000000"/>
                </a:solidFill>
                <a:latin typeface="Arial"/>
                <a:ea typeface="Arial"/>
                <a:cs typeface="Arial"/>
                <a:sym typeface="Arial"/>
                <a:hlinkClick r:id="rId7"/>
              </a:rPr>
              <a:t>https://dataaspirant.wordpress.com/2014/09/19/supervised-and-unsupervised-learning</a:t>
            </a:r>
            <a:r>
              <a:rPr lang="en"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spcBef>
                <a:spcPts val="1200"/>
              </a:spcBef>
              <a:spcAft>
                <a:spcPts val="1600"/>
              </a:spcAft>
              <a:buNone/>
            </a:pP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solidFill>
                  <a:srgbClr val="000000"/>
                </a:solidFill>
                <a:latin typeface="Arial"/>
                <a:cs typeface="Arial"/>
                <a:sym typeface="Arial"/>
              </a:rPr>
              <a:t>Executive Summary</a:t>
            </a:r>
            <a:endParaRPr dirty="0"/>
          </a:p>
        </p:txBody>
      </p:sp>
      <p:sp>
        <p:nvSpPr>
          <p:cNvPr id="135" name="Google Shape;135;p14"/>
          <p:cNvSpPr txBox="1">
            <a:spLocks noGrp="1"/>
          </p:cNvSpPr>
          <p:nvPr>
            <p:ph type="body" idx="1"/>
          </p:nvPr>
        </p:nvSpPr>
        <p:spPr>
          <a:xfrm>
            <a:off x="819150" y="1689925"/>
            <a:ext cx="7505700" cy="3224700"/>
          </a:xfrm>
          <a:prstGeom prst="rect">
            <a:avLst/>
          </a:prstGeom>
        </p:spPr>
        <p:txBody>
          <a:bodyPr spcFirstLastPara="1" wrap="square" lIns="91425" tIns="91425" rIns="91425" bIns="91425" anchor="t" anchorCtr="0">
            <a:noAutofit/>
          </a:bodyPr>
          <a:lstStyle/>
          <a:p>
            <a:pPr marL="457200" lvl="0" indent="-349250" algn="just" rtl="0">
              <a:lnSpc>
                <a:spcPct val="90000"/>
              </a:lnSpc>
              <a:spcBef>
                <a:spcPts val="1000"/>
              </a:spcBef>
              <a:spcAft>
                <a:spcPts val="0"/>
              </a:spcAft>
              <a:buClr>
                <a:srgbClr val="000000"/>
              </a:buClr>
              <a:buSzPts val="1900"/>
              <a:buFont typeface="Arial"/>
              <a:buChar char="●"/>
            </a:pPr>
            <a:r>
              <a:rPr lang="en" sz="1900" dirty="0">
                <a:solidFill>
                  <a:srgbClr val="000000"/>
                </a:solidFill>
                <a:latin typeface="Times New Roman" panose="02020603050405020304" pitchFamily="18" charset="0"/>
                <a:ea typeface="Arial"/>
                <a:cs typeface="Times New Roman" panose="02020603050405020304" pitchFamily="18" charset="0"/>
                <a:sym typeface="Arial"/>
              </a:rPr>
              <a:t>The main aim of this project is to find out the role that social media plays to spread out the information, because people nowadays are very much involved in social media than the real world.</a:t>
            </a:r>
          </a:p>
          <a:p>
            <a:pPr marL="107950" lvl="0" indent="0" algn="just" rtl="0">
              <a:lnSpc>
                <a:spcPct val="90000"/>
              </a:lnSpc>
              <a:spcBef>
                <a:spcPts val="1000"/>
              </a:spcBef>
              <a:spcAft>
                <a:spcPts val="0"/>
              </a:spcAft>
              <a:buClr>
                <a:srgbClr val="000000"/>
              </a:buClr>
              <a:buSzPts val="1900"/>
              <a:buNone/>
            </a:pPr>
            <a:endParaRPr lang="en" sz="1900" dirty="0">
              <a:solidFill>
                <a:srgbClr val="000000"/>
              </a:solidFill>
              <a:latin typeface="Times New Roman" panose="02020603050405020304" pitchFamily="18" charset="0"/>
              <a:ea typeface="Arial"/>
              <a:cs typeface="Times New Roman" panose="02020603050405020304" pitchFamily="18" charset="0"/>
              <a:sym typeface="Arial"/>
            </a:endParaRPr>
          </a:p>
          <a:p>
            <a:pPr marL="107950" lvl="0" indent="0" algn="just" rtl="0">
              <a:lnSpc>
                <a:spcPct val="90000"/>
              </a:lnSpc>
              <a:spcBef>
                <a:spcPts val="1000"/>
              </a:spcBef>
              <a:spcAft>
                <a:spcPts val="0"/>
              </a:spcAft>
              <a:buClr>
                <a:srgbClr val="000000"/>
              </a:buClr>
              <a:buSzPts val="1900"/>
              <a:buNone/>
            </a:pPr>
            <a:r>
              <a:rPr lang="en" sz="1900" dirty="0">
                <a:solidFill>
                  <a:srgbClr val="000000"/>
                </a:solidFill>
                <a:latin typeface="Times New Roman" panose="02020603050405020304" pitchFamily="18" charset="0"/>
                <a:ea typeface="Arial"/>
                <a:cs typeface="Times New Roman" panose="02020603050405020304" pitchFamily="18" charset="0"/>
                <a:sym typeface="Arial"/>
              </a:rPr>
              <a:t>The 3 main questions that we are going to address is:-</a:t>
            </a:r>
            <a:endParaRPr sz="1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49250" algn="just" rtl="0">
              <a:lnSpc>
                <a:spcPct val="90000"/>
              </a:lnSpc>
              <a:spcBef>
                <a:spcPts val="0"/>
              </a:spcBef>
              <a:spcAft>
                <a:spcPts val="0"/>
              </a:spcAft>
              <a:buClr>
                <a:srgbClr val="000000"/>
              </a:buClr>
              <a:buSzPts val="1900"/>
              <a:buFont typeface="Arial"/>
              <a:buChar char="●"/>
            </a:pPr>
            <a:r>
              <a:rPr lang="en" sz="1900" dirty="0">
                <a:solidFill>
                  <a:srgbClr val="000000"/>
                </a:solidFill>
                <a:latin typeface="Times New Roman" panose="02020603050405020304" pitchFamily="18" charset="0"/>
                <a:ea typeface="Arial"/>
                <a:cs typeface="Times New Roman" panose="02020603050405020304" pitchFamily="18" charset="0"/>
                <a:sym typeface="Arial"/>
              </a:rPr>
              <a:t>To determine  what kind of news is being fed to the people?</a:t>
            </a:r>
            <a:endParaRPr sz="1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49250" algn="just" rtl="0">
              <a:lnSpc>
                <a:spcPct val="90000"/>
              </a:lnSpc>
              <a:spcBef>
                <a:spcPts val="0"/>
              </a:spcBef>
              <a:spcAft>
                <a:spcPts val="0"/>
              </a:spcAft>
              <a:buClr>
                <a:srgbClr val="000000"/>
              </a:buClr>
              <a:buSzPts val="1900"/>
              <a:buFont typeface="Arial"/>
              <a:buChar char="●"/>
            </a:pPr>
            <a:r>
              <a:rPr lang="en" sz="1900" dirty="0">
                <a:solidFill>
                  <a:srgbClr val="000000"/>
                </a:solidFill>
                <a:latin typeface="Times New Roman" panose="02020603050405020304" pitchFamily="18" charset="0"/>
                <a:ea typeface="Arial"/>
                <a:cs typeface="Times New Roman" panose="02020603050405020304" pitchFamily="18" charset="0"/>
                <a:sym typeface="Arial"/>
              </a:rPr>
              <a:t>Which social media site is used most ?</a:t>
            </a:r>
            <a:endParaRPr sz="1900" dirty="0">
              <a:solidFill>
                <a:srgbClr val="000000"/>
              </a:solidFill>
              <a:latin typeface="Times New Roman" panose="02020603050405020304" pitchFamily="18" charset="0"/>
              <a:ea typeface="Arial"/>
              <a:cs typeface="Times New Roman" panose="02020603050405020304" pitchFamily="18" charset="0"/>
              <a:sym typeface="Arial"/>
            </a:endParaRPr>
          </a:p>
          <a:p>
            <a:pPr marL="457200" lvl="0" indent="-349250" algn="just" rtl="0">
              <a:lnSpc>
                <a:spcPct val="90000"/>
              </a:lnSpc>
              <a:spcBef>
                <a:spcPts val="0"/>
              </a:spcBef>
              <a:spcAft>
                <a:spcPts val="0"/>
              </a:spcAft>
              <a:buClr>
                <a:srgbClr val="000000"/>
              </a:buClr>
              <a:buSzPts val="1900"/>
              <a:buFont typeface="Arial"/>
              <a:buChar char="●"/>
            </a:pPr>
            <a:r>
              <a:rPr lang="en" sz="1900" dirty="0">
                <a:solidFill>
                  <a:srgbClr val="000000"/>
                </a:solidFill>
                <a:latin typeface="Times New Roman" panose="02020603050405020304" pitchFamily="18" charset="0"/>
                <a:ea typeface="Arial"/>
                <a:cs typeface="Times New Roman" panose="02020603050405020304" pitchFamily="18" charset="0"/>
                <a:sym typeface="Arial"/>
              </a:rPr>
              <a:t>What type of trends appear most on each social media platform that influence and shape what users talk about and read? </a:t>
            </a:r>
            <a:endParaRPr sz="1900" dirty="0">
              <a:solidFill>
                <a:srgbClr val="000000"/>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a:solidFill>
                  <a:srgbClr val="000000"/>
                </a:solidFill>
                <a:latin typeface="Arial"/>
                <a:ea typeface="Arial"/>
                <a:cs typeface="Arial"/>
                <a:sym typeface="Arial"/>
              </a:rPr>
              <a:t>Key Attributes</a:t>
            </a:r>
            <a:endParaRPr/>
          </a:p>
        </p:txBody>
      </p:sp>
      <p:sp>
        <p:nvSpPr>
          <p:cNvPr id="141" name="Google Shape;141;p15"/>
          <p:cNvSpPr txBox="1">
            <a:spLocks noGrp="1"/>
          </p:cNvSpPr>
          <p:nvPr>
            <p:ph type="body" idx="1"/>
          </p:nvPr>
        </p:nvSpPr>
        <p:spPr>
          <a:xfrm>
            <a:off x="742950" y="1680100"/>
            <a:ext cx="7505700" cy="3065400"/>
          </a:xfrm>
          <a:prstGeom prst="rect">
            <a:avLst/>
          </a:prstGeom>
        </p:spPr>
        <p:txBody>
          <a:bodyPr spcFirstLastPara="1" wrap="square" lIns="91425" tIns="91425" rIns="91425" bIns="91425" anchor="t" anchorCtr="0">
            <a:noAutofit/>
          </a:bodyPr>
          <a:lstStyle/>
          <a:p>
            <a:pPr marL="457200" lvl="0" indent="-314325" algn="l" rtl="0">
              <a:spcBef>
                <a:spcPts val="80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This data set consists data from social media handles such as :- Twitter ,newsAPI, Google Trending Topics, and six popular domain (news, worldnews, upliftingnews, sports, politics, television).</a:t>
            </a:r>
            <a:endParaRPr sz="1350">
              <a:solidFill>
                <a:srgbClr val="000000"/>
              </a:solidFill>
              <a:highlight>
                <a:srgbClr val="FFFFFF"/>
              </a:highlight>
              <a:latin typeface="Arial"/>
              <a:ea typeface="Arial"/>
              <a:cs typeface="Arial"/>
              <a:sym typeface="Arial"/>
            </a:endParaRPr>
          </a:p>
          <a:p>
            <a:pPr marL="457200" lvl="0" indent="-314325" algn="l" rtl="0">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Twitter: trending topic, date trending, sentiment analysis scores, most common word associated with the trend, most common pairs of words associated with the trend.</a:t>
            </a:r>
            <a:endParaRPr sz="1350">
              <a:solidFill>
                <a:srgbClr val="000000"/>
              </a:solidFill>
              <a:highlight>
                <a:srgbClr val="FFFFFF"/>
              </a:highlight>
              <a:latin typeface="Arial"/>
              <a:ea typeface="Arial"/>
              <a:cs typeface="Arial"/>
              <a:sym typeface="Arial"/>
            </a:endParaRPr>
          </a:p>
          <a:p>
            <a:pPr marL="457200" lvl="0" indent="-314325" algn="l" rtl="0">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News: headlines (collected from BBC News, USA Today, and the Washington Post), date the article was posted.</a:t>
            </a:r>
            <a:endParaRPr sz="1350">
              <a:solidFill>
                <a:srgbClr val="000000"/>
              </a:solidFill>
              <a:highlight>
                <a:srgbClr val="FFFFFF"/>
              </a:highlight>
              <a:latin typeface="Arial"/>
              <a:ea typeface="Arial"/>
              <a:cs typeface="Arial"/>
              <a:sym typeface="Arial"/>
            </a:endParaRPr>
          </a:p>
          <a:p>
            <a:pPr marL="457200" lvl="0" indent="-314325" algn="l" rtl="0">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Google Trending Topics: trending topic, date trending.</a:t>
            </a:r>
            <a:endParaRPr sz="1350">
              <a:solidFill>
                <a:srgbClr val="000000"/>
              </a:solidFill>
              <a:highlight>
                <a:srgbClr val="FFFFFF"/>
              </a:highlight>
              <a:latin typeface="Arial"/>
              <a:ea typeface="Arial"/>
              <a:cs typeface="Arial"/>
              <a:sym typeface="Arial"/>
            </a:endParaRPr>
          </a:p>
          <a:p>
            <a:pPr marL="457200" lvl="0" indent="-314325" algn="l" rtl="0">
              <a:spcBef>
                <a:spcPts val="0"/>
              </a:spcBef>
              <a:spcAft>
                <a:spcPts val="0"/>
              </a:spcAft>
              <a:buClr>
                <a:srgbClr val="000000"/>
              </a:buClr>
              <a:buSzPts val="1350"/>
              <a:buFont typeface="Arial"/>
              <a:buChar char="●"/>
            </a:pPr>
            <a:r>
              <a:rPr lang="en" sz="1350">
                <a:solidFill>
                  <a:srgbClr val="000000"/>
                </a:solidFill>
                <a:highlight>
                  <a:srgbClr val="FFFFFF"/>
                </a:highlight>
                <a:latin typeface="Arial"/>
                <a:ea typeface="Arial"/>
                <a:cs typeface="Arial"/>
                <a:sym typeface="Arial"/>
              </a:rPr>
              <a:t>Subreddits: post title, time, date, score (upvotes - downvotes), number of comments.</a:t>
            </a:r>
            <a:endParaRPr sz="1350">
              <a:solidFill>
                <a:srgbClr val="000000"/>
              </a:solidFill>
              <a:highlight>
                <a:srgbClr val="FFFFFF"/>
              </a:highlight>
              <a:latin typeface="Arial"/>
              <a:ea typeface="Arial"/>
              <a:cs typeface="Arial"/>
              <a:sym typeface="Arial"/>
            </a:endParaRPr>
          </a:p>
          <a:p>
            <a:pPr marL="0" lvl="0" indent="0" algn="l" rtl="0">
              <a:spcBef>
                <a:spcPts val="8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147" name="Google Shape;147;p16"/>
          <p:cNvSpPr txBox="1">
            <a:spLocks noGrp="1"/>
          </p:cNvSpPr>
          <p:nvPr>
            <p:ph type="body" idx="1"/>
          </p:nvPr>
        </p:nvSpPr>
        <p:spPr>
          <a:xfrm>
            <a:off x="283200" y="1874225"/>
            <a:ext cx="4288800" cy="2448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404040"/>
              </a:buClr>
              <a:buSzPts val="1500"/>
              <a:buFont typeface="Arial"/>
              <a:buChar char="●"/>
            </a:pPr>
            <a:r>
              <a:rPr lang="en" sz="1500">
                <a:solidFill>
                  <a:srgbClr val="404040"/>
                </a:solidFill>
                <a:latin typeface="Arial"/>
                <a:ea typeface="Arial"/>
                <a:cs typeface="Arial"/>
                <a:sym typeface="Arial"/>
              </a:rPr>
              <a:t>It has 6 columns and 1201 rows of different news titles from 2017</a:t>
            </a:r>
            <a:endParaRPr sz="1500">
              <a:solidFill>
                <a:srgbClr val="404040"/>
              </a:solidFill>
              <a:latin typeface="Arial"/>
              <a:ea typeface="Arial"/>
              <a:cs typeface="Arial"/>
              <a:sym typeface="Arial"/>
            </a:endParaRPr>
          </a:p>
          <a:p>
            <a:pPr marL="457200" lvl="0" indent="-323850" algn="l" rtl="0">
              <a:spcBef>
                <a:spcPts val="0"/>
              </a:spcBef>
              <a:spcAft>
                <a:spcPts val="0"/>
              </a:spcAft>
              <a:buClr>
                <a:srgbClr val="404040"/>
              </a:buClr>
              <a:buSzPts val="1500"/>
              <a:buFont typeface="Arial"/>
              <a:buChar char="●"/>
            </a:pPr>
            <a:r>
              <a:rPr lang="en" sz="1500">
                <a:solidFill>
                  <a:srgbClr val="404040"/>
                </a:solidFill>
                <a:latin typeface="Arial"/>
                <a:ea typeface="Arial"/>
                <a:cs typeface="Arial"/>
                <a:sym typeface="Arial"/>
              </a:rPr>
              <a:t>The data contains such attributes as title, data,score and number of comments.</a:t>
            </a:r>
            <a:endParaRPr/>
          </a:p>
          <a:p>
            <a:pPr marL="0" lvl="0" indent="0" algn="l" rtl="0">
              <a:spcBef>
                <a:spcPts val="1600"/>
              </a:spcBef>
              <a:spcAft>
                <a:spcPts val="1600"/>
              </a:spcAft>
              <a:buNone/>
            </a:pPr>
            <a:endParaRPr/>
          </a:p>
        </p:txBody>
      </p:sp>
      <p:pic>
        <p:nvPicPr>
          <p:cNvPr id="148" name="Google Shape;148;p16"/>
          <p:cNvPicPr preferRelativeResize="0"/>
          <p:nvPr/>
        </p:nvPicPr>
        <p:blipFill rotWithShape="1">
          <a:blip r:embed="rId3">
            <a:alphaModFix/>
          </a:blip>
          <a:srcRect t="13512" r="52173" b="8472"/>
          <a:stretch/>
        </p:blipFill>
        <p:spPr>
          <a:xfrm>
            <a:off x="4730850" y="1800200"/>
            <a:ext cx="4156051" cy="25220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 Preparation</a:t>
            </a:r>
          </a:p>
        </p:txBody>
      </p:sp>
      <p:sp>
        <p:nvSpPr>
          <p:cNvPr id="154" name="Google Shape;154;p17"/>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dirty="0"/>
              <a:t>The most blatant issues were missing and empty cells and overall format issues generated by the body text column which contained the entirety of each article. This column was subsequently the first to be removed to alleviate many of these issue</a:t>
            </a:r>
          </a:p>
          <a:p>
            <a:pPr marL="457200" lvl="0" indent="-311150" algn="l" rtl="0">
              <a:spcBef>
                <a:spcPts val="0"/>
              </a:spcBef>
              <a:spcAft>
                <a:spcPts val="0"/>
              </a:spcAft>
              <a:buSzPts val="1300"/>
              <a:buChar char="●"/>
            </a:pPr>
            <a:r>
              <a:rPr lang="en" dirty="0"/>
              <a:t>Redundant data which would not contribute to the overall analysis was removed . This resulted in minimizing the number of outliers being formed after analysis.</a:t>
            </a:r>
          </a:p>
          <a:p>
            <a:pPr marL="457200" lvl="0" indent="-311150" algn="l" rtl="0">
              <a:spcBef>
                <a:spcPts val="0"/>
              </a:spcBef>
              <a:spcAft>
                <a:spcPts val="0"/>
              </a:spcAft>
              <a:buSzPts val="1300"/>
              <a:buChar char="●"/>
            </a:pPr>
            <a:r>
              <a:rPr lang="en-US" dirty="0"/>
              <a:t>We used basic Excel trimmings to normalize the dataset. </a:t>
            </a:r>
          </a:p>
          <a:p>
            <a:pPr marL="0" lvl="0" indent="0" algn="l" rtl="0">
              <a:spcBef>
                <a:spcPts val="1600"/>
              </a:spcBef>
              <a:spcAft>
                <a:spcPts val="1600"/>
              </a:spcAf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229625" y="226625"/>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Dashboard </a:t>
            </a:r>
            <a:endParaRPr dirty="0"/>
          </a:p>
        </p:txBody>
      </p:sp>
      <p:sp>
        <p:nvSpPr>
          <p:cNvPr id="160" name="Google Shape;160;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1" name="Google Shape;161;p18"/>
          <p:cNvPicPr preferRelativeResize="0"/>
          <p:nvPr/>
        </p:nvPicPr>
        <p:blipFill rotWithShape="1">
          <a:blip r:embed="rId3">
            <a:alphaModFix/>
          </a:blip>
          <a:srcRect t="3091"/>
          <a:stretch/>
        </p:blipFill>
        <p:spPr>
          <a:xfrm>
            <a:off x="485002" y="803188"/>
            <a:ext cx="8173995" cy="39109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9"/>
          <p:cNvPicPr preferRelativeResize="0"/>
          <p:nvPr/>
        </p:nvPicPr>
        <p:blipFill rotWithShape="1">
          <a:blip r:embed="rId3">
            <a:alphaModFix/>
          </a:blip>
          <a:srcRect r="2572" b="56213"/>
          <a:stretch/>
        </p:blipFill>
        <p:spPr>
          <a:xfrm>
            <a:off x="456875" y="913750"/>
            <a:ext cx="8326876" cy="3787626"/>
          </a:xfrm>
          <a:prstGeom prst="rect">
            <a:avLst/>
          </a:prstGeom>
          <a:noFill/>
          <a:ln>
            <a:noFill/>
          </a:ln>
        </p:spPr>
      </p:pic>
      <p:sp>
        <p:nvSpPr>
          <p:cNvPr id="167" name="Google Shape;167;p19"/>
          <p:cNvSpPr txBox="1">
            <a:spLocks noGrp="1"/>
          </p:cNvSpPr>
          <p:nvPr>
            <p:ph type="title"/>
          </p:nvPr>
        </p:nvSpPr>
        <p:spPr>
          <a:xfrm>
            <a:off x="318050" y="3445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Comparison of News platforms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4" name="Google Shape;174;p20"/>
          <p:cNvPicPr preferRelativeResize="0"/>
          <p:nvPr/>
        </p:nvPicPr>
        <p:blipFill>
          <a:blip r:embed="rId3">
            <a:alphaModFix/>
          </a:blip>
          <a:stretch>
            <a:fillRect/>
          </a:stretch>
        </p:blipFill>
        <p:spPr>
          <a:xfrm>
            <a:off x="404812" y="433901"/>
            <a:ext cx="8229876" cy="4275698"/>
          </a:xfrm>
          <a:prstGeom prst="rect">
            <a:avLst/>
          </a:prstGeom>
          <a:noFill/>
          <a:ln>
            <a:noFill/>
          </a:ln>
        </p:spPr>
      </p:pic>
      <p:sp>
        <p:nvSpPr>
          <p:cNvPr id="2" name="TextBox 1">
            <a:extLst>
              <a:ext uri="{FF2B5EF4-FFF2-40B4-BE49-F238E27FC236}">
                <a16:creationId xmlns:a16="http://schemas.microsoft.com/office/drawing/2014/main" id="{DB6DA274-34FE-476F-B7CA-48F56E357D8A}"/>
              </a:ext>
            </a:extLst>
          </p:cNvPr>
          <p:cNvSpPr txBox="1"/>
          <p:nvPr/>
        </p:nvSpPr>
        <p:spPr>
          <a:xfrm>
            <a:off x="3385751" y="433901"/>
            <a:ext cx="1742303" cy="307777"/>
          </a:xfrm>
          <a:prstGeom prst="rect">
            <a:avLst/>
          </a:prstGeom>
          <a:noFill/>
        </p:spPr>
        <p:txBody>
          <a:bodyPr wrap="square" rtlCol="0">
            <a:spAutoFit/>
          </a:bodyPr>
          <a:lstStyle/>
          <a:p>
            <a:r>
              <a:rPr lang="en-US" dirty="0"/>
              <a:t>NEWS API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1"/>
          <p:cNvPicPr preferRelativeResize="0"/>
          <p:nvPr/>
        </p:nvPicPr>
        <p:blipFill>
          <a:blip r:embed="rId3">
            <a:alphaModFix/>
          </a:blip>
          <a:stretch>
            <a:fillRect/>
          </a:stretch>
        </p:blipFill>
        <p:spPr>
          <a:xfrm>
            <a:off x="957650" y="323013"/>
            <a:ext cx="7105134" cy="4497476"/>
          </a:xfrm>
          <a:prstGeom prst="rect">
            <a:avLst/>
          </a:prstGeom>
          <a:noFill/>
          <a:ln>
            <a:noFill/>
          </a:ln>
        </p:spPr>
      </p:pic>
      <p:sp>
        <p:nvSpPr>
          <p:cNvPr id="2" name="TextBox 1">
            <a:extLst>
              <a:ext uri="{FF2B5EF4-FFF2-40B4-BE49-F238E27FC236}">
                <a16:creationId xmlns:a16="http://schemas.microsoft.com/office/drawing/2014/main" id="{D16754FE-3695-44FC-89CD-4438AB9558E7}"/>
              </a:ext>
            </a:extLst>
          </p:cNvPr>
          <p:cNvSpPr txBox="1"/>
          <p:nvPr/>
        </p:nvSpPr>
        <p:spPr>
          <a:xfrm>
            <a:off x="3608173" y="432486"/>
            <a:ext cx="1421027" cy="307777"/>
          </a:xfrm>
          <a:prstGeom prst="rect">
            <a:avLst/>
          </a:prstGeom>
          <a:noFill/>
        </p:spPr>
        <p:txBody>
          <a:bodyPr wrap="square" rtlCol="0">
            <a:spAutoFit/>
          </a:bodyPr>
          <a:lstStyle/>
          <a:p>
            <a:r>
              <a:rPr lang="en-US" dirty="0"/>
              <a:t>TWITTER</a:t>
            </a: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502</Words>
  <Application>Microsoft Office PowerPoint</Application>
  <PresentationFormat>On-screen Show (16:9)</PresentationFormat>
  <Paragraphs>43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Nunito</vt:lpstr>
      <vt:lpstr>Calibri</vt:lpstr>
      <vt:lpstr>Shift</vt:lpstr>
      <vt:lpstr>HOW NEWS APPEARS ON SOCIAL MEDIA  </vt:lpstr>
      <vt:lpstr>Executive Summary</vt:lpstr>
      <vt:lpstr>Key Attributes</vt:lpstr>
      <vt:lpstr>DATASET</vt:lpstr>
      <vt:lpstr>Data Preparation</vt:lpstr>
      <vt:lpstr>Dashboard </vt:lpstr>
      <vt:lpstr>Comparison of News platforms </vt:lpstr>
      <vt:lpstr>PowerPoint Presentation</vt:lpstr>
      <vt:lpstr>PowerPoint Presentation</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NEWS APPEARS ON SOCIAL MEDIA  </dc:title>
  <dc:creator>Sudarshan Dasarathy</dc:creator>
  <cp:lastModifiedBy>Sudarshan Dasarathy</cp:lastModifiedBy>
  <cp:revision>8</cp:revision>
  <dcterms:created xsi:type="dcterms:W3CDTF">2020-12-18T23:27:56Z</dcterms:created>
  <dcterms:modified xsi:type="dcterms:W3CDTF">2020-12-19T01:07:21Z</dcterms:modified>
</cp:coreProperties>
</file>