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4"/>
  </p:sldMasterIdLst>
  <p:notesMasterIdLst>
    <p:notesMasterId r:id="rId15"/>
  </p:notesMasterIdLst>
  <p:sldIdLst>
    <p:sldId id="281" r:id="rId5"/>
    <p:sldId id="257" r:id="rId6"/>
    <p:sldId id="282" r:id="rId7"/>
    <p:sldId id="285" r:id="rId8"/>
    <p:sldId id="284" r:id="rId9"/>
    <p:sldId id="283" r:id="rId10"/>
    <p:sldId id="287" r:id="rId11"/>
    <p:sldId id="288" r:id="rId12"/>
    <p:sldId id="289"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9DD00D-F579-40ED-8611-1427AA8725EA}">
          <p14:sldIdLst>
            <p14:sldId id="281"/>
            <p14:sldId id="257"/>
            <p14:sldId id="282"/>
            <p14:sldId id="285"/>
            <p14:sldId id="284"/>
            <p14:sldId id="283"/>
            <p14:sldId id="287"/>
            <p14:sldId id="288"/>
            <p14:sldId id="289"/>
            <p14:sldId id="2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660"/>
  </p:normalViewPr>
  <p:slideViewPr>
    <p:cSldViewPr snapToGrid="0">
      <p:cViewPr varScale="1">
        <p:scale>
          <a:sx n="86" d="100"/>
          <a:sy n="86" d="100"/>
        </p:scale>
        <p:origin x="331" y="67"/>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94D2E-832E-4454-88B1-C6C215C9E55C}" type="datetimeFigureOut">
              <a:rPr lang="en-US" smtClean="0"/>
              <a:t>4/13/2021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A0A09-6FA2-432A-878F-290AC51C7288}" type="slidenum">
              <a:rPr lang="en-US" smtClean="0"/>
              <a:t>‹#›</a:t>
            </a:fld>
            <a:endParaRPr lang="en-US" dirty="0"/>
          </a:p>
        </p:txBody>
      </p:sp>
    </p:spTree>
    <p:extLst>
      <p:ext uri="{BB962C8B-B14F-4D97-AF65-F5344CB8AC3E}">
        <p14:creationId xmlns:p14="http://schemas.microsoft.com/office/powerpoint/2010/main" val="300493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r>
              <a:rPr lang="en-US"/>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6/6/2019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6/6/2019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6/6/2019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6/6/2019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r>
              <a:rPr lang="en-US"/>
              <a:t>6/6/2019</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6/6/2019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r>
              <a:rPr lang="en-US"/>
              <a:t>6/6/2019</a:t>
            </a:r>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1457-35E0-409B-98CD-F11D19CA6FA5}"/>
              </a:ext>
            </a:extLst>
          </p:cNvPr>
          <p:cNvSpPr>
            <a:spLocks noGrp="1"/>
          </p:cNvSpPr>
          <p:nvPr>
            <p:ph type="ctrTitle"/>
          </p:nvPr>
        </p:nvSpPr>
        <p:spPr>
          <a:xfrm>
            <a:off x="1154954" y="2177935"/>
            <a:ext cx="8827245" cy="2599446"/>
          </a:xfrm>
        </p:spPr>
        <p:txBody>
          <a:bodyPr>
            <a:normAutofit/>
          </a:bodyPr>
          <a:lstStyle/>
          <a:p>
            <a:pPr algn="l"/>
            <a:r>
              <a:rPr lang="en-US" sz="8800" dirty="0"/>
              <a:t>EUPHEUS</a:t>
            </a:r>
          </a:p>
        </p:txBody>
      </p:sp>
      <p:sp>
        <p:nvSpPr>
          <p:cNvPr id="3" name="Subtitle 2">
            <a:extLst>
              <a:ext uri="{FF2B5EF4-FFF2-40B4-BE49-F238E27FC236}">
                <a16:creationId xmlns:a16="http://schemas.microsoft.com/office/drawing/2014/main" id="{78BDD245-17CD-4FBE-A9CF-AC997273DFE5}"/>
              </a:ext>
            </a:extLst>
          </p:cNvPr>
          <p:cNvSpPr>
            <a:spLocks noGrp="1"/>
          </p:cNvSpPr>
          <p:nvPr>
            <p:ph type="subTitle" idx="1"/>
          </p:nvPr>
        </p:nvSpPr>
        <p:spPr>
          <a:xfrm>
            <a:off x="1154954" y="4705165"/>
            <a:ext cx="8827245" cy="933635"/>
          </a:xfrm>
        </p:spPr>
        <p:txBody>
          <a:bodyPr>
            <a:normAutofit/>
          </a:bodyPr>
          <a:lstStyle/>
          <a:p>
            <a:r>
              <a:rPr lang="en-US" sz="1800" b="1" dirty="0"/>
              <a:t>it is this willingness to keep learning that makes the difference in the long run</a:t>
            </a:r>
            <a:endParaRPr lang="en-US" sz="1800" b="1" dirty="0">
              <a:solidFill>
                <a:srgbClr val="FFFFFF"/>
              </a:solidFill>
            </a:endParaRPr>
          </a:p>
        </p:txBody>
      </p:sp>
    </p:spTree>
    <p:extLst>
      <p:ext uri="{BB962C8B-B14F-4D97-AF65-F5344CB8AC3E}">
        <p14:creationId xmlns:p14="http://schemas.microsoft.com/office/powerpoint/2010/main" val="23065832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0000"/>
            <a:lum/>
          </a:blip>
          <a:srcRect/>
          <a:stretch>
            <a:fillRect l="10000" t="-2000" r="10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51EEB-A7DA-4058-8C48-06A09FDD0428}"/>
              </a:ext>
            </a:extLst>
          </p:cNvPr>
          <p:cNvSpPr>
            <a:spLocks noGrp="1"/>
          </p:cNvSpPr>
          <p:nvPr>
            <p:ph idx="1"/>
          </p:nvPr>
        </p:nvSpPr>
        <p:spPr>
          <a:xfrm>
            <a:off x="1154954" y="2527300"/>
            <a:ext cx="9370806" cy="2921000"/>
          </a:xfrm>
        </p:spPr>
        <p:txBody>
          <a:bodyPr>
            <a:normAutofit/>
          </a:bodyPr>
          <a:lstStyle/>
          <a:p>
            <a:pPr marL="0" indent="0">
              <a:buNone/>
            </a:pPr>
            <a:r>
              <a:rPr lang="en-US" sz="2400" b="0" dirty="0">
                <a:effectLst/>
                <a:latin typeface="Times New Roman" panose="02020603050405020304" pitchFamily="18" charset="0"/>
                <a:ea typeface="Times New Roman" panose="02020603050405020304" pitchFamily="18" charset="0"/>
              </a:rPr>
              <a:t>It is concluded that the website “EUPHEUS” is to provide guidance for the students about all the paths that are available for them and the job opportunities for the people who are in search of the jobs. </a:t>
            </a:r>
            <a:r>
              <a:rPr lang="en-US" sz="2400" b="0" dirty="0" err="1">
                <a:effectLst/>
                <a:latin typeface="Times New Roman" panose="02020603050405020304" pitchFamily="18" charset="0"/>
                <a:ea typeface="Times New Roman" panose="02020603050405020304" pitchFamily="18" charset="0"/>
              </a:rPr>
              <a:t>Eupheus</a:t>
            </a:r>
            <a:r>
              <a:rPr lang="en-US" sz="2400" b="0" dirty="0">
                <a:effectLst/>
                <a:latin typeface="Times New Roman" panose="02020603050405020304" pitchFamily="18" charset="0"/>
                <a:ea typeface="Times New Roman" panose="02020603050405020304" pitchFamily="18" charset="0"/>
              </a:rPr>
              <a:t> overcomes the snag of the existing system and designed as an entire bundle which gives wholly information about the courses, jobs, fees. This website acts as a perfect guide for the students who are in need of guidance regarding their studies.</a:t>
            </a:r>
            <a:endParaRPr lang="en-IN" sz="2400" b="0" dirty="0">
              <a:effectLst/>
              <a:latin typeface="Times New Roman" panose="02020603050405020304" pitchFamily="18" charset="0"/>
              <a:ea typeface="Times New Roman" panose="02020603050405020304" pitchFamily="18" charset="0"/>
            </a:endParaRPr>
          </a:p>
          <a:p>
            <a:endParaRPr lang="en-IN" sz="2000" dirty="0"/>
          </a:p>
        </p:txBody>
      </p:sp>
      <p:sp>
        <p:nvSpPr>
          <p:cNvPr id="5" name="TextBox 4"/>
          <p:cNvSpPr txBox="1"/>
          <p:nvPr/>
        </p:nvSpPr>
        <p:spPr>
          <a:xfrm>
            <a:off x="1244600" y="1257300"/>
            <a:ext cx="3073534" cy="70788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a:ln w="0"/>
                <a:effectLst>
                  <a:reflection blurRad="12700" stA="50000" endPos="50000" dist="5000" dir="5400000" sy="-100000" rotWithShape="0"/>
                </a:effectLst>
              </a:rPr>
              <a:t>CONCLUSION</a:t>
            </a:r>
          </a:p>
        </p:txBody>
      </p:sp>
    </p:spTree>
    <p:extLst>
      <p:ext uri="{BB962C8B-B14F-4D97-AF65-F5344CB8AC3E}">
        <p14:creationId xmlns:p14="http://schemas.microsoft.com/office/powerpoint/2010/main" val="181056813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573C-62B2-4B2C-B0BE-FFB8203C6934}"/>
              </a:ext>
            </a:extLst>
          </p:cNvPr>
          <p:cNvSpPr>
            <a:spLocks noGrp="1"/>
          </p:cNvSpPr>
          <p:nvPr>
            <p:ph type="title"/>
          </p:nvPr>
        </p:nvSpPr>
        <p:spPr>
          <a:xfrm>
            <a:off x="1154954" y="554568"/>
            <a:ext cx="8761413" cy="89577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ABSTRACT</a:t>
            </a:r>
          </a:p>
        </p:txBody>
      </p:sp>
      <p:sp>
        <p:nvSpPr>
          <p:cNvPr id="4" name="Content Placeholder 3">
            <a:extLst>
              <a:ext uri="{FF2B5EF4-FFF2-40B4-BE49-F238E27FC236}">
                <a16:creationId xmlns:a16="http://schemas.microsoft.com/office/drawing/2014/main" id="{1432007D-35A1-442C-8D09-0338F73F1964}"/>
              </a:ext>
            </a:extLst>
          </p:cNvPr>
          <p:cNvSpPr>
            <a:spLocks noGrp="1"/>
          </p:cNvSpPr>
          <p:nvPr>
            <p:ph idx="1"/>
          </p:nvPr>
        </p:nvSpPr>
        <p:spPr>
          <a:xfrm>
            <a:off x="1039855" y="1582420"/>
            <a:ext cx="10313945" cy="4310380"/>
          </a:xfrm>
        </p:spPr>
        <p:txBody>
          <a:bodyPr>
            <a:noAutofit/>
          </a:bodyPr>
          <a:lstStyle/>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EUPHEUS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 is a website developed for the usage  of the students and the parents who are in search of the correct platform for the future. This system will be a path finder for the students who are planning for their further studies. The users will be guided with the courses across India with the approximate fees structures. This website will give the complete details about the course and also the job opportunities related to it. Eupheus will also tell us information about the examinations conducted by the governments for certain jobs. This would be an entire package of course, jobs related to it and also the information about that.</a:t>
            </a:r>
          </a:p>
          <a:p>
            <a:pPr marL="0" indent="0">
              <a:buNone/>
            </a:pPr>
            <a:r>
              <a:rPr lang="en-IN" sz="2000" b="0" dirty="0">
                <a:latin typeface="Times New Roman" panose="02020603050405020304" pitchFamily="18" charset="0"/>
                <a:ea typeface="Calibri" panose="020F0502020204030204" pitchFamily="34" charset="0"/>
                <a:cs typeface="Times New Roman" panose="02020603050405020304" pitchFamily="18" charset="0"/>
              </a:rPr>
              <a:t>	</a:t>
            </a:r>
            <a:r>
              <a:rPr lang="en-IN" sz="2000" b="0" dirty="0">
                <a:effectLst/>
                <a:latin typeface="Times New Roman" panose="02020603050405020304" pitchFamily="18" charset="0"/>
                <a:ea typeface="Calibri" panose="020F0502020204030204" pitchFamily="34" charset="0"/>
              </a:rPr>
              <a:t>This system helps the students to choose a right course which is perfect for them, from the variety of courses available and also helps the job seekers to find a good job. </a:t>
            </a:r>
            <a:r>
              <a:rPr lang="en-IN" sz="2000" b="0" dirty="0">
                <a:latin typeface="Times New Roman" panose="02020603050405020304" pitchFamily="18" charset="0"/>
                <a:ea typeface="Calibri" panose="020F0502020204030204" pitchFamily="34" charset="0"/>
              </a:rPr>
              <a:t>Eupheus also</a:t>
            </a:r>
            <a:r>
              <a:rPr lang="en-IN" sz="2000" b="0" dirty="0">
                <a:effectLst/>
                <a:latin typeface="Times New Roman" panose="02020603050405020304" pitchFamily="18" charset="0"/>
                <a:ea typeface="Calibri" panose="020F0502020204030204" pitchFamily="34" charset="0"/>
              </a:rPr>
              <a:t> assists the parents who do not know about the courses but need to admit their child in a good platform with the necessary information and their advantages. Many people are not aware of the various paths that are at hand and they just go for only the most commonly taken courses. There are a lot of people suffering out there without proper guidance and to end that this website is made. This website will be the solution for the students or job seekers who are in need of guidance in terms of higher education and job opportunities.</a:t>
            </a:r>
            <a:r>
              <a:rPr lang="en-IN"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0981001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12D03-0242-4ABD-BE0F-D6BC4E96DE27}"/>
              </a:ext>
            </a:extLst>
          </p:cNvPr>
          <p:cNvSpPr>
            <a:spLocks noGrp="1"/>
          </p:cNvSpPr>
          <p:nvPr>
            <p:ph sz="half" idx="1"/>
          </p:nvPr>
        </p:nvSpPr>
        <p:spPr>
          <a:xfrm>
            <a:off x="1084580" y="2265680"/>
            <a:ext cx="4267200" cy="3712464"/>
          </a:xfrm>
        </p:spPr>
        <p:txBody>
          <a:bodyPr>
            <a:normAutofit/>
          </a:bodyPr>
          <a:lstStyle/>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Register.</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Login.</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Home.</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Courses</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Colleges</a:t>
            </a: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Content Placeholder 3"/>
          <p:cNvSpPr>
            <a:spLocks noGrp="1"/>
          </p:cNvSpPr>
          <p:nvPr>
            <p:ph sz="half" idx="2"/>
          </p:nvPr>
        </p:nvSpPr>
        <p:spPr>
          <a:xfrm>
            <a:off x="5669788" y="2265680"/>
            <a:ext cx="4267200" cy="3712464"/>
          </a:xfrm>
        </p:spPr>
        <p:txBody>
          <a:bodyPr>
            <a:normAutofit/>
          </a:bodyPr>
          <a:lstStyle/>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Job portal</a:t>
            </a:r>
            <a:endParaRPr lang="en-IN" sz="2400" dirty="0">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Scholarships </a:t>
            </a:r>
            <a:endParaRPr lang="en-IN" sz="2400" dirty="0">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Overseas</a:t>
            </a:r>
            <a:endParaRPr lang="en-IN" sz="2400" dirty="0">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Additional info </a:t>
            </a:r>
          </a:p>
        </p:txBody>
      </p:sp>
      <p:sp>
        <p:nvSpPr>
          <p:cNvPr id="2" name="Title 1">
            <a:extLst>
              <a:ext uri="{FF2B5EF4-FFF2-40B4-BE49-F238E27FC236}">
                <a16:creationId xmlns:a16="http://schemas.microsoft.com/office/drawing/2014/main" id="{A640CE0F-D5C2-42B8-8207-7C44987E9E15}"/>
              </a:ext>
            </a:extLst>
          </p:cNvPr>
          <p:cNvSpPr>
            <a:spLocks noGrp="1"/>
          </p:cNvSpPr>
          <p:nvPr>
            <p:ph type="title"/>
          </p:nvPr>
        </p:nvSpPr>
        <p:spPr>
          <a:xfrm>
            <a:off x="1097280" y="899160"/>
            <a:ext cx="10027920" cy="929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MODULES - USERS, ADMIN</a:t>
            </a:r>
            <a:endParaRPr lang="en-IN" sz="4000" b="1" dirty="0">
              <a:ln w="0"/>
              <a:effectLst>
                <a:reflection blurRad="12700" stA="50000" endPos="50000" dist="5000" dir="5400000" sy="-100000" rotWithShape="0"/>
              </a:effectLst>
            </a:endParaRPr>
          </a:p>
        </p:txBody>
      </p:sp>
    </p:spTree>
    <p:extLst>
      <p:ext uri="{BB962C8B-B14F-4D97-AF65-F5344CB8AC3E}">
        <p14:creationId xmlns:p14="http://schemas.microsoft.com/office/powerpoint/2010/main" val="223501644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8CC9-BC5C-4328-8278-28F797BD437F}"/>
              </a:ext>
            </a:extLst>
          </p:cNvPr>
          <p:cNvSpPr>
            <a:spLocks noGrp="1"/>
          </p:cNvSpPr>
          <p:nvPr>
            <p:ph type="title"/>
          </p:nvPr>
        </p:nvSpPr>
        <p:spPr>
          <a:xfrm>
            <a:off x="1046480" y="10007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ea typeface="Segoe UI Emoji" panose="020B0502040204020203" pitchFamily="34" charset="0"/>
              </a:rPr>
              <a:t>SYSTEM SPECIFICATIONS</a:t>
            </a:r>
            <a:endParaRPr lang="en-IN" sz="3200" b="1" dirty="0">
              <a:ln w="0"/>
              <a:effectLst>
                <a:reflection blurRad="12700" stA="50000" endPos="50000" dist="5000" dir="5400000" sy="-100000" rotWithShape="0"/>
              </a:effectLst>
            </a:endParaRPr>
          </a:p>
        </p:txBody>
      </p:sp>
      <p:sp>
        <p:nvSpPr>
          <p:cNvPr id="3" name="Text Placeholder 2">
            <a:extLst>
              <a:ext uri="{FF2B5EF4-FFF2-40B4-BE49-F238E27FC236}">
                <a16:creationId xmlns:a16="http://schemas.microsoft.com/office/drawing/2014/main" id="{7134C20D-64A0-4EE0-BE1C-DD06B0B4F035}"/>
              </a:ext>
            </a:extLst>
          </p:cNvPr>
          <p:cNvSpPr>
            <a:spLocks noGrp="1"/>
          </p:cNvSpPr>
          <p:nvPr>
            <p:ph type="body" idx="1"/>
          </p:nvPr>
        </p:nvSpPr>
        <p:spPr>
          <a:xfrm>
            <a:off x="1104153" y="1699260"/>
            <a:ext cx="4605768" cy="576263"/>
          </a:xfrm>
        </p:spPr>
        <p:txBody>
          <a:bodyPr/>
          <a:lstStyle/>
          <a:p>
            <a:r>
              <a:rPr lang="en-US" dirty="0"/>
              <a:t>HARDWARE SPECIFICATIONS</a:t>
            </a:r>
            <a:endParaRPr lang="en-IN" dirty="0"/>
          </a:p>
        </p:txBody>
      </p:sp>
      <p:sp>
        <p:nvSpPr>
          <p:cNvPr id="4" name="Content Placeholder 3">
            <a:extLst>
              <a:ext uri="{FF2B5EF4-FFF2-40B4-BE49-F238E27FC236}">
                <a16:creationId xmlns:a16="http://schemas.microsoft.com/office/drawing/2014/main" id="{D5F542D2-F6E9-4F90-BCC1-BC71F7CDCA7F}"/>
              </a:ext>
            </a:extLst>
          </p:cNvPr>
          <p:cNvSpPr>
            <a:spLocks noGrp="1"/>
          </p:cNvSpPr>
          <p:nvPr>
            <p:ph sz="half" idx="2"/>
          </p:nvPr>
        </p:nvSpPr>
        <p:spPr>
          <a:xfrm>
            <a:off x="1129554" y="2590800"/>
            <a:ext cx="4825158" cy="3225800"/>
          </a:xfrm>
        </p:spPr>
        <p:txBody>
          <a:bodyPr>
            <a:normAutofit fontScale="70000" lnSpcReduction="20000"/>
          </a:bodyPr>
          <a:lstStyle/>
          <a:p>
            <a:pPr marL="0" indent="0">
              <a:buNone/>
            </a:pPr>
            <a:r>
              <a:rPr lang="en-US" dirty="0"/>
              <a:t>PROCESSOR</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2GHz or more</a:t>
            </a:r>
            <a:endParaRPr lang="en-US" dirty="0"/>
          </a:p>
          <a:p>
            <a:pPr marL="0" indent="0">
              <a:buNone/>
            </a:pPr>
            <a:r>
              <a:rPr lang="en-US" dirty="0"/>
              <a:t>HARD DISK CAPACITY</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64GB or above</a:t>
            </a:r>
            <a:endParaRPr lang="en-US" dirty="0"/>
          </a:p>
          <a:p>
            <a:pPr marL="0" indent="0">
              <a:buNone/>
            </a:pPr>
            <a:r>
              <a:rPr lang="en-US" dirty="0"/>
              <a:t>RAM</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GB or above</a:t>
            </a:r>
            <a:endParaRPr lang="en-US" dirty="0"/>
          </a:p>
          <a:p>
            <a:pPr marL="0" indent="0">
              <a:buNone/>
            </a:pPr>
            <a:r>
              <a:rPr lang="en-US" dirty="0"/>
              <a:t>KEYBOARD</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105 keys</a:t>
            </a:r>
            <a:endParaRPr lang="en-US" dirty="0"/>
          </a:p>
          <a:p>
            <a:pPr marL="0" indent="0">
              <a:buNone/>
            </a:pPr>
            <a:r>
              <a:rPr lang="en-US" dirty="0"/>
              <a:t>MOUSE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Compactable pointing device.</a:t>
            </a:r>
            <a:endParaRPr lang="en-US" dirty="0"/>
          </a:p>
          <a:p>
            <a:pPr marL="0" indent="0">
              <a:buNone/>
            </a:pPr>
            <a:r>
              <a:rPr lang="en-US" dirty="0"/>
              <a:t>INTERNET CONNECTION</a:t>
            </a:r>
            <a:endParaRPr lang="en-IN" dirty="0"/>
          </a:p>
        </p:txBody>
      </p:sp>
      <p:sp>
        <p:nvSpPr>
          <p:cNvPr id="5" name="Text Placeholder 4">
            <a:extLst>
              <a:ext uri="{FF2B5EF4-FFF2-40B4-BE49-F238E27FC236}">
                <a16:creationId xmlns:a16="http://schemas.microsoft.com/office/drawing/2014/main" id="{D3C93BBB-D883-4E7A-A0F2-3603B9BC6823}"/>
              </a:ext>
            </a:extLst>
          </p:cNvPr>
          <p:cNvSpPr>
            <a:spLocks noGrp="1"/>
          </p:cNvSpPr>
          <p:nvPr>
            <p:ph type="body" sz="quarter" idx="3"/>
          </p:nvPr>
        </p:nvSpPr>
        <p:spPr>
          <a:xfrm>
            <a:off x="6157912" y="1813560"/>
            <a:ext cx="4825159" cy="423862"/>
          </a:xfrm>
        </p:spPr>
        <p:txBody>
          <a:bodyPr>
            <a:normAutofit/>
          </a:bodyPr>
          <a:lstStyle/>
          <a:p>
            <a:r>
              <a:rPr lang="en-US" dirty="0"/>
              <a:t>SOFTWARE SPECIFICATIONS</a:t>
            </a:r>
            <a:endParaRPr lang="en-IN" dirty="0"/>
          </a:p>
        </p:txBody>
      </p:sp>
      <p:sp>
        <p:nvSpPr>
          <p:cNvPr id="6" name="Content Placeholder 5">
            <a:extLst>
              <a:ext uri="{FF2B5EF4-FFF2-40B4-BE49-F238E27FC236}">
                <a16:creationId xmlns:a16="http://schemas.microsoft.com/office/drawing/2014/main" id="{CF7DD96F-C194-4052-836F-B912D3C216F1}"/>
              </a:ext>
            </a:extLst>
          </p:cNvPr>
          <p:cNvSpPr>
            <a:spLocks noGrp="1"/>
          </p:cNvSpPr>
          <p:nvPr>
            <p:ph sz="quarter" idx="4"/>
          </p:nvPr>
        </p:nvSpPr>
        <p:spPr>
          <a:xfrm>
            <a:off x="6183312" y="2707640"/>
            <a:ext cx="4825159" cy="2931161"/>
          </a:xfrm>
        </p:spPr>
        <p:txBody>
          <a:bodyPr/>
          <a:lstStyle/>
          <a:p>
            <a:pPr marL="0" indent="0">
              <a:buNone/>
            </a:pPr>
            <a:r>
              <a:rPr lang="en-US" dirty="0"/>
              <a:t>OPERATING SYSTEM</a:t>
            </a:r>
          </a:p>
          <a:p>
            <a:pPr marL="0" indent="0">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Windows 7</a:t>
            </a:r>
            <a:endParaRPr lang="en-US" b="0" dirty="0"/>
          </a:p>
          <a:p>
            <a:pPr marL="0" indent="0">
              <a:buNone/>
            </a:pPr>
            <a:r>
              <a:rPr lang="en-US" dirty="0"/>
              <a:t>FRONT END</a:t>
            </a:r>
          </a:p>
          <a:p>
            <a:pPr marL="0" indent="0">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HTML, CSS and Java Script</a:t>
            </a:r>
            <a:endParaRPr lang="en-US" b="0" dirty="0"/>
          </a:p>
          <a:p>
            <a:pPr marL="0" indent="0">
              <a:buNone/>
            </a:pPr>
            <a:r>
              <a:rPr lang="en-US" dirty="0"/>
              <a:t>BACK END</a:t>
            </a:r>
          </a:p>
          <a:p>
            <a:pPr marL="0" indent="0">
              <a:buNone/>
            </a:pPr>
            <a:r>
              <a:rPr lang="en-IN" sz="1800" b="0" dirty="0">
                <a:effectLst/>
                <a:latin typeface="Calibri" panose="020F0502020204030204" pitchFamily="34" charset="0"/>
                <a:ea typeface="Calibri" panose="020F0502020204030204" pitchFamily="34" charset="0"/>
                <a:cs typeface="Times New Roman" panose="02020603050405020304" pitchFamily="18" charset="0"/>
              </a:rPr>
              <a:t>FIREBASE</a:t>
            </a:r>
            <a:endParaRPr lang="en-IN" b="0" dirty="0"/>
          </a:p>
        </p:txBody>
      </p:sp>
    </p:spTree>
    <p:extLst>
      <p:ext uri="{BB962C8B-B14F-4D97-AF65-F5344CB8AC3E}">
        <p14:creationId xmlns:p14="http://schemas.microsoft.com/office/powerpoint/2010/main" val="17148352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5000"/>
            <a:lum/>
          </a:blip>
          <a:srcRect/>
          <a:stretch>
            <a:fillRect l="20000" t="10000" r="2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A998-95FF-4729-9D18-09D300788691}"/>
              </a:ext>
            </a:extLst>
          </p:cNvPr>
          <p:cNvSpPr>
            <a:spLocks noGrp="1"/>
          </p:cNvSpPr>
          <p:nvPr>
            <p:ph type="title"/>
          </p:nvPr>
        </p:nvSpPr>
        <p:spPr>
          <a:xfrm>
            <a:off x="508000" y="772160"/>
            <a:ext cx="1061720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LIMITATIONS in EXISTING SYSTEM</a:t>
            </a:r>
            <a:endParaRPr lang="en-IN" sz="4000" b="1" dirty="0">
              <a:ln w="0"/>
              <a:effectLst>
                <a:reflection blurRad="12700" stA="50000" endPos="50000" dist="5000" dir="5400000" sy="-100000" rotWithShape="0"/>
              </a:effectLst>
            </a:endParaRPr>
          </a:p>
        </p:txBody>
      </p:sp>
      <p:sp>
        <p:nvSpPr>
          <p:cNvPr id="3" name="Content Placeholder 2">
            <a:extLst>
              <a:ext uri="{FF2B5EF4-FFF2-40B4-BE49-F238E27FC236}">
                <a16:creationId xmlns:a16="http://schemas.microsoft.com/office/drawing/2014/main" id="{61131730-F371-47C8-848D-1C15350B2D7E}"/>
              </a:ext>
            </a:extLst>
          </p:cNvPr>
          <p:cNvSpPr>
            <a:spLocks noGrp="1"/>
          </p:cNvSpPr>
          <p:nvPr>
            <p:ph idx="1"/>
          </p:nvPr>
        </p:nvSpPr>
        <p:spPr>
          <a:xfrm>
            <a:off x="449580" y="1943100"/>
            <a:ext cx="11023600" cy="4429760"/>
          </a:xfrm>
        </p:spPr>
        <p:txBody>
          <a:bodyPr>
            <a:normAutofit/>
          </a:bodyPr>
          <a:lstStyle/>
          <a:p>
            <a:pPr marL="285750" indent="-285750">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Only separate websites are available.</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No information about the fees structure (available but on different websites for different courses).</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There is no single website to view all the required details. We have to visit different websites for the details we need.</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Huge content (which will make the people feel lazy to read).</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No website calculates the cut off and recommend the colleges based on the marks.</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No website tell us about the online courses based on the courses they are doing. </a:t>
            </a:r>
            <a:endParaRPr lang="en-IN" sz="2000" b="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6873786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5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4F8F-3920-437F-9636-754EF11E38C5}"/>
              </a:ext>
            </a:extLst>
          </p:cNvPr>
          <p:cNvSpPr>
            <a:spLocks noGrp="1"/>
          </p:cNvSpPr>
          <p:nvPr>
            <p:ph type="title"/>
          </p:nvPr>
        </p:nvSpPr>
        <p:spPr>
          <a:xfrm>
            <a:off x="599440" y="933028"/>
            <a:ext cx="9581087" cy="706964"/>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ea typeface="Segoe UI Emoji" panose="020B0502040204020203" pitchFamily="34" charset="0"/>
              </a:rPr>
              <a:t>PROPOSED SYSTEM-ADVANTAGES</a:t>
            </a:r>
            <a:endParaRPr lang="en-IN" sz="4000" b="1" dirty="0">
              <a:ln w="0"/>
              <a:effectLst>
                <a:reflection blurRad="12700" stA="50000" endPos="50000" dist="5000" dir="5400000" sy="-100000" rotWithShape="0"/>
              </a:effectLst>
              <a:ea typeface="Segoe UI Emoji" panose="020B0502040204020203" pitchFamily="34" charset="0"/>
            </a:endParaRPr>
          </a:p>
        </p:txBody>
      </p:sp>
      <p:sp>
        <p:nvSpPr>
          <p:cNvPr id="3" name="Content Placeholder 2">
            <a:extLst>
              <a:ext uri="{FF2B5EF4-FFF2-40B4-BE49-F238E27FC236}">
                <a16:creationId xmlns:a16="http://schemas.microsoft.com/office/drawing/2014/main" id="{598D5E7A-D88A-496D-9846-910940765644}"/>
              </a:ext>
            </a:extLst>
          </p:cNvPr>
          <p:cNvSpPr>
            <a:spLocks noGrp="1"/>
          </p:cNvSpPr>
          <p:nvPr>
            <p:ph idx="1"/>
          </p:nvPr>
        </p:nvSpPr>
        <p:spPr>
          <a:xfrm>
            <a:off x="792480" y="2184400"/>
            <a:ext cx="10982960" cy="3962400"/>
          </a:xfrm>
        </p:spPr>
        <p:txBody>
          <a:bodyPr>
            <a:normAutofit/>
          </a:bodyPr>
          <a:lstStyle/>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Conglomeration of all information about courses and jobs under single site.</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Notify us about the scholarships.</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User friendly.</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Approximate fees will be presented.</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Students can decide whether to join abroad courses knowing the approximate expenses via </a:t>
            </a:r>
            <a:r>
              <a:rPr lang="en-US" sz="1800" b="0" dirty="0" err="1">
                <a:effectLst/>
                <a:latin typeface="Times New Roman" panose="02020603050405020304" pitchFamily="18" charset="0"/>
                <a:ea typeface="Times New Roman" panose="02020603050405020304" pitchFamily="18" charset="0"/>
              </a:rPr>
              <a:t>Eupheus</a:t>
            </a:r>
            <a:r>
              <a:rPr lang="en-US" sz="1800" b="0" dirty="0">
                <a:effectLst/>
                <a:latin typeface="Times New Roman" panose="02020603050405020304" pitchFamily="18" charset="0"/>
                <a:ea typeface="Times New Roman" panose="02020603050405020304" pitchFamily="18" charset="0"/>
              </a:rPr>
              <a:t>.</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It tells about the online courses based on the courses they are doing.</a:t>
            </a:r>
            <a:endParaRPr lang="en-IN" sz="1800" b="0" dirty="0">
              <a:effectLst/>
              <a:latin typeface="Times New Roman" panose="02020603050405020304" pitchFamily="18" charset="0"/>
              <a:ea typeface="Times New Roman" panose="02020603050405020304" pitchFamily="18" charset="0"/>
            </a:endParaRPr>
          </a:p>
          <a:p>
            <a:pPr marL="342900" lvl="0" indent="-342900">
              <a:buFont typeface="Wingdings" pitchFamily="2" charset="2"/>
              <a:buChar char="q"/>
            </a:pPr>
            <a:r>
              <a:rPr lang="en-US" sz="1800" b="0" dirty="0">
                <a:effectLst/>
                <a:latin typeface="Times New Roman" panose="02020603050405020304" pitchFamily="18" charset="0"/>
                <a:ea typeface="Times New Roman" panose="02020603050405020304" pitchFamily="18" charset="0"/>
              </a:rPr>
              <a:t>It calculates the cut-off and the colleges will be displayed based on their colleges.</a:t>
            </a:r>
            <a:endParaRPr lang="en-IN" sz="1800" b="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548495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E808-AC7C-48F8-866A-B1E33C7FDE9A}"/>
              </a:ext>
            </a:extLst>
          </p:cNvPr>
          <p:cNvSpPr>
            <a:spLocks noGrp="1"/>
          </p:cNvSpPr>
          <p:nvPr>
            <p:ph type="title"/>
          </p:nvPr>
        </p:nvSpPr>
        <p:spPr>
          <a:xfrm>
            <a:off x="1046480" y="9626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DATA FLOW DIAGRAM</a:t>
            </a:r>
            <a:endParaRPr lang="en-IN" sz="4000" b="1" dirty="0">
              <a:ln w="0"/>
              <a:effectLst>
                <a:reflection blurRad="12700" stA="50000" endPos="50000" dist="5000" dir="5400000" sy="-100000" rotWithShape="0"/>
              </a:effectLst>
            </a:endParaRPr>
          </a:p>
        </p:txBody>
      </p:sp>
      <p:sp>
        <p:nvSpPr>
          <p:cNvPr id="3" name="Text Placeholder 2">
            <a:extLst>
              <a:ext uri="{FF2B5EF4-FFF2-40B4-BE49-F238E27FC236}">
                <a16:creationId xmlns:a16="http://schemas.microsoft.com/office/drawing/2014/main" id="{91BC7D0E-7CC5-417D-BF08-1993CC2BEC8F}"/>
              </a:ext>
            </a:extLst>
          </p:cNvPr>
          <p:cNvSpPr>
            <a:spLocks noGrp="1"/>
          </p:cNvSpPr>
          <p:nvPr>
            <p:ph type="body" idx="1"/>
          </p:nvPr>
        </p:nvSpPr>
        <p:spPr>
          <a:xfrm>
            <a:off x="1071880" y="1986280"/>
            <a:ext cx="4267200" cy="548640"/>
          </a:xfrm>
        </p:spPr>
        <p:txBody>
          <a:bodyPr/>
          <a:lstStyle/>
          <a:p>
            <a:pPr algn="ctr"/>
            <a:r>
              <a:rPr lang="en-US" dirty="0"/>
              <a:t>CONTEXT LEVEL DIAGRAM</a:t>
            </a:r>
            <a:endParaRPr lang="en-IN" dirty="0"/>
          </a:p>
        </p:txBody>
      </p:sp>
      <p:pic>
        <p:nvPicPr>
          <p:cNvPr id="7" name="Content Placeholder 4">
            <a:extLst>
              <a:ext uri="{FF2B5EF4-FFF2-40B4-BE49-F238E27FC236}">
                <a16:creationId xmlns:a16="http://schemas.microsoft.com/office/drawing/2014/main" id="{8BD7A572-C49D-47A5-9B22-B2681B30C2CC}"/>
              </a:ext>
            </a:extLst>
          </p:cNvPr>
          <p:cNvPicPr>
            <a:picLocks noGrp="1" noChangeAspect="1"/>
          </p:cNvPicPr>
          <p:nvPr>
            <p:ph sz="half" idx="2"/>
          </p:nvPr>
        </p:nvPicPr>
        <p:blipFill rotWithShape="1">
          <a:blip r:embed="rId3"/>
          <a:srcRect t="55347" r="5467" b="14828"/>
          <a:stretch/>
        </p:blipFill>
        <p:spPr>
          <a:xfrm>
            <a:off x="406401" y="3721100"/>
            <a:ext cx="5270500" cy="889000"/>
          </a:xfrm>
        </p:spPr>
      </p:pic>
      <p:sp>
        <p:nvSpPr>
          <p:cNvPr id="5" name="Text Placeholder 4">
            <a:extLst>
              <a:ext uri="{FF2B5EF4-FFF2-40B4-BE49-F238E27FC236}">
                <a16:creationId xmlns:a16="http://schemas.microsoft.com/office/drawing/2014/main" id="{1DD7C996-8BC6-45CC-8B58-2A8033D77967}"/>
              </a:ext>
            </a:extLst>
          </p:cNvPr>
          <p:cNvSpPr>
            <a:spLocks noGrp="1"/>
          </p:cNvSpPr>
          <p:nvPr>
            <p:ph type="body" sz="quarter" idx="3"/>
          </p:nvPr>
        </p:nvSpPr>
        <p:spPr>
          <a:xfrm>
            <a:off x="6266688" y="1935480"/>
            <a:ext cx="4267200" cy="548640"/>
          </a:xfrm>
        </p:spPr>
        <p:txBody>
          <a:bodyPr/>
          <a:lstStyle/>
          <a:p>
            <a:pPr algn="ctr"/>
            <a:r>
              <a:rPr lang="en-US" dirty="0"/>
              <a:t>LEVEL 0</a:t>
            </a:r>
            <a:endParaRPr lang="en-IN" dirty="0"/>
          </a:p>
        </p:txBody>
      </p:sp>
      <p:pic>
        <p:nvPicPr>
          <p:cNvPr id="9" name="Content Placeholder 8">
            <a:extLst>
              <a:ext uri="{FF2B5EF4-FFF2-40B4-BE49-F238E27FC236}">
                <a16:creationId xmlns:a16="http://schemas.microsoft.com/office/drawing/2014/main" id="{CF43AA38-CB58-4613-8653-AF8F54464147}"/>
              </a:ext>
            </a:extLst>
          </p:cNvPr>
          <p:cNvPicPr>
            <a:picLocks noGrp="1" noChangeAspect="1"/>
          </p:cNvPicPr>
          <p:nvPr>
            <p:ph sz="quarter" idx="4"/>
          </p:nvPr>
        </p:nvPicPr>
        <p:blipFill rotWithShape="1">
          <a:blip r:embed="rId4"/>
          <a:srcRect t="28424" r="4587" b="11783"/>
          <a:stretch/>
        </p:blipFill>
        <p:spPr>
          <a:xfrm>
            <a:off x="6134100" y="3429000"/>
            <a:ext cx="5283200" cy="1727200"/>
          </a:xfrm>
        </p:spPr>
      </p:pic>
    </p:spTree>
    <p:extLst>
      <p:ext uri="{BB962C8B-B14F-4D97-AF65-F5344CB8AC3E}">
        <p14:creationId xmlns:p14="http://schemas.microsoft.com/office/powerpoint/2010/main" val="126690291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4E45-42BF-4263-9CA8-72E900FDE496}"/>
              </a:ext>
            </a:extLst>
          </p:cNvPr>
          <p:cNvSpPr>
            <a:spLocks noGrp="1"/>
          </p:cNvSpPr>
          <p:nvPr>
            <p:ph type="title"/>
          </p:nvPr>
        </p:nvSpPr>
        <p:spPr>
          <a:xfrm>
            <a:off x="1097280" y="6070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DATA FLOW DIAGRAM</a:t>
            </a:r>
            <a:endParaRPr lang="en-IN" sz="4000" b="1" dirty="0">
              <a:ln w="0"/>
              <a:effectLst>
                <a:reflection blurRad="12700" stA="50000" endPos="50000" dist="5000" dir="5400000" sy="-100000" rotWithShape="0"/>
              </a:effectLst>
            </a:endParaRPr>
          </a:p>
        </p:txBody>
      </p:sp>
      <p:sp>
        <p:nvSpPr>
          <p:cNvPr id="3" name="Text Placeholder 2">
            <a:extLst>
              <a:ext uri="{FF2B5EF4-FFF2-40B4-BE49-F238E27FC236}">
                <a16:creationId xmlns:a16="http://schemas.microsoft.com/office/drawing/2014/main" id="{D950C4E5-1025-4E78-8176-6C05A61B5ECB}"/>
              </a:ext>
            </a:extLst>
          </p:cNvPr>
          <p:cNvSpPr>
            <a:spLocks noGrp="1"/>
          </p:cNvSpPr>
          <p:nvPr>
            <p:ph type="body" idx="1"/>
          </p:nvPr>
        </p:nvSpPr>
        <p:spPr/>
        <p:txBody>
          <a:bodyPr/>
          <a:lstStyle/>
          <a:p>
            <a:pPr algn="ctr"/>
            <a:r>
              <a:rPr lang="en-IN" dirty="0"/>
              <a:t>LEVEL 1 – JOB SEEKER</a:t>
            </a:r>
          </a:p>
        </p:txBody>
      </p:sp>
      <p:pic>
        <p:nvPicPr>
          <p:cNvPr id="8" name="Content Placeholder 7">
            <a:extLst>
              <a:ext uri="{FF2B5EF4-FFF2-40B4-BE49-F238E27FC236}">
                <a16:creationId xmlns:a16="http://schemas.microsoft.com/office/drawing/2014/main" id="{2BF3FA8A-BB43-4187-AD93-A91F044A1D52}"/>
              </a:ext>
            </a:extLst>
          </p:cNvPr>
          <p:cNvPicPr>
            <a:picLocks noGrp="1" noChangeAspect="1"/>
          </p:cNvPicPr>
          <p:nvPr>
            <p:ph sz="half" idx="2"/>
          </p:nvPr>
        </p:nvPicPr>
        <p:blipFill rotWithShape="1">
          <a:blip r:embed="rId3"/>
          <a:srcRect t="10778"/>
          <a:stretch/>
        </p:blipFill>
        <p:spPr>
          <a:xfrm>
            <a:off x="1003300" y="2324100"/>
            <a:ext cx="4940299" cy="3679825"/>
          </a:xfrm>
        </p:spPr>
      </p:pic>
      <p:sp>
        <p:nvSpPr>
          <p:cNvPr id="5" name="Text Placeholder 4">
            <a:extLst>
              <a:ext uri="{FF2B5EF4-FFF2-40B4-BE49-F238E27FC236}">
                <a16:creationId xmlns:a16="http://schemas.microsoft.com/office/drawing/2014/main" id="{227CDFD8-70F9-44A9-9CDC-E2B5A220F4CE}"/>
              </a:ext>
            </a:extLst>
          </p:cNvPr>
          <p:cNvSpPr>
            <a:spLocks noGrp="1"/>
          </p:cNvSpPr>
          <p:nvPr>
            <p:ph type="body" sz="quarter" idx="3"/>
          </p:nvPr>
        </p:nvSpPr>
        <p:spPr/>
        <p:txBody>
          <a:bodyPr/>
          <a:lstStyle/>
          <a:p>
            <a:pPr algn="ctr"/>
            <a:r>
              <a:rPr lang="en-IN" dirty="0"/>
              <a:t>LEVEL 1 - STUDENT</a:t>
            </a:r>
          </a:p>
        </p:txBody>
      </p:sp>
      <p:pic>
        <p:nvPicPr>
          <p:cNvPr id="10" name="Content Placeholder 9">
            <a:extLst>
              <a:ext uri="{FF2B5EF4-FFF2-40B4-BE49-F238E27FC236}">
                <a16:creationId xmlns:a16="http://schemas.microsoft.com/office/drawing/2014/main" id="{D2BA098E-5B2D-463C-8BD0-494256DC3993}"/>
              </a:ext>
            </a:extLst>
          </p:cNvPr>
          <p:cNvPicPr>
            <a:picLocks noGrp="1" noChangeAspect="1"/>
          </p:cNvPicPr>
          <p:nvPr>
            <p:ph sz="quarter" idx="4"/>
          </p:nvPr>
        </p:nvPicPr>
        <p:blipFill rotWithShape="1">
          <a:blip r:embed="rId4"/>
          <a:srcRect t="6877"/>
          <a:stretch/>
        </p:blipFill>
        <p:spPr>
          <a:xfrm>
            <a:off x="6223000" y="1765300"/>
            <a:ext cx="4965700" cy="4457700"/>
          </a:xfrm>
        </p:spPr>
      </p:pic>
    </p:spTree>
    <p:extLst>
      <p:ext uri="{BB962C8B-B14F-4D97-AF65-F5344CB8AC3E}">
        <p14:creationId xmlns:p14="http://schemas.microsoft.com/office/powerpoint/2010/main" val="207087490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200E-0599-4498-9841-65B3BD331737}"/>
              </a:ext>
            </a:extLst>
          </p:cNvPr>
          <p:cNvSpPr>
            <a:spLocks noGrp="1"/>
          </p:cNvSpPr>
          <p:nvPr>
            <p:ph type="title"/>
          </p:nvPr>
        </p:nvSpPr>
        <p:spPr>
          <a:xfrm>
            <a:off x="1071880" y="9626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FUTURE ENHANCEMENTS</a:t>
            </a:r>
            <a:endParaRPr lang="en-IN" sz="4000" b="1" dirty="0">
              <a:ln w="0"/>
              <a:effectLst>
                <a:reflection blurRad="12700" stA="50000" endPos="50000" dist="5000" dir="5400000" sy="-100000" rotWithShape="0"/>
              </a:effectLst>
            </a:endParaRPr>
          </a:p>
        </p:txBody>
      </p:sp>
      <p:sp>
        <p:nvSpPr>
          <p:cNvPr id="3" name="Content Placeholder 2">
            <a:extLst>
              <a:ext uri="{FF2B5EF4-FFF2-40B4-BE49-F238E27FC236}">
                <a16:creationId xmlns:a16="http://schemas.microsoft.com/office/drawing/2014/main" id="{7BF0CACC-1CDC-48E3-AFAA-2CF7A56CC935}"/>
              </a:ext>
            </a:extLst>
          </p:cNvPr>
          <p:cNvSpPr>
            <a:spLocks noGrp="1"/>
          </p:cNvSpPr>
          <p:nvPr>
            <p:ph idx="1"/>
          </p:nvPr>
        </p:nvSpPr>
        <p:spPr>
          <a:xfrm>
            <a:off x="1084580" y="2091229"/>
            <a:ext cx="10027920" cy="3579849"/>
          </a:xfrm>
        </p:spPr>
        <p:txBody>
          <a:bodyPr/>
          <a:lstStyle/>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According to the marks, all the colleges across India will be displayed.</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Students will be instructed about the exam dates.</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The students will also be provided with the university details in abroad.</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The students will be allotted with separate counsellors if required.</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Chat bots will help the students then and there.</a:t>
            </a:r>
            <a:endParaRPr lang="en-IN" sz="2000" b="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0486034"/>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C0CEB4-BFAC-4014-9B69-2CFFE0B783D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44B8C88-7AFD-4F93-AF50-E36A0AADA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666C14-7219-46F1-8169-9E45DA110A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Angles</Template>
  <TotalTime>1364</TotalTime>
  <Words>672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Medium</vt:lpstr>
      <vt:lpstr>Times New Roman</vt:lpstr>
      <vt:lpstr>Wingdings</vt:lpstr>
      <vt:lpstr>Angles</vt:lpstr>
      <vt:lpstr>EUPHEUS</vt:lpstr>
      <vt:lpstr>ABSTRACT</vt:lpstr>
      <vt:lpstr>MODULES - USERS, ADMIN</vt:lpstr>
      <vt:lpstr>SYSTEM SPECIFICATIONS</vt:lpstr>
      <vt:lpstr>LIMITATIONS in EXISTING SYSTEM</vt:lpstr>
      <vt:lpstr>PROPOSED SYSTEM-ADVANTAGES</vt:lpstr>
      <vt:lpstr>DATA FLOW DIAGRAM</vt:lpstr>
      <vt:lpstr>DATA FLOW DIAGRAM</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EUPHEUS</dc:title>
  <dc:creator>Aishvarya Selvakumar</dc:creator>
  <cp:lastModifiedBy>Aishvarya Selvakumar</cp:lastModifiedBy>
  <cp:revision>18</cp:revision>
  <dcterms:created xsi:type="dcterms:W3CDTF">2021-04-12T11:00:54Z</dcterms:created>
  <dcterms:modified xsi:type="dcterms:W3CDTF">2021-04-13T14:38:34Z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