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>
    <p:extLst>
      <p:ext uri="{19B8F6BF-5375-455C-9EA6-DF929625EA0E}">
        <p15:presenceInfo xmlns:p15="http://schemas.microsoft.com/office/powerpoint/2012/main" userId="5eb8176bae03b2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B8FED-6871-4473-9937-D0B6D1096E5C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1DED2-A812-4B86-B6D6-9E5DECDCE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64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2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8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94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16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84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593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87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53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5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9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4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2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92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68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8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CF4A0E-7CE0-4546-A31F-70DFA38518AD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24EF-D144-4748-838F-DF65BDA65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37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3600" b="1" dirty="0" smtClean="0"/>
              <a:t>Sales Data Analysis and Visualization of Online Retail Dataset Using R</a:t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dirty="0" smtClean="0"/>
              <a:t>(Major Project Presentation)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45" y="4913744"/>
            <a:ext cx="11647055" cy="1838037"/>
          </a:xfrm>
        </p:spPr>
        <p:txBody>
          <a:bodyPr anchor="b"/>
          <a:lstStyle/>
          <a:p>
            <a:pPr algn="l"/>
            <a:r>
              <a:rPr lang="en-US" b="1" dirty="0" smtClean="0"/>
              <a:t>Presented By: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Ashwinjeet Sandhu</a:t>
            </a:r>
            <a:br>
              <a:rPr lang="en-US" dirty="0" smtClean="0"/>
            </a:br>
            <a:r>
              <a:rPr lang="en-US" dirty="0" smtClean="0"/>
              <a:t>O23MCA110142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12" y="5218256"/>
            <a:ext cx="4295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6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Countries by Revenue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964979" cy="4195481"/>
          </a:xfrm>
        </p:spPr>
        <p:txBody>
          <a:bodyPr/>
          <a:lstStyle/>
          <a:p>
            <a:r>
              <a:rPr lang="en-US" dirty="0" smtClean="0"/>
              <a:t>Highlights international market contributions to total revenue</a:t>
            </a:r>
          </a:p>
          <a:p>
            <a:r>
              <a:rPr lang="en-US" dirty="0" smtClean="0"/>
              <a:t>Helps identify geographical performance trends</a:t>
            </a:r>
          </a:p>
          <a:p>
            <a:r>
              <a:rPr lang="en-US" dirty="0" smtClean="0"/>
              <a:t>Useful for strategic decisions like market expansion or localized marketing</a:t>
            </a:r>
          </a:p>
          <a:p>
            <a:r>
              <a:rPr lang="en-US" dirty="0" smtClean="0"/>
              <a:t>Re</a:t>
            </a:r>
            <a:r>
              <a:rPr lang="en-US" dirty="0" smtClean="0"/>
              <a:t>veals customer bases beyond the home country, aiding global planning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25" y="1853248"/>
            <a:ext cx="5070772" cy="38030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367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Revenue Trend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438505" cy="4195481"/>
          </a:xfrm>
        </p:spPr>
        <p:txBody>
          <a:bodyPr/>
          <a:lstStyle/>
          <a:p>
            <a:r>
              <a:rPr lang="en-US" dirty="0" smtClean="0"/>
              <a:t>Shows sales performance over time</a:t>
            </a:r>
          </a:p>
          <a:p>
            <a:r>
              <a:rPr lang="en-US" dirty="0" smtClean="0"/>
              <a:t>Helps identify seasonal patterns and sales spikes/drops</a:t>
            </a:r>
          </a:p>
          <a:p>
            <a:r>
              <a:rPr lang="en-US" dirty="0" smtClean="0"/>
              <a:t>Useful for forecasting future revenue and understanding growth trends</a:t>
            </a:r>
          </a:p>
          <a:p>
            <a:r>
              <a:rPr lang="en-US" dirty="0" smtClean="0"/>
              <a:t>Insights derived using </a:t>
            </a:r>
            <a:r>
              <a:rPr lang="en-US" dirty="0" err="1" smtClean="0"/>
              <a:t>lubridate</a:t>
            </a:r>
            <a:r>
              <a:rPr lang="en-US" dirty="0" smtClean="0"/>
              <a:t> for date parsing and ggplot2 for visualization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5" y="2052918"/>
            <a:ext cx="4821382" cy="36160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906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Customers by Revenue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604761" cy="4195481"/>
          </a:xfrm>
        </p:spPr>
        <p:txBody>
          <a:bodyPr/>
          <a:lstStyle/>
          <a:p>
            <a:r>
              <a:rPr lang="en-US" dirty="0" smtClean="0"/>
              <a:t>Displays highest paying customers by total revenue</a:t>
            </a:r>
          </a:p>
          <a:p>
            <a:r>
              <a:rPr lang="en-US" dirty="0" smtClean="0"/>
              <a:t>Helps identify high-value customers for targeted marketing or loyalty programs</a:t>
            </a:r>
          </a:p>
          <a:p>
            <a:r>
              <a:rPr lang="en-US" dirty="0" smtClean="0"/>
              <a:t>Revenue calculated by summing transactions for each unique </a:t>
            </a:r>
            <a:r>
              <a:rPr lang="en-US" dirty="0" err="1" smtClean="0"/>
              <a:t>CustomerID</a:t>
            </a:r>
            <a:endParaRPr lang="en-US" dirty="0" smtClean="0"/>
          </a:p>
          <a:p>
            <a:r>
              <a:rPr lang="en-US" dirty="0" smtClean="0"/>
              <a:t>Visualized using ggplot2 using </a:t>
            </a:r>
            <a:r>
              <a:rPr lang="en-US" dirty="0" err="1" smtClean="0"/>
              <a:t>coord_flip</a:t>
            </a:r>
            <a:r>
              <a:rPr lang="en-US" dirty="0" smtClean="0"/>
              <a:t>() for better readability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8" y="2052918"/>
            <a:ext cx="4873541" cy="36551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798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Countries with Cancelled Orders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895" y="2052918"/>
            <a:ext cx="4438506" cy="4195481"/>
          </a:xfrm>
        </p:spPr>
        <p:txBody>
          <a:bodyPr/>
          <a:lstStyle/>
          <a:p>
            <a:r>
              <a:rPr lang="en-US" dirty="0" smtClean="0"/>
              <a:t>Highlights countries with the highest frequency of cancelled transactions</a:t>
            </a:r>
          </a:p>
          <a:p>
            <a:r>
              <a:rPr lang="en-US" dirty="0" smtClean="0"/>
              <a:t>Useful for identifying potential logistics or customer satisfaction issues</a:t>
            </a:r>
          </a:p>
          <a:p>
            <a:r>
              <a:rPr lang="en-US" dirty="0" smtClean="0"/>
              <a:t>Data filtered where Quantity &lt; 0 to represent cancelled items</a:t>
            </a:r>
          </a:p>
          <a:p>
            <a:r>
              <a:rPr lang="en-US" dirty="0" smtClean="0"/>
              <a:t>Enables the business to take targeted actions in regions with high return/cancellation rates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48" y="2052918"/>
            <a:ext cx="5212395" cy="3909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25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Transaction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950" y="2043682"/>
            <a:ext cx="5149706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Transactions were categorized 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Valid (Quantity &gt; 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Invalid (Quantity &lt; 0)</a:t>
            </a:r>
            <a:endParaRPr lang="en-IN" dirty="0" smtClean="0"/>
          </a:p>
          <a:p>
            <a:r>
              <a:rPr lang="en-US" dirty="0" smtClean="0"/>
              <a:t>This pie chart visualizes the proportion of valid vs cancelled transactions</a:t>
            </a:r>
          </a:p>
          <a:p>
            <a:r>
              <a:rPr lang="en-US" dirty="0" smtClean="0"/>
              <a:t>Help identify the frequency of cancellations, which is crucial for understanding customer behavior and possible operational issues</a:t>
            </a:r>
          </a:p>
          <a:p>
            <a:r>
              <a:rPr lang="en-US" dirty="0" smtClean="0"/>
              <a:t>Majority of the transactions are usually valid, but cancelled transactions also form a noticeable portion of total orders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981" y="1853249"/>
            <a:ext cx="4323806" cy="4196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86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Countries with Most Revenue Lost from Cancellations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992687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bar chart highlights the top countries where the most revenue was lost due to cancelled orders</a:t>
            </a:r>
          </a:p>
          <a:p>
            <a:r>
              <a:rPr lang="en-US" dirty="0" smtClean="0"/>
              <a:t>The chart helps pinpoint regions causing significant financial impact, aiding in</a:t>
            </a:r>
          </a:p>
          <a:p>
            <a:pPr lvl="1"/>
            <a:r>
              <a:rPr lang="en-US" dirty="0" smtClean="0"/>
              <a:t>Investing potential causes of high cancellations</a:t>
            </a:r>
          </a:p>
          <a:p>
            <a:pPr lvl="1"/>
            <a:r>
              <a:rPr lang="en-US" dirty="0" smtClean="0"/>
              <a:t>Improving operational efficiency</a:t>
            </a:r>
          </a:p>
          <a:p>
            <a:pPr lvl="1"/>
            <a:r>
              <a:rPr lang="en-US" dirty="0" smtClean="0"/>
              <a:t>Enhancing customer service in high-loss regions</a:t>
            </a:r>
          </a:p>
          <a:p>
            <a:r>
              <a:rPr lang="en-US" dirty="0" smtClean="0"/>
              <a:t>Cancellations were identified using transactions with negative quantities, and revenue loss was calculated accordingly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52" y="2052918"/>
            <a:ext cx="5255310" cy="3941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27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Order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724833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visualization shows the distribution of total order values across all invoices</a:t>
            </a:r>
          </a:p>
          <a:p>
            <a:r>
              <a:rPr lang="en-US" dirty="0" smtClean="0"/>
              <a:t>Each order’s value was calculated by summing the prices of items in that invoice</a:t>
            </a:r>
          </a:p>
          <a:p>
            <a:r>
              <a:rPr lang="en-US" dirty="0" smtClean="0"/>
              <a:t>A boxplot is used to capture:</a:t>
            </a:r>
          </a:p>
          <a:p>
            <a:pPr lvl="1"/>
            <a:r>
              <a:rPr lang="en-US" dirty="0" smtClean="0"/>
              <a:t>Median order value (central line in the box)</a:t>
            </a:r>
          </a:p>
          <a:p>
            <a:pPr lvl="1"/>
            <a:r>
              <a:rPr lang="en-US" dirty="0" smtClean="0"/>
              <a:t>Interquartile Range (IQR)</a:t>
            </a:r>
          </a:p>
          <a:p>
            <a:pPr lvl="1"/>
            <a:r>
              <a:rPr lang="en-US" dirty="0" smtClean="0"/>
              <a:t>Outliers</a:t>
            </a:r>
          </a:p>
          <a:p>
            <a:r>
              <a:rPr lang="en-US" dirty="0" smtClean="0"/>
              <a:t>Jittered points provides a clearer picture of individual order distributions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052918"/>
            <a:ext cx="4932224" cy="3699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71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Total Transaction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650943" cy="4195481"/>
          </a:xfrm>
        </p:spPr>
        <p:txBody>
          <a:bodyPr/>
          <a:lstStyle/>
          <a:p>
            <a:r>
              <a:rPr lang="en-US" dirty="0" smtClean="0"/>
              <a:t>Show how transaction values are distributed across all orders</a:t>
            </a:r>
          </a:p>
          <a:p>
            <a:r>
              <a:rPr lang="en-US" dirty="0" smtClean="0"/>
              <a:t>Log scale on x-axis improves visibility of small and large transactions</a:t>
            </a:r>
          </a:p>
          <a:p>
            <a:r>
              <a:rPr lang="en-US" dirty="0" smtClean="0"/>
              <a:t>Most transactions falls within the lower price range</a:t>
            </a:r>
          </a:p>
          <a:p>
            <a:r>
              <a:rPr lang="en-US" dirty="0" smtClean="0"/>
              <a:t>Highlights presence of a few high-value orders</a:t>
            </a:r>
          </a:p>
          <a:p>
            <a:r>
              <a:rPr lang="en-US" dirty="0" smtClean="0"/>
              <a:t>Helps in analyzing customer spending </a:t>
            </a:r>
            <a:r>
              <a:rPr lang="en-US" dirty="0" err="1" smtClean="0"/>
              <a:t>behaviour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23" y="2052918"/>
            <a:ext cx="5316885" cy="3987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757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UK is the largest market by revenue and number of transactions</a:t>
            </a:r>
          </a:p>
          <a:p>
            <a:r>
              <a:rPr lang="en-US" dirty="0" smtClean="0"/>
              <a:t>A small number of customers contribute to a significant portion of the revenue</a:t>
            </a:r>
          </a:p>
          <a:p>
            <a:r>
              <a:rPr lang="en-US" dirty="0" smtClean="0"/>
              <a:t>High cancellation rates observed in certain countries lead to major revenue losses</a:t>
            </a:r>
          </a:p>
          <a:p>
            <a:r>
              <a:rPr lang="en-US" dirty="0" smtClean="0"/>
              <a:t>Most products sold are low in value, but there are occasional high-value orders</a:t>
            </a:r>
          </a:p>
          <a:p>
            <a:r>
              <a:rPr lang="en-US" dirty="0" smtClean="0"/>
              <a:t>Sales trends shows seasonal spikes, likely around holidays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7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Cleaning: Dealing with missing values, duplicates, and invalid entries took considerable time</a:t>
            </a:r>
          </a:p>
          <a:p>
            <a:r>
              <a:rPr lang="en-US" dirty="0" smtClean="0"/>
              <a:t>Data Understanding: Interpreting business context from raw transactional data was challenging</a:t>
            </a:r>
          </a:p>
          <a:p>
            <a:r>
              <a:rPr lang="en-US" dirty="0" smtClean="0"/>
              <a:t>Visualizing Effectively: Choosing the right type to communicate insights clearly requires several iterations</a:t>
            </a:r>
          </a:p>
          <a:p>
            <a:r>
              <a:rPr lang="en-US" dirty="0" smtClean="0"/>
              <a:t>R Programming: Faced initial difficulties in syntax and debugging in R and ggplot2</a:t>
            </a:r>
          </a:p>
          <a:p>
            <a:r>
              <a:rPr lang="en-US" dirty="0" smtClean="0"/>
              <a:t>Time Management: Balancing project work with academic schedule and finalizing all components on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33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9730942" cy="3756755"/>
          </a:xfrm>
        </p:spPr>
        <p:txBody>
          <a:bodyPr/>
          <a:lstStyle/>
          <a:p>
            <a:r>
              <a:rPr lang="en-IN" dirty="0" smtClean="0"/>
              <a:t>Objective: Analyse and visualize e-commerce sales data using R.</a:t>
            </a:r>
          </a:p>
          <a:p>
            <a:r>
              <a:rPr lang="en-IN" dirty="0" smtClean="0"/>
              <a:t>Dataset: Online Retail dataset containing transactions of a UK-based online store.</a:t>
            </a:r>
          </a:p>
          <a:p>
            <a:r>
              <a:rPr lang="en-IN" dirty="0" smtClean="0"/>
              <a:t>Goal: Extract insights such as top customers, revenue trends, and product demand.</a:t>
            </a:r>
          </a:p>
          <a:p>
            <a:r>
              <a:rPr lang="en-IN" dirty="0" smtClean="0"/>
              <a:t>Tools Used: R, </a:t>
            </a:r>
            <a:r>
              <a:rPr lang="en-IN" dirty="0" err="1" smtClean="0"/>
              <a:t>RStudio</a:t>
            </a:r>
            <a:r>
              <a:rPr lang="en-IN" dirty="0" smtClean="0"/>
              <a:t>, and popular data science libraries (</a:t>
            </a:r>
            <a:r>
              <a:rPr lang="en-IN" dirty="0" err="1" smtClean="0"/>
              <a:t>dplyr</a:t>
            </a:r>
            <a:r>
              <a:rPr lang="en-IN" dirty="0" smtClean="0"/>
              <a:t>, ggplot2,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16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291372" cy="217285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3199" y="5449454"/>
            <a:ext cx="11360727" cy="1283853"/>
          </a:xfrm>
        </p:spPr>
        <p:txBody>
          <a:bodyPr anchor="b">
            <a:normAutofit/>
          </a:bodyPr>
          <a:lstStyle/>
          <a:p>
            <a:r>
              <a:rPr lang="en-US" b="1" dirty="0" smtClean="0"/>
              <a:t>Presented By:</a:t>
            </a:r>
          </a:p>
          <a:p>
            <a:r>
              <a:rPr lang="en-US" dirty="0" smtClean="0"/>
              <a:t>ASHWINJEET SANDHU</a:t>
            </a:r>
          </a:p>
          <a:p>
            <a:r>
              <a:rPr lang="en-US" dirty="0" smtClean="0"/>
              <a:t>023MCA110142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493" y="5199782"/>
            <a:ext cx="4295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businesses generate large volumes of sales data daily</a:t>
            </a:r>
            <a:r>
              <a:rPr lang="en-US" dirty="0" smtClean="0"/>
              <a:t>.</a:t>
            </a:r>
          </a:p>
          <a:p>
            <a:r>
              <a:rPr lang="en-US" dirty="0"/>
              <a:t>Making sense of this data is crucial for understanding customer behavior and improving business decisions</a:t>
            </a:r>
            <a:r>
              <a:rPr lang="en-US" dirty="0" smtClean="0"/>
              <a:t>.</a:t>
            </a:r>
          </a:p>
          <a:p>
            <a:r>
              <a:rPr lang="en-US" dirty="0"/>
              <a:t>Raw data often contains missing, inconsistent, or redundant entries</a:t>
            </a:r>
            <a:r>
              <a:rPr lang="en-US" dirty="0" smtClean="0"/>
              <a:t>.</a:t>
            </a:r>
          </a:p>
          <a:p>
            <a:r>
              <a:rPr lang="en-US" dirty="0"/>
              <a:t>There is a need to clean, analyze, and visualize this data to extract meaningful insights</a:t>
            </a:r>
            <a:r>
              <a:rPr lang="en-US" dirty="0" smtClean="0"/>
              <a:t>.</a:t>
            </a:r>
          </a:p>
          <a:p>
            <a:r>
              <a:rPr lang="en-US" dirty="0"/>
              <a:t>Businesses often lack clear visibility into top-performing products and high-value customers</a:t>
            </a:r>
            <a:r>
              <a:rPr lang="en-US" dirty="0" smtClean="0"/>
              <a:t>.</a:t>
            </a:r>
          </a:p>
          <a:p>
            <a:r>
              <a:rPr lang="en-US" dirty="0"/>
              <a:t>Visual representation of data helps in faster and more informed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3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Objectives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clean and preprocess the e-commerce sales data for accurate analysis.</a:t>
            </a:r>
          </a:p>
          <a:p>
            <a:r>
              <a:rPr lang="en-US" dirty="0" smtClean="0"/>
              <a:t>To perform exploratory data analysis (EDA) using R.</a:t>
            </a:r>
          </a:p>
          <a:p>
            <a:r>
              <a:rPr lang="en-US" dirty="0" smtClean="0"/>
              <a:t>To identify top-performing products and top customers by revenue.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analyse</a:t>
            </a:r>
            <a:r>
              <a:rPr lang="en-US" dirty="0" smtClean="0"/>
              <a:t> sales trends over time (e.g., monthly revenue).</a:t>
            </a:r>
          </a:p>
          <a:p>
            <a:r>
              <a:rPr lang="en-US" dirty="0" smtClean="0"/>
              <a:t>To generate clear and interactive visualizations using R packages like ggplot2.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7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&amp; Technologies Used in the Project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632364"/>
            <a:ext cx="8946541" cy="3616035"/>
          </a:xfrm>
        </p:spPr>
        <p:txBody>
          <a:bodyPr/>
          <a:lstStyle/>
          <a:p>
            <a:r>
              <a:rPr lang="en-US" dirty="0" smtClean="0"/>
              <a:t>Programming Language: R</a:t>
            </a:r>
          </a:p>
          <a:p>
            <a:r>
              <a:rPr lang="en-US" dirty="0" smtClean="0"/>
              <a:t>Development Environment: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Data Manipulation: </a:t>
            </a:r>
            <a:r>
              <a:rPr lang="en-US" dirty="0" err="1" smtClean="0"/>
              <a:t>dplyr</a:t>
            </a:r>
            <a:r>
              <a:rPr lang="en-US" dirty="0" smtClean="0"/>
              <a:t>, </a:t>
            </a:r>
            <a:r>
              <a:rPr lang="en-US" dirty="0" err="1" smtClean="0"/>
              <a:t>readr</a:t>
            </a:r>
            <a:endParaRPr lang="en-US" dirty="0" smtClean="0"/>
          </a:p>
          <a:p>
            <a:r>
              <a:rPr lang="en-US" dirty="0" smtClean="0"/>
              <a:t>Data Visualization: ggplot2, scales</a:t>
            </a:r>
          </a:p>
          <a:p>
            <a:r>
              <a:rPr lang="en-US" dirty="0" smtClean="0"/>
              <a:t>Date Handling: </a:t>
            </a:r>
            <a:r>
              <a:rPr lang="en-US" dirty="0" err="1" smtClean="0"/>
              <a:t>lubridate</a:t>
            </a:r>
            <a:endParaRPr lang="en-US" dirty="0" smtClean="0"/>
          </a:p>
          <a:p>
            <a:r>
              <a:rPr lang="en-US" dirty="0" smtClean="0"/>
              <a:t>File Format: CSV (Comma-Separated Values)</a:t>
            </a:r>
          </a:p>
          <a:p>
            <a:r>
              <a:rPr lang="en-US" dirty="0" smtClean="0"/>
              <a:t>Version Control &amp; Collaboration: </a:t>
            </a:r>
            <a:r>
              <a:rPr lang="en-US" err="1" smtClean="0"/>
              <a:t>Git</a:t>
            </a:r>
            <a:r>
              <a:rPr lang="en-US" smtClean="0"/>
              <a:t>, GitHub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3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Programming Language – version 4 or higher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IDE – preferred for script execution and visualization</a:t>
            </a:r>
          </a:p>
          <a:p>
            <a:r>
              <a:rPr lang="en-US" dirty="0" smtClean="0"/>
              <a:t>Required R packages: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 – For data manipulation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g</a:t>
            </a:r>
            <a:r>
              <a:rPr lang="en-US" dirty="0" err="1" smtClean="0"/>
              <a:t>gplot</a:t>
            </a:r>
            <a:r>
              <a:rPr lang="en-US" dirty="0" smtClean="0"/>
              <a:t> – For 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lubridate</a:t>
            </a:r>
            <a:r>
              <a:rPr lang="en-US" dirty="0" smtClean="0"/>
              <a:t> – For date-time handling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readr</a:t>
            </a:r>
            <a:r>
              <a:rPr lang="en-US" dirty="0"/>
              <a:t> </a:t>
            </a:r>
            <a:r>
              <a:rPr lang="en-US" dirty="0" smtClean="0"/>
              <a:t>– For importing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scales</a:t>
            </a:r>
            <a:r>
              <a:rPr lang="en-US" dirty="0"/>
              <a:t> </a:t>
            </a:r>
            <a:r>
              <a:rPr lang="en-US" dirty="0" smtClean="0"/>
              <a:t>– For formatting values in plot</a:t>
            </a:r>
            <a:endParaRPr lang="en-US" dirty="0"/>
          </a:p>
          <a:p>
            <a:r>
              <a:rPr lang="en-US" dirty="0" smtClean="0"/>
              <a:t>Operating System</a:t>
            </a:r>
            <a:r>
              <a:rPr lang="en-US" dirty="0"/>
              <a:t> </a:t>
            </a:r>
            <a:r>
              <a:rPr lang="en-US" dirty="0" smtClean="0"/>
              <a:t>– Compatible with Windows, Linux and </a:t>
            </a:r>
            <a:r>
              <a:rPr lang="en-US" dirty="0" err="1" smtClean="0"/>
              <a:t>macOS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09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Processor: Dual-core or higher (Intel i3/i5 or AMD equivalent</a:t>
            </a:r>
          </a:p>
          <a:p>
            <a:r>
              <a:rPr lang="en-US" dirty="0" smtClean="0"/>
              <a:t>RAM: Minimum 4 GB (8 GB recommended for smooth performance</a:t>
            </a:r>
          </a:p>
          <a:p>
            <a:r>
              <a:rPr lang="en-US" dirty="0" smtClean="0"/>
              <a:t>Storage: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At least 2 GB free space for R, </a:t>
            </a:r>
            <a:r>
              <a:rPr lang="en-US" dirty="0" err="1" smtClean="0"/>
              <a:t>RStudio</a:t>
            </a:r>
            <a:r>
              <a:rPr lang="en-US" dirty="0" smtClean="0"/>
              <a:t>, and project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Additional space for data storage and output images</a:t>
            </a:r>
          </a:p>
          <a:p>
            <a:r>
              <a:rPr lang="en-US" dirty="0" smtClean="0"/>
              <a:t>Display: 1366x768 resolution or higher (for clear visualization)</a:t>
            </a:r>
          </a:p>
          <a:p>
            <a:r>
              <a:rPr lang="en-US" dirty="0" smtClean="0"/>
              <a:t>Internet Connection: Required for downloading packages and GitHub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3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Description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Dataset Source: Online Retail Dataset</a:t>
            </a:r>
          </a:p>
          <a:p>
            <a:r>
              <a:rPr lang="en-US" dirty="0" smtClean="0"/>
              <a:t>Total Records: 541909</a:t>
            </a:r>
          </a:p>
          <a:p>
            <a:r>
              <a:rPr lang="en-US" dirty="0" smtClean="0"/>
              <a:t> Columns: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InvoiceNo</a:t>
            </a:r>
            <a:r>
              <a:rPr lang="en-US" dirty="0" smtClean="0"/>
              <a:t>: Unique transaction Identifier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StockCode</a:t>
            </a:r>
            <a:r>
              <a:rPr lang="en-US" dirty="0" smtClean="0"/>
              <a:t>: Product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Description: Product name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Quantity: Number of items sold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InvoiceDate</a:t>
            </a:r>
            <a:r>
              <a:rPr lang="en-US" dirty="0" smtClean="0"/>
              <a:t>: Date and Time of transaction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UnitPrice</a:t>
            </a:r>
            <a:r>
              <a:rPr lang="en-US" dirty="0" smtClean="0"/>
              <a:t>: Price per item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 smtClean="0"/>
              <a:t>CustomerID</a:t>
            </a:r>
            <a:r>
              <a:rPr lang="en-US" dirty="0" smtClean="0"/>
              <a:t>: Unique customer Identifier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mtClean="0"/>
              <a:t>Country: Customer’s country of residence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 5 Products by Revenue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4623233" cy="4195481"/>
          </a:xfrm>
        </p:spPr>
        <p:txBody>
          <a:bodyPr/>
          <a:lstStyle/>
          <a:p>
            <a:r>
              <a:rPr lang="en-US" dirty="0" smtClean="0"/>
              <a:t>This bar chart displays the top 5 products that generated the highest revenue</a:t>
            </a:r>
          </a:p>
          <a:p>
            <a:r>
              <a:rPr lang="en-US" dirty="0" smtClean="0"/>
              <a:t>Helps identify bestselling items contributing significantly to total income</a:t>
            </a:r>
          </a:p>
          <a:p>
            <a:r>
              <a:rPr lang="en-US" dirty="0" smtClean="0"/>
              <a:t>Useful for inventory planning, marketing focus and customer targeting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49" y="2052918"/>
            <a:ext cx="5132348" cy="36021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470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303</TotalTime>
  <Words>1037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Wingdings 3</vt:lpstr>
      <vt:lpstr>Ion</vt:lpstr>
      <vt:lpstr>Sales Data Analysis and Visualization of Online Retail Dataset Using R  (Major Project Presentation)</vt:lpstr>
      <vt:lpstr>Project Overview</vt:lpstr>
      <vt:lpstr>Problem Statement</vt:lpstr>
      <vt:lpstr>Objectives of the Project</vt:lpstr>
      <vt:lpstr>Tools &amp; Technologies Used in the Project</vt:lpstr>
      <vt:lpstr>Software Requirements</vt:lpstr>
      <vt:lpstr>Hardware Requirements</vt:lpstr>
      <vt:lpstr>Data Description</vt:lpstr>
      <vt:lpstr>Top 5 Products by Revenue</vt:lpstr>
      <vt:lpstr>Top 10 Countries by Revenue</vt:lpstr>
      <vt:lpstr>Monthly Revenue Trend</vt:lpstr>
      <vt:lpstr>Top 10 Customers by Revenue</vt:lpstr>
      <vt:lpstr>Top 10 Countries with Cancelled Orders</vt:lpstr>
      <vt:lpstr>Distribution of Transaction Types</vt:lpstr>
      <vt:lpstr>Top Countries with Most Revenue Lost from Cancellations</vt:lpstr>
      <vt:lpstr>Distribution of Order Values</vt:lpstr>
      <vt:lpstr>Distribution of Total Transaction Values</vt:lpstr>
      <vt:lpstr>Key Insights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and Visualization of Online Retail Dataset Using R</dc:title>
  <dc:creator>DELL</dc:creator>
  <cp:lastModifiedBy>DELL</cp:lastModifiedBy>
  <cp:revision>23</cp:revision>
  <dcterms:created xsi:type="dcterms:W3CDTF">2025-05-26T12:32:40Z</dcterms:created>
  <dcterms:modified xsi:type="dcterms:W3CDTF">2025-05-26T19:17:02Z</dcterms:modified>
</cp:coreProperties>
</file>