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9" r:id="rId9"/>
    <p:sldId id="263" r:id="rId10"/>
    <p:sldId id="264" r:id="rId11"/>
    <p:sldId id="273" r:id="rId12"/>
    <p:sldId id="270" r:id="rId13"/>
    <p:sldId id="275" r:id="rId14"/>
    <p:sldId id="271" r:id="rId15"/>
    <p:sldId id="276" r:id="rId16"/>
    <p:sldId id="265" r:id="rId17"/>
    <p:sldId id="272" r:id="rId18"/>
    <p:sldId id="268"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p:cViewPr varScale="1">
        <p:scale>
          <a:sx n="81" d="100"/>
          <a:sy n="81" d="100"/>
        </p:scale>
        <p:origin x="75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esh J" userId="63ac017545f8e66d" providerId="LiveId" clId="{D617496E-8B7C-4EC0-BB2C-7A8EBFEF7DCF}"/>
    <pc:docChg chg="delSld modSld">
      <pc:chgData name="kamesh J" userId="63ac017545f8e66d" providerId="LiveId" clId="{D617496E-8B7C-4EC0-BB2C-7A8EBFEF7DCF}" dt="2024-09-05T11:00:56.468" v="1"/>
      <pc:docMkLst>
        <pc:docMk/>
      </pc:docMkLst>
      <pc:sldChg chg="modSp">
        <pc:chgData name="kamesh J" userId="63ac017545f8e66d" providerId="LiveId" clId="{D617496E-8B7C-4EC0-BB2C-7A8EBFEF7DCF}" dt="2024-09-05T11:00:56.468" v="1"/>
        <pc:sldMkLst>
          <pc:docMk/>
          <pc:sldMk cId="0" sldId="265"/>
        </pc:sldMkLst>
        <pc:graphicFrameChg chg="mod">
          <ac:chgData name="kamesh J" userId="63ac017545f8e66d" providerId="LiveId" clId="{D617496E-8B7C-4EC0-BB2C-7A8EBFEF7DCF}" dt="2024-09-05T11:00:56.468" v="1"/>
          <ac:graphicFrameMkLst>
            <pc:docMk/>
            <pc:sldMk cId="0" sldId="265"/>
            <ac:graphicFrameMk id="2" creationId="{04E4021A-AB85-BA1C-D9DE-1538F776E855}"/>
          </ac:graphicFrameMkLst>
        </pc:graphicFrameChg>
      </pc:sldChg>
      <pc:sldChg chg="del">
        <pc:chgData name="kamesh J" userId="63ac017545f8e66d" providerId="LiveId" clId="{D617496E-8B7C-4EC0-BB2C-7A8EBFEF7DCF}" dt="2024-09-05T10:44:04.953" v="0" actId="2696"/>
        <pc:sldMkLst>
          <pc:docMk/>
          <pc:sldMk cId="217864994" sldId="274"/>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kames\OneDrive\Desktop\krithiga\krithiga12343.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mes\OneDrive\Desktop\krithiga\krithiga%200505222.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[krithiga852.csv]krithiga852!PivotTable1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8708085512009613E-2"/>
          <c:y val="0.1197905123237602"/>
          <c:w val="0.78396917913634057"/>
          <c:h val="0.82841619204381578"/>
        </c:manualLayout>
      </c:layout>
      <c:barChart>
        <c:barDir val="col"/>
        <c:grouping val="clustered"/>
        <c:varyColors val="0"/>
        <c:ser>
          <c:idx val="0"/>
          <c:order val="0"/>
          <c:tx>
            <c:strRef>
              <c:f>krithiga852!$B$3:$B$4</c:f>
              <c:strCache>
                <c:ptCount val="1"/>
                <c:pt idx="0">
                  <c:v>HIGH</c:v>
                </c:pt>
              </c:strCache>
            </c:strRef>
          </c:tx>
          <c:spPr>
            <a:solidFill>
              <a:schemeClr val="accent1"/>
            </a:solidFill>
            <a:ln>
              <a:noFill/>
            </a:ln>
            <a:effectLst/>
          </c:spPr>
          <c:invertIfNegative val="0"/>
          <c:cat>
            <c:strRef>
              <c:f>krithiga852!$A$5:$A$15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krithiga852!$B$5:$B$15</c:f>
              <c:numCache>
                <c:formatCode>General</c:formatCode>
                <c:ptCount val="10"/>
                <c:pt idx="0">
                  <c:v>10</c:v>
                </c:pt>
                <c:pt idx="1">
                  <c:v>13</c:v>
                </c:pt>
                <c:pt idx="2">
                  <c:v>6</c:v>
                </c:pt>
                <c:pt idx="3">
                  <c:v>11</c:v>
                </c:pt>
                <c:pt idx="4">
                  <c:v>8</c:v>
                </c:pt>
                <c:pt idx="5">
                  <c:v>14</c:v>
                </c:pt>
                <c:pt idx="6">
                  <c:v>8</c:v>
                </c:pt>
                <c:pt idx="7">
                  <c:v>13</c:v>
                </c:pt>
                <c:pt idx="8">
                  <c:v>13</c:v>
                </c:pt>
                <c:pt idx="9">
                  <c:v>7</c:v>
                </c:pt>
              </c:numCache>
            </c:numRef>
          </c:val>
          <c:extLst>
            <c:ext xmlns:c16="http://schemas.microsoft.com/office/drawing/2014/chart" uri="{C3380CC4-5D6E-409C-BE32-E72D297353CC}">
              <c16:uniqueId val="{00000000-4CE7-4942-86B9-0AB7FED63D13}"/>
            </c:ext>
          </c:extLst>
        </c:ser>
        <c:ser>
          <c:idx val="1"/>
          <c:order val="1"/>
          <c:tx>
            <c:strRef>
              <c:f>krithiga852!$C$3:$C$4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krithiga852!$A$5:$A$15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krithiga852!$C$5:$C$15</c:f>
              <c:numCache>
                <c:formatCode>General</c:formatCode>
                <c:ptCount val="10"/>
                <c:pt idx="0">
                  <c:v>23</c:v>
                </c:pt>
                <c:pt idx="1">
                  <c:v>16</c:v>
                </c:pt>
                <c:pt idx="2">
                  <c:v>20</c:v>
                </c:pt>
                <c:pt idx="3">
                  <c:v>15</c:v>
                </c:pt>
                <c:pt idx="4">
                  <c:v>14</c:v>
                </c:pt>
                <c:pt idx="5">
                  <c:v>16</c:v>
                </c:pt>
                <c:pt idx="6">
                  <c:v>19</c:v>
                </c:pt>
                <c:pt idx="7">
                  <c:v>20</c:v>
                </c:pt>
                <c:pt idx="8">
                  <c:v>20</c:v>
                </c:pt>
                <c:pt idx="9">
                  <c:v>17</c:v>
                </c:pt>
              </c:numCache>
            </c:numRef>
          </c:val>
          <c:extLst>
            <c:ext xmlns:c16="http://schemas.microsoft.com/office/drawing/2014/chart" uri="{C3380CC4-5D6E-409C-BE32-E72D297353CC}">
              <c16:uniqueId val="{00000002-4CE7-4942-86B9-0AB7FED63D13}"/>
            </c:ext>
          </c:extLst>
        </c:ser>
        <c:ser>
          <c:idx val="2"/>
          <c:order val="2"/>
          <c:tx>
            <c:strRef>
              <c:f>krithiga852!$D$3:$D$4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krithiga852!$A$5:$A$15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krithiga852!$D$5:$D$15</c:f>
              <c:numCache>
                <c:formatCode>General</c:formatCode>
                <c:ptCount val="10"/>
                <c:pt idx="0">
                  <c:v>51</c:v>
                </c:pt>
                <c:pt idx="1">
                  <c:v>44</c:v>
                </c:pt>
                <c:pt idx="2">
                  <c:v>54</c:v>
                </c:pt>
                <c:pt idx="3">
                  <c:v>47</c:v>
                </c:pt>
                <c:pt idx="4">
                  <c:v>34</c:v>
                </c:pt>
                <c:pt idx="5">
                  <c:v>47</c:v>
                </c:pt>
                <c:pt idx="6">
                  <c:v>48</c:v>
                </c:pt>
                <c:pt idx="7">
                  <c:v>48</c:v>
                </c:pt>
                <c:pt idx="8">
                  <c:v>44</c:v>
                </c:pt>
                <c:pt idx="9">
                  <c:v>36</c:v>
                </c:pt>
              </c:numCache>
            </c:numRef>
          </c:val>
          <c:extLst>
            <c:ext xmlns:c16="http://schemas.microsoft.com/office/drawing/2014/chart" uri="{C3380CC4-5D6E-409C-BE32-E72D297353CC}">
              <c16:uniqueId val="{00000004-4CE7-4942-86B9-0AB7FED63D13}"/>
            </c:ext>
          </c:extLst>
        </c:ser>
        <c:ser>
          <c:idx val="3"/>
          <c:order val="3"/>
          <c:tx>
            <c:strRef>
              <c:f>krithiga852!$E$3:$E$4</c:f>
              <c:strCache>
                <c:ptCount val="1"/>
                <c:pt idx="0">
                  <c:v>VERY HIGH</c:v>
                </c:pt>
              </c:strCache>
            </c:strRef>
          </c:tx>
          <c:spPr>
            <a:solidFill>
              <a:schemeClr val="accent4"/>
            </a:solidFill>
            <a:ln>
              <a:noFill/>
            </a:ln>
            <a:effectLst/>
          </c:spPr>
          <c:invertIfNegative val="0"/>
          <c:cat>
            <c:strRef>
              <c:f>krithiga852!$A$5:$A$15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krithiga852!$E$5:$E$15</c:f>
              <c:numCache>
                <c:formatCode>General</c:formatCode>
                <c:ptCount val="10"/>
                <c:pt idx="0">
                  <c:v>6</c:v>
                </c:pt>
                <c:pt idx="1">
                  <c:v>5</c:v>
                </c:pt>
                <c:pt idx="2">
                  <c:v>12</c:v>
                </c:pt>
                <c:pt idx="3">
                  <c:v>5</c:v>
                </c:pt>
                <c:pt idx="4">
                  <c:v>6</c:v>
                </c:pt>
                <c:pt idx="5">
                  <c:v>9</c:v>
                </c:pt>
                <c:pt idx="6">
                  <c:v>7</c:v>
                </c:pt>
                <c:pt idx="7">
                  <c:v>7</c:v>
                </c:pt>
                <c:pt idx="8">
                  <c:v>7</c:v>
                </c:pt>
                <c:pt idx="9">
                  <c:v>5</c:v>
                </c:pt>
              </c:numCache>
            </c:numRef>
          </c:val>
          <c:extLst>
            <c:ext xmlns:c16="http://schemas.microsoft.com/office/drawing/2014/chart" uri="{C3380CC4-5D6E-409C-BE32-E72D297353CC}">
              <c16:uniqueId val="{00000005-4CE7-4942-86B9-0AB7FED63D13}"/>
            </c:ext>
          </c:extLst>
        </c:ser>
        <c:dLbls>
          <c:showLegendKey val="0"/>
          <c:showVal val="0"/>
          <c:showCatName val="0"/>
          <c:showSerName val="0"/>
          <c:showPercent val="0"/>
          <c:showBubbleSize val="0"/>
        </c:dLbls>
        <c:gapWidth val="219"/>
        <c:overlap val="-27"/>
        <c:axId val="389612671"/>
        <c:axId val="795329487"/>
      </c:barChart>
      <c:catAx>
        <c:axId val="389612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5329487"/>
        <c:crosses val="autoZero"/>
        <c:auto val="1"/>
        <c:lblAlgn val="ctr"/>
        <c:lblOffset val="100"/>
        <c:noMultiLvlLbl val="0"/>
      </c:catAx>
      <c:valAx>
        <c:axId val="7953294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96126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[krithiga 0505222.csv]Sheet1!PivotTable1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pivotFmt>
      <c:pivotFmt>
        <c:idx val="15"/>
        <c:spPr>
          <a:solidFill>
            <a:schemeClr val="accent1"/>
          </a:solidFill>
          <a:ln>
            <a:noFill/>
          </a:ln>
          <a:effectLst/>
          <a:sp3d/>
        </c:spPr>
      </c:pivotFmt>
      <c:pivotFmt>
        <c:idx val="1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pivotFmt>
      <c:pivotFmt>
        <c:idx val="18"/>
        <c:spPr>
          <a:solidFill>
            <a:schemeClr val="accent1"/>
          </a:solidFill>
          <a:ln>
            <a:noFill/>
          </a:ln>
          <a:effectLst/>
          <a:sp3d/>
        </c:spPr>
      </c:pivotFmt>
      <c:pivotFmt>
        <c:idx val="19"/>
        <c:spPr>
          <a:solidFill>
            <a:schemeClr val="accent1"/>
          </a:solidFill>
          <a:ln>
            <a:noFill/>
          </a:ln>
          <a:effectLst/>
          <a:sp3d/>
        </c:spP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
        <c:idx val="23"/>
        <c:spPr>
          <a:solidFill>
            <a:schemeClr val="accent1"/>
          </a:solidFill>
          <a:ln>
            <a:noFill/>
          </a:ln>
          <a:effectLst/>
          <a:sp3d/>
        </c:spPr>
      </c:pivotFmt>
      <c:pivotFmt>
        <c:idx val="24"/>
        <c:spPr>
          <a:solidFill>
            <a:schemeClr val="accent1"/>
          </a:solidFill>
          <a:ln>
            <a:noFill/>
          </a:ln>
          <a:effectLst/>
          <a:sp3d/>
        </c:spPr>
      </c:pivotFmt>
      <c:pivotFmt>
        <c:idx val="25"/>
        <c:spPr>
          <a:solidFill>
            <a:schemeClr val="accent1"/>
          </a:solidFill>
          <a:ln>
            <a:noFill/>
          </a:ln>
          <a:effectLst/>
          <a:sp3d/>
        </c:spPr>
      </c:pivotFmt>
      <c:pivotFmt>
        <c:idx val="26"/>
        <c:spPr>
          <a:solidFill>
            <a:schemeClr val="accent1"/>
          </a:solidFill>
          <a:ln>
            <a:noFill/>
          </a:ln>
          <a:effectLst/>
          <a:sp3d/>
        </c:spPr>
      </c:pivotFmt>
      <c:pivotFmt>
        <c:idx val="2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sp3d/>
        </c:spPr>
      </c:pivotFmt>
      <c:pivotFmt>
        <c:idx val="29"/>
        <c:spPr>
          <a:solidFill>
            <a:schemeClr val="accent1"/>
          </a:solidFill>
          <a:ln>
            <a:noFill/>
          </a:ln>
          <a:effectLst/>
          <a:sp3d/>
        </c:spPr>
      </c:pivotFmt>
      <c:pivotFmt>
        <c:idx val="30"/>
        <c:spPr>
          <a:solidFill>
            <a:schemeClr val="accent1"/>
          </a:solidFill>
          <a:ln>
            <a:noFill/>
          </a:ln>
          <a:effectLst/>
          <a:sp3d/>
        </c:spPr>
      </c:pivotFmt>
      <c:pivotFmt>
        <c:idx val="31"/>
        <c:spPr>
          <a:solidFill>
            <a:schemeClr val="accent1"/>
          </a:solidFill>
          <a:ln>
            <a:noFill/>
          </a:ln>
          <a:effectLst/>
          <a:sp3d/>
        </c:spPr>
      </c:pivotFmt>
      <c:pivotFmt>
        <c:idx val="32"/>
        <c:spPr>
          <a:solidFill>
            <a:schemeClr val="accent1"/>
          </a:solidFill>
          <a:ln>
            <a:noFill/>
          </a:ln>
          <a:effectLst/>
          <a:sp3d/>
        </c:spPr>
      </c:pivotFmt>
      <c:pivotFmt>
        <c:idx val="33"/>
        <c:spPr>
          <a:solidFill>
            <a:schemeClr val="accent1"/>
          </a:solidFill>
          <a:ln>
            <a:noFill/>
          </a:ln>
          <a:effectLst/>
          <a:sp3d/>
        </c:spPr>
      </c:pivotFmt>
      <c:pivotFmt>
        <c:idx val="34"/>
        <c:spPr>
          <a:solidFill>
            <a:schemeClr val="accent1"/>
          </a:solidFill>
          <a:ln>
            <a:noFill/>
          </a:ln>
          <a:effectLst/>
          <a:sp3d/>
        </c:spPr>
      </c:pivotFmt>
      <c:pivotFmt>
        <c:idx val="35"/>
        <c:spPr>
          <a:solidFill>
            <a:schemeClr val="accent1"/>
          </a:solidFill>
          <a:ln>
            <a:noFill/>
          </a:ln>
          <a:effectLst/>
          <a:sp3d/>
        </c:spPr>
      </c:pivotFmt>
      <c:pivotFmt>
        <c:idx val="36"/>
        <c:spPr>
          <a:solidFill>
            <a:schemeClr val="accent1"/>
          </a:solidFill>
          <a:ln>
            <a:noFill/>
          </a:ln>
          <a:effectLst/>
          <a:sp3d/>
        </c:spPr>
      </c:pivotFmt>
      <c:pivotFmt>
        <c:idx val="37"/>
        <c:spPr>
          <a:solidFill>
            <a:schemeClr val="accent1"/>
          </a:solidFill>
          <a:ln>
            <a:noFill/>
          </a:ln>
          <a:effectLst/>
          <a:sp3d/>
        </c:spPr>
      </c:pivotFmt>
      <c:pivotFmt>
        <c:idx val="3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sp3d/>
        </c:spPr>
      </c:pivotFmt>
      <c:pivotFmt>
        <c:idx val="40"/>
        <c:spPr>
          <a:solidFill>
            <a:schemeClr val="accent1"/>
          </a:solidFill>
          <a:ln>
            <a:noFill/>
          </a:ln>
          <a:effectLst/>
          <a:sp3d/>
        </c:spPr>
      </c:pivotFmt>
      <c:pivotFmt>
        <c:idx val="41"/>
        <c:spPr>
          <a:solidFill>
            <a:schemeClr val="accent1"/>
          </a:solidFill>
          <a:ln>
            <a:noFill/>
          </a:ln>
          <a:effectLst/>
          <a:sp3d/>
        </c:spPr>
      </c:pivotFmt>
      <c:pivotFmt>
        <c:idx val="42"/>
        <c:spPr>
          <a:solidFill>
            <a:schemeClr val="accent1"/>
          </a:solidFill>
          <a:ln>
            <a:noFill/>
          </a:ln>
          <a:effectLst/>
          <a:sp3d/>
        </c:spPr>
      </c:pivotFmt>
      <c:pivotFmt>
        <c:idx val="43"/>
        <c:spPr>
          <a:solidFill>
            <a:schemeClr val="accent1"/>
          </a:solidFill>
          <a:ln>
            <a:noFill/>
          </a:ln>
          <a:effectLst/>
          <a:sp3d/>
        </c:spPr>
      </c:pivotFmt>
      <c:pivotFmt>
        <c:idx val="44"/>
        <c:spPr>
          <a:solidFill>
            <a:schemeClr val="accent1"/>
          </a:solidFill>
          <a:ln>
            <a:noFill/>
          </a:ln>
          <a:effectLst/>
          <a:sp3d/>
        </c:spPr>
      </c:pivotFmt>
      <c:pivotFmt>
        <c:idx val="45"/>
        <c:spPr>
          <a:solidFill>
            <a:schemeClr val="accent1"/>
          </a:solidFill>
          <a:ln>
            <a:noFill/>
          </a:ln>
          <a:effectLst/>
          <a:sp3d/>
        </c:spPr>
      </c:pivotFmt>
      <c:pivotFmt>
        <c:idx val="46"/>
        <c:spPr>
          <a:solidFill>
            <a:schemeClr val="accent1"/>
          </a:solidFill>
          <a:ln>
            <a:noFill/>
          </a:ln>
          <a:effectLst/>
          <a:sp3d/>
        </c:spPr>
      </c:pivotFmt>
      <c:pivotFmt>
        <c:idx val="47"/>
        <c:spPr>
          <a:solidFill>
            <a:schemeClr val="accent1"/>
          </a:solidFill>
          <a:ln>
            <a:noFill/>
          </a:ln>
          <a:effectLst/>
          <a:sp3d/>
        </c:spPr>
      </c:pivotFmt>
      <c:pivotFmt>
        <c:idx val="48"/>
        <c:spPr>
          <a:solidFill>
            <a:schemeClr val="accent1"/>
          </a:solidFill>
          <a:ln>
            <a:noFill/>
          </a:ln>
          <a:effectLst/>
          <a:sp3d/>
        </c:spPr>
      </c:pivotFmt>
      <c:pivotFmt>
        <c:idx val="4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a:sp3d/>
        </c:spPr>
      </c:pivotFmt>
      <c:pivotFmt>
        <c:idx val="51"/>
        <c:spPr>
          <a:solidFill>
            <a:schemeClr val="accent1"/>
          </a:solidFill>
          <a:ln>
            <a:noFill/>
          </a:ln>
          <a:effectLst/>
          <a:sp3d/>
        </c:spPr>
      </c:pivotFmt>
      <c:pivotFmt>
        <c:idx val="52"/>
        <c:spPr>
          <a:solidFill>
            <a:schemeClr val="accent1"/>
          </a:solidFill>
          <a:ln>
            <a:noFill/>
          </a:ln>
          <a:effectLst/>
          <a:sp3d/>
        </c:spPr>
      </c:pivotFmt>
      <c:pivotFmt>
        <c:idx val="53"/>
        <c:spPr>
          <a:solidFill>
            <a:schemeClr val="accent1"/>
          </a:solidFill>
          <a:ln>
            <a:noFill/>
          </a:ln>
          <a:effectLst/>
          <a:sp3d/>
        </c:spPr>
      </c:pivotFmt>
      <c:pivotFmt>
        <c:idx val="54"/>
        <c:spPr>
          <a:solidFill>
            <a:schemeClr val="accent1"/>
          </a:solidFill>
          <a:ln>
            <a:noFill/>
          </a:ln>
          <a:effectLst/>
          <a:sp3d/>
        </c:spPr>
      </c:pivotFmt>
      <c:pivotFmt>
        <c:idx val="55"/>
        <c:spPr>
          <a:solidFill>
            <a:schemeClr val="accent1"/>
          </a:solidFill>
          <a:ln>
            <a:noFill/>
          </a:ln>
          <a:effectLst/>
          <a:sp3d/>
        </c:spPr>
      </c:pivotFmt>
      <c:pivotFmt>
        <c:idx val="56"/>
        <c:spPr>
          <a:solidFill>
            <a:schemeClr val="accent1"/>
          </a:solidFill>
          <a:ln>
            <a:noFill/>
          </a:ln>
          <a:effectLst/>
          <a:sp3d/>
        </c:spPr>
      </c:pivotFmt>
      <c:pivotFmt>
        <c:idx val="57"/>
        <c:spPr>
          <a:solidFill>
            <a:schemeClr val="accent1"/>
          </a:solidFill>
          <a:ln>
            <a:noFill/>
          </a:ln>
          <a:effectLst/>
          <a:sp3d/>
        </c:spPr>
      </c:pivotFmt>
      <c:pivotFmt>
        <c:idx val="58"/>
        <c:spPr>
          <a:solidFill>
            <a:schemeClr val="accent1"/>
          </a:solidFill>
          <a:ln>
            <a:noFill/>
          </a:ln>
          <a:effectLst/>
          <a:sp3d/>
        </c:spPr>
      </c:pivotFmt>
      <c:pivotFmt>
        <c:idx val="59"/>
        <c:spPr>
          <a:solidFill>
            <a:schemeClr val="accent1"/>
          </a:solidFill>
          <a:ln>
            <a:noFill/>
          </a:ln>
          <a:effectLst/>
          <a:sp3d/>
        </c:spPr>
      </c:pivotFmt>
      <c:pivotFmt>
        <c:idx val="6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a:sp3d/>
        </c:spPr>
      </c:pivotFmt>
      <c:pivotFmt>
        <c:idx val="62"/>
        <c:spPr>
          <a:solidFill>
            <a:schemeClr val="accent1"/>
          </a:solidFill>
          <a:ln>
            <a:noFill/>
          </a:ln>
          <a:effectLst/>
          <a:sp3d/>
        </c:spPr>
      </c:pivotFmt>
      <c:pivotFmt>
        <c:idx val="63"/>
        <c:spPr>
          <a:solidFill>
            <a:schemeClr val="accent1"/>
          </a:solidFill>
          <a:ln>
            <a:noFill/>
          </a:ln>
          <a:effectLst/>
          <a:sp3d/>
        </c:spPr>
      </c:pivotFmt>
      <c:pivotFmt>
        <c:idx val="64"/>
        <c:spPr>
          <a:solidFill>
            <a:schemeClr val="accent1"/>
          </a:solidFill>
          <a:ln>
            <a:noFill/>
          </a:ln>
          <a:effectLst/>
          <a:sp3d/>
        </c:spPr>
      </c:pivotFmt>
      <c:pivotFmt>
        <c:idx val="65"/>
        <c:spPr>
          <a:solidFill>
            <a:schemeClr val="accent1"/>
          </a:solidFill>
          <a:ln>
            <a:noFill/>
          </a:ln>
          <a:effectLst/>
          <a:sp3d/>
        </c:spPr>
      </c:pivotFmt>
      <c:pivotFmt>
        <c:idx val="66"/>
        <c:spPr>
          <a:solidFill>
            <a:schemeClr val="accent1"/>
          </a:solidFill>
          <a:ln>
            <a:noFill/>
          </a:ln>
          <a:effectLst/>
          <a:sp3d/>
        </c:spPr>
      </c:pivotFmt>
      <c:pivotFmt>
        <c:idx val="67"/>
        <c:spPr>
          <a:solidFill>
            <a:schemeClr val="accent1"/>
          </a:solidFill>
          <a:ln>
            <a:noFill/>
          </a:ln>
          <a:effectLst/>
          <a:sp3d/>
        </c:spPr>
      </c:pivotFmt>
      <c:pivotFmt>
        <c:idx val="68"/>
        <c:spPr>
          <a:solidFill>
            <a:schemeClr val="accent1"/>
          </a:solidFill>
          <a:ln>
            <a:noFill/>
          </a:ln>
          <a:effectLst/>
          <a:sp3d/>
        </c:spPr>
      </c:pivotFmt>
      <c:pivotFmt>
        <c:idx val="69"/>
        <c:spPr>
          <a:solidFill>
            <a:schemeClr val="accent1"/>
          </a:solidFill>
          <a:ln>
            <a:noFill/>
          </a:ln>
          <a:effectLst/>
          <a:sp3d/>
        </c:spPr>
      </c:pivotFmt>
      <c:pivotFmt>
        <c:idx val="70"/>
        <c:spPr>
          <a:solidFill>
            <a:schemeClr val="accent1"/>
          </a:solidFill>
          <a:ln>
            <a:noFill/>
          </a:ln>
          <a:effectLst/>
          <a:sp3d/>
        </c:spPr>
      </c:pivotFmt>
      <c:pivotFmt>
        <c:idx val="7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a:sp3d/>
        </c:spPr>
      </c:pivotFmt>
      <c:pivotFmt>
        <c:idx val="73"/>
        <c:spPr>
          <a:solidFill>
            <a:schemeClr val="accent1"/>
          </a:solidFill>
          <a:ln>
            <a:noFill/>
          </a:ln>
          <a:effectLst/>
          <a:sp3d/>
        </c:spPr>
      </c:pivotFmt>
      <c:pivotFmt>
        <c:idx val="74"/>
        <c:spPr>
          <a:solidFill>
            <a:schemeClr val="accent1"/>
          </a:solidFill>
          <a:ln>
            <a:noFill/>
          </a:ln>
          <a:effectLst/>
          <a:sp3d/>
        </c:spPr>
      </c:pivotFmt>
      <c:pivotFmt>
        <c:idx val="75"/>
        <c:spPr>
          <a:solidFill>
            <a:schemeClr val="accent1"/>
          </a:solidFill>
          <a:ln>
            <a:noFill/>
          </a:ln>
          <a:effectLst/>
          <a:sp3d/>
        </c:spPr>
      </c:pivotFmt>
      <c:pivotFmt>
        <c:idx val="76"/>
        <c:spPr>
          <a:solidFill>
            <a:schemeClr val="accent1"/>
          </a:solidFill>
          <a:ln>
            <a:noFill/>
          </a:ln>
          <a:effectLst/>
          <a:sp3d/>
        </c:spPr>
      </c:pivotFmt>
      <c:pivotFmt>
        <c:idx val="77"/>
        <c:spPr>
          <a:solidFill>
            <a:schemeClr val="accent1"/>
          </a:solidFill>
          <a:ln>
            <a:noFill/>
          </a:ln>
          <a:effectLst/>
          <a:sp3d/>
        </c:spPr>
      </c:pivotFmt>
      <c:pivotFmt>
        <c:idx val="78"/>
        <c:spPr>
          <a:solidFill>
            <a:schemeClr val="accent1"/>
          </a:solidFill>
          <a:ln>
            <a:noFill/>
          </a:ln>
          <a:effectLst/>
          <a:sp3d/>
        </c:spPr>
      </c:pivotFmt>
      <c:pivotFmt>
        <c:idx val="79"/>
        <c:spPr>
          <a:solidFill>
            <a:schemeClr val="accent1"/>
          </a:solidFill>
          <a:ln>
            <a:noFill/>
          </a:ln>
          <a:effectLst/>
          <a:sp3d/>
        </c:spPr>
      </c:pivotFmt>
      <c:pivotFmt>
        <c:idx val="80"/>
        <c:spPr>
          <a:solidFill>
            <a:schemeClr val="accent1"/>
          </a:solidFill>
          <a:ln>
            <a:noFill/>
          </a:ln>
          <a:effectLst/>
          <a:sp3d/>
        </c:spPr>
      </c:pivotFmt>
      <c:pivotFmt>
        <c:idx val="81"/>
        <c:spPr>
          <a:solidFill>
            <a:schemeClr val="accent1"/>
          </a:solidFill>
          <a:ln>
            <a:noFill/>
          </a:ln>
          <a:effectLst/>
          <a:sp3d/>
        </c:spPr>
      </c:pivotFmt>
      <c:pivotFmt>
        <c:idx val="8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a:sp3d/>
        </c:spPr>
      </c:pivotFmt>
      <c:pivotFmt>
        <c:idx val="84"/>
        <c:spPr>
          <a:solidFill>
            <a:schemeClr val="accent1"/>
          </a:solidFill>
          <a:ln>
            <a:noFill/>
          </a:ln>
          <a:effectLst/>
          <a:sp3d/>
        </c:spPr>
      </c:pivotFmt>
      <c:pivotFmt>
        <c:idx val="85"/>
        <c:spPr>
          <a:solidFill>
            <a:schemeClr val="accent1"/>
          </a:solidFill>
          <a:ln>
            <a:noFill/>
          </a:ln>
          <a:effectLst/>
          <a:sp3d/>
        </c:spPr>
      </c:pivotFmt>
      <c:pivotFmt>
        <c:idx val="86"/>
        <c:spPr>
          <a:solidFill>
            <a:schemeClr val="accent1"/>
          </a:solidFill>
          <a:ln>
            <a:noFill/>
          </a:ln>
          <a:effectLst/>
          <a:sp3d/>
        </c:spPr>
      </c:pivotFmt>
      <c:pivotFmt>
        <c:idx val="87"/>
        <c:spPr>
          <a:solidFill>
            <a:schemeClr val="accent1"/>
          </a:solidFill>
          <a:ln>
            <a:noFill/>
          </a:ln>
          <a:effectLst/>
          <a:sp3d/>
        </c:spPr>
      </c:pivotFmt>
      <c:pivotFmt>
        <c:idx val="88"/>
        <c:spPr>
          <a:solidFill>
            <a:schemeClr val="accent1"/>
          </a:solidFill>
          <a:ln>
            <a:noFill/>
          </a:ln>
          <a:effectLst/>
          <a:sp3d/>
        </c:spPr>
      </c:pivotFmt>
      <c:pivotFmt>
        <c:idx val="89"/>
        <c:spPr>
          <a:solidFill>
            <a:schemeClr val="accent1"/>
          </a:solidFill>
          <a:ln>
            <a:noFill/>
          </a:ln>
          <a:effectLst/>
          <a:sp3d/>
        </c:spPr>
      </c:pivotFmt>
      <c:pivotFmt>
        <c:idx val="90"/>
        <c:spPr>
          <a:solidFill>
            <a:schemeClr val="accent1"/>
          </a:solidFill>
          <a:ln>
            <a:noFill/>
          </a:ln>
          <a:effectLst/>
          <a:sp3d/>
        </c:spPr>
      </c:pivotFmt>
      <c:pivotFmt>
        <c:idx val="91"/>
        <c:spPr>
          <a:solidFill>
            <a:schemeClr val="accent1"/>
          </a:solidFill>
          <a:ln>
            <a:noFill/>
          </a:ln>
          <a:effectLst/>
          <a:sp3d/>
        </c:spPr>
      </c:pivotFmt>
      <c:pivotFmt>
        <c:idx val="92"/>
        <c:spPr>
          <a:solidFill>
            <a:schemeClr val="accent1"/>
          </a:solidFill>
          <a:ln>
            <a:noFill/>
          </a:ln>
          <a:effectLst/>
          <a:sp3d/>
        </c:spPr>
      </c:pivotFmt>
      <c:pivotFmt>
        <c:idx val="9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a:sp3d/>
        </c:spPr>
      </c:pivotFmt>
      <c:pivotFmt>
        <c:idx val="95"/>
        <c:spPr>
          <a:solidFill>
            <a:schemeClr val="accent1"/>
          </a:solidFill>
          <a:ln>
            <a:noFill/>
          </a:ln>
          <a:effectLst/>
          <a:sp3d/>
        </c:spPr>
      </c:pivotFmt>
      <c:pivotFmt>
        <c:idx val="96"/>
        <c:spPr>
          <a:solidFill>
            <a:schemeClr val="accent1"/>
          </a:solidFill>
          <a:ln>
            <a:noFill/>
          </a:ln>
          <a:effectLst/>
          <a:sp3d/>
        </c:spPr>
      </c:pivotFmt>
      <c:pivotFmt>
        <c:idx val="97"/>
        <c:spPr>
          <a:solidFill>
            <a:schemeClr val="accent1"/>
          </a:solidFill>
          <a:ln>
            <a:noFill/>
          </a:ln>
          <a:effectLst/>
          <a:sp3d/>
        </c:spPr>
      </c:pivotFmt>
      <c:pivotFmt>
        <c:idx val="98"/>
        <c:spPr>
          <a:solidFill>
            <a:schemeClr val="accent1"/>
          </a:solidFill>
          <a:ln>
            <a:noFill/>
          </a:ln>
          <a:effectLst/>
          <a:sp3d/>
        </c:spPr>
      </c:pivotFmt>
      <c:pivotFmt>
        <c:idx val="99"/>
        <c:spPr>
          <a:solidFill>
            <a:schemeClr val="accent1"/>
          </a:solidFill>
          <a:ln>
            <a:noFill/>
          </a:ln>
          <a:effectLst/>
          <a:sp3d/>
        </c:spPr>
      </c:pivotFmt>
      <c:pivotFmt>
        <c:idx val="100"/>
        <c:spPr>
          <a:solidFill>
            <a:schemeClr val="accent1"/>
          </a:solidFill>
          <a:ln>
            <a:noFill/>
          </a:ln>
          <a:effectLst/>
          <a:sp3d/>
        </c:spPr>
      </c:pivotFmt>
      <c:pivotFmt>
        <c:idx val="101"/>
        <c:spPr>
          <a:solidFill>
            <a:schemeClr val="accent1"/>
          </a:solidFill>
          <a:ln>
            <a:noFill/>
          </a:ln>
          <a:effectLst/>
          <a:sp3d/>
        </c:spPr>
      </c:pivotFmt>
      <c:pivotFmt>
        <c:idx val="102"/>
        <c:spPr>
          <a:solidFill>
            <a:schemeClr val="accent1"/>
          </a:solidFill>
          <a:ln>
            <a:noFill/>
          </a:ln>
          <a:effectLst/>
          <a:sp3d/>
        </c:spPr>
      </c:pivotFmt>
      <c:pivotFmt>
        <c:idx val="103"/>
        <c:spPr>
          <a:solidFill>
            <a:schemeClr val="accent1"/>
          </a:solidFill>
          <a:ln>
            <a:noFill/>
          </a:ln>
          <a:effectLst/>
          <a:sp3d/>
        </c:spPr>
      </c:pivotFmt>
      <c:pivotFmt>
        <c:idx val="10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a:sp3d/>
        </c:spPr>
      </c:pivotFmt>
      <c:pivotFmt>
        <c:idx val="106"/>
        <c:spPr>
          <a:solidFill>
            <a:schemeClr val="accent1"/>
          </a:solidFill>
          <a:ln>
            <a:noFill/>
          </a:ln>
          <a:effectLst/>
          <a:sp3d/>
        </c:spPr>
      </c:pivotFmt>
      <c:pivotFmt>
        <c:idx val="107"/>
        <c:spPr>
          <a:solidFill>
            <a:schemeClr val="accent1"/>
          </a:solidFill>
          <a:ln>
            <a:noFill/>
          </a:ln>
          <a:effectLst/>
          <a:sp3d/>
        </c:spPr>
      </c:pivotFmt>
      <c:pivotFmt>
        <c:idx val="108"/>
        <c:spPr>
          <a:solidFill>
            <a:schemeClr val="accent1"/>
          </a:solidFill>
          <a:ln>
            <a:noFill/>
          </a:ln>
          <a:effectLst/>
          <a:sp3d/>
        </c:spPr>
      </c:pivotFmt>
      <c:pivotFmt>
        <c:idx val="109"/>
        <c:spPr>
          <a:solidFill>
            <a:schemeClr val="accent1"/>
          </a:solidFill>
          <a:ln>
            <a:noFill/>
          </a:ln>
          <a:effectLst/>
          <a:sp3d/>
        </c:spPr>
      </c:pivotFmt>
      <c:pivotFmt>
        <c:idx val="110"/>
        <c:spPr>
          <a:solidFill>
            <a:schemeClr val="accent1"/>
          </a:solidFill>
          <a:ln>
            <a:noFill/>
          </a:ln>
          <a:effectLst/>
          <a:sp3d/>
        </c:spPr>
      </c:pivotFmt>
      <c:pivotFmt>
        <c:idx val="111"/>
        <c:spPr>
          <a:solidFill>
            <a:schemeClr val="accent1"/>
          </a:solidFill>
          <a:ln>
            <a:noFill/>
          </a:ln>
          <a:effectLst/>
          <a:sp3d/>
        </c:spPr>
      </c:pivotFmt>
      <c:pivotFmt>
        <c:idx val="112"/>
        <c:spPr>
          <a:solidFill>
            <a:schemeClr val="accent1"/>
          </a:solidFill>
          <a:ln>
            <a:noFill/>
          </a:ln>
          <a:effectLst/>
          <a:sp3d/>
        </c:spPr>
      </c:pivotFmt>
      <c:pivotFmt>
        <c:idx val="113"/>
        <c:spPr>
          <a:solidFill>
            <a:schemeClr val="accent1"/>
          </a:solidFill>
          <a:ln>
            <a:noFill/>
          </a:ln>
          <a:effectLst/>
          <a:sp3d/>
        </c:spPr>
      </c:pivotFmt>
      <c:pivotFmt>
        <c:idx val="114"/>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8867924528301886E-2"/>
          <c:y val="0.11891414141414143"/>
          <c:w val="0.89951790224335171"/>
          <c:h val="0.8785606060606060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sp3d/>
            </c:spPr>
            <c:extLst>
              <c:ext xmlns:c16="http://schemas.microsoft.com/office/drawing/2014/chart" uri="{C3380CC4-5D6E-409C-BE32-E72D297353CC}">
                <c16:uniqueId val="{00000001-1830-4F6B-9564-790856F60FC5}"/>
              </c:ext>
            </c:extLst>
          </c:dPt>
          <c:dPt>
            <c:idx val="1"/>
            <c:bubble3D val="0"/>
            <c:spPr>
              <a:solidFill>
                <a:schemeClr val="accent2"/>
              </a:solidFill>
              <a:ln>
                <a:noFill/>
              </a:ln>
              <a:effectLst/>
              <a:sp3d/>
            </c:spPr>
            <c:extLst>
              <c:ext xmlns:c16="http://schemas.microsoft.com/office/drawing/2014/chart" uri="{C3380CC4-5D6E-409C-BE32-E72D297353CC}">
                <c16:uniqueId val="{00000003-1830-4F6B-9564-790856F60FC5}"/>
              </c:ext>
            </c:extLst>
          </c:dPt>
          <c:dPt>
            <c:idx val="2"/>
            <c:bubble3D val="0"/>
            <c:spPr>
              <a:solidFill>
                <a:schemeClr val="accent3"/>
              </a:solidFill>
              <a:ln>
                <a:noFill/>
              </a:ln>
              <a:effectLst/>
              <a:sp3d/>
            </c:spPr>
            <c:extLst>
              <c:ext xmlns:c16="http://schemas.microsoft.com/office/drawing/2014/chart" uri="{C3380CC4-5D6E-409C-BE32-E72D297353CC}">
                <c16:uniqueId val="{00000005-1830-4F6B-9564-790856F60FC5}"/>
              </c:ext>
            </c:extLst>
          </c:dPt>
          <c:dPt>
            <c:idx val="3"/>
            <c:bubble3D val="0"/>
            <c:spPr>
              <a:solidFill>
                <a:schemeClr val="accent4"/>
              </a:solidFill>
              <a:ln>
                <a:noFill/>
              </a:ln>
              <a:effectLst/>
              <a:sp3d/>
            </c:spPr>
            <c:extLst>
              <c:ext xmlns:c16="http://schemas.microsoft.com/office/drawing/2014/chart" uri="{C3380CC4-5D6E-409C-BE32-E72D297353CC}">
                <c16:uniqueId val="{00000007-1830-4F6B-9564-790856F60FC5}"/>
              </c:ext>
            </c:extLst>
          </c:dPt>
          <c:dPt>
            <c:idx val="4"/>
            <c:bubble3D val="0"/>
            <c:spPr>
              <a:solidFill>
                <a:schemeClr val="accent5"/>
              </a:solidFill>
              <a:ln>
                <a:noFill/>
              </a:ln>
              <a:effectLst/>
              <a:sp3d/>
            </c:spPr>
            <c:extLst>
              <c:ext xmlns:c16="http://schemas.microsoft.com/office/drawing/2014/chart" uri="{C3380CC4-5D6E-409C-BE32-E72D297353CC}">
                <c16:uniqueId val="{00000009-1830-4F6B-9564-790856F60FC5}"/>
              </c:ext>
            </c:extLst>
          </c:dPt>
          <c:dPt>
            <c:idx val="5"/>
            <c:bubble3D val="0"/>
            <c:spPr>
              <a:solidFill>
                <a:schemeClr val="accent6"/>
              </a:solidFill>
              <a:ln>
                <a:noFill/>
              </a:ln>
              <a:effectLst/>
              <a:sp3d/>
            </c:spPr>
            <c:extLst>
              <c:ext xmlns:c16="http://schemas.microsoft.com/office/drawing/2014/chart" uri="{C3380CC4-5D6E-409C-BE32-E72D297353CC}">
                <c16:uniqueId val="{0000000B-1830-4F6B-9564-790856F60FC5}"/>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0D-1830-4F6B-9564-790856F60FC5}"/>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0F-1830-4F6B-9564-790856F60FC5}"/>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11-1830-4F6B-9564-790856F60FC5}"/>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13-1830-4F6B-9564-790856F60FC5}"/>
              </c:ext>
            </c:extLst>
          </c:dPt>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11</c:v>
                </c:pt>
                <c:pt idx="1">
                  <c:v>11</c:v>
                </c:pt>
                <c:pt idx="2">
                  <c:v>14</c:v>
                </c:pt>
                <c:pt idx="3">
                  <c:v>10</c:v>
                </c:pt>
                <c:pt idx="4">
                  <c:v>6</c:v>
                </c:pt>
                <c:pt idx="5">
                  <c:v>7</c:v>
                </c:pt>
                <c:pt idx="6">
                  <c:v>12</c:v>
                </c:pt>
                <c:pt idx="7">
                  <c:v>10</c:v>
                </c:pt>
                <c:pt idx="8">
                  <c:v>13</c:v>
                </c:pt>
                <c:pt idx="9">
                  <c:v>11</c:v>
                </c:pt>
              </c:numCache>
            </c:numRef>
          </c:val>
          <c:extLst>
            <c:ext xmlns:c16="http://schemas.microsoft.com/office/drawing/2014/chart" uri="{C3380CC4-5D6E-409C-BE32-E72D297353CC}">
              <c16:uniqueId val="{00000014-1830-4F6B-9564-790856F60FC5}"/>
            </c:ext>
          </c:extLst>
        </c:ser>
        <c:ser>
          <c:idx val="1"/>
          <c:order val="1"/>
          <c:tx>
            <c:strRef>
              <c:f>Sheet1!$C$4:$C$5</c:f>
              <c:strCache>
                <c:ptCount val="1"/>
                <c:pt idx="0">
                  <c:v>LOW</c:v>
                </c:pt>
              </c:strCache>
            </c:strRef>
          </c:tx>
          <c:dPt>
            <c:idx val="0"/>
            <c:bubble3D val="0"/>
            <c:spPr>
              <a:solidFill>
                <a:schemeClr val="accent1"/>
              </a:solidFill>
              <a:ln>
                <a:noFill/>
              </a:ln>
              <a:effectLst/>
              <a:sp3d/>
            </c:spPr>
            <c:extLst>
              <c:ext xmlns:c16="http://schemas.microsoft.com/office/drawing/2014/chart" uri="{C3380CC4-5D6E-409C-BE32-E72D297353CC}">
                <c16:uniqueId val="{00000016-1830-4F6B-9564-790856F60FC5}"/>
              </c:ext>
            </c:extLst>
          </c:dPt>
          <c:dPt>
            <c:idx val="1"/>
            <c:bubble3D val="0"/>
            <c:spPr>
              <a:solidFill>
                <a:schemeClr val="accent2"/>
              </a:solidFill>
              <a:ln>
                <a:noFill/>
              </a:ln>
              <a:effectLst/>
              <a:sp3d/>
            </c:spPr>
            <c:extLst>
              <c:ext xmlns:c16="http://schemas.microsoft.com/office/drawing/2014/chart" uri="{C3380CC4-5D6E-409C-BE32-E72D297353CC}">
                <c16:uniqueId val="{00000018-1830-4F6B-9564-790856F60FC5}"/>
              </c:ext>
            </c:extLst>
          </c:dPt>
          <c:dPt>
            <c:idx val="2"/>
            <c:bubble3D val="0"/>
            <c:spPr>
              <a:solidFill>
                <a:schemeClr val="accent3"/>
              </a:solidFill>
              <a:ln>
                <a:noFill/>
              </a:ln>
              <a:effectLst/>
              <a:sp3d/>
            </c:spPr>
            <c:extLst>
              <c:ext xmlns:c16="http://schemas.microsoft.com/office/drawing/2014/chart" uri="{C3380CC4-5D6E-409C-BE32-E72D297353CC}">
                <c16:uniqueId val="{0000001A-1830-4F6B-9564-790856F60FC5}"/>
              </c:ext>
            </c:extLst>
          </c:dPt>
          <c:dPt>
            <c:idx val="3"/>
            <c:bubble3D val="0"/>
            <c:spPr>
              <a:solidFill>
                <a:schemeClr val="accent4"/>
              </a:solidFill>
              <a:ln>
                <a:noFill/>
              </a:ln>
              <a:effectLst/>
              <a:sp3d/>
            </c:spPr>
            <c:extLst>
              <c:ext xmlns:c16="http://schemas.microsoft.com/office/drawing/2014/chart" uri="{C3380CC4-5D6E-409C-BE32-E72D297353CC}">
                <c16:uniqueId val="{0000001C-1830-4F6B-9564-790856F60FC5}"/>
              </c:ext>
            </c:extLst>
          </c:dPt>
          <c:dPt>
            <c:idx val="4"/>
            <c:bubble3D val="0"/>
            <c:spPr>
              <a:solidFill>
                <a:schemeClr val="accent5"/>
              </a:solidFill>
              <a:ln>
                <a:noFill/>
              </a:ln>
              <a:effectLst/>
              <a:sp3d/>
            </c:spPr>
            <c:extLst>
              <c:ext xmlns:c16="http://schemas.microsoft.com/office/drawing/2014/chart" uri="{C3380CC4-5D6E-409C-BE32-E72D297353CC}">
                <c16:uniqueId val="{0000001E-1830-4F6B-9564-790856F60FC5}"/>
              </c:ext>
            </c:extLst>
          </c:dPt>
          <c:dPt>
            <c:idx val="5"/>
            <c:bubble3D val="0"/>
            <c:spPr>
              <a:solidFill>
                <a:schemeClr val="accent6"/>
              </a:solidFill>
              <a:ln>
                <a:noFill/>
              </a:ln>
              <a:effectLst/>
              <a:sp3d/>
            </c:spPr>
            <c:extLst>
              <c:ext xmlns:c16="http://schemas.microsoft.com/office/drawing/2014/chart" uri="{C3380CC4-5D6E-409C-BE32-E72D297353CC}">
                <c16:uniqueId val="{00000020-1830-4F6B-9564-790856F60FC5}"/>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22-1830-4F6B-9564-790856F60FC5}"/>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24-1830-4F6B-9564-790856F60FC5}"/>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26-1830-4F6B-9564-790856F60FC5}"/>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28-1830-4F6B-9564-790856F60FC5}"/>
              </c:ext>
            </c:extLst>
          </c:dPt>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22</c:v>
                </c:pt>
                <c:pt idx="1">
                  <c:v>24</c:v>
                </c:pt>
                <c:pt idx="2">
                  <c:v>17</c:v>
                </c:pt>
                <c:pt idx="3">
                  <c:v>20</c:v>
                </c:pt>
                <c:pt idx="4">
                  <c:v>16</c:v>
                </c:pt>
                <c:pt idx="5">
                  <c:v>21</c:v>
                </c:pt>
                <c:pt idx="6">
                  <c:v>26</c:v>
                </c:pt>
                <c:pt idx="7">
                  <c:v>27</c:v>
                </c:pt>
                <c:pt idx="8">
                  <c:v>17</c:v>
                </c:pt>
                <c:pt idx="9">
                  <c:v>14</c:v>
                </c:pt>
              </c:numCache>
            </c:numRef>
          </c:val>
          <c:extLst>
            <c:ext xmlns:c16="http://schemas.microsoft.com/office/drawing/2014/chart" uri="{C3380CC4-5D6E-409C-BE32-E72D297353CC}">
              <c16:uniqueId val="{00000029-1830-4F6B-9564-790856F60FC5}"/>
            </c:ext>
          </c:extLst>
        </c:ser>
        <c:ser>
          <c:idx val="2"/>
          <c:order val="2"/>
          <c:tx>
            <c:strRef>
              <c:f>Sheet1!$D$4:$D$5</c:f>
              <c:strCache>
                <c:ptCount val="1"/>
                <c:pt idx="0">
                  <c:v>MED</c:v>
                </c:pt>
              </c:strCache>
            </c:strRef>
          </c:tx>
          <c:dPt>
            <c:idx val="0"/>
            <c:bubble3D val="0"/>
            <c:spPr>
              <a:solidFill>
                <a:schemeClr val="accent1"/>
              </a:solidFill>
              <a:ln>
                <a:noFill/>
              </a:ln>
              <a:effectLst/>
              <a:sp3d/>
            </c:spPr>
            <c:extLst>
              <c:ext xmlns:c16="http://schemas.microsoft.com/office/drawing/2014/chart" uri="{C3380CC4-5D6E-409C-BE32-E72D297353CC}">
                <c16:uniqueId val="{0000002B-1830-4F6B-9564-790856F60FC5}"/>
              </c:ext>
            </c:extLst>
          </c:dPt>
          <c:dPt>
            <c:idx val="1"/>
            <c:bubble3D val="0"/>
            <c:spPr>
              <a:solidFill>
                <a:schemeClr val="accent2"/>
              </a:solidFill>
              <a:ln>
                <a:noFill/>
              </a:ln>
              <a:effectLst/>
              <a:sp3d/>
            </c:spPr>
            <c:extLst>
              <c:ext xmlns:c16="http://schemas.microsoft.com/office/drawing/2014/chart" uri="{C3380CC4-5D6E-409C-BE32-E72D297353CC}">
                <c16:uniqueId val="{0000002D-1830-4F6B-9564-790856F60FC5}"/>
              </c:ext>
            </c:extLst>
          </c:dPt>
          <c:dPt>
            <c:idx val="2"/>
            <c:bubble3D val="0"/>
            <c:spPr>
              <a:solidFill>
                <a:schemeClr val="accent3"/>
              </a:solidFill>
              <a:ln>
                <a:noFill/>
              </a:ln>
              <a:effectLst/>
              <a:sp3d/>
            </c:spPr>
            <c:extLst>
              <c:ext xmlns:c16="http://schemas.microsoft.com/office/drawing/2014/chart" uri="{C3380CC4-5D6E-409C-BE32-E72D297353CC}">
                <c16:uniqueId val="{0000002F-1830-4F6B-9564-790856F60FC5}"/>
              </c:ext>
            </c:extLst>
          </c:dPt>
          <c:dPt>
            <c:idx val="3"/>
            <c:bubble3D val="0"/>
            <c:spPr>
              <a:solidFill>
                <a:schemeClr val="accent4"/>
              </a:solidFill>
              <a:ln>
                <a:noFill/>
              </a:ln>
              <a:effectLst/>
              <a:sp3d/>
            </c:spPr>
            <c:extLst>
              <c:ext xmlns:c16="http://schemas.microsoft.com/office/drawing/2014/chart" uri="{C3380CC4-5D6E-409C-BE32-E72D297353CC}">
                <c16:uniqueId val="{00000031-1830-4F6B-9564-790856F60FC5}"/>
              </c:ext>
            </c:extLst>
          </c:dPt>
          <c:dPt>
            <c:idx val="4"/>
            <c:bubble3D val="0"/>
            <c:spPr>
              <a:solidFill>
                <a:schemeClr val="accent5"/>
              </a:solidFill>
              <a:ln>
                <a:noFill/>
              </a:ln>
              <a:effectLst/>
              <a:sp3d/>
            </c:spPr>
            <c:extLst>
              <c:ext xmlns:c16="http://schemas.microsoft.com/office/drawing/2014/chart" uri="{C3380CC4-5D6E-409C-BE32-E72D297353CC}">
                <c16:uniqueId val="{00000033-1830-4F6B-9564-790856F60FC5}"/>
              </c:ext>
            </c:extLst>
          </c:dPt>
          <c:dPt>
            <c:idx val="5"/>
            <c:bubble3D val="0"/>
            <c:spPr>
              <a:solidFill>
                <a:schemeClr val="accent6"/>
              </a:solidFill>
              <a:ln>
                <a:noFill/>
              </a:ln>
              <a:effectLst/>
              <a:sp3d/>
            </c:spPr>
            <c:extLst>
              <c:ext xmlns:c16="http://schemas.microsoft.com/office/drawing/2014/chart" uri="{C3380CC4-5D6E-409C-BE32-E72D297353CC}">
                <c16:uniqueId val="{00000035-1830-4F6B-9564-790856F60FC5}"/>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37-1830-4F6B-9564-790856F60FC5}"/>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39-1830-4F6B-9564-790856F60FC5}"/>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3B-1830-4F6B-9564-790856F60FC5}"/>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3D-1830-4F6B-9564-790856F60FC5}"/>
              </c:ext>
            </c:extLst>
          </c:dPt>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49</c:v>
                </c:pt>
                <c:pt idx="1">
                  <c:v>54</c:v>
                </c:pt>
                <c:pt idx="2">
                  <c:v>46</c:v>
                </c:pt>
                <c:pt idx="3">
                  <c:v>59</c:v>
                </c:pt>
                <c:pt idx="4">
                  <c:v>52</c:v>
                </c:pt>
                <c:pt idx="5">
                  <c:v>49</c:v>
                </c:pt>
                <c:pt idx="6">
                  <c:v>51</c:v>
                </c:pt>
                <c:pt idx="7">
                  <c:v>38</c:v>
                </c:pt>
                <c:pt idx="8">
                  <c:v>48</c:v>
                </c:pt>
                <c:pt idx="9">
                  <c:v>51</c:v>
                </c:pt>
              </c:numCache>
            </c:numRef>
          </c:val>
          <c:extLst>
            <c:ext xmlns:c16="http://schemas.microsoft.com/office/drawing/2014/chart" uri="{C3380CC4-5D6E-409C-BE32-E72D297353CC}">
              <c16:uniqueId val="{0000003E-1830-4F6B-9564-790856F60FC5}"/>
            </c:ext>
          </c:extLst>
        </c:ser>
        <c:ser>
          <c:idx val="3"/>
          <c:order val="3"/>
          <c:tx>
            <c:strRef>
              <c:f>Sheet1!$E$4:$E$5</c:f>
              <c:strCache>
                <c:ptCount val="1"/>
                <c:pt idx="0">
                  <c:v>VERY HIGH</c:v>
                </c:pt>
              </c:strCache>
            </c:strRef>
          </c:tx>
          <c:dPt>
            <c:idx val="0"/>
            <c:bubble3D val="0"/>
            <c:spPr>
              <a:solidFill>
                <a:schemeClr val="accent1"/>
              </a:solidFill>
              <a:ln>
                <a:noFill/>
              </a:ln>
              <a:effectLst/>
              <a:sp3d/>
            </c:spPr>
            <c:extLst>
              <c:ext xmlns:c16="http://schemas.microsoft.com/office/drawing/2014/chart" uri="{C3380CC4-5D6E-409C-BE32-E72D297353CC}">
                <c16:uniqueId val="{00000040-1830-4F6B-9564-790856F60FC5}"/>
              </c:ext>
            </c:extLst>
          </c:dPt>
          <c:dPt>
            <c:idx val="1"/>
            <c:bubble3D val="0"/>
            <c:spPr>
              <a:solidFill>
                <a:schemeClr val="accent2"/>
              </a:solidFill>
              <a:ln>
                <a:noFill/>
              </a:ln>
              <a:effectLst/>
              <a:sp3d/>
            </c:spPr>
            <c:extLst>
              <c:ext xmlns:c16="http://schemas.microsoft.com/office/drawing/2014/chart" uri="{C3380CC4-5D6E-409C-BE32-E72D297353CC}">
                <c16:uniqueId val="{00000042-1830-4F6B-9564-790856F60FC5}"/>
              </c:ext>
            </c:extLst>
          </c:dPt>
          <c:dPt>
            <c:idx val="2"/>
            <c:bubble3D val="0"/>
            <c:spPr>
              <a:solidFill>
                <a:schemeClr val="accent3"/>
              </a:solidFill>
              <a:ln>
                <a:noFill/>
              </a:ln>
              <a:effectLst/>
              <a:sp3d/>
            </c:spPr>
            <c:extLst>
              <c:ext xmlns:c16="http://schemas.microsoft.com/office/drawing/2014/chart" uri="{C3380CC4-5D6E-409C-BE32-E72D297353CC}">
                <c16:uniqueId val="{00000044-1830-4F6B-9564-790856F60FC5}"/>
              </c:ext>
            </c:extLst>
          </c:dPt>
          <c:dPt>
            <c:idx val="3"/>
            <c:bubble3D val="0"/>
            <c:spPr>
              <a:solidFill>
                <a:schemeClr val="accent4"/>
              </a:solidFill>
              <a:ln>
                <a:noFill/>
              </a:ln>
              <a:effectLst/>
              <a:sp3d/>
            </c:spPr>
            <c:extLst>
              <c:ext xmlns:c16="http://schemas.microsoft.com/office/drawing/2014/chart" uri="{C3380CC4-5D6E-409C-BE32-E72D297353CC}">
                <c16:uniqueId val="{00000046-1830-4F6B-9564-790856F60FC5}"/>
              </c:ext>
            </c:extLst>
          </c:dPt>
          <c:dPt>
            <c:idx val="4"/>
            <c:bubble3D val="0"/>
            <c:spPr>
              <a:solidFill>
                <a:schemeClr val="accent5"/>
              </a:solidFill>
              <a:ln>
                <a:noFill/>
              </a:ln>
              <a:effectLst/>
              <a:sp3d/>
            </c:spPr>
            <c:extLst>
              <c:ext xmlns:c16="http://schemas.microsoft.com/office/drawing/2014/chart" uri="{C3380CC4-5D6E-409C-BE32-E72D297353CC}">
                <c16:uniqueId val="{00000048-1830-4F6B-9564-790856F60FC5}"/>
              </c:ext>
            </c:extLst>
          </c:dPt>
          <c:dPt>
            <c:idx val="5"/>
            <c:bubble3D val="0"/>
            <c:spPr>
              <a:solidFill>
                <a:schemeClr val="accent6"/>
              </a:solidFill>
              <a:ln>
                <a:noFill/>
              </a:ln>
              <a:effectLst/>
              <a:sp3d/>
            </c:spPr>
            <c:extLst>
              <c:ext xmlns:c16="http://schemas.microsoft.com/office/drawing/2014/chart" uri="{C3380CC4-5D6E-409C-BE32-E72D297353CC}">
                <c16:uniqueId val="{0000004A-1830-4F6B-9564-790856F60FC5}"/>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4C-1830-4F6B-9564-790856F60FC5}"/>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4E-1830-4F6B-9564-790856F60FC5}"/>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50-1830-4F6B-9564-790856F60FC5}"/>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52-1830-4F6B-9564-790856F60FC5}"/>
              </c:ext>
            </c:extLst>
          </c:dPt>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9</c:v>
                </c:pt>
                <c:pt idx="1">
                  <c:v>5</c:v>
                </c:pt>
                <c:pt idx="2">
                  <c:v>7</c:v>
                </c:pt>
                <c:pt idx="3">
                  <c:v>6</c:v>
                </c:pt>
                <c:pt idx="4">
                  <c:v>6</c:v>
                </c:pt>
                <c:pt idx="5">
                  <c:v>7</c:v>
                </c:pt>
                <c:pt idx="6">
                  <c:v>9</c:v>
                </c:pt>
                <c:pt idx="7">
                  <c:v>8</c:v>
                </c:pt>
                <c:pt idx="8">
                  <c:v>8</c:v>
                </c:pt>
                <c:pt idx="9">
                  <c:v>9</c:v>
                </c:pt>
              </c:numCache>
            </c:numRef>
          </c:val>
          <c:extLst>
            <c:ext xmlns:c16="http://schemas.microsoft.com/office/drawing/2014/chart" uri="{C3380CC4-5D6E-409C-BE32-E72D297353CC}">
              <c16:uniqueId val="{00000053-1830-4F6B-9564-790856F60FC5}"/>
            </c:ext>
          </c:extLst>
        </c:ser>
        <c:ser>
          <c:idx val="4"/>
          <c:order val="4"/>
          <c:tx>
            <c:strRef>
              <c:f>Sheet1!$F$4:$F$5</c:f>
              <c:strCache>
                <c:ptCount val="1"/>
                <c:pt idx="0">
                  <c:v>(blank)</c:v>
                </c:pt>
              </c:strCache>
            </c:strRef>
          </c:tx>
          <c:dPt>
            <c:idx val="0"/>
            <c:bubble3D val="0"/>
            <c:spPr>
              <a:solidFill>
                <a:schemeClr val="accent1"/>
              </a:solidFill>
              <a:ln>
                <a:noFill/>
              </a:ln>
              <a:effectLst/>
              <a:sp3d/>
            </c:spPr>
            <c:extLst>
              <c:ext xmlns:c16="http://schemas.microsoft.com/office/drawing/2014/chart" uri="{C3380CC4-5D6E-409C-BE32-E72D297353CC}">
                <c16:uniqueId val="{00000055-1830-4F6B-9564-790856F60FC5}"/>
              </c:ext>
            </c:extLst>
          </c:dPt>
          <c:dPt>
            <c:idx val="1"/>
            <c:bubble3D val="0"/>
            <c:spPr>
              <a:solidFill>
                <a:schemeClr val="accent2"/>
              </a:solidFill>
              <a:ln>
                <a:noFill/>
              </a:ln>
              <a:effectLst/>
              <a:sp3d/>
            </c:spPr>
            <c:extLst>
              <c:ext xmlns:c16="http://schemas.microsoft.com/office/drawing/2014/chart" uri="{C3380CC4-5D6E-409C-BE32-E72D297353CC}">
                <c16:uniqueId val="{00000057-1830-4F6B-9564-790856F60FC5}"/>
              </c:ext>
            </c:extLst>
          </c:dPt>
          <c:dPt>
            <c:idx val="2"/>
            <c:bubble3D val="0"/>
            <c:spPr>
              <a:solidFill>
                <a:schemeClr val="accent3"/>
              </a:solidFill>
              <a:ln>
                <a:noFill/>
              </a:ln>
              <a:effectLst/>
              <a:sp3d/>
            </c:spPr>
            <c:extLst>
              <c:ext xmlns:c16="http://schemas.microsoft.com/office/drawing/2014/chart" uri="{C3380CC4-5D6E-409C-BE32-E72D297353CC}">
                <c16:uniqueId val="{00000059-1830-4F6B-9564-790856F60FC5}"/>
              </c:ext>
            </c:extLst>
          </c:dPt>
          <c:dPt>
            <c:idx val="3"/>
            <c:bubble3D val="0"/>
            <c:spPr>
              <a:solidFill>
                <a:schemeClr val="accent4"/>
              </a:solidFill>
              <a:ln>
                <a:noFill/>
              </a:ln>
              <a:effectLst/>
              <a:sp3d/>
            </c:spPr>
            <c:extLst>
              <c:ext xmlns:c16="http://schemas.microsoft.com/office/drawing/2014/chart" uri="{C3380CC4-5D6E-409C-BE32-E72D297353CC}">
                <c16:uniqueId val="{0000005B-1830-4F6B-9564-790856F60FC5}"/>
              </c:ext>
            </c:extLst>
          </c:dPt>
          <c:dPt>
            <c:idx val="4"/>
            <c:bubble3D val="0"/>
            <c:spPr>
              <a:solidFill>
                <a:schemeClr val="accent5"/>
              </a:solidFill>
              <a:ln>
                <a:noFill/>
              </a:ln>
              <a:effectLst/>
              <a:sp3d/>
            </c:spPr>
            <c:extLst>
              <c:ext xmlns:c16="http://schemas.microsoft.com/office/drawing/2014/chart" uri="{C3380CC4-5D6E-409C-BE32-E72D297353CC}">
                <c16:uniqueId val="{0000005D-1830-4F6B-9564-790856F60FC5}"/>
              </c:ext>
            </c:extLst>
          </c:dPt>
          <c:dPt>
            <c:idx val="5"/>
            <c:bubble3D val="0"/>
            <c:spPr>
              <a:solidFill>
                <a:schemeClr val="accent6"/>
              </a:solidFill>
              <a:ln>
                <a:noFill/>
              </a:ln>
              <a:effectLst/>
              <a:sp3d/>
            </c:spPr>
            <c:extLst>
              <c:ext xmlns:c16="http://schemas.microsoft.com/office/drawing/2014/chart" uri="{C3380CC4-5D6E-409C-BE32-E72D297353CC}">
                <c16:uniqueId val="{0000005F-1830-4F6B-9564-790856F60FC5}"/>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61-1830-4F6B-9564-790856F60FC5}"/>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63-1830-4F6B-9564-790856F60FC5}"/>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65-1830-4F6B-9564-790856F60FC5}"/>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67-1830-4F6B-9564-790856F60FC5}"/>
              </c:ext>
            </c:extLst>
          </c:dPt>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Sheet1!$F$6:$F$16</c:f>
              <c:numCache>
                <c:formatCode>General</c:formatCode>
                <c:ptCount val="10"/>
                <c:pt idx="0">
                  <c:v>17</c:v>
                </c:pt>
                <c:pt idx="1">
                  <c:v>22</c:v>
                </c:pt>
                <c:pt idx="2">
                  <c:v>15</c:v>
                </c:pt>
                <c:pt idx="3">
                  <c:v>11</c:v>
                </c:pt>
                <c:pt idx="4">
                  <c:v>20</c:v>
                </c:pt>
                <c:pt idx="5">
                  <c:v>21</c:v>
                </c:pt>
                <c:pt idx="6">
                  <c:v>10</c:v>
                </c:pt>
                <c:pt idx="7">
                  <c:v>13</c:v>
                </c:pt>
                <c:pt idx="8">
                  <c:v>13</c:v>
                </c:pt>
                <c:pt idx="9">
                  <c:v>16</c:v>
                </c:pt>
              </c:numCache>
            </c:numRef>
          </c:val>
          <c:extLst>
            <c:ext xmlns:c16="http://schemas.microsoft.com/office/drawing/2014/chart" uri="{C3380CC4-5D6E-409C-BE32-E72D297353CC}">
              <c16:uniqueId val="{00000068-1830-4F6B-9564-790856F60FC5}"/>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16</a:t>
            </a:fld>
            <a:endParaRPr lang="en-IN"/>
          </a:p>
        </p:txBody>
      </p:sp>
    </p:spTree>
    <p:extLst>
      <p:ext uri="{BB962C8B-B14F-4D97-AF65-F5344CB8AC3E}">
        <p14:creationId xmlns:p14="http://schemas.microsoft.com/office/powerpoint/2010/main" val="3563958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NAME:KRITHIGA.J</a:t>
            </a:r>
          </a:p>
          <a:p>
            <a:r>
              <a:rPr lang="en-US" sz="2400" dirty="0"/>
              <a:t>REGISTER NO:312205907,NAAN MUDHALVAN</a:t>
            </a:r>
          </a:p>
          <a:p>
            <a:r>
              <a:rPr lang="en-US" sz="2400" dirty="0"/>
              <a:t>DEPARTMENT:B.COM GENRAL</a:t>
            </a:r>
          </a:p>
          <a:p>
            <a:r>
              <a:rPr lang="en-US" sz="2400" dirty="0"/>
              <a:t>COLLEGE:VIDHYA SAGAR WOMEN’S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361DC2F-6616-72A5-45C3-E5DBD1FBF8BB}"/>
              </a:ext>
            </a:extLst>
          </p:cNvPr>
          <p:cNvSpPr txBox="1"/>
          <p:nvPr/>
        </p:nvSpPr>
        <p:spPr>
          <a:xfrm>
            <a:off x="419786" y="1049337"/>
            <a:ext cx="9124951" cy="3600986"/>
          </a:xfrm>
          <a:prstGeom prst="rect">
            <a:avLst/>
          </a:prstGeom>
          <a:noFill/>
        </p:spPr>
        <p:txBody>
          <a:bodyPr wrap="square">
            <a:spAutoFit/>
          </a:bodyPr>
          <a:lstStyle/>
          <a:p>
            <a:r>
              <a:rPr lang="en-US" sz="2400" dirty="0"/>
              <a:t>Data connection</a:t>
            </a:r>
          </a:p>
          <a:p>
            <a:r>
              <a:rPr lang="en-US" sz="2000" dirty="0"/>
              <a:t> 1)download from </a:t>
            </a:r>
            <a:r>
              <a:rPr lang="en-US" sz="2000" dirty="0" err="1"/>
              <a:t>edunet</a:t>
            </a:r>
            <a:r>
              <a:rPr lang="en-US" sz="2000" dirty="0"/>
              <a:t> dashboard</a:t>
            </a:r>
          </a:p>
          <a:p>
            <a:r>
              <a:rPr lang="en-US" sz="2000" dirty="0"/>
              <a:t> 2)using Excel features</a:t>
            </a:r>
          </a:p>
          <a:p>
            <a:r>
              <a:rPr lang="en-US" sz="2000" dirty="0"/>
              <a:t> 3) highlights employee data </a:t>
            </a:r>
            <a:r>
              <a:rPr lang="en-US" sz="2000" dirty="0" err="1"/>
              <a:t>set,creating</a:t>
            </a:r>
            <a:r>
              <a:rPr lang="en-US" sz="2000" dirty="0"/>
              <a:t> new data set.</a:t>
            </a:r>
          </a:p>
          <a:p>
            <a:r>
              <a:rPr lang="en-US" sz="2400" dirty="0"/>
              <a:t>Future collection</a:t>
            </a:r>
            <a:endParaRPr lang="en-US" sz="2000" dirty="0"/>
          </a:p>
          <a:p>
            <a:r>
              <a:rPr lang="en-US" sz="2000" dirty="0"/>
              <a:t>1)(Pivot table):taking business unit into rows</a:t>
            </a:r>
          </a:p>
          <a:p>
            <a:r>
              <a:rPr lang="en-US" sz="2000" dirty="0"/>
              <a:t>2) identifying employee from various departments.</a:t>
            </a:r>
          </a:p>
          <a:p>
            <a:r>
              <a:rPr lang="en-US" sz="2000" dirty="0"/>
              <a:t>3) performance level into </a:t>
            </a:r>
            <a:r>
              <a:rPr lang="en-US" sz="2000" dirty="0" err="1"/>
              <a:t>coloum</a:t>
            </a:r>
            <a:r>
              <a:rPr lang="en-US" sz="2000" dirty="0"/>
              <a:t> level.</a:t>
            </a:r>
          </a:p>
          <a:p>
            <a:r>
              <a:rPr lang="en-US" sz="2000" dirty="0"/>
              <a:t>4)Remove empty cells.</a:t>
            </a:r>
          </a:p>
          <a:p>
            <a:r>
              <a:rPr lang="en-US" sz="2000" dirty="0"/>
              <a:t>5)take a gender collection click filter.</a:t>
            </a:r>
          </a:p>
          <a:p>
            <a:r>
              <a:rPr lang="en-US" sz="2000" dirty="0"/>
              <a:t>6) To find the grant total of employees gender like </a:t>
            </a:r>
            <a:r>
              <a:rPr lang="en-US" sz="2000" dirty="0" err="1"/>
              <a:t>male,female</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EFE27C2-EFC8-7580-9FB9-82C05F712578}"/>
              </a:ext>
            </a:extLst>
          </p:cNvPr>
          <p:cNvSpPr txBox="1"/>
          <p:nvPr/>
        </p:nvSpPr>
        <p:spPr>
          <a:xfrm>
            <a:off x="533400" y="381000"/>
            <a:ext cx="7702868" cy="4893647"/>
          </a:xfrm>
          <a:prstGeom prst="rect">
            <a:avLst/>
          </a:prstGeom>
          <a:noFill/>
        </p:spPr>
        <p:txBody>
          <a:bodyPr wrap="square">
            <a:spAutoFit/>
          </a:bodyPr>
          <a:lstStyle/>
          <a:p>
            <a:r>
              <a:rPr lang="en-US" sz="2400" dirty="0"/>
              <a:t>DATA CLEANING</a:t>
            </a:r>
          </a:p>
          <a:p>
            <a:r>
              <a:rPr lang="en-US" sz="2400" dirty="0"/>
              <a:t> 1) taking exit data column , there are some missing </a:t>
            </a:r>
            <a:r>
              <a:rPr lang="en-US" sz="2400" dirty="0" err="1"/>
              <a:t>values.Steps</a:t>
            </a:r>
            <a:r>
              <a:rPr lang="en-US" sz="2400" dirty="0"/>
              <a:t> for cleaning data</a:t>
            </a:r>
          </a:p>
          <a:p>
            <a:r>
              <a:rPr lang="en-US" sz="2400" dirty="0"/>
              <a:t>Step1: click conditional formatting</a:t>
            </a:r>
          </a:p>
          <a:p>
            <a:r>
              <a:rPr lang="en-US" sz="2400" dirty="0"/>
              <a:t> Step2: highlights cell rules.</a:t>
            </a:r>
          </a:p>
          <a:p>
            <a:r>
              <a:rPr lang="en-US" sz="2400" dirty="0"/>
              <a:t>Step3:more rules.</a:t>
            </a:r>
          </a:p>
          <a:p>
            <a:r>
              <a:rPr lang="en-US" sz="2400" dirty="0"/>
              <a:t>Step4:changing cell value blank</a:t>
            </a:r>
          </a:p>
          <a:p>
            <a:r>
              <a:rPr lang="en-US" sz="2400" dirty="0"/>
              <a:t>Step5: filling red </a:t>
            </a:r>
            <a:r>
              <a:rPr lang="en-US" sz="2400" dirty="0" err="1"/>
              <a:t>colour</a:t>
            </a:r>
            <a:r>
              <a:rPr lang="en-US" sz="2400" dirty="0"/>
              <a:t>*Exit data turned clear</a:t>
            </a:r>
          </a:p>
          <a:p>
            <a:r>
              <a:rPr lang="en-US" sz="2400" dirty="0"/>
              <a:t>PERFORMANCE LEVEL   </a:t>
            </a:r>
          </a:p>
          <a:p>
            <a:r>
              <a:rPr lang="en-US" sz="2400" dirty="0"/>
              <a:t>  Employee performance level based on numerical value like(1,2,3,4).4,5=" high" level 3,4="med" level 1,2 ="low" level To check multiple condition using IFS formula Z8&gt;=5"VERY HIGH," Z8&gt;=4"HIGH,"Z8&gt;=3,"</a:t>
            </a:r>
          </a:p>
        </p:txBody>
      </p:sp>
    </p:spTree>
    <p:extLst>
      <p:ext uri="{BB962C8B-B14F-4D97-AF65-F5344CB8AC3E}">
        <p14:creationId xmlns:p14="http://schemas.microsoft.com/office/powerpoint/2010/main" val="2924227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249DCE-BFC2-EAB2-F6EC-0A2C1CCE1A99}"/>
              </a:ext>
            </a:extLst>
          </p:cNvPr>
          <p:cNvSpPr txBox="1"/>
          <p:nvPr/>
        </p:nvSpPr>
        <p:spPr>
          <a:xfrm>
            <a:off x="304800" y="76201"/>
            <a:ext cx="9296400" cy="4893647"/>
          </a:xfrm>
          <a:prstGeom prst="rect">
            <a:avLst/>
          </a:prstGeom>
          <a:noFill/>
        </p:spPr>
        <p:txBody>
          <a:bodyPr wrap="square">
            <a:spAutoFit/>
          </a:bodyPr>
          <a:lstStyle/>
          <a:p>
            <a:r>
              <a:rPr lang="en-US" sz="2400" dirty="0"/>
              <a:t> 1) taking exit data column , there are some missing </a:t>
            </a:r>
            <a:r>
              <a:rPr lang="en-US" sz="2400" dirty="0" err="1"/>
              <a:t>values.Steps</a:t>
            </a:r>
            <a:r>
              <a:rPr lang="en-US" sz="2400" dirty="0"/>
              <a:t> for cleaning data</a:t>
            </a:r>
          </a:p>
          <a:p>
            <a:r>
              <a:rPr lang="en-US" sz="2400" dirty="0"/>
              <a:t>Step1: click conditional formatting</a:t>
            </a:r>
          </a:p>
          <a:p>
            <a:r>
              <a:rPr lang="en-US" sz="2400" dirty="0"/>
              <a:t> Step2: highlights cell rules.</a:t>
            </a:r>
          </a:p>
          <a:p>
            <a:r>
              <a:rPr lang="en-US" sz="2400" dirty="0"/>
              <a:t>Step3:more rules.</a:t>
            </a:r>
          </a:p>
          <a:p>
            <a:r>
              <a:rPr lang="en-US" sz="2400" dirty="0"/>
              <a:t>Step4:changing cell value blank</a:t>
            </a:r>
          </a:p>
          <a:p>
            <a:r>
              <a:rPr lang="en-US" sz="2400" dirty="0"/>
              <a:t>Step5: filling red </a:t>
            </a:r>
            <a:r>
              <a:rPr lang="en-US" sz="2400" dirty="0" err="1"/>
              <a:t>colour</a:t>
            </a:r>
            <a:r>
              <a:rPr lang="en-US" sz="2400" dirty="0"/>
              <a:t>*Exit data turned clear</a:t>
            </a:r>
          </a:p>
          <a:p>
            <a:r>
              <a:rPr lang="en-US" sz="2400" dirty="0"/>
              <a:t>PERFORMANCE LEVEL   </a:t>
            </a:r>
          </a:p>
          <a:p>
            <a:r>
              <a:rPr lang="en-US" sz="2400" dirty="0"/>
              <a:t>  Employee performance level based on numerical value like(1,2,3,4).4,5=" high" level 3,4="med" level 1,2 ="low" level To check multiple condition using IFS formula Z8&gt;=5"VERY HIGH," Z8&gt;=4"HIGH,"Z8&gt;=3,"MED","TRUE""LOW".Categories employee based on rating.</a:t>
            </a:r>
          </a:p>
        </p:txBody>
      </p:sp>
    </p:spTree>
    <p:extLst>
      <p:ext uri="{BB962C8B-B14F-4D97-AF65-F5344CB8AC3E}">
        <p14:creationId xmlns:p14="http://schemas.microsoft.com/office/powerpoint/2010/main" val="531019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2D0679-7EFB-2CB5-025A-EEF4EFA44D00}"/>
              </a:ext>
            </a:extLst>
          </p:cNvPr>
          <p:cNvSpPr txBox="1"/>
          <p:nvPr/>
        </p:nvSpPr>
        <p:spPr>
          <a:xfrm>
            <a:off x="1447800" y="381000"/>
            <a:ext cx="6099142" cy="5940088"/>
          </a:xfrm>
          <a:prstGeom prst="rect">
            <a:avLst/>
          </a:prstGeom>
          <a:noFill/>
        </p:spPr>
        <p:txBody>
          <a:bodyPr wrap="square">
            <a:spAutoFit/>
          </a:bodyPr>
          <a:lstStyle/>
          <a:p>
            <a:r>
              <a:rPr lang="en-US" sz="2000" dirty="0"/>
              <a:t>To summarize an employee data set, you typically need to include key elements such as:</a:t>
            </a:r>
          </a:p>
          <a:p>
            <a:pPr marL="342900" indent="-342900">
              <a:buAutoNum type="arabicPeriod"/>
            </a:pPr>
            <a:r>
              <a:rPr lang="en-US" sz="2000" dirty="0"/>
              <a:t>*Employee Information*: Name, ID, Department, Position, and Contact Details.</a:t>
            </a:r>
          </a:p>
          <a:p>
            <a:pPr marL="342900" indent="-342900">
              <a:buAutoNum type="arabicPeriod"/>
            </a:pPr>
            <a:r>
              <a:rPr lang="en-US" sz="2000" dirty="0"/>
              <a:t> *Demographics*: Age, Gender, Ethnicity, and Education.</a:t>
            </a:r>
          </a:p>
          <a:p>
            <a:pPr marL="342900" indent="-342900">
              <a:buAutoNum type="arabicPeriod"/>
            </a:pPr>
            <a:r>
              <a:rPr lang="en-US" sz="2000" dirty="0"/>
              <a:t> *Employment Details*: Hire Date, Employment Status (full-time, part-time, temporary), and Work Location</a:t>
            </a:r>
          </a:p>
          <a:p>
            <a:pPr marL="342900" indent="-342900">
              <a:buAutoNum type="arabicPeriod"/>
            </a:pPr>
            <a:r>
              <a:rPr lang="en-US" sz="2000" dirty="0"/>
              <a:t>*Compensation*: Salary, Bonuses, Benefits.</a:t>
            </a:r>
          </a:p>
          <a:p>
            <a:pPr marL="342900" indent="-342900">
              <a:buAutoNum type="arabicPeriod"/>
            </a:pPr>
            <a:r>
              <a:rPr lang="en-US" sz="2000" dirty="0"/>
              <a:t>*Performance Metrics*: Performance Reviews, Achievements, and Goals.</a:t>
            </a:r>
          </a:p>
          <a:p>
            <a:pPr marL="342900" indent="-342900">
              <a:buAutoNum type="arabicPeriod"/>
            </a:pPr>
            <a:r>
              <a:rPr lang="en-US" sz="2000" dirty="0"/>
              <a:t>*Attendance*: Attendance Records, Leave Taken, Absenteeism Rates.</a:t>
            </a:r>
          </a:p>
          <a:p>
            <a:pPr marL="342900" indent="-342900">
              <a:buAutoNum type="arabicPeriod"/>
            </a:pPr>
            <a:r>
              <a:rPr lang="en-US" sz="2000" dirty="0"/>
              <a:t>*Tenure*: Length of Service and Promotion </a:t>
            </a:r>
            <a:r>
              <a:rPr lang="en-US" sz="2000" dirty="0" err="1"/>
              <a:t>History.The</a:t>
            </a:r>
            <a:r>
              <a:rPr lang="en-US" sz="2000" dirty="0"/>
              <a:t> specific details will depend on the scope of the data set and what aspects are being analyzed. If you provide more details or a sample of the data, I can help with a more tailored summary.</a:t>
            </a:r>
          </a:p>
        </p:txBody>
      </p:sp>
    </p:spTree>
    <p:extLst>
      <p:ext uri="{BB962C8B-B14F-4D97-AF65-F5344CB8AC3E}">
        <p14:creationId xmlns:p14="http://schemas.microsoft.com/office/powerpoint/2010/main" val="3008891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487DBC-D87B-403C-AD27-CED749520847}"/>
              </a:ext>
            </a:extLst>
          </p:cNvPr>
          <p:cNvSpPr txBox="1"/>
          <p:nvPr/>
        </p:nvSpPr>
        <p:spPr>
          <a:xfrm>
            <a:off x="1066800" y="1143000"/>
            <a:ext cx="7772400" cy="3046988"/>
          </a:xfrm>
          <a:prstGeom prst="rect">
            <a:avLst/>
          </a:prstGeom>
          <a:noFill/>
        </p:spPr>
        <p:txBody>
          <a:bodyPr wrap="square">
            <a:spAutoFit/>
          </a:bodyPr>
          <a:lstStyle/>
          <a:p>
            <a:r>
              <a:rPr lang="en-US" sz="2400" dirty="0"/>
              <a:t>Employee Information: Name, ID, Department, Position, and Contact Details . Demographics: Age, Gender, Ethnicity, and Education . Employment Details: Hire Date, Employment Status (full-time, part-time, temporary), and Work Location. Compensation: Salary, Bonuses, Benefits . Performance Metrics: Performance Reviews, Achievements, and Goals . Attendance: Attendance Records, Leave Taken, Absenteeism Rates . Tenure: Length of Service and Promotion History.</a:t>
            </a:r>
          </a:p>
        </p:txBody>
      </p:sp>
      <p:sp>
        <p:nvSpPr>
          <p:cNvPr id="7" name="TextBox 6">
            <a:extLst>
              <a:ext uri="{FF2B5EF4-FFF2-40B4-BE49-F238E27FC236}">
                <a16:creationId xmlns:a16="http://schemas.microsoft.com/office/drawing/2014/main" id="{A0D34797-A785-6412-5B18-BC946914B28F}"/>
              </a:ext>
            </a:extLst>
          </p:cNvPr>
          <p:cNvSpPr txBox="1"/>
          <p:nvPr/>
        </p:nvSpPr>
        <p:spPr>
          <a:xfrm>
            <a:off x="228600" y="1828801"/>
            <a:ext cx="9220200" cy="369332"/>
          </a:xfrm>
          <a:prstGeom prst="rect">
            <a:avLst/>
          </a:prstGeom>
          <a:noFill/>
        </p:spPr>
        <p:txBody>
          <a:bodyPr wrap="square">
            <a:spAutoFit/>
          </a:bodyPr>
          <a:lstStyle/>
          <a:p>
            <a:r>
              <a:rPr lang="en-US" dirty="0"/>
              <a:t>.</a:t>
            </a:r>
          </a:p>
        </p:txBody>
      </p:sp>
    </p:spTree>
    <p:extLst>
      <p:ext uri="{BB962C8B-B14F-4D97-AF65-F5344CB8AC3E}">
        <p14:creationId xmlns:p14="http://schemas.microsoft.com/office/powerpoint/2010/main" val="3268839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DC1D52-553F-7119-A16C-87908797E6D7}"/>
              </a:ext>
            </a:extLst>
          </p:cNvPr>
          <p:cNvSpPr txBox="1"/>
          <p:nvPr/>
        </p:nvSpPr>
        <p:spPr>
          <a:xfrm>
            <a:off x="533400" y="228601"/>
            <a:ext cx="8991600" cy="5262979"/>
          </a:xfrm>
          <a:prstGeom prst="rect">
            <a:avLst/>
          </a:prstGeom>
          <a:noFill/>
        </p:spPr>
        <p:txBody>
          <a:bodyPr wrap="square">
            <a:spAutoFit/>
          </a:bodyPr>
          <a:lstStyle/>
          <a:p>
            <a:r>
              <a:rPr lang="en-US" sz="2400" dirty="0"/>
              <a:t>Visualizing employee data can help you identify trends and insights. Here are some common types of visualizations for employee data : Bar Charts: Useful for comparing the number of employees in different departments or job roles . Pie Charts: Show the distribution of employees across various categories, like gender or employment status . Histograms: Display the distribution of numerical data, such as salaries or ages . Line Graphs: Track changes over time, such as employee turnover or attendance trends . Heat Maps: Show patterns and intensity, like absenteeism rates across different departments . Scatter Plots: Analyze relationships between two variables, such as performance ratings versus salary . Box Plots: Visualize the distribution and variability of salaries or other continuous data . Dashboards: Combine multiple visualizations to give a comprehensive view of various metrics and KPIs.</a:t>
            </a:r>
          </a:p>
        </p:txBody>
      </p:sp>
    </p:spTree>
    <p:extLst>
      <p:ext uri="{BB962C8B-B14F-4D97-AF65-F5344CB8AC3E}">
        <p14:creationId xmlns:p14="http://schemas.microsoft.com/office/powerpoint/2010/main" val="908592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57858" y="11436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04E4021A-AB85-BA1C-D9DE-1538F776E855}"/>
              </a:ext>
            </a:extLst>
          </p:cNvPr>
          <p:cNvGraphicFramePr>
            <a:graphicFrameLocks/>
          </p:cNvGraphicFramePr>
          <p:nvPr>
            <p:extLst>
              <p:ext uri="{D42A27DB-BD31-4B8C-83A1-F6EECF244321}">
                <p14:modId xmlns:p14="http://schemas.microsoft.com/office/powerpoint/2010/main" val="1215584416"/>
              </p:ext>
            </p:extLst>
          </p:nvPr>
        </p:nvGraphicFramePr>
        <p:xfrm>
          <a:off x="1295400" y="1305559"/>
          <a:ext cx="7553325" cy="446231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BF603245-6911-0635-FB5E-44183536DD46}"/>
              </a:ext>
            </a:extLst>
          </p:cNvPr>
          <p:cNvGraphicFramePr>
            <a:graphicFrameLocks/>
          </p:cNvGraphicFramePr>
          <p:nvPr>
            <p:extLst>
              <p:ext uri="{D42A27DB-BD31-4B8C-83A1-F6EECF244321}">
                <p14:modId xmlns:p14="http://schemas.microsoft.com/office/powerpoint/2010/main" val="1389110464"/>
              </p:ext>
            </p:extLst>
          </p:nvPr>
        </p:nvGraphicFramePr>
        <p:xfrm>
          <a:off x="990600" y="1066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749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44B72DF-2F52-F3DC-6245-A48BAC5885CE}"/>
              </a:ext>
            </a:extLst>
          </p:cNvPr>
          <p:cNvSpPr txBox="1"/>
          <p:nvPr/>
        </p:nvSpPr>
        <p:spPr>
          <a:xfrm>
            <a:off x="1031449" y="1970791"/>
            <a:ext cx="6099142" cy="1569660"/>
          </a:xfrm>
          <a:prstGeom prst="rect">
            <a:avLst/>
          </a:prstGeom>
          <a:noFill/>
        </p:spPr>
        <p:txBody>
          <a:bodyPr wrap="square">
            <a:spAutoFit/>
          </a:bodyPr>
          <a:lstStyle/>
          <a:p>
            <a:r>
              <a:rPr lang="en-US" sz="2400" dirty="0"/>
              <a:t>Employment performance analysis  evaluates employee productivity and efficiency, helping organizations improve workforce effectiveness and achieve business goals</a:t>
            </a:r>
          </a:p>
        </p:txBody>
      </p:sp>
      <p:sp>
        <p:nvSpPr>
          <p:cNvPr id="13" name="TextBox 12">
            <a:extLst>
              <a:ext uri="{FF2B5EF4-FFF2-40B4-BE49-F238E27FC236}">
                <a16:creationId xmlns:a16="http://schemas.microsoft.com/office/drawing/2014/main" id="{1A969AD1-0FC9-10E2-1A66-CEBE54E952DA}"/>
              </a:ext>
            </a:extLst>
          </p:cNvPr>
          <p:cNvSpPr txBox="1"/>
          <p:nvPr/>
        </p:nvSpPr>
        <p:spPr>
          <a:xfrm>
            <a:off x="1031449" y="3592890"/>
            <a:ext cx="6099142" cy="1569660"/>
          </a:xfrm>
          <a:prstGeom prst="rect">
            <a:avLst/>
          </a:prstGeom>
          <a:noFill/>
        </p:spPr>
        <p:txBody>
          <a:bodyPr wrap="square">
            <a:spAutoFit/>
          </a:bodyPr>
          <a:lstStyle/>
          <a:p>
            <a:r>
              <a:rPr lang="en-US" sz="2400" dirty="0"/>
              <a:t>Employment performance analysis also identifies training needs, informs promotion and compensation decisions, and enhances overall employee engagement and retention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5D60913-5D40-3639-07F9-CA5785E76C5C}"/>
              </a:ext>
            </a:extLst>
          </p:cNvPr>
          <p:cNvSpPr txBox="1"/>
          <p:nvPr/>
        </p:nvSpPr>
        <p:spPr>
          <a:xfrm>
            <a:off x="1219200" y="2019300"/>
            <a:ext cx="6099142" cy="4893647"/>
          </a:xfrm>
          <a:prstGeom prst="rect">
            <a:avLst/>
          </a:prstGeom>
          <a:noFill/>
        </p:spPr>
        <p:txBody>
          <a:bodyPr wrap="square">
            <a:spAutoFit/>
          </a:bodyPr>
          <a:lstStyle/>
          <a:p>
            <a:r>
              <a:rPr lang="en-US" dirty="0"/>
              <a:t> </a:t>
            </a:r>
            <a:r>
              <a:rPr lang="en-US" sz="2400" dirty="0"/>
              <a:t>Employee data analysis involves collecting and analyzing data on aspects like employee performance, turnover rates, engagement levels, and skill gaps. It uses statistical methods, data visualization, and predictive analytics to identify trends and patterns. This helps organizations make informed decisions on hiring, training, and retention strategies. It also aids in identifying areas for improving employee satisfaction and productivity. Ultimately, it supports data-driven HR management and better organizational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44206" y="553947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534400" y="5679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8601074" y="6109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5F96ED19-777F-80DA-84B7-107C5A353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946" y="1482655"/>
            <a:ext cx="5471605" cy="5375345"/>
          </a:xfrm>
          <a:prstGeom prst="rect">
            <a:avLst/>
          </a:prstGeom>
        </p:spPr>
      </p:pic>
      <p:sp>
        <p:nvSpPr>
          <p:cNvPr id="12" name="TextBox 11">
            <a:extLst>
              <a:ext uri="{FF2B5EF4-FFF2-40B4-BE49-F238E27FC236}">
                <a16:creationId xmlns:a16="http://schemas.microsoft.com/office/drawing/2014/main" id="{DBC433E8-704E-0FEF-ECAE-2405058F8982}"/>
              </a:ext>
            </a:extLst>
          </p:cNvPr>
          <p:cNvSpPr txBox="1"/>
          <p:nvPr/>
        </p:nvSpPr>
        <p:spPr>
          <a:xfrm>
            <a:off x="5228083" y="2743200"/>
            <a:ext cx="4857750" cy="2554545"/>
          </a:xfrm>
          <a:prstGeom prst="rect">
            <a:avLst/>
          </a:prstGeom>
          <a:noFill/>
        </p:spPr>
        <p:txBody>
          <a:bodyPr wrap="square">
            <a:spAutoFit/>
          </a:bodyPr>
          <a:lstStyle/>
          <a:p>
            <a:pPr marL="285750" indent="-285750">
              <a:buFont typeface="Wingdings" panose="05000000000000000000" pitchFamily="2" charset="2"/>
              <a:buChar char="q"/>
            </a:pPr>
            <a:r>
              <a:rPr lang="en-US" sz="2000" dirty="0"/>
              <a:t>Board of Directors</a:t>
            </a:r>
          </a:p>
          <a:p>
            <a:pPr marL="285750" indent="-285750">
              <a:buFont typeface="Wingdings" panose="05000000000000000000" pitchFamily="2" charset="2"/>
              <a:buChar char="q"/>
            </a:pPr>
            <a:r>
              <a:rPr lang="en-US" sz="2000" dirty="0"/>
              <a:t>Chief Executive Officer (CEO)</a:t>
            </a:r>
          </a:p>
          <a:p>
            <a:pPr marL="285750" indent="-285750">
              <a:buFont typeface="Wingdings" panose="05000000000000000000" pitchFamily="2" charset="2"/>
              <a:buChar char="q"/>
            </a:pPr>
            <a:r>
              <a:rPr lang="en-US" sz="2000" dirty="0"/>
              <a:t>Chief Officers (CFO, COO, CMO, etc.)</a:t>
            </a:r>
          </a:p>
          <a:p>
            <a:pPr marL="285750" indent="-285750">
              <a:buFont typeface="Wingdings" panose="05000000000000000000" pitchFamily="2" charset="2"/>
              <a:buChar char="q"/>
            </a:pPr>
            <a:r>
              <a:rPr lang="en-US" sz="2000" dirty="0"/>
              <a:t>Vice Presidents/Directors</a:t>
            </a:r>
          </a:p>
          <a:p>
            <a:pPr marL="285750" indent="-285750">
              <a:buFont typeface="Wingdings" panose="05000000000000000000" pitchFamily="2" charset="2"/>
              <a:buChar char="q"/>
            </a:pPr>
            <a:r>
              <a:rPr lang="en-US" sz="2000" dirty="0"/>
              <a:t>Department Managers</a:t>
            </a:r>
          </a:p>
          <a:p>
            <a:pPr marL="285750" indent="-285750">
              <a:buFont typeface="Wingdings" panose="05000000000000000000" pitchFamily="2" charset="2"/>
              <a:buChar char="q"/>
            </a:pPr>
            <a:r>
              <a:rPr lang="en-US" sz="2000" dirty="0"/>
              <a:t>Supervisors/Team Leaders</a:t>
            </a:r>
          </a:p>
          <a:p>
            <a:pPr marL="285750" indent="-285750">
              <a:buFont typeface="Wingdings" panose="05000000000000000000" pitchFamily="2" charset="2"/>
              <a:buChar char="q"/>
            </a:pPr>
            <a:r>
              <a:rPr lang="en-US" sz="2000" dirty="0"/>
              <a:t>Operational Staff</a:t>
            </a:r>
          </a:p>
          <a:p>
            <a:pPr marL="285750" indent="-285750">
              <a:buFont typeface="Wingdings" panose="05000000000000000000" pitchFamily="2" charset="2"/>
              <a:buChar char="q"/>
            </a:pPr>
            <a:r>
              <a:rPr lang="en-US" sz="2000" dirty="0"/>
              <a:t>Frontline Workers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a:off x="9906000" y="1455039"/>
            <a:ext cx="209550" cy="24320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D6524D7-0EEA-8AD7-4033-2C55D5DB124F}"/>
              </a:ext>
            </a:extLst>
          </p:cNvPr>
          <p:cNvSpPr txBox="1"/>
          <p:nvPr/>
        </p:nvSpPr>
        <p:spPr>
          <a:xfrm>
            <a:off x="3124200" y="1552635"/>
            <a:ext cx="6094476" cy="4524315"/>
          </a:xfrm>
          <a:prstGeom prst="rect">
            <a:avLst/>
          </a:prstGeom>
          <a:noFill/>
        </p:spPr>
        <p:txBody>
          <a:bodyPr wrap="square">
            <a:spAutoFit/>
          </a:bodyPr>
          <a:lstStyle/>
          <a:p>
            <a:r>
              <a:rPr lang="en-US" sz="1600" b="1" dirty="0"/>
              <a:t>Conditional format:</a:t>
            </a:r>
          </a:p>
          <a:p>
            <a:pPr marL="285750" indent="-285750">
              <a:buFont typeface="Wingdings" panose="05000000000000000000" pitchFamily="2" charset="2"/>
              <a:buChar char="Ø"/>
            </a:pPr>
            <a:r>
              <a:rPr lang="en-US" sz="1600" dirty="0"/>
              <a:t>Formula :</a:t>
            </a:r>
          </a:p>
          <a:p>
            <a:r>
              <a:rPr lang="en-US" sz="1600" dirty="0">
                <a:solidFill>
                  <a:srgbClr val="FF0000"/>
                </a:solidFill>
              </a:rPr>
              <a:t>IFS=Z8&gt;=5”VERY HIGH”,Z8&gt;=4,”HIGH”,Z8&gt;=3,”MED,”TRUE,LOW)</a:t>
            </a:r>
          </a:p>
          <a:p>
            <a:pPr marL="285750" indent="-285750">
              <a:buFont typeface="Wingdings" panose="05000000000000000000" pitchFamily="2" charset="2"/>
              <a:buChar char="Ø"/>
            </a:pPr>
            <a:r>
              <a:rPr lang="en-US" sz="1600" dirty="0"/>
              <a:t>FILTER</a:t>
            </a:r>
          </a:p>
          <a:p>
            <a:r>
              <a:rPr lang="en-US" sz="1600" dirty="0"/>
              <a:t>click conditional formatting</a:t>
            </a:r>
          </a:p>
          <a:p>
            <a:r>
              <a:rPr lang="en-US" sz="1600" dirty="0" err="1"/>
              <a:t>clickhighlight</a:t>
            </a:r>
            <a:r>
              <a:rPr lang="en-US" sz="1600" dirty="0"/>
              <a:t> cell rules</a:t>
            </a:r>
          </a:p>
          <a:p>
            <a:r>
              <a:rPr lang="en-US" sz="1600" dirty="0"/>
              <a:t>click more rules</a:t>
            </a:r>
          </a:p>
          <a:p>
            <a:r>
              <a:rPr lang="en-US" sz="1600" dirty="0"/>
              <a:t>click </a:t>
            </a:r>
            <a:r>
              <a:rPr lang="en-US" sz="1600" dirty="0" err="1"/>
              <a:t>option"blanks</a:t>
            </a:r>
            <a:r>
              <a:rPr lang="en-US" sz="1600" dirty="0"/>
              <a:t>"</a:t>
            </a:r>
          </a:p>
          <a:p>
            <a:r>
              <a:rPr lang="en-US" sz="1600" dirty="0"/>
              <a:t>click Format only cell that contain</a:t>
            </a:r>
          </a:p>
          <a:p>
            <a:r>
              <a:rPr lang="en-US" sz="1600" dirty="0"/>
              <a:t>click "blank"</a:t>
            </a:r>
          </a:p>
          <a:p>
            <a:r>
              <a:rPr lang="en-US" sz="1600" dirty="0"/>
              <a:t>choose font fill </a:t>
            </a:r>
            <a:r>
              <a:rPr lang="en-US" sz="1600" dirty="0" err="1"/>
              <a:t>colour</a:t>
            </a:r>
            <a:r>
              <a:rPr lang="en-US" sz="1600" dirty="0"/>
              <a:t> "RED"</a:t>
            </a:r>
          </a:p>
          <a:p>
            <a:r>
              <a:rPr lang="en-US" sz="1600" dirty="0"/>
              <a:t>click filter option :</a:t>
            </a:r>
            <a:r>
              <a:rPr lang="en-US" sz="1600" dirty="0" err="1"/>
              <a:t>colour</a:t>
            </a:r>
            <a:r>
              <a:rPr lang="en-US" sz="1600" dirty="0"/>
              <a:t> </a:t>
            </a:r>
          </a:p>
          <a:p>
            <a:r>
              <a:rPr lang="en-US" sz="1600" dirty="0"/>
              <a:t>Missing value remove</a:t>
            </a:r>
          </a:p>
          <a:p>
            <a:r>
              <a:rPr lang="en-US" sz="1600" dirty="0"/>
              <a:t>click the filter option(by choosing </a:t>
            </a:r>
            <a:r>
              <a:rPr lang="en-US" sz="1600" dirty="0" err="1"/>
              <a:t>colour"red</a:t>
            </a:r>
            <a:r>
              <a:rPr lang="en-US" sz="1600" dirty="0"/>
              <a:t>")(no fill)</a:t>
            </a:r>
          </a:p>
          <a:p>
            <a:pPr marL="285750" indent="-285750">
              <a:buFont typeface="Wingdings" panose="05000000000000000000" pitchFamily="2" charset="2"/>
              <a:buChar char="Ø"/>
            </a:pPr>
            <a:r>
              <a:rPr lang="en-US" sz="1600" dirty="0"/>
              <a:t>PIVOT SUMMARY</a:t>
            </a:r>
          </a:p>
          <a:p>
            <a:r>
              <a:rPr lang="en-US" sz="1600" dirty="0"/>
              <a:t>insert a pivot table by selecting your data range</a:t>
            </a:r>
          </a:p>
          <a:p>
            <a:r>
              <a:rPr lang="en-US" sz="1600" dirty="0"/>
              <a:t>common </a:t>
            </a:r>
            <a:r>
              <a:rPr lang="en-US" sz="1600" dirty="0" err="1"/>
              <a:t>structure:rows</a:t>
            </a:r>
            <a:r>
              <a:rPr lang="en-US" sz="1600" dirty="0"/>
              <a:t>(employee name\</a:t>
            </a:r>
            <a:r>
              <a:rPr lang="en-US" sz="1600" dirty="0" err="1"/>
              <a:t>department,coloumns</a:t>
            </a:r>
            <a:r>
              <a:rPr lang="en-US" sz="1600" dirty="0"/>
              <a:t>(KPIs),values(performance score)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33400" y="457200"/>
            <a:ext cx="10757535" cy="758190"/>
          </a:xfrm>
        </p:spPr>
        <p:txBody>
          <a:bodyPr/>
          <a:lstStyle/>
          <a:p>
            <a:r>
              <a:rPr lang="en-IN" dirty="0"/>
              <a:t>Dataset Description</a:t>
            </a:r>
          </a:p>
        </p:txBody>
      </p:sp>
      <p:sp>
        <p:nvSpPr>
          <p:cNvPr id="4" name="TextBox 3">
            <a:extLst>
              <a:ext uri="{FF2B5EF4-FFF2-40B4-BE49-F238E27FC236}">
                <a16:creationId xmlns:a16="http://schemas.microsoft.com/office/drawing/2014/main" id="{F41AACD8-1840-AC9D-4BEE-09E6D6F12DE9}"/>
              </a:ext>
            </a:extLst>
          </p:cNvPr>
          <p:cNvSpPr txBox="1"/>
          <p:nvPr/>
        </p:nvSpPr>
        <p:spPr>
          <a:xfrm>
            <a:off x="914400" y="1676400"/>
            <a:ext cx="8386572" cy="2585323"/>
          </a:xfrm>
          <a:prstGeom prst="rect">
            <a:avLst/>
          </a:prstGeom>
          <a:noFill/>
        </p:spPr>
        <p:txBody>
          <a:bodyPr wrap="square">
            <a:spAutoFit/>
          </a:bodyPr>
          <a:lstStyle/>
          <a:p>
            <a:pPr marL="285750" indent="-285750">
              <a:buFont typeface="Arial" panose="020B0604020202020204" pitchFamily="34" charset="0"/>
              <a:buChar char="•"/>
            </a:pPr>
            <a:r>
              <a:rPr lang="en-US" dirty="0"/>
              <a:t>Employee data set-downloading in "</a:t>
            </a:r>
            <a:r>
              <a:rPr lang="en-US" dirty="0">
                <a:highlight>
                  <a:srgbClr val="FFFF00"/>
                </a:highlight>
              </a:rPr>
              <a:t>NAN MUDHALVAN"</a:t>
            </a:r>
            <a:r>
              <a:rPr lang="en-US" dirty="0"/>
              <a:t> dashboard</a:t>
            </a:r>
          </a:p>
          <a:p>
            <a:pPr marL="285750" indent="-285750">
              <a:buFont typeface="Arial" panose="020B0604020202020204" pitchFamily="34" charset="0"/>
              <a:buChar char="•"/>
            </a:pPr>
            <a:r>
              <a:rPr lang="en-US" dirty="0"/>
              <a:t>Employee Id-numerical values</a:t>
            </a:r>
          </a:p>
          <a:p>
            <a:pPr marL="285750" indent="-285750">
              <a:buFont typeface="Arial" panose="020B0604020202020204" pitchFamily="34" charset="0"/>
              <a:buChar char="•"/>
            </a:pPr>
            <a:r>
              <a:rPr lang="en-US" dirty="0"/>
              <a:t>Employee first name and last name</a:t>
            </a:r>
          </a:p>
          <a:p>
            <a:pPr marL="285750" indent="-285750">
              <a:buFont typeface="Arial" panose="020B0604020202020204" pitchFamily="34" charset="0"/>
              <a:buChar char="•"/>
            </a:pPr>
            <a:r>
              <a:rPr lang="en-US" dirty="0"/>
              <a:t>Employee type</a:t>
            </a:r>
          </a:p>
          <a:p>
            <a:pPr marL="285750" indent="-285750">
              <a:buFont typeface="Arial" panose="020B0604020202020204" pitchFamily="34" charset="0"/>
              <a:buChar char="•"/>
            </a:pPr>
            <a:r>
              <a:rPr lang="en-US" dirty="0"/>
              <a:t>Employee performance level</a:t>
            </a:r>
          </a:p>
          <a:p>
            <a:pPr marL="285750" indent="-285750">
              <a:buFont typeface="Arial" panose="020B0604020202020204" pitchFamily="34" charset="0"/>
              <a:buChar char="•"/>
            </a:pPr>
            <a:r>
              <a:rPr lang="en-US" dirty="0"/>
              <a:t>Employee gender-</a:t>
            </a:r>
            <a:r>
              <a:rPr lang="en-US" dirty="0" err="1"/>
              <a:t>male,female</a:t>
            </a:r>
            <a:endParaRPr lang="en-US" dirty="0"/>
          </a:p>
          <a:p>
            <a:pPr marL="285750" indent="-285750">
              <a:buFont typeface="Arial" panose="020B0604020202020204" pitchFamily="34" charset="0"/>
              <a:buChar char="•"/>
            </a:pPr>
            <a:r>
              <a:rPr lang="en-US" dirty="0"/>
              <a:t>Employee rating-numerical values(value changing based on employee performance level like( "HIGH,MED,LOW")</a:t>
            </a:r>
          </a:p>
          <a:p>
            <a:pPr marL="285750" indent="-285750">
              <a:buFont typeface="Arial" panose="020B0604020202020204" pitchFamily="34" charset="0"/>
              <a:buChar char="•"/>
            </a:pPr>
            <a:r>
              <a:rPr lang="en-US" dirty="0"/>
              <a:t>EXAMPLE:MED=4,HIGH=5,LOW=2,3</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a:off x="9534524" y="1695450"/>
            <a:ext cx="21907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8DBF825-1F6D-5C67-4234-6E5016B1D98E}"/>
              </a:ext>
            </a:extLst>
          </p:cNvPr>
          <p:cNvSpPr txBox="1"/>
          <p:nvPr/>
        </p:nvSpPr>
        <p:spPr>
          <a:xfrm>
            <a:off x="817176" y="1675141"/>
            <a:ext cx="8993574" cy="1077218"/>
          </a:xfrm>
          <a:prstGeom prst="rect">
            <a:avLst/>
          </a:prstGeom>
          <a:noFill/>
        </p:spPr>
        <p:txBody>
          <a:bodyPr wrap="square">
            <a:spAutoFit/>
          </a:bodyPr>
          <a:lstStyle/>
          <a:p>
            <a:r>
              <a:rPr lang="en-US" sz="3200" dirty="0"/>
              <a:t>performance level=IFS(Z8&gt;=5,"VERY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2858</TotalTime>
  <Words>1163</Words>
  <Application>Microsoft Office PowerPoint</Application>
  <PresentationFormat>Widescreen</PresentationFormat>
  <Paragraphs>128</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kamesh J</cp:lastModifiedBy>
  <cp:revision>20</cp:revision>
  <dcterms:created xsi:type="dcterms:W3CDTF">2024-03-29T15:07:22Z</dcterms:created>
  <dcterms:modified xsi:type="dcterms:W3CDTF">2024-09-05T11:05:11Z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