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79" r:id="rId10"/>
    <p:sldId id="264" r:id="rId11"/>
    <p:sldId id="280"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5" d="100"/>
          <a:sy n="55" d="100"/>
        </p:scale>
        <p:origin x="2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5AE6D-21C7-45AF-89F9-8743DCA4A6CC}" type="datetimeFigureOut">
              <a:rPr lang="en-US" smtClean="0"/>
              <a:t>9/22/2025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5411E9-D6B8-439F-92AD-59BE0D8B7A34}" type="slidenum">
              <a:rPr lang="en-US" smtClean="0"/>
              <a:t>‹#›</a:t>
            </a:fld>
            <a:endParaRPr lang="en-US"/>
          </a:p>
        </p:txBody>
      </p:sp>
    </p:spTree>
    <p:extLst>
      <p:ext uri="{BB962C8B-B14F-4D97-AF65-F5344CB8AC3E}">
        <p14:creationId xmlns:p14="http://schemas.microsoft.com/office/powerpoint/2010/main" val="289367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5411E9-D6B8-439F-92AD-59BE0D8B7A34}" type="slidenum">
              <a:rPr lang="en-US" smtClean="0"/>
              <a:t>9</a:t>
            </a:fld>
            <a:endParaRPr lang="en-US"/>
          </a:p>
        </p:txBody>
      </p:sp>
    </p:spTree>
    <p:extLst>
      <p:ext uri="{BB962C8B-B14F-4D97-AF65-F5344CB8AC3E}">
        <p14:creationId xmlns:p14="http://schemas.microsoft.com/office/powerpoint/2010/main" val="3394582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dirty="0"/>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dirty="0"/>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dirty="0"/>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dirty="0"/>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dirty="0"/>
              <a:t>9/21/2025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dirty="0"/>
              <a:t>9/21/2025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dirty="0"/>
              <a:t>9/21/2025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9/21/2025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9/21/2025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9/21/2025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9/21/2025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59BA-EF6B-11E4-23AE-A0B5B23CF806}"/>
              </a:ext>
            </a:extLst>
          </p:cNvPr>
          <p:cNvSpPr>
            <a:spLocks noGrp="1"/>
          </p:cNvSpPr>
          <p:nvPr>
            <p:ph type="ctrTitle"/>
          </p:nvPr>
        </p:nvSpPr>
        <p:spPr>
          <a:xfrm>
            <a:off x="344557" y="122848"/>
            <a:ext cx="10681252" cy="3566160"/>
          </a:xfrm>
        </p:spPr>
        <p:txBody>
          <a:bodyPr/>
          <a:lstStyle/>
          <a:p>
            <a:r>
              <a:rPr lang="en-US" dirty="0"/>
              <a:t>Real-Time Radar System using Arduino &amp; Ultrasonic Sensor </a:t>
            </a:r>
          </a:p>
        </p:txBody>
      </p:sp>
      <p:sp>
        <p:nvSpPr>
          <p:cNvPr id="3" name="Subtitle 2">
            <a:extLst>
              <a:ext uri="{FF2B5EF4-FFF2-40B4-BE49-F238E27FC236}">
                <a16:creationId xmlns:a16="http://schemas.microsoft.com/office/drawing/2014/main" id="{C9E6E8B8-58A2-EA57-4949-B1C83D458836}"/>
              </a:ext>
            </a:extLst>
          </p:cNvPr>
          <p:cNvSpPr>
            <a:spLocks noGrp="1"/>
          </p:cNvSpPr>
          <p:nvPr>
            <p:ph type="subTitle" idx="1"/>
          </p:nvPr>
        </p:nvSpPr>
        <p:spPr/>
        <p:txBody>
          <a:bodyPr>
            <a:normAutofit fontScale="85000" lnSpcReduction="20000"/>
          </a:bodyPr>
          <a:lstStyle/>
          <a:p>
            <a:r>
              <a:rPr lang="en-US" b="1" dirty="0"/>
              <a:t>Subtitle:</a:t>
            </a:r>
            <a:r>
              <a:rPr lang="en-US" dirty="0"/>
              <a:t> An Engineering-Level Project                                 Presentation with a Literature Survey                                                        and Detailed Implementation </a:t>
            </a:r>
          </a:p>
          <a:p>
            <a:r>
              <a:rPr lang="en-US" b="1" dirty="0"/>
              <a:t>Name:</a:t>
            </a:r>
            <a:r>
              <a:rPr lang="en-US" dirty="0"/>
              <a:t> Ashwin </a:t>
            </a:r>
            <a:r>
              <a:rPr lang="en-US" dirty="0" err="1"/>
              <a:t>PAtil</a:t>
            </a:r>
            <a:endParaRPr lang="en-US" dirty="0"/>
          </a:p>
        </p:txBody>
      </p:sp>
      <p:pic>
        <p:nvPicPr>
          <p:cNvPr id="1030" name="Picture 6" descr="Arduino Radar System - YouTube">
            <a:extLst>
              <a:ext uri="{FF2B5EF4-FFF2-40B4-BE49-F238E27FC236}">
                <a16:creationId xmlns:a16="http://schemas.microsoft.com/office/drawing/2014/main" id="{12B0566E-0920-54BD-AF4F-6E597D436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8209" y="2257838"/>
            <a:ext cx="4731026" cy="3841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317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D93F-3247-8770-55A5-0BCDF7897DAA}"/>
              </a:ext>
            </a:extLst>
          </p:cNvPr>
          <p:cNvSpPr>
            <a:spLocks noGrp="1"/>
          </p:cNvSpPr>
          <p:nvPr>
            <p:ph type="title"/>
          </p:nvPr>
        </p:nvSpPr>
        <p:spPr/>
        <p:txBody>
          <a:bodyPr/>
          <a:lstStyle/>
          <a:p>
            <a:r>
              <a:rPr lang="en-US" b="1" dirty="0"/>
              <a:t>App / User Interface</a:t>
            </a:r>
            <a:br>
              <a:rPr lang="en-US" dirty="0"/>
            </a:br>
            <a:endParaRPr lang="en-US" dirty="0"/>
          </a:p>
        </p:txBody>
      </p:sp>
      <p:sp>
        <p:nvSpPr>
          <p:cNvPr id="3" name="Content Placeholder 2">
            <a:extLst>
              <a:ext uri="{FF2B5EF4-FFF2-40B4-BE49-F238E27FC236}">
                <a16:creationId xmlns:a16="http://schemas.microsoft.com/office/drawing/2014/main" id="{2380C406-FAE3-0C3E-E169-BD60A43D5E4E}"/>
              </a:ext>
            </a:extLst>
          </p:cNvPr>
          <p:cNvSpPr>
            <a:spLocks noGrp="1"/>
          </p:cNvSpPr>
          <p:nvPr>
            <p:ph idx="1"/>
          </p:nvPr>
        </p:nvSpPr>
        <p:spPr/>
        <p:txBody>
          <a:bodyPr/>
          <a:lstStyle/>
          <a:p>
            <a:r>
              <a:rPr lang="en-US" dirty="0"/>
              <a:t>The Processing sketch creates a compelling, real-time visual experience.</a:t>
            </a:r>
          </a:p>
          <a:p>
            <a:pPr lvl="0"/>
            <a:r>
              <a:rPr lang="en-US" b="1" dirty="0"/>
              <a:t>Circular Radar Screen:</a:t>
            </a:r>
            <a:r>
              <a:rPr lang="en-US" dirty="0"/>
              <a:t> The GUI is a circular representation of the radar's 180-degree field of view. The screen includes distance markers and degree lines to provide context.</a:t>
            </a:r>
          </a:p>
          <a:p>
            <a:pPr lvl="0"/>
            <a:r>
              <a:rPr lang="en-US" b="1" dirty="0"/>
              <a:t>Sweeping Line:</a:t>
            </a:r>
            <a:r>
              <a:rPr lang="en-US" dirty="0"/>
              <a:t> A line pivots from the center of the screen, representing the current angle of the servo motor. This provides a clear visual cue of the radar's current scan position.</a:t>
            </a:r>
          </a:p>
          <a:p>
            <a:pPr lvl="0"/>
            <a:r>
              <a:rPr lang="en-US" b="1" dirty="0"/>
              <a:t>Object Visualization:</a:t>
            </a:r>
            <a:r>
              <a:rPr lang="en-US" dirty="0"/>
              <a:t> When an object is detected, a point or a small circle is drawn at the corresponding angle and distance. The points are designed to fade over time, creating a "trail" that shows the path of a moving object.</a:t>
            </a:r>
          </a:p>
        </p:txBody>
      </p:sp>
    </p:spTree>
    <p:extLst>
      <p:ext uri="{BB962C8B-B14F-4D97-AF65-F5344CB8AC3E}">
        <p14:creationId xmlns:p14="http://schemas.microsoft.com/office/powerpoint/2010/main" val="3161390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27B73-B78C-0FF4-031C-54791F177E45}"/>
              </a:ext>
            </a:extLst>
          </p:cNvPr>
          <p:cNvSpPr>
            <a:spLocks noGrp="1"/>
          </p:cNvSpPr>
          <p:nvPr>
            <p:ph type="title"/>
          </p:nvPr>
        </p:nvSpPr>
        <p:spPr/>
        <p:txBody>
          <a:bodyPr/>
          <a:lstStyle/>
          <a:p>
            <a:r>
              <a:rPr lang="en-US" dirty="0"/>
              <a:t>Output Display</a:t>
            </a:r>
          </a:p>
        </p:txBody>
      </p:sp>
      <p:sp>
        <p:nvSpPr>
          <p:cNvPr id="6" name="Content Placeholder 5">
            <a:extLst>
              <a:ext uri="{FF2B5EF4-FFF2-40B4-BE49-F238E27FC236}">
                <a16:creationId xmlns:a16="http://schemas.microsoft.com/office/drawing/2014/main" id="{BC20D005-1931-7897-6FCC-497C5B28E194}"/>
              </a:ext>
            </a:extLst>
          </p:cNvPr>
          <p:cNvSpPr>
            <a:spLocks noGrp="1"/>
          </p:cNvSpPr>
          <p:nvPr>
            <p:ph idx="1"/>
          </p:nvPr>
        </p:nvSpPr>
        <p:spPr/>
        <p:txBody>
          <a:bodyPr/>
          <a:lstStyle/>
          <a:p>
            <a:endParaRPr lang="en-US" dirty="0"/>
          </a:p>
        </p:txBody>
      </p:sp>
      <p:pic>
        <p:nvPicPr>
          <p:cNvPr id="7172" name="Picture 4" descr="Sonar Project doesnt work - Motors, Mechanics, Power and CNC - Arduino Forum">
            <a:extLst>
              <a:ext uri="{FF2B5EF4-FFF2-40B4-BE49-F238E27FC236}">
                <a16:creationId xmlns:a16="http://schemas.microsoft.com/office/drawing/2014/main" id="{029835E0-E2D5-73F5-774D-2BB1C699B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1737360"/>
            <a:ext cx="7951807" cy="4485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0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65A6-8260-83E8-1372-97081A845755}"/>
              </a:ext>
            </a:extLst>
          </p:cNvPr>
          <p:cNvSpPr>
            <a:spLocks noGrp="1"/>
          </p:cNvSpPr>
          <p:nvPr>
            <p:ph type="title"/>
          </p:nvPr>
        </p:nvSpPr>
        <p:spPr/>
        <p:txBody>
          <a:bodyPr/>
          <a:lstStyle/>
          <a:p>
            <a:r>
              <a:rPr lang="en-US" b="1" dirty="0"/>
              <a:t>Detailed Procedure</a:t>
            </a:r>
            <a:br>
              <a:rPr lang="en-US" dirty="0"/>
            </a:br>
            <a:endParaRPr lang="en-US" dirty="0"/>
          </a:p>
        </p:txBody>
      </p:sp>
      <p:sp>
        <p:nvSpPr>
          <p:cNvPr id="3" name="Content Placeholder 2">
            <a:extLst>
              <a:ext uri="{FF2B5EF4-FFF2-40B4-BE49-F238E27FC236}">
                <a16:creationId xmlns:a16="http://schemas.microsoft.com/office/drawing/2014/main" id="{6CA9ABC1-0344-1B33-95FA-4DEE1A3A8B7C}"/>
              </a:ext>
            </a:extLst>
          </p:cNvPr>
          <p:cNvSpPr>
            <a:spLocks noGrp="1"/>
          </p:cNvSpPr>
          <p:nvPr>
            <p:ph idx="1"/>
          </p:nvPr>
        </p:nvSpPr>
        <p:spPr/>
        <p:txBody>
          <a:bodyPr>
            <a:normAutofit lnSpcReduction="10000"/>
          </a:bodyPr>
          <a:lstStyle/>
          <a:p>
            <a:r>
              <a:rPr lang="en-US" dirty="0"/>
              <a:t>Here is a step-by-step procedure for building and running the real-time radar system, including an overview of the code.</a:t>
            </a:r>
          </a:p>
          <a:p>
            <a:r>
              <a:rPr lang="en-US" b="1" dirty="0"/>
              <a:t>Step 1: Prepare the Hardware and Software</a:t>
            </a:r>
            <a:endParaRPr lang="en-US" dirty="0"/>
          </a:p>
          <a:p>
            <a:r>
              <a:rPr lang="en-US" dirty="0"/>
              <a:t>First, gather all the components. You will need:</a:t>
            </a:r>
          </a:p>
          <a:p>
            <a:pPr lvl="0"/>
            <a:r>
              <a:rPr lang="en-US" dirty="0"/>
              <a:t>An </a:t>
            </a:r>
            <a:r>
              <a:rPr lang="en-US" b="1" dirty="0"/>
              <a:t>Arduino Uno</a:t>
            </a:r>
            <a:r>
              <a:rPr lang="en-US" dirty="0"/>
              <a:t> or </a:t>
            </a:r>
            <a:r>
              <a:rPr lang="en-US" b="1" dirty="0"/>
              <a:t>ESP32</a:t>
            </a:r>
            <a:r>
              <a:rPr lang="en-US" dirty="0"/>
              <a:t> board</a:t>
            </a:r>
          </a:p>
          <a:p>
            <a:pPr lvl="0"/>
            <a:r>
              <a:rPr lang="en-US" dirty="0"/>
              <a:t>An </a:t>
            </a:r>
            <a:r>
              <a:rPr lang="en-US" b="1" dirty="0"/>
              <a:t>HC-SR04</a:t>
            </a:r>
            <a:r>
              <a:rPr lang="en-US" dirty="0"/>
              <a:t> ultrasonic sensor</a:t>
            </a:r>
          </a:p>
          <a:p>
            <a:pPr lvl="0"/>
            <a:r>
              <a:rPr lang="en-US" dirty="0"/>
              <a:t>An </a:t>
            </a:r>
            <a:r>
              <a:rPr lang="en-US" b="1" dirty="0"/>
              <a:t>SG90</a:t>
            </a:r>
            <a:r>
              <a:rPr lang="en-US" dirty="0"/>
              <a:t> micro servo motor</a:t>
            </a:r>
          </a:p>
          <a:p>
            <a:pPr lvl="0"/>
            <a:r>
              <a:rPr lang="en-US" dirty="0"/>
              <a:t>A breadboard and jumper wires</a:t>
            </a:r>
          </a:p>
          <a:p>
            <a:pPr lvl="0"/>
            <a:r>
              <a:rPr lang="en-US" dirty="0"/>
              <a:t>A USB cable for the Arduino</a:t>
            </a:r>
          </a:p>
          <a:p>
            <a:r>
              <a:rPr lang="en-US" dirty="0"/>
              <a:t>Next, ensure you have both the </a:t>
            </a:r>
            <a:r>
              <a:rPr lang="en-US" b="1" dirty="0"/>
              <a:t>Arduino IDE</a:t>
            </a:r>
            <a:r>
              <a:rPr lang="en-US" dirty="0"/>
              <a:t> and </a:t>
            </a:r>
            <a:r>
              <a:rPr lang="en-US" b="1" dirty="0"/>
              <a:t>Processing IDE</a:t>
            </a:r>
            <a:r>
              <a:rPr lang="en-US" dirty="0"/>
              <a:t> installed on your computer.</a:t>
            </a:r>
          </a:p>
          <a:p>
            <a:endParaRPr lang="en-US" dirty="0"/>
          </a:p>
        </p:txBody>
      </p:sp>
    </p:spTree>
    <p:extLst>
      <p:ext uri="{BB962C8B-B14F-4D97-AF65-F5344CB8AC3E}">
        <p14:creationId xmlns:p14="http://schemas.microsoft.com/office/powerpoint/2010/main" val="312416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7C40-ED92-BCF8-66F2-DF7E0089F4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C8602F-8838-4AE5-EF86-9AF75338C6A6}"/>
              </a:ext>
            </a:extLst>
          </p:cNvPr>
          <p:cNvSpPr>
            <a:spLocks noGrp="1"/>
          </p:cNvSpPr>
          <p:nvPr>
            <p:ph idx="1"/>
          </p:nvPr>
        </p:nvSpPr>
        <p:spPr/>
        <p:txBody>
          <a:bodyPr>
            <a:normAutofit lnSpcReduction="10000"/>
          </a:bodyPr>
          <a:lstStyle/>
          <a:p>
            <a:r>
              <a:rPr lang="en-US" b="1" dirty="0"/>
              <a:t>Step 2: Assemble the Hardware</a:t>
            </a:r>
            <a:endParaRPr lang="en-US" dirty="0"/>
          </a:p>
          <a:p>
            <a:r>
              <a:rPr lang="en-US" dirty="0"/>
              <a:t>Connect the components on your breadboard following the </a:t>
            </a:r>
            <a:r>
              <a:rPr lang="en-US" b="1" dirty="0"/>
              <a:t>Pin Connections</a:t>
            </a:r>
            <a:r>
              <a:rPr lang="en-US" dirty="0"/>
              <a:t> on </a:t>
            </a:r>
            <a:r>
              <a:rPr lang="en-US" b="1" dirty="0"/>
              <a:t>Slide 5</a:t>
            </a:r>
            <a:r>
              <a:rPr lang="en-US" dirty="0"/>
              <a:t>. This step is critical for ensuring proper communication.</a:t>
            </a:r>
          </a:p>
          <a:p>
            <a:pPr lvl="0"/>
            <a:r>
              <a:rPr lang="en-US" b="1" dirty="0"/>
              <a:t>Connect the HC-SR04 sensor:</a:t>
            </a:r>
            <a:endParaRPr lang="en-US" dirty="0"/>
          </a:p>
          <a:p>
            <a:pPr lvl="1"/>
            <a:r>
              <a:rPr lang="en-US" dirty="0"/>
              <a:t>Connect the VCC pin to the Arduino's </a:t>
            </a:r>
            <a:r>
              <a:rPr lang="en-US" b="1" dirty="0"/>
              <a:t>5V</a:t>
            </a:r>
            <a:r>
              <a:rPr lang="en-US" dirty="0"/>
              <a:t> pin.</a:t>
            </a:r>
          </a:p>
          <a:p>
            <a:pPr lvl="1"/>
            <a:r>
              <a:rPr lang="en-US" dirty="0"/>
              <a:t>Connect the GND pin to a </a:t>
            </a:r>
            <a:r>
              <a:rPr lang="en-US" b="1" dirty="0"/>
              <a:t>GND</a:t>
            </a:r>
            <a:r>
              <a:rPr lang="en-US" dirty="0"/>
              <a:t> pin.</a:t>
            </a:r>
          </a:p>
          <a:p>
            <a:pPr lvl="1"/>
            <a:r>
              <a:rPr lang="en-US" dirty="0"/>
              <a:t>Connect the Trig pin to a digital I/O pin (e.g., </a:t>
            </a:r>
            <a:r>
              <a:rPr lang="en-US" b="1" dirty="0"/>
              <a:t>D9</a:t>
            </a:r>
            <a:r>
              <a:rPr lang="en-US" dirty="0"/>
              <a:t>).</a:t>
            </a:r>
          </a:p>
          <a:p>
            <a:pPr lvl="1"/>
            <a:r>
              <a:rPr lang="en-US" dirty="0"/>
              <a:t>Connect the Echo pin to a digital I/O pin (e.g., </a:t>
            </a:r>
            <a:r>
              <a:rPr lang="en-US" b="1" dirty="0"/>
              <a:t>D10</a:t>
            </a:r>
            <a:r>
              <a:rPr lang="en-US" dirty="0"/>
              <a:t>).</a:t>
            </a:r>
          </a:p>
          <a:p>
            <a:pPr lvl="0"/>
            <a:r>
              <a:rPr lang="en-US" b="1" dirty="0"/>
              <a:t>Connect the SG90 servo motor:</a:t>
            </a:r>
            <a:endParaRPr lang="en-US" dirty="0"/>
          </a:p>
          <a:p>
            <a:pPr lvl="1"/>
            <a:r>
              <a:rPr lang="en-US" dirty="0"/>
              <a:t>Connect the Red wire (VCC) to the Arduino's </a:t>
            </a:r>
            <a:r>
              <a:rPr lang="en-US" b="1" dirty="0"/>
              <a:t>5V</a:t>
            </a:r>
            <a:r>
              <a:rPr lang="en-US" dirty="0"/>
              <a:t> pin.</a:t>
            </a:r>
          </a:p>
          <a:p>
            <a:pPr lvl="1"/>
            <a:r>
              <a:rPr lang="en-US" dirty="0"/>
              <a:t>Connect the Brown/Black wire (GND) to a </a:t>
            </a:r>
            <a:r>
              <a:rPr lang="en-US" b="1" dirty="0"/>
              <a:t>GND</a:t>
            </a:r>
            <a:r>
              <a:rPr lang="en-US" dirty="0"/>
              <a:t> pin.</a:t>
            </a:r>
          </a:p>
          <a:p>
            <a:pPr lvl="1"/>
            <a:r>
              <a:rPr lang="en-US" dirty="0"/>
              <a:t>Connect the Orange wire (Signal) to a digital PWM pin (e.g., </a:t>
            </a:r>
            <a:r>
              <a:rPr lang="en-US" b="1" dirty="0"/>
              <a:t>D11</a:t>
            </a:r>
            <a:r>
              <a:rPr lang="en-US" dirty="0"/>
              <a:t>).</a:t>
            </a:r>
          </a:p>
          <a:p>
            <a:endParaRPr lang="en-US" dirty="0"/>
          </a:p>
        </p:txBody>
      </p:sp>
    </p:spTree>
    <p:extLst>
      <p:ext uri="{BB962C8B-B14F-4D97-AF65-F5344CB8AC3E}">
        <p14:creationId xmlns:p14="http://schemas.microsoft.com/office/powerpoint/2010/main" val="185632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13BB-AB11-B783-EA76-8B82A4B837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737A42-B8E3-AAA0-0D17-1766A09F9042}"/>
              </a:ext>
            </a:extLst>
          </p:cNvPr>
          <p:cNvSpPr>
            <a:spLocks noGrp="1"/>
          </p:cNvSpPr>
          <p:nvPr>
            <p:ph idx="1"/>
          </p:nvPr>
        </p:nvSpPr>
        <p:spPr/>
        <p:txBody>
          <a:bodyPr>
            <a:normAutofit fontScale="92500" lnSpcReduction="20000"/>
          </a:bodyPr>
          <a:lstStyle/>
          <a:p>
            <a:r>
              <a:rPr lang="en-US" b="1" dirty="0"/>
              <a:t>Step 3: Program the Arduino</a:t>
            </a:r>
            <a:endParaRPr lang="en-US" dirty="0"/>
          </a:p>
          <a:p>
            <a:r>
              <a:rPr lang="en-US" dirty="0"/>
              <a:t>This is where the microcontroller's logic is defined.</a:t>
            </a:r>
          </a:p>
          <a:p>
            <a:pPr lvl="0"/>
            <a:r>
              <a:rPr lang="en-US" b="1" dirty="0"/>
              <a:t>Arduino Sketch Overview:</a:t>
            </a:r>
            <a:r>
              <a:rPr lang="en-US" dirty="0"/>
              <a:t> The code initializes serial communication and "attaches" the servo motor. The main loop continuously steps the servo motor from 0° to 180° and back. At each angle, it takes a distance reading from the HC-SR04. The two values (</a:t>
            </a:r>
            <a:r>
              <a:rPr lang="en-US" b="1" dirty="0"/>
              <a:t>angle</a:t>
            </a:r>
            <a:r>
              <a:rPr lang="en-US" dirty="0"/>
              <a:t> and </a:t>
            </a:r>
            <a:r>
              <a:rPr lang="en-US" b="1" dirty="0"/>
              <a:t>distance</a:t>
            </a:r>
            <a:r>
              <a:rPr lang="en-US" dirty="0"/>
              <a:t>) are then concatenated into a single string (e.g., "90,123") and printed to the serial port, ready for the Processing sketch to read.</a:t>
            </a:r>
          </a:p>
          <a:p>
            <a:pPr marL="457200" lvl="0" indent="-457200">
              <a:buFont typeface="+mj-lt"/>
              <a:buAutoNum type="arabicPeriod"/>
            </a:pPr>
            <a:r>
              <a:rPr lang="en-US" dirty="0"/>
              <a:t>Open the </a:t>
            </a:r>
            <a:r>
              <a:rPr lang="en-US" b="1" dirty="0"/>
              <a:t>Arduino IDE</a:t>
            </a:r>
            <a:r>
              <a:rPr lang="en-US" dirty="0"/>
              <a:t>.</a:t>
            </a:r>
          </a:p>
          <a:p>
            <a:pPr marL="457200" lvl="0" indent="-457200">
              <a:buFont typeface="+mj-lt"/>
              <a:buAutoNum type="arabicPeriod"/>
            </a:pPr>
            <a:r>
              <a:rPr lang="en-US" dirty="0"/>
              <a:t>Write the Arduino sketch. The code will instruct the servo to sweep from 0° to 180° and back. At each angle, it will read the distance from the ultrasonic sensor.</a:t>
            </a:r>
          </a:p>
          <a:p>
            <a:pPr marL="457200" lvl="0" indent="-457200">
              <a:buFont typeface="+mj-lt"/>
              <a:buAutoNum type="arabicPeriod"/>
            </a:pPr>
            <a:r>
              <a:rPr lang="en-US" dirty="0"/>
              <a:t>The core of the sketch is to take both the </a:t>
            </a:r>
            <a:r>
              <a:rPr lang="en-US" b="1" dirty="0"/>
              <a:t>angle</a:t>
            </a:r>
            <a:r>
              <a:rPr lang="en-US" dirty="0"/>
              <a:t> and </a:t>
            </a:r>
            <a:r>
              <a:rPr lang="en-US" b="1" dirty="0"/>
              <a:t>distance</a:t>
            </a:r>
            <a:r>
              <a:rPr lang="en-US" dirty="0"/>
              <a:t> values and print them to the serial port in a specific format, such as </a:t>
            </a:r>
            <a:r>
              <a:rPr lang="en-US" dirty="0" err="1"/>
              <a:t>angle,distance</a:t>
            </a:r>
            <a:r>
              <a:rPr lang="en-US" dirty="0"/>
              <a:t>. This formatted string is what the Processing sketch will read.</a:t>
            </a:r>
          </a:p>
          <a:p>
            <a:pPr marL="457200" lvl="0" indent="-457200">
              <a:buFont typeface="+mj-lt"/>
              <a:buAutoNum type="arabicPeriod"/>
            </a:pPr>
            <a:r>
              <a:rPr lang="en-US" dirty="0"/>
              <a:t>Connect your Arduino board to your computer via the USB cable and upload the sketch.</a:t>
            </a:r>
          </a:p>
          <a:p>
            <a:endParaRPr lang="en-US" dirty="0"/>
          </a:p>
        </p:txBody>
      </p:sp>
    </p:spTree>
    <p:extLst>
      <p:ext uri="{BB962C8B-B14F-4D97-AF65-F5344CB8AC3E}">
        <p14:creationId xmlns:p14="http://schemas.microsoft.com/office/powerpoint/2010/main" val="2980427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B09D-BA85-87A6-EB85-99FDFE39C1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737534-459B-E5E1-06DD-41034BA12A3D}"/>
              </a:ext>
            </a:extLst>
          </p:cNvPr>
          <p:cNvSpPr>
            <a:spLocks noGrp="1"/>
          </p:cNvSpPr>
          <p:nvPr>
            <p:ph idx="1"/>
          </p:nvPr>
        </p:nvSpPr>
        <p:spPr/>
        <p:txBody>
          <a:bodyPr>
            <a:normAutofit fontScale="85000" lnSpcReduction="10000"/>
          </a:bodyPr>
          <a:lstStyle/>
          <a:p>
            <a:r>
              <a:rPr lang="en-US" b="1" dirty="0"/>
              <a:t>Step 4: Create the Visualization</a:t>
            </a:r>
            <a:endParaRPr lang="en-US" dirty="0"/>
          </a:p>
          <a:p>
            <a:r>
              <a:rPr lang="en-US" dirty="0"/>
              <a:t>This step creates the graphical user interface.</a:t>
            </a:r>
          </a:p>
          <a:p>
            <a:pPr lvl="0"/>
            <a:r>
              <a:rPr lang="en-US" b="1" dirty="0"/>
              <a:t>Processing Sketch Overview:</a:t>
            </a:r>
            <a:r>
              <a:rPr lang="en-US" dirty="0"/>
              <a:t> This sketch initializes serial communication to listen for incoming data. It also sets up the drawing canvas and creates the static background of the radar. The main loop constantly reads the incoming serial data, parses it, and uses basic trigonometry (x=</a:t>
            </a:r>
            <a:r>
              <a:rPr lang="en-US" dirty="0" err="1"/>
              <a:t>d×cos</a:t>
            </a:r>
            <a:r>
              <a:rPr lang="en-US" dirty="0"/>
              <a:t>(θ), y=</a:t>
            </a:r>
            <a:r>
              <a:rPr lang="en-US" dirty="0" err="1"/>
              <a:t>d×sin</a:t>
            </a:r>
            <a:r>
              <a:rPr lang="en-US" dirty="0"/>
              <a:t>(θ)) to convert polar coordinates to Cartesian for plotting. The code then draws a sweeping line and plots a point at the calculated object location.</a:t>
            </a:r>
          </a:p>
          <a:p>
            <a:pPr marL="457200" lvl="0" indent="-457200">
              <a:buFont typeface="+mj-lt"/>
              <a:buAutoNum type="arabicPeriod"/>
            </a:pPr>
            <a:r>
              <a:rPr lang="en-US" dirty="0"/>
              <a:t>Open the </a:t>
            </a:r>
            <a:r>
              <a:rPr lang="en-US" b="1" dirty="0"/>
              <a:t>Processing IDE</a:t>
            </a:r>
            <a:r>
              <a:rPr lang="en-US" dirty="0"/>
              <a:t>.</a:t>
            </a:r>
          </a:p>
          <a:p>
            <a:pPr marL="457200" lvl="0" indent="-457200">
              <a:buFont typeface="+mj-lt"/>
              <a:buAutoNum type="arabicPeriod"/>
            </a:pPr>
            <a:r>
              <a:rPr lang="en-US" dirty="0"/>
              <a:t>Write the Processing sketch. This program is responsible for reading the serial data from the Arduino.</a:t>
            </a:r>
          </a:p>
          <a:p>
            <a:pPr marL="457200" lvl="0" indent="-457200">
              <a:buFont typeface="+mj-lt"/>
              <a:buAutoNum type="arabicPeriod"/>
            </a:pPr>
            <a:r>
              <a:rPr lang="en-US" dirty="0"/>
              <a:t>The sketch will parse the incoming string to separate the angle and distance values.</a:t>
            </a:r>
          </a:p>
          <a:p>
            <a:pPr marL="457200" lvl="0" indent="-457200">
              <a:buFont typeface="+mj-lt"/>
              <a:buAutoNum type="arabicPeriod"/>
            </a:pPr>
            <a:r>
              <a:rPr lang="en-US" dirty="0"/>
              <a:t>The sketch converts the polar coordinates into Cartesian coordinates to plot them on the screen.</a:t>
            </a:r>
          </a:p>
          <a:p>
            <a:pPr marL="457200" lvl="0" indent="-457200">
              <a:buFont typeface="+mj-lt"/>
              <a:buAutoNum type="arabicPeriod"/>
            </a:pPr>
            <a:r>
              <a:rPr lang="en-US" dirty="0"/>
              <a:t>The sketch will then draw the radar background, a sweeping line representing the servo's position, and a point for each detected object.</a:t>
            </a:r>
          </a:p>
          <a:p>
            <a:endParaRPr lang="en-US" dirty="0"/>
          </a:p>
        </p:txBody>
      </p:sp>
    </p:spTree>
    <p:extLst>
      <p:ext uri="{BB962C8B-B14F-4D97-AF65-F5344CB8AC3E}">
        <p14:creationId xmlns:p14="http://schemas.microsoft.com/office/powerpoint/2010/main" val="1197521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BDAFB-EA29-0C2E-F3A6-BBC67B108E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C76A56-9C59-E314-7B8E-4B469B720368}"/>
              </a:ext>
            </a:extLst>
          </p:cNvPr>
          <p:cNvSpPr>
            <a:spLocks noGrp="1"/>
          </p:cNvSpPr>
          <p:nvPr>
            <p:ph idx="1"/>
          </p:nvPr>
        </p:nvSpPr>
        <p:spPr/>
        <p:txBody>
          <a:bodyPr/>
          <a:lstStyle/>
          <a:p>
            <a:r>
              <a:rPr lang="en-US" b="1" dirty="0"/>
              <a:t>Step 5: Run the System</a:t>
            </a:r>
            <a:endParaRPr lang="en-US" dirty="0"/>
          </a:p>
          <a:p>
            <a:pPr marL="457200" indent="-457200">
              <a:buFont typeface="+mj-lt"/>
              <a:buAutoNum type="arabicPeriod"/>
            </a:pPr>
            <a:r>
              <a:rPr lang="en-US" dirty="0"/>
              <a:t>This is the final step to see your project in action.</a:t>
            </a:r>
          </a:p>
          <a:p>
            <a:pPr marL="457200" lvl="0" indent="-457200">
              <a:buFont typeface="+mj-lt"/>
              <a:buAutoNum type="arabicPeriod"/>
            </a:pPr>
            <a:r>
              <a:rPr lang="en-US" dirty="0"/>
              <a:t>Ensure the Arduino is powered on and the sketch is running.</a:t>
            </a:r>
          </a:p>
          <a:p>
            <a:pPr marL="457200" lvl="0" indent="-457200">
              <a:buFont typeface="+mj-lt"/>
              <a:buAutoNum type="arabicPeriod"/>
            </a:pPr>
            <a:r>
              <a:rPr lang="en-US" dirty="0"/>
              <a:t>Open the </a:t>
            </a:r>
            <a:r>
              <a:rPr lang="en-US" b="1" dirty="0"/>
              <a:t>Processing IDE</a:t>
            </a:r>
            <a:r>
              <a:rPr lang="en-US" dirty="0"/>
              <a:t> and run your sketch.</a:t>
            </a:r>
          </a:p>
          <a:p>
            <a:pPr marL="457200" lvl="0" indent="-457200">
              <a:buFont typeface="+mj-lt"/>
              <a:buAutoNum type="arabicPeriod"/>
            </a:pPr>
            <a:r>
              <a:rPr lang="en-US" dirty="0"/>
              <a:t>The Processing window will open and begin listening for serial data.</a:t>
            </a:r>
          </a:p>
          <a:p>
            <a:pPr marL="457200" lvl="0" indent="-457200">
              <a:buFont typeface="+mj-lt"/>
              <a:buAutoNum type="arabicPeriod"/>
            </a:pPr>
            <a:r>
              <a:rPr lang="en-US" dirty="0"/>
              <a:t>Place objects in the path of the ultrasonic sensor and observe them appear on the radar screen. The system will update in real-time as the servo sweeps.</a:t>
            </a:r>
          </a:p>
          <a:p>
            <a:r>
              <a:rPr lang="en-US" dirty="0"/>
              <a:t> </a:t>
            </a:r>
          </a:p>
          <a:p>
            <a:endParaRPr lang="en-US" dirty="0"/>
          </a:p>
        </p:txBody>
      </p:sp>
    </p:spTree>
    <p:extLst>
      <p:ext uri="{BB962C8B-B14F-4D97-AF65-F5344CB8AC3E}">
        <p14:creationId xmlns:p14="http://schemas.microsoft.com/office/powerpoint/2010/main" val="1725159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F7618-B9EA-AED5-7200-CCAEAF25C98E}"/>
              </a:ext>
            </a:extLst>
          </p:cNvPr>
          <p:cNvSpPr>
            <a:spLocks noGrp="1"/>
          </p:cNvSpPr>
          <p:nvPr>
            <p:ph type="title"/>
          </p:nvPr>
        </p:nvSpPr>
        <p:spPr/>
        <p:txBody>
          <a:bodyPr/>
          <a:lstStyle/>
          <a:p>
            <a:r>
              <a:rPr lang="en-US" b="1" dirty="0"/>
              <a:t>System Flow</a:t>
            </a:r>
            <a:br>
              <a:rPr lang="en-US" dirty="0"/>
            </a:br>
            <a:endParaRPr lang="en-US" dirty="0"/>
          </a:p>
        </p:txBody>
      </p:sp>
      <p:sp>
        <p:nvSpPr>
          <p:cNvPr id="3" name="Content Placeholder 2">
            <a:extLst>
              <a:ext uri="{FF2B5EF4-FFF2-40B4-BE49-F238E27FC236}">
                <a16:creationId xmlns:a16="http://schemas.microsoft.com/office/drawing/2014/main" id="{D2FCD25C-6E8C-C87D-8739-4499FC2B4A81}"/>
              </a:ext>
            </a:extLst>
          </p:cNvPr>
          <p:cNvSpPr>
            <a:spLocks noGrp="1"/>
          </p:cNvSpPr>
          <p:nvPr>
            <p:ph idx="1"/>
          </p:nvPr>
        </p:nvSpPr>
        <p:spPr>
          <a:xfrm>
            <a:off x="424070" y="1737360"/>
            <a:ext cx="10731610" cy="4491162"/>
          </a:xfrm>
        </p:spPr>
        <p:txBody>
          <a:bodyPr>
            <a:noAutofit/>
          </a:bodyPr>
          <a:lstStyle/>
          <a:p>
            <a:r>
              <a:rPr lang="en-US" dirty="0"/>
              <a:t>The system operates in a tight, continuous cycle of sensing, data transmission, and visualization.</a:t>
            </a:r>
          </a:p>
          <a:p>
            <a:pPr marL="457200" lvl="0" indent="-457200">
              <a:buFont typeface="+mj-lt"/>
              <a:buAutoNum type="arabicPeriod"/>
            </a:pPr>
            <a:r>
              <a:rPr lang="en-US" b="1" dirty="0"/>
              <a:t>Sensing:</a:t>
            </a:r>
            <a:r>
              <a:rPr lang="en-US" dirty="0"/>
              <a:t> The Arduino sets the servo to a specific angle and sends a trigger pulse to the ultrasonic sensor.</a:t>
            </a:r>
          </a:p>
          <a:p>
            <a:pPr marL="457200" lvl="0" indent="-457200">
              <a:buFont typeface="+mj-lt"/>
              <a:buAutoNum type="arabicPeriod"/>
            </a:pPr>
            <a:r>
              <a:rPr lang="en-US" b="1" dirty="0"/>
              <a:t>Data Acquisition:</a:t>
            </a:r>
            <a:r>
              <a:rPr lang="en-US" dirty="0"/>
              <a:t> The sensor returns a pulse whose duration is proportional to the distance. The Arduino measures this pulse and converts it to a distance value in centimeters.</a:t>
            </a:r>
          </a:p>
          <a:p>
            <a:pPr marL="457200" lvl="0" indent="-457200">
              <a:buFont typeface="+mj-lt"/>
              <a:buAutoNum type="arabicPeriod"/>
            </a:pPr>
            <a:r>
              <a:rPr lang="en-US" b="1" dirty="0"/>
              <a:t>Data Transmission:</a:t>
            </a:r>
            <a:r>
              <a:rPr lang="en-US" dirty="0"/>
              <a:t> The Arduino serializes the angle and distance data into a single string and sends it over the USB cable to the computer.</a:t>
            </a:r>
          </a:p>
          <a:p>
            <a:pPr marL="457200" lvl="0" indent="-457200">
              <a:buFont typeface="+mj-lt"/>
              <a:buAutoNum type="arabicPeriod"/>
            </a:pPr>
            <a:r>
              <a:rPr lang="en-US" b="1" dirty="0"/>
              <a:t>Data Reception:</a:t>
            </a:r>
            <a:r>
              <a:rPr lang="en-US" dirty="0"/>
              <a:t> The Processing sketch, listening on the same serial port, receives the data string.</a:t>
            </a:r>
          </a:p>
          <a:p>
            <a:pPr marL="457200" lvl="0" indent="-457200">
              <a:buFont typeface="+mj-lt"/>
              <a:buAutoNum type="arabicPeriod"/>
            </a:pPr>
            <a:r>
              <a:rPr lang="en-US" b="1" dirty="0"/>
              <a:t>Parsing &amp; Calculation:</a:t>
            </a:r>
            <a:r>
              <a:rPr lang="en-US" dirty="0"/>
              <a:t> The sketch parses the string, extracting the angle and distance. It then uses trigonometric functions (x=</a:t>
            </a:r>
            <a:r>
              <a:rPr lang="en-US" dirty="0" err="1"/>
              <a:t>d×cos</a:t>
            </a:r>
            <a:r>
              <a:rPr lang="en-US" dirty="0"/>
              <a:t>(θ), y=</a:t>
            </a:r>
            <a:r>
              <a:rPr lang="en-US" dirty="0" err="1"/>
              <a:t>d×sin</a:t>
            </a:r>
            <a:r>
              <a:rPr lang="en-US" dirty="0"/>
              <a:t>(θ)), to convert the polar coordinates into Cartesian coordinates for plotting on the screen.</a:t>
            </a:r>
          </a:p>
          <a:p>
            <a:pPr marL="457200" indent="-457200">
              <a:buFont typeface="+mj-lt"/>
              <a:buAutoNum type="arabicPeriod"/>
            </a:pPr>
            <a:r>
              <a:rPr lang="en-US" b="1" dirty="0"/>
              <a:t>Visualization:</a:t>
            </a:r>
            <a:r>
              <a:rPr lang="en-US" dirty="0"/>
              <a:t> The Processing sketch draws the sweeping line and the object point on the screen, updating the display in real-time.</a:t>
            </a:r>
          </a:p>
        </p:txBody>
      </p:sp>
    </p:spTree>
    <p:extLst>
      <p:ext uri="{BB962C8B-B14F-4D97-AF65-F5344CB8AC3E}">
        <p14:creationId xmlns:p14="http://schemas.microsoft.com/office/powerpoint/2010/main" val="3606879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115F-2BE9-8E5B-6D1A-D999A57307A3}"/>
              </a:ext>
            </a:extLst>
          </p:cNvPr>
          <p:cNvSpPr>
            <a:spLocks noGrp="1"/>
          </p:cNvSpPr>
          <p:nvPr>
            <p:ph type="title"/>
          </p:nvPr>
        </p:nvSpPr>
        <p:spPr/>
        <p:txBody>
          <a:bodyPr/>
          <a:lstStyle/>
          <a:p>
            <a:r>
              <a:rPr lang="en-US" b="1" dirty="0"/>
              <a:t>Testing &amp; Demonstration</a:t>
            </a:r>
            <a:br>
              <a:rPr lang="en-US" dirty="0"/>
            </a:br>
            <a:endParaRPr lang="en-US" dirty="0"/>
          </a:p>
        </p:txBody>
      </p:sp>
      <p:sp>
        <p:nvSpPr>
          <p:cNvPr id="3" name="Content Placeholder 2">
            <a:extLst>
              <a:ext uri="{FF2B5EF4-FFF2-40B4-BE49-F238E27FC236}">
                <a16:creationId xmlns:a16="http://schemas.microsoft.com/office/drawing/2014/main" id="{6955EE2C-C9AA-770B-7F14-DC73165175FF}"/>
              </a:ext>
            </a:extLst>
          </p:cNvPr>
          <p:cNvSpPr>
            <a:spLocks noGrp="1"/>
          </p:cNvSpPr>
          <p:nvPr>
            <p:ph idx="1"/>
          </p:nvPr>
        </p:nvSpPr>
        <p:spPr>
          <a:xfrm>
            <a:off x="1097280" y="1737359"/>
            <a:ext cx="10058400" cy="4279127"/>
          </a:xfrm>
        </p:spPr>
        <p:txBody>
          <a:bodyPr>
            <a:noAutofit/>
          </a:bodyPr>
          <a:lstStyle/>
          <a:p>
            <a:r>
              <a:rPr lang="en-US" dirty="0"/>
              <a:t>A successful project demonstration requires a systematic approach to testing and validation.</a:t>
            </a:r>
          </a:p>
          <a:p>
            <a:pPr lvl="0"/>
            <a:r>
              <a:rPr lang="en-US" b="1" dirty="0"/>
              <a:t>Arduino Test:</a:t>
            </a:r>
            <a:r>
              <a:rPr lang="en-US" dirty="0"/>
              <a:t> First, ensure the servo motor sweeps correctly from 0° to 180° and the ultrasonic sensor provides accurate distance readings. The Serial Monitor is invaluable here, showing the raw </a:t>
            </a:r>
            <a:r>
              <a:rPr lang="en-US" dirty="0" err="1"/>
              <a:t>angle,distance</a:t>
            </a:r>
            <a:r>
              <a:rPr lang="en-US" dirty="0"/>
              <a:t> data to confirm that the hardware is working as expected.</a:t>
            </a:r>
          </a:p>
          <a:p>
            <a:pPr lvl="0"/>
            <a:r>
              <a:rPr lang="en-US" b="1" dirty="0"/>
              <a:t>Serial Communication Test:</a:t>
            </a:r>
            <a:r>
              <a:rPr lang="en-US" dirty="0"/>
              <a:t> Verify that the data is being transmitted reliably from the Arduino and received by the Processing sketch without errors.</a:t>
            </a:r>
          </a:p>
          <a:p>
            <a:pPr lvl="0"/>
            <a:r>
              <a:rPr lang="en-US" b="1" dirty="0"/>
              <a:t>Full System Demonstration:</a:t>
            </a:r>
            <a:endParaRPr lang="en-US" dirty="0"/>
          </a:p>
          <a:p>
            <a:pPr lvl="1"/>
            <a:r>
              <a:rPr lang="en-US" sz="2000" dirty="0"/>
              <a:t>Upload the Arduino sketch to the board.</a:t>
            </a:r>
          </a:p>
          <a:p>
            <a:pPr lvl="1"/>
            <a:r>
              <a:rPr lang="en-US" sz="2000" dirty="0"/>
              <a:t>Run the Processing sketch on the computer.</a:t>
            </a:r>
          </a:p>
          <a:p>
            <a:pPr lvl="1"/>
            <a:r>
              <a:rPr lang="en-US" sz="2000" dirty="0"/>
              <a:t>Observe the radar screen and place objects (e.g., hands, books, small boxes) in front of the sensor to test object detection.</a:t>
            </a:r>
          </a:p>
          <a:p>
            <a:pPr lvl="1"/>
            <a:r>
              <a:rPr lang="en-US" sz="2000" dirty="0"/>
              <a:t>Move the objects around to evaluate the system's responsiveness and accuracy in a dynamic environment.</a:t>
            </a:r>
          </a:p>
          <a:p>
            <a:endParaRPr lang="en-US" dirty="0"/>
          </a:p>
        </p:txBody>
      </p:sp>
    </p:spTree>
    <p:extLst>
      <p:ext uri="{BB962C8B-B14F-4D97-AF65-F5344CB8AC3E}">
        <p14:creationId xmlns:p14="http://schemas.microsoft.com/office/powerpoint/2010/main" val="361548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FB0D-E9DA-6E3C-812A-639851AB15FE}"/>
              </a:ext>
            </a:extLst>
          </p:cNvPr>
          <p:cNvSpPr>
            <a:spLocks noGrp="1"/>
          </p:cNvSpPr>
          <p:nvPr>
            <p:ph type="title"/>
          </p:nvPr>
        </p:nvSpPr>
        <p:spPr/>
        <p:txBody>
          <a:bodyPr/>
          <a:lstStyle/>
          <a:p>
            <a:r>
              <a:rPr lang="en-US" b="1" dirty="0"/>
              <a:t>Challenges &amp; Improvements</a:t>
            </a:r>
            <a:endParaRPr lang="en-US" dirty="0"/>
          </a:p>
        </p:txBody>
      </p:sp>
      <p:sp>
        <p:nvSpPr>
          <p:cNvPr id="3" name="Content Placeholder 2">
            <a:extLst>
              <a:ext uri="{FF2B5EF4-FFF2-40B4-BE49-F238E27FC236}">
                <a16:creationId xmlns:a16="http://schemas.microsoft.com/office/drawing/2014/main" id="{9408AB91-AEBB-9DF3-887A-FE180F057904}"/>
              </a:ext>
            </a:extLst>
          </p:cNvPr>
          <p:cNvSpPr>
            <a:spLocks noGrp="1"/>
          </p:cNvSpPr>
          <p:nvPr>
            <p:ph idx="1"/>
          </p:nvPr>
        </p:nvSpPr>
        <p:spPr>
          <a:xfrm>
            <a:off x="1097280" y="1737359"/>
            <a:ext cx="10058400" cy="4464657"/>
          </a:xfrm>
        </p:spPr>
        <p:txBody>
          <a:bodyPr>
            <a:noAutofit/>
          </a:bodyPr>
          <a:lstStyle/>
          <a:p>
            <a:r>
              <a:rPr lang="en-US" sz="2400" dirty="0"/>
              <a:t>Every engineering project has its limitations and opportunities for growth.</a:t>
            </a:r>
          </a:p>
          <a:p>
            <a:pPr lvl="0"/>
            <a:r>
              <a:rPr lang="en-US" sz="2400" b="1" dirty="0"/>
              <a:t>Challenges:</a:t>
            </a:r>
            <a:endParaRPr lang="en-US" sz="2400" dirty="0"/>
          </a:p>
          <a:p>
            <a:pPr lvl="1"/>
            <a:r>
              <a:rPr lang="en-US" sz="2400" b="1" dirty="0"/>
              <a:t>Sensor Accuracy:</a:t>
            </a:r>
            <a:r>
              <a:rPr lang="en-US" sz="2400" dirty="0"/>
              <a:t> The HC-SR04 can be affected by ambient noise, surface type, and humidity, leading to inaccurate readings.</a:t>
            </a:r>
          </a:p>
          <a:p>
            <a:pPr lvl="1"/>
            <a:r>
              <a:rPr lang="en-US" sz="2400" b="1" dirty="0"/>
              <a:t>Servo Jitter:</a:t>
            </a:r>
            <a:r>
              <a:rPr lang="en-US" sz="2400" dirty="0"/>
              <a:t> Low-cost servo motors can have "jitter," causing slight inconsistencies in their angular position.</a:t>
            </a:r>
          </a:p>
          <a:p>
            <a:pPr lvl="1"/>
            <a:r>
              <a:rPr lang="en-US" sz="2400" b="1" dirty="0"/>
              <a:t>Processing Performance:</a:t>
            </a:r>
            <a:r>
              <a:rPr lang="en-US" sz="2400" dirty="0"/>
              <a:t> Drawing a large number of fading points can slow down the Processing sketch, especially on older computers.</a:t>
            </a:r>
          </a:p>
        </p:txBody>
      </p:sp>
    </p:spTree>
    <p:extLst>
      <p:ext uri="{BB962C8B-B14F-4D97-AF65-F5344CB8AC3E}">
        <p14:creationId xmlns:p14="http://schemas.microsoft.com/office/powerpoint/2010/main" val="36675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3935-BFA2-2F97-E2DB-E522CC5809C6}"/>
              </a:ext>
            </a:extLst>
          </p:cNvPr>
          <p:cNvSpPr>
            <a:spLocks noGrp="1"/>
          </p:cNvSpPr>
          <p:nvPr>
            <p:ph type="title"/>
          </p:nvPr>
        </p:nvSpPr>
        <p:spPr/>
        <p:txBody>
          <a:bodyPr/>
          <a:lstStyle/>
          <a:p>
            <a:r>
              <a:rPr lang="en-US" b="1" dirty="0"/>
              <a:t>Overview and Objectives</a:t>
            </a:r>
            <a:br>
              <a:rPr lang="en-US" dirty="0"/>
            </a:br>
            <a:endParaRPr lang="en-US" dirty="0"/>
          </a:p>
        </p:txBody>
      </p:sp>
      <p:sp>
        <p:nvSpPr>
          <p:cNvPr id="3" name="Content Placeholder 2">
            <a:extLst>
              <a:ext uri="{FF2B5EF4-FFF2-40B4-BE49-F238E27FC236}">
                <a16:creationId xmlns:a16="http://schemas.microsoft.com/office/drawing/2014/main" id="{EC90546F-8C26-D471-D2E0-F649BE2DEC18}"/>
              </a:ext>
            </a:extLst>
          </p:cNvPr>
          <p:cNvSpPr>
            <a:spLocks noGrp="1"/>
          </p:cNvSpPr>
          <p:nvPr>
            <p:ph idx="1"/>
          </p:nvPr>
        </p:nvSpPr>
        <p:spPr>
          <a:xfrm>
            <a:off x="198921" y="1861776"/>
            <a:ext cx="11287225" cy="4023360"/>
          </a:xfrm>
        </p:spPr>
        <p:txBody>
          <a:bodyPr>
            <a:normAutofit/>
          </a:bodyPr>
          <a:lstStyle/>
          <a:p>
            <a:r>
              <a:rPr lang="en-US" sz="2400" dirty="0"/>
              <a:t>This project demonstrates the fundamental principles of real-time object detection                and data visualization. By combining a simple microcontroller with an ultrasonic                 sensor, we can create a functional, low-cost radar system. The primary goal                             is to take a physical measurement and translate it into a dynamic,                                       graphical display on a computer screen.</a:t>
            </a:r>
          </a:p>
          <a:p>
            <a:r>
              <a:rPr lang="en-US" sz="2400" b="1" dirty="0"/>
              <a:t>Key Objectives:</a:t>
            </a:r>
            <a:endParaRPr lang="en-US" sz="2400" dirty="0"/>
          </a:p>
          <a:p>
            <a:pPr lvl="0"/>
            <a:r>
              <a:rPr lang="en-US" sz="2400" b="1" dirty="0"/>
              <a:t>Object Detection:</a:t>
            </a:r>
            <a:r>
              <a:rPr lang="en-US" sz="2400" dirty="0"/>
              <a:t> To accurately detect the presence and                                                  measure the distance of objects within a defined field of view.</a:t>
            </a:r>
          </a:p>
          <a:p>
            <a:endParaRPr lang="en-US" sz="2400" dirty="0"/>
          </a:p>
        </p:txBody>
      </p:sp>
      <p:pic>
        <p:nvPicPr>
          <p:cNvPr id="3074" name="Picture 2" descr="DIY Arduino Radar System using ...">
            <a:extLst>
              <a:ext uri="{FF2B5EF4-FFF2-40B4-BE49-F238E27FC236}">
                <a16:creationId xmlns:a16="http://schemas.microsoft.com/office/drawing/2014/main" id="{252E32EF-5CBC-1D15-5544-80314B46D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1648" y="3109792"/>
            <a:ext cx="3598701" cy="3198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116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BE08-AE7E-A486-AAA6-7226F868D7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BF7645-A0E0-469C-A7DE-62FC1376461D}"/>
              </a:ext>
            </a:extLst>
          </p:cNvPr>
          <p:cNvSpPr>
            <a:spLocks noGrp="1"/>
          </p:cNvSpPr>
          <p:nvPr>
            <p:ph idx="1"/>
          </p:nvPr>
        </p:nvSpPr>
        <p:spPr/>
        <p:txBody>
          <a:bodyPr>
            <a:normAutofit/>
          </a:bodyPr>
          <a:lstStyle/>
          <a:p>
            <a:pPr lvl="0"/>
            <a:r>
              <a:rPr lang="en-US" sz="2400" b="1" dirty="0"/>
              <a:t>Improvements:</a:t>
            </a:r>
            <a:endParaRPr lang="en-US" sz="2400" dirty="0"/>
          </a:p>
          <a:p>
            <a:pPr lvl="1"/>
            <a:r>
              <a:rPr lang="en-US" sz="2400" b="1" dirty="0"/>
              <a:t>Data Filtering:</a:t>
            </a:r>
            <a:r>
              <a:rPr lang="en-US" sz="2400" dirty="0"/>
              <a:t> Implement a simple moving average filter on the Arduino to smooth out erratic distance readings and reduce noise.</a:t>
            </a:r>
          </a:p>
          <a:p>
            <a:pPr lvl="1"/>
            <a:r>
              <a:rPr lang="en-US" sz="2400" b="1" dirty="0"/>
              <a:t>Better Components:</a:t>
            </a:r>
            <a:r>
              <a:rPr lang="en-US" sz="2400" dirty="0"/>
              <a:t> Upgrade to a more accurate sensor (e.g., a LiDAR module) or a higher-quality servo for improved performance.</a:t>
            </a:r>
          </a:p>
          <a:p>
            <a:pPr lvl="1"/>
            <a:r>
              <a:rPr lang="en-US" sz="2400" b="1" dirty="0"/>
              <a:t>Wireless Communication:</a:t>
            </a:r>
            <a:r>
              <a:rPr lang="en-US" sz="2400" dirty="0"/>
              <a:t> Replace the USB cable with a wireless module (e.g., Bluetooth, or an ESP32 for Wi-Fi) to enable a completely untethered system.</a:t>
            </a:r>
          </a:p>
          <a:p>
            <a:pPr lvl="1"/>
            <a:r>
              <a:rPr lang="en-US" sz="2400" b="1" dirty="0"/>
              <a:t>Advanced GUI:</a:t>
            </a:r>
            <a:r>
              <a:rPr lang="en-US" sz="2400" dirty="0"/>
              <a:t> Use a more powerful framework like Python with a dedicated GUI library (e.g., </a:t>
            </a:r>
            <a:r>
              <a:rPr lang="en-US" sz="2400" dirty="0" err="1"/>
              <a:t>Pygame</a:t>
            </a:r>
            <a:r>
              <a:rPr lang="en-US" sz="2400" dirty="0"/>
              <a:t>, </a:t>
            </a:r>
            <a:r>
              <a:rPr lang="en-US" sz="2400" dirty="0" err="1"/>
              <a:t>Tkinter</a:t>
            </a:r>
            <a:r>
              <a:rPr lang="en-US" sz="2400" dirty="0"/>
              <a:t>) for more robust features and better performance.</a:t>
            </a:r>
          </a:p>
          <a:p>
            <a:endParaRPr lang="en-US" sz="2400" dirty="0"/>
          </a:p>
          <a:p>
            <a:endParaRPr lang="en-US" sz="2400" dirty="0"/>
          </a:p>
        </p:txBody>
      </p:sp>
    </p:spTree>
    <p:extLst>
      <p:ext uri="{BB962C8B-B14F-4D97-AF65-F5344CB8AC3E}">
        <p14:creationId xmlns:p14="http://schemas.microsoft.com/office/powerpoint/2010/main" val="2329551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B6CF-FB7E-1CE6-1ED4-C5B3EA28E2CB}"/>
              </a:ext>
            </a:extLst>
          </p:cNvPr>
          <p:cNvSpPr>
            <a:spLocks noGrp="1"/>
          </p:cNvSpPr>
          <p:nvPr>
            <p:ph type="title"/>
          </p:nvPr>
        </p:nvSpPr>
        <p:spPr/>
        <p:txBody>
          <a:bodyPr/>
          <a:lstStyle/>
          <a:p>
            <a:r>
              <a:rPr lang="en-US" b="1" dirty="0"/>
              <a:t>Advantages</a:t>
            </a:r>
            <a:endParaRPr lang="en-US" dirty="0"/>
          </a:p>
        </p:txBody>
      </p:sp>
      <p:sp>
        <p:nvSpPr>
          <p:cNvPr id="3" name="Content Placeholder 2">
            <a:extLst>
              <a:ext uri="{FF2B5EF4-FFF2-40B4-BE49-F238E27FC236}">
                <a16:creationId xmlns:a16="http://schemas.microsoft.com/office/drawing/2014/main" id="{1AA139CF-9032-9DB7-4316-937A093A8DCD}"/>
              </a:ext>
            </a:extLst>
          </p:cNvPr>
          <p:cNvSpPr>
            <a:spLocks noGrp="1"/>
          </p:cNvSpPr>
          <p:nvPr>
            <p:ph idx="1"/>
          </p:nvPr>
        </p:nvSpPr>
        <p:spPr/>
        <p:txBody>
          <a:bodyPr>
            <a:normAutofit/>
          </a:bodyPr>
          <a:lstStyle/>
          <a:p>
            <a:pPr lvl="0"/>
            <a:r>
              <a:rPr lang="en-US" sz="2400" b="1" dirty="0"/>
              <a:t>Low-Cost:</a:t>
            </a:r>
            <a:r>
              <a:rPr lang="en-US" sz="2400" dirty="0"/>
              <a:t> The components are very affordable, making the project accessible to students and hobbyists.</a:t>
            </a:r>
          </a:p>
          <a:p>
            <a:pPr lvl="0"/>
            <a:r>
              <a:rPr lang="en-US" sz="2400" b="1" dirty="0"/>
              <a:t>Educational:</a:t>
            </a:r>
            <a:r>
              <a:rPr lang="en-US" sz="2400" dirty="0"/>
              <a:t> It provides an excellent, hands-on learning experience for a range of topics, from electronics to programming.</a:t>
            </a:r>
          </a:p>
          <a:p>
            <a:pPr lvl="0"/>
            <a:r>
              <a:rPr lang="en-US" sz="2400" b="1" dirty="0"/>
              <a:t>Real-time:</a:t>
            </a:r>
            <a:r>
              <a:rPr lang="en-US" sz="2400" dirty="0"/>
              <a:t> The system provides a live, dynamic representation of the environment, making it engaging and interactive.</a:t>
            </a:r>
          </a:p>
          <a:p>
            <a:pPr lvl="0"/>
            <a:r>
              <a:rPr lang="en-US" sz="2400" b="1" dirty="0"/>
              <a:t>Open Source:</a:t>
            </a:r>
            <a:r>
              <a:rPr lang="en-US" sz="2400" dirty="0"/>
              <a:t> The use of open-source software and hardware makes it easy to replicate, modify, and expand upon.</a:t>
            </a:r>
          </a:p>
          <a:p>
            <a:endParaRPr lang="en-US" sz="2400" dirty="0"/>
          </a:p>
        </p:txBody>
      </p:sp>
    </p:spTree>
    <p:extLst>
      <p:ext uri="{BB962C8B-B14F-4D97-AF65-F5344CB8AC3E}">
        <p14:creationId xmlns:p14="http://schemas.microsoft.com/office/powerpoint/2010/main" val="1446390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C0EDE-C617-3AFD-9873-23FED5481A5A}"/>
              </a:ext>
            </a:extLst>
          </p:cNvPr>
          <p:cNvSpPr>
            <a:spLocks noGrp="1"/>
          </p:cNvSpPr>
          <p:nvPr>
            <p:ph type="title"/>
          </p:nvPr>
        </p:nvSpPr>
        <p:spPr/>
        <p:txBody>
          <a:bodyPr/>
          <a:lstStyle/>
          <a:p>
            <a:r>
              <a:rPr lang="en-US" b="1" dirty="0"/>
              <a:t>Disadvantages</a:t>
            </a:r>
            <a:endParaRPr lang="en-US" dirty="0"/>
          </a:p>
        </p:txBody>
      </p:sp>
      <p:sp>
        <p:nvSpPr>
          <p:cNvPr id="3" name="Content Placeholder 2">
            <a:extLst>
              <a:ext uri="{FF2B5EF4-FFF2-40B4-BE49-F238E27FC236}">
                <a16:creationId xmlns:a16="http://schemas.microsoft.com/office/drawing/2014/main" id="{D0B9096B-7FE2-99CF-3BAB-77F1E60EE772}"/>
              </a:ext>
            </a:extLst>
          </p:cNvPr>
          <p:cNvSpPr>
            <a:spLocks noGrp="1"/>
          </p:cNvSpPr>
          <p:nvPr>
            <p:ph idx="1"/>
          </p:nvPr>
        </p:nvSpPr>
        <p:spPr/>
        <p:txBody>
          <a:bodyPr>
            <a:normAutofit/>
          </a:bodyPr>
          <a:lstStyle/>
          <a:p>
            <a:pPr lvl="0"/>
            <a:r>
              <a:rPr lang="en-US" sz="2400" b="1" dirty="0"/>
              <a:t>Limited Range &amp; Accuracy:</a:t>
            </a:r>
            <a:r>
              <a:rPr lang="en-US" sz="2400" dirty="0"/>
              <a:t> The HC-SR04 sensor has a limited effective range and can be prone to errors.</a:t>
            </a:r>
          </a:p>
          <a:p>
            <a:pPr lvl="0"/>
            <a:r>
              <a:rPr lang="en-US" sz="2400" b="1" dirty="0"/>
              <a:t>Requires Two Programs:</a:t>
            </a:r>
            <a:r>
              <a:rPr lang="en-US" sz="2400" dirty="0"/>
              <a:t> The system requires both the Arduino and Processing sketches to be running simultaneously, which can be cumbersome.</a:t>
            </a:r>
          </a:p>
          <a:p>
            <a:pPr lvl="0"/>
            <a:r>
              <a:rPr lang="en-US" sz="2400" b="1" dirty="0"/>
              <a:t>Manual Calibration:</a:t>
            </a:r>
            <a:r>
              <a:rPr lang="en-US" sz="2400" dirty="0"/>
              <a:t> The servo's sweep angle may require manual calibration to ensure a precise 180° arc.</a:t>
            </a:r>
          </a:p>
          <a:p>
            <a:pPr lvl="0"/>
            <a:r>
              <a:rPr lang="en-US" sz="2400" b="1" dirty="0"/>
              <a:t>Limited Scope:</a:t>
            </a:r>
            <a:r>
              <a:rPr lang="en-US" sz="2400" dirty="0"/>
              <a:t> The basic system is a demonstration of principles, not a robust, practical tool.</a:t>
            </a:r>
          </a:p>
          <a:p>
            <a:endParaRPr lang="en-US" sz="2400" dirty="0"/>
          </a:p>
        </p:txBody>
      </p:sp>
    </p:spTree>
    <p:extLst>
      <p:ext uri="{BB962C8B-B14F-4D97-AF65-F5344CB8AC3E}">
        <p14:creationId xmlns:p14="http://schemas.microsoft.com/office/powerpoint/2010/main" val="1308441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D136-AE2B-3D3B-55FE-8B6F35FBC096}"/>
              </a:ext>
            </a:extLst>
          </p:cNvPr>
          <p:cNvSpPr>
            <a:spLocks noGrp="1"/>
          </p:cNvSpPr>
          <p:nvPr>
            <p:ph type="title"/>
          </p:nvPr>
        </p:nvSpPr>
        <p:spPr/>
        <p:txBody>
          <a:bodyPr/>
          <a:lstStyle/>
          <a:p>
            <a:r>
              <a:rPr lang="en-US" b="1" dirty="0"/>
              <a:t>Future Scope</a:t>
            </a:r>
            <a:endParaRPr lang="en-US" dirty="0"/>
          </a:p>
        </p:txBody>
      </p:sp>
      <p:sp>
        <p:nvSpPr>
          <p:cNvPr id="3" name="Content Placeholder 2">
            <a:extLst>
              <a:ext uri="{FF2B5EF4-FFF2-40B4-BE49-F238E27FC236}">
                <a16:creationId xmlns:a16="http://schemas.microsoft.com/office/drawing/2014/main" id="{572A4DE3-B300-4F22-B0D3-B14ABEC47B64}"/>
              </a:ext>
            </a:extLst>
          </p:cNvPr>
          <p:cNvSpPr>
            <a:spLocks noGrp="1"/>
          </p:cNvSpPr>
          <p:nvPr>
            <p:ph idx="1"/>
          </p:nvPr>
        </p:nvSpPr>
        <p:spPr/>
        <p:txBody>
          <a:bodyPr>
            <a:normAutofit lnSpcReduction="10000"/>
          </a:bodyPr>
          <a:lstStyle/>
          <a:p>
            <a:r>
              <a:rPr lang="en-US" sz="2400" dirty="0"/>
              <a:t>This project serves as a foundation for many exciting future enhancements.</a:t>
            </a:r>
          </a:p>
          <a:p>
            <a:pPr lvl="0"/>
            <a:r>
              <a:rPr lang="en-US" sz="2400" b="1" dirty="0"/>
              <a:t>Automated Object Tracking:</a:t>
            </a:r>
            <a:r>
              <a:rPr lang="en-US" sz="2400" dirty="0"/>
              <a:t> Implement an algorithm to track the movement of detected objects over time.</a:t>
            </a:r>
          </a:p>
          <a:p>
            <a:pPr lvl="0"/>
            <a:r>
              <a:rPr lang="en-US" sz="2400" b="1" dirty="0"/>
              <a:t>3D Scanning:</a:t>
            </a:r>
            <a:r>
              <a:rPr lang="en-US" sz="2400" dirty="0"/>
              <a:t> Use a second servo motor to create a 3D scan of an area.</a:t>
            </a:r>
          </a:p>
          <a:p>
            <a:pPr lvl="0"/>
            <a:r>
              <a:rPr lang="en-US" sz="2400" b="1" dirty="0"/>
              <a:t>Enhanced Sensors:</a:t>
            </a:r>
            <a:r>
              <a:rPr lang="en-US" sz="2400" dirty="0"/>
              <a:t> Replace the ultrasonic sensor with a LiDAR or Time-of-Flight sensor for greater accuracy and range.</a:t>
            </a:r>
          </a:p>
          <a:p>
            <a:pPr lvl="0"/>
            <a:r>
              <a:rPr lang="en-US" sz="2400" b="1" dirty="0"/>
              <a:t>Advanced GUI:</a:t>
            </a:r>
            <a:r>
              <a:rPr lang="en-US" sz="2400" dirty="0"/>
              <a:t> Develop a more sophisticated GUI using Python with libraries like Matplotlib or a web-based interface with JavaScript.</a:t>
            </a:r>
          </a:p>
          <a:p>
            <a:pPr lvl="0"/>
            <a:r>
              <a:rPr lang="en-US" sz="2400" b="1" dirty="0"/>
              <a:t>Wireless System:</a:t>
            </a:r>
            <a:r>
              <a:rPr lang="en-US" sz="2400" dirty="0"/>
              <a:t> Use an ESP32 to host a web server that displays the radar data, eliminating the need for a separate Processing sketch and USB cable.</a:t>
            </a:r>
          </a:p>
          <a:p>
            <a:endParaRPr lang="en-US" sz="2400" dirty="0"/>
          </a:p>
        </p:txBody>
      </p:sp>
    </p:spTree>
    <p:extLst>
      <p:ext uri="{BB962C8B-B14F-4D97-AF65-F5344CB8AC3E}">
        <p14:creationId xmlns:p14="http://schemas.microsoft.com/office/powerpoint/2010/main" val="3580558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F8DF-9254-BDD8-9BC1-28856225D1AC}"/>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41A27EF0-A959-ABDA-2726-10B96CA63027}"/>
              </a:ext>
            </a:extLst>
          </p:cNvPr>
          <p:cNvSpPr>
            <a:spLocks noGrp="1"/>
          </p:cNvSpPr>
          <p:nvPr>
            <p:ph idx="1"/>
          </p:nvPr>
        </p:nvSpPr>
        <p:spPr/>
        <p:txBody>
          <a:bodyPr>
            <a:normAutofit/>
          </a:bodyPr>
          <a:lstStyle/>
          <a:p>
            <a:r>
              <a:rPr lang="en-US" sz="2800" dirty="0"/>
              <a:t>In conclusion, this project successfully demonstrates a low-cost, real-time radar system. We have learned to interface a microcontroller with both a sensor and a motor, communicate data to a computer, and visualize that data in a dynamic way. The challenges encountered and the insights from the literature survey provide a clear roadmap for future improvements. This project is a foundational exercise in embedded systems, showcasing the power of simple hardware and software to create a compelling engineering application.</a:t>
            </a:r>
          </a:p>
          <a:p>
            <a:endParaRPr lang="en-US" sz="2800" dirty="0"/>
          </a:p>
        </p:txBody>
      </p:sp>
    </p:spTree>
    <p:extLst>
      <p:ext uri="{BB962C8B-B14F-4D97-AF65-F5344CB8AC3E}">
        <p14:creationId xmlns:p14="http://schemas.microsoft.com/office/powerpoint/2010/main" val="3302933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732C99-231B-1265-4019-631D5AFA950C}"/>
              </a:ext>
            </a:extLst>
          </p:cNvPr>
          <p:cNvSpPr txBox="1"/>
          <p:nvPr/>
        </p:nvSpPr>
        <p:spPr>
          <a:xfrm>
            <a:off x="2504661" y="2343389"/>
            <a:ext cx="6096000" cy="1351139"/>
          </a:xfrm>
          <a:prstGeom prst="rect">
            <a:avLst/>
          </a:prstGeom>
          <a:noFill/>
        </p:spPr>
        <p:txBody>
          <a:bodyPr wrap="square">
            <a:spAutoFit/>
          </a:bodyPr>
          <a:lstStyle/>
          <a:p>
            <a:pPr marL="0" marR="0" algn="ctr">
              <a:lnSpc>
                <a:spcPct val="107000"/>
              </a:lnSpc>
              <a:spcAft>
                <a:spcPts val="800"/>
              </a:spcAft>
              <a:buNone/>
            </a:pPr>
            <a:r>
              <a:rPr lang="en-US" sz="8000" dirty="0">
                <a:effectLst/>
                <a:latin typeface="Calibri" panose="020F0502020204030204" pitchFamily="34" charset="0"/>
                <a:ea typeface="Calibri" panose="020F0502020204030204" pitchFamily="34" charset="0"/>
                <a:cs typeface="Times New Roman" panose="02020603050405020304" pitchFamily="18" charset="0"/>
              </a:rPr>
              <a:t>Thank You </a:t>
            </a:r>
          </a:p>
        </p:txBody>
      </p:sp>
    </p:spTree>
    <p:extLst>
      <p:ext uri="{BB962C8B-B14F-4D97-AF65-F5344CB8AC3E}">
        <p14:creationId xmlns:p14="http://schemas.microsoft.com/office/powerpoint/2010/main" val="280983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50A8-F7A8-52A8-8E7C-6B158A7A91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19D790-9D8D-7527-B7C1-ABAFFB58F4CC}"/>
              </a:ext>
            </a:extLst>
          </p:cNvPr>
          <p:cNvSpPr>
            <a:spLocks noGrp="1"/>
          </p:cNvSpPr>
          <p:nvPr>
            <p:ph idx="1"/>
          </p:nvPr>
        </p:nvSpPr>
        <p:spPr/>
        <p:txBody>
          <a:bodyPr>
            <a:normAutofit/>
          </a:bodyPr>
          <a:lstStyle/>
          <a:p>
            <a:pPr lvl="0"/>
            <a:r>
              <a:rPr lang="en-US" sz="2400" b="1" dirty="0"/>
              <a:t>Real-time Visualization:</a:t>
            </a:r>
            <a:r>
              <a:rPr lang="en-US" sz="2400" dirty="0"/>
              <a:t> To develop a graphical user interface                           (GUI) that displays the sensor data in a dynamic, radar-like                                    format.</a:t>
            </a:r>
          </a:p>
          <a:p>
            <a:pPr lvl="0"/>
            <a:r>
              <a:rPr lang="en-US" sz="2400" b="1" dirty="0"/>
              <a:t>Embedded System Integration:</a:t>
            </a:r>
            <a:r>
              <a:rPr lang="en-US" sz="2400" dirty="0"/>
              <a:t> To understand and implement                         seamless communication between a microcontroller                                   (Arduino) and a desktop application (Processing).</a:t>
            </a:r>
          </a:p>
          <a:p>
            <a:pPr lvl="0"/>
            <a:r>
              <a:rPr lang="en-US" sz="2400" b="1" dirty="0"/>
              <a:t>Educational Application:</a:t>
            </a:r>
            <a:r>
              <a:rPr lang="en-US" sz="2400" dirty="0"/>
              <a:t> To gain hands-on experience with                              sensor interfacing, servo motor control, and                                                                serial communication, which are foundational                                                       skills in robotics and embedded systems.</a:t>
            </a:r>
          </a:p>
          <a:p>
            <a:endParaRPr lang="en-US" sz="2400" dirty="0"/>
          </a:p>
        </p:txBody>
      </p:sp>
    </p:spTree>
    <p:extLst>
      <p:ext uri="{BB962C8B-B14F-4D97-AF65-F5344CB8AC3E}">
        <p14:creationId xmlns:p14="http://schemas.microsoft.com/office/powerpoint/2010/main" val="377729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79B4-5DC0-76F6-6248-F1D81ABB50FA}"/>
              </a:ext>
            </a:extLst>
          </p:cNvPr>
          <p:cNvSpPr>
            <a:spLocks noGrp="1"/>
          </p:cNvSpPr>
          <p:nvPr>
            <p:ph type="title"/>
          </p:nvPr>
        </p:nvSpPr>
        <p:spPr/>
        <p:txBody>
          <a:bodyPr/>
          <a:lstStyle/>
          <a:p>
            <a:r>
              <a:rPr lang="en-US" b="1" dirty="0"/>
              <a:t>Components (Hardware)</a:t>
            </a:r>
            <a:endParaRPr lang="en-US" dirty="0"/>
          </a:p>
        </p:txBody>
      </p:sp>
      <p:sp>
        <p:nvSpPr>
          <p:cNvPr id="3" name="Content Placeholder 2">
            <a:extLst>
              <a:ext uri="{FF2B5EF4-FFF2-40B4-BE49-F238E27FC236}">
                <a16:creationId xmlns:a16="http://schemas.microsoft.com/office/drawing/2014/main" id="{25B71671-F1D5-9CFA-2D75-C42D71DEA3C4}"/>
              </a:ext>
            </a:extLst>
          </p:cNvPr>
          <p:cNvSpPr>
            <a:spLocks noGrp="1"/>
          </p:cNvSpPr>
          <p:nvPr>
            <p:ph idx="1"/>
          </p:nvPr>
        </p:nvSpPr>
        <p:spPr/>
        <p:txBody>
          <a:bodyPr>
            <a:normAutofit/>
          </a:bodyPr>
          <a:lstStyle/>
          <a:p>
            <a:r>
              <a:rPr lang="en-US" dirty="0"/>
              <a:t>The system is built from readily available and cost-effective electronic and mechanical components.</a:t>
            </a:r>
          </a:p>
          <a:p>
            <a:pPr lvl="0"/>
            <a:r>
              <a:rPr lang="en-US" b="1" dirty="0"/>
              <a:t>Arduino Uno or ESP32 Board:</a:t>
            </a:r>
            <a:r>
              <a:rPr lang="en-US" dirty="0"/>
              <a:t> The central processing unit of the project. This board is chosen for its ease of use, extensive community support, and robust I/O capabilities, allowing it to control the servo and read from the sensor simultaneously.</a:t>
            </a:r>
          </a:p>
          <a:p>
            <a:pPr lvl="0"/>
            <a:r>
              <a:rPr lang="en-US" b="1" dirty="0"/>
              <a:t>HC-SR04 Ultrasonic Sensor:</a:t>
            </a:r>
            <a:r>
              <a:rPr lang="en-US" dirty="0"/>
              <a:t> This sensor is the "eyes" of our radar. It works on the principle of echolocation, emitting an ultrasonic sound pulse and measuring the time it takes for the echo to return. The distance is then calculated based on the speed of sound.</a:t>
            </a:r>
          </a:p>
          <a:p>
            <a:endParaRPr lang="en-US" dirty="0"/>
          </a:p>
        </p:txBody>
      </p:sp>
      <p:pic>
        <p:nvPicPr>
          <p:cNvPr id="4100" name="Picture 4" descr="What is an Arduino? - SparkFun Learn">
            <a:extLst>
              <a:ext uri="{FF2B5EF4-FFF2-40B4-BE49-F238E27FC236}">
                <a16:creationId xmlns:a16="http://schemas.microsoft.com/office/drawing/2014/main" id="{0B53B490-621E-08B4-6F59-DD09CA89A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4447573"/>
            <a:ext cx="3142141" cy="195020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Obstacle Avoiding Robot using ...">
            <a:extLst>
              <a:ext uri="{FF2B5EF4-FFF2-40B4-BE49-F238E27FC236}">
                <a16:creationId xmlns:a16="http://schemas.microsoft.com/office/drawing/2014/main" id="{BE7AB5B0-6FBA-FDFA-99CF-22FDE0096B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5929" y="4237960"/>
            <a:ext cx="2409825"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913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32FE5-98A8-6FFE-066F-66408F2DA3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86B0A4-4D05-23CC-85CC-C534BF17CF75}"/>
              </a:ext>
            </a:extLst>
          </p:cNvPr>
          <p:cNvSpPr>
            <a:spLocks noGrp="1"/>
          </p:cNvSpPr>
          <p:nvPr>
            <p:ph idx="1"/>
          </p:nvPr>
        </p:nvSpPr>
        <p:spPr/>
        <p:txBody>
          <a:bodyPr/>
          <a:lstStyle/>
          <a:p>
            <a:pPr lvl="0"/>
            <a:r>
              <a:rPr lang="en-US" b="1" dirty="0"/>
              <a:t>SG90 Micro Servo Motor:</a:t>
            </a:r>
            <a:r>
              <a:rPr lang="en-US" dirty="0"/>
              <a:t> This is a small, hobbyist-grade servo that provides precise angular movement. We use it to mechanically sweep the ultrasonic sensor back and forth, allowing us to scan a 180-degree area.</a:t>
            </a:r>
          </a:p>
          <a:p>
            <a:pPr lvl="0"/>
            <a:r>
              <a:rPr lang="en-US" b="1" dirty="0"/>
              <a:t>Breadboard &amp; Jumper wires:</a:t>
            </a:r>
            <a:r>
              <a:rPr lang="en-US" dirty="0"/>
              <a:t> These components provide a flexible, solderless platform for prototyping and making connections between the components.</a:t>
            </a:r>
          </a:p>
          <a:p>
            <a:pPr lvl="0"/>
            <a:r>
              <a:rPr lang="en-US" b="1" dirty="0"/>
              <a:t>USB Cable:</a:t>
            </a:r>
            <a:r>
              <a:rPr lang="en-US" dirty="0"/>
              <a:t> Essential for two purposes: powering the Arduino and establishing the serial communication link to transmit data to the computer.</a:t>
            </a:r>
          </a:p>
          <a:p>
            <a:endParaRPr lang="en-US" dirty="0"/>
          </a:p>
        </p:txBody>
      </p:sp>
      <p:pic>
        <p:nvPicPr>
          <p:cNvPr id="5122" name="Picture 2" descr="Buy Tower Pro SG90 Servo Motor Online – QuartzComponents">
            <a:extLst>
              <a:ext uri="{FF2B5EF4-FFF2-40B4-BE49-F238E27FC236}">
                <a16:creationId xmlns:a16="http://schemas.microsoft.com/office/drawing/2014/main" id="{FC5106DE-10AD-4D17-BC90-72AD947BD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10" y="4296921"/>
            <a:ext cx="3648437" cy="202488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pTechDeals Breadboard 840 point with jumper wires Set(10+10+10)">
            <a:extLst>
              <a:ext uri="{FF2B5EF4-FFF2-40B4-BE49-F238E27FC236}">
                <a16:creationId xmlns:a16="http://schemas.microsoft.com/office/drawing/2014/main" id="{FC272A7A-EB9A-3AAF-C3F1-5815D9152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7374" y="4178461"/>
            <a:ext cx="2483735" cy="214334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Buy Cable for Arduino Nano (USB 2.0 A to USB 2.0 Mini B) 30cm Online at  Robu.in">
            <a:extLst>
              <a:ext uri="{FF2B5EF4-FFF2-40B4-BE49-F238E27FC236}">
                <a16:creationId xmlns:a16="http://schemas.microsoft.com/office/drawing/2014/main" id="{C0029637-56B4-65FD-70C9-CAEFF59B4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3479" y="4178461"/>
            <a:ext cx="2624921" cy="2024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726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70D3-348B-FEEE-D94A-803FD503B114}"/>
              </a:ext>
            </a:extLst>
          </p:cNvPr>
          <p:cNvSpPr>
            <a:spLocks noGrp="1"/>
          </p:cNvSpPr>
          <p:nvPr>
            <p:ph type="title"/>
          </p:nvPr>
        </p:nvSpPr>
        <p:spPr/>
        <p:txBody>
          <a:bodyPr/>
          <a:lstStyle/>
          <a:p>
            <a:r>
              <a:rPr lang="en-US" b="1" dirty="0"/>
              <a:t>Components (Software &amp; Tools)</a:t>
            </a:r>
            <a:endParaRPr lang="en-US" dirty="0"/>
          </a:p>
        </p:txBody>
      </p:sp>
      <p:sp>
        <p:nvSpPr>
          <p:cNvPr id="3" name="Content Placeholder 2">
            <a:extLst>
              <a:ext uri="{FF2B5EF4-FFF2-40B4-BE49-F238E27FC236}">
                <a16:creationId xmlns:a16="http://schemas.microsoft.com/office/drawing/2014/main" id="{66A9600B-2B83-6E99-8F92-11AF364CCBAD}"/>
              </a:ext>
            </a:extLst>
          </p:cNvPr>
          <p:cNvSpPr>
            <a:spLocks noGrp="1"/>
          </p:cNvSpPr>
          <p:nvPr>
            <p:ph idx="1"/>
          </p:nvPr>
        </p:nvSpPr>
        <p:spPr/>
        <p:txBody>
          <a:bodyPr/>
          <a:lstStyle/>
          <a:p>
            <a:r>
              <a:rPr lang="en-US" dirty="0"/>
              <a:t>The project is a true hybrid, relying on two separate software environments that work together.</a:t>
            </a:r>
          </a:p>
          <a:p>
            <a:pPr lvl="0"/>
            <a:r>
              <a:rPr lang="en-US" b="1" dirty="0"/>
              <a:t>Arduino IDE:</a:t>
            </a:r>
            <a:r>
              <a:rPr lang="en-US" dirty="0"/>
              <a:t> The programming environment for the Arduino board. The code, or "sketch," written here is responsible for all the low-level hardware control, including commanding the servo and reading from the ultrasonic sensor.</a:t>
            </a:r>
          </a:p>
          <a:p>
            <a:pPr lvl="0"/>
            <a:r>
              <a:rPr lang="en-US" b="1" dirty="0"/>
              <a:t>Processing IDE:</a:t>
            </a:r>
            <a:r>
              <a:rPr lang="en-US" dirty="0"/>
              <a:t> A powerful programming environment for visual artists and designers, but also an excellent tool for creating quick visualizations. It reads the raw data from the Arduino's serial port and draws the graphical radar screen.</a:t>
            </a:r>
          </a:p>
          <a:p>
            <a:endParaRPr lang="en-US" dirty="0"/>
          </a:p>
        </p:txBody>
      </p:sp>
      <p:pic>
        <p:nvPicPr>
          <p:cNvPr id="6146" name="Picture 2" descr="Arduino IDE 2 - Download and install on ...">
            <a:extLst>
              <a:ext uri="{FF2B5EF4-FFF2-40B4-BE49-F238E27FC236}">
                <a16:creationId xmlns:a16="http://schemas.microsoft.com/office/drawing/2014/main" id="{55407BEB-0F7B-1EC8-16FC-B7070BF80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4371434"/>
            <a:ext cx="2302337" cy="193925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eleases · processing/processing4">
            <a:extLst>
              <a:ext uri="{FF2B5EF4-FFF2-40B4-BE49-F238E27FC236}">
                <a16:creationId xmlns:a16="http://schemas.microsoft.com/office/drawing/2014/main" id="{84BB31D7-BED9-F514-040A-FFC62CE0E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298" y="4371434"/>
            <a:ext cx="3878502" cy="193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462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43E5A-DB42-D78F-4B96-AAF768658B21}"/>
              </a:ext>
            </a:extLst>
          </p:cNvPr>
          <p:cNvSpPr>
            <a:spLocks noGrp="1"/>
          </p:cNvSpPr>
          <p:nvPr>
            <p:ph type="title"/>
          </p:nvPr>
        </p:nvSpPr>
        <p:spPr/>
        <p:txBody>
          <a:bodyPr/>
          <a:lstStyle/>
          <a:p>
            <a:r>
              <a:rPr lang="en-US" dirty="0"/>
              <a:t>Libraries</a:t>
            </a:r>
            <a:br>
              <a:rPr lang="en-US" dirty="0"/>
            </a:br>
            <a:endParaRPr lang="en-US" dirty="0"/>
          </a:p>
        </p:txBody>
      </p:sp>
      <p:sp>
        <p:nvSpPr>
          <p:cNvPr id="3" name="Content Placeholder 2">
            <a:extLst>
              <a:ext uri="{FF2B5EF4-FFF2-40B4-BE49-F238E27FC236}">
                <a16:creationId xmlns:a16="http://schemas.microsoft.com/office/drawing/2014/main" id="{E45F833E-3477-4526-A57D-D6F5F1D356BB}"/>
              </a:ext>
            </a:extLst>
          </p:cNvPr>
          <p:cNvSpPr>
            <a:spLocks noGrp="1"/>
          </p:cNvSpPr>
          <p:nvPr>
            <p:ph idx="1"/>
          </p:nvPr>
        </p:nvSpPr>
        <p:spPr/>
        <p:txBody>
          <a:bodyPr>
            <a:normAutofit/>
          </a:bodyPr>
          <a:lstStyle/>
          <a:p>
            <a:pPr lvl="0"/>
            <a:r>
              <a:rPr lang="en-US" sz="2800" b="1" dirty="0"/>
              <a:t>Essential Libraries:</a:t>
            </a:r>
            <a:endParaRPr lang="en-US" sz="2800" dirty="0"/>
          </a:p>
          <a:p>
            <a:pPr lvl="1"/>
            <a:r>
              <a:rPr lang="en-US" sz="2400" b="1" dirty="0" err="1"/>
              <a:t>Servo.h</a:t>
            </a:r>
            <a:r>
              <a:rPr lang="en-US" sz="2400" b="1" dirty="0"/>
              <a:t>:</a:t>
            </a:r>
            <a:r>
              <a:rPr lang="en-US" sz="2400" dirty="0"/>
              <a:t> A standard Arduino library that simplifies the complex timing signals required to control servo motors.</a:t>
            </a:r>
          </a:p>
          <a:p>
            <a:pPr lvl="1"/>
            <a:r>
              <a:rPr lang="en-US" sz="2400" b="1" dirty="0" err="1"/>
              <a:t>NewPing.h</a:t>
            </a:r>
            <a:r>
              <a:rPr lang="en-US" sz="2400" b="1" dirty="0"/>
              <a:t> (Recommended):</a:t>
            </a:r>
            <a:r>
              <a:rPr lang="en-US" sz="2400" dirty="0"/>
              <a:t> A specialized library for the HC-SR04 sensor. It offers functions to improve the accuracy and speed of the distance readings, while also preventing common errors like "timeout" issues.</a:t>
            </a:r>
          </a:p>
          <a:p>
            <a:endParaRPr lang="en-US" sz="2800" dirty="0"/>
          </a:p>
        </p:txBody>
      </p:sp>
    </p:spTree>
    <p:extLst>
      <p:ext uri="{BB962C8B-B14F-4D97-AF65-F5344CB8AC3E}">
        <p14:creationId xmlns:p14="http://schemas.microsoft.com/office/powerpoint/2010/main" val="89514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D422F-D24F-D860-2507-6989F46B0284}"/>
              </a:ext>
            </a:extLst>
          </p:cNvPr>
          <p:cNvSpPr>
            <a:spLocks noGrp="1"/>
          </p:cNvSpPr>
          <p:nvPr>
            <p:ph type="title"/>
          </p:nvPr>
        </p:nvSpPr>
        <p:spPr/>
        <p:txBody>
          <a:bodyPr/>
          <a:lstStyle/>
          <a:p>
            <a:r>
              <a:rPr lang="en-US" b="1" dirty="0"/>
              <a:t>Pin Connections</a:t>
            </a:r>
            <a:endParaRPr lang="en-US" dirty="0"/>
          </a:p>
        </p:txBody>
      </p:sp>
      <p:sp>
        <p:nvSpPr>
          <p:cNvPr id="3" name="Content Placeholder 2">
            <a:extLst>
              <a:ext uri="{FF2B5EF4-FFF2-40B4-BE49-F238E27FC236}">
                <a16:creationId xmlns:a16="http://schemas.microsoft.com/office/drawing/2014/main" id="{612D6BFC-47C8-3D03-02B9-9FB67D3E9390}"/>
              </a:ext>
            </a:extLst>
          </p:cNvPr>
          <p:cNvSpPr>
            <a:spLocks noGrp="1"/>
          </p:cNvSpPr>
          <p:nvPr>
            <p:ph idx="1"/>
          </p:nvPr>
        </p:nvSpPr>
        <p:spPr/>
        <p:txBody>
          <a:bodyPr>
            <a:normAutofit lnSpcReduction="10000"/>
          </a:bodyPr>
          <a:lstStyle/>
          <a:p>
            <a:r>
              <a:rPr lang="en-US" dirty="0"/>
              <a:t>Accurate wiring is critical to ensure the components communicate correctly. The connections are straightforward and follow standard pinouts.</a:t>
            </a:r>
          </a:p>
          <a:p>
            <a:pPr lvl="0"/>
            <a:r>
              <a:rPr lang="en-US" b="1" dirty="0"/>
              <a:t>HC-SR04 to Arduino:</a:t>
            </a:r>
            <a:endParaRPr lang="en-US" dirty="0"/>
          </a:p>
          <a:p>
            <a:pPr lvl="1"/>
            <a:r>
              <a:rPr lang="en-US" b="1" dirty="0"/>
              <a:t>VCC:</a:t>
            </a:r>
            <a:r>
              <a:rPr lang="en-US" dirty="0"/>
              <a:t> Connect to the Arduino's </a:t>
            </a:r>
            <a:r>
              <a:rPr lang="en-US" b="1" dirty="0"/>
              <a:t>5V</a:t>
            </a:r>
            <a:r>
              <a:rPr lang="en-US" dirty="0"/>
              <a:t> pin for power.</a:t>
            </a:r>
          </a:p>
          <a:p>
            <a:pPr lvl="1"/>
            <a:r>
              <a:rPr lang="en-US" b="1" dirty="0"/>
              <a:t>GND:</a:t>
            </a:r>
            <a:r>
              <a:rPr lang="en-US" dirty="0"/>
              <a:t> Connect to the Arduino's </a:t>
            </a:r>
            <a:r>
              <a:rPr lang="en-US" b="1" dirty="0"/>
              <a:t>GND</a:t>
            </a:r>
            <a:r>
              <a:rPr lang="en-US" dirty="0"/>
              <a:t> pin.</a:t>
            </a:r>
          </a:p>
          <a:p>
            <a:pPr lvl="1"/>
            <a:r>
              <a:rPr lang="en-US" b="1" dirty="0"/>
              <a:t>Trig Pin:</a:t>
            </a:r>
            <a:r>
              <a:rPr lang="en-US" dirty="0"/>
              <a:t> Connect to a digital I/O pin (e.g., </a:t>
            </a:r>
            <a:r>
              <a:rPr lang="en-US" b="1" dirty="0"/>
              <a:t>D9</a:t>
            </a:r>
            <a:r>
              <a:rPr lang="en-US" dirty="0"/>
              <a:t>). The Arduino sends a signal on this pin to trigger the ultrasonic pulse.</a:t>
            </a:r>
          </a:p>
          <a:p>
            <a:pPr lvl="1"/>
            <a:r>
              <a:rPr lang="en-US" b="1" dirty="0"/>
              <a:t>Echo Pin:</a:t>
            </a:r>
            <a:r>
              <a:rPr lang="en-US" dirty="0"/>
              <a:t> Connect to a digital I/O pin (e.g., </a:t>
            </a:r>
            <a:r>
              <a:rPr lang="en-US" b="1" dirty="0"/>
              <a:t>D10</a:t>
            </a:r>
            <a:r>
              <a:rPr lang="en-US" dirty="0"/>
              <a:t>). The Arduino listens on this pin for the return echo.</a:t>
            </a:r>
          </a:p>
          <a:p>
            <a:pPr lvl="0"/>
            <a:r>
              <a:rPr lang="en-US" b="1" dirty="0"/>
              <a:t>SG90 Servo to Arduino:</a:t>
            </a:r>
            <a:endParaRPr lang="en-US" dirty="0"/>
          </a:p>
          <a:p>
            <a:pPr lvl="1"/>
            <a:r>
              <a:rPr lang="en-US" b="1" dirty="0"/>
              <a:t>VCC</a:t>
            </a:r>
            <a:r>
              <a:rPr lang="en-US" dirty="0"/>
              <a:t> (Red wire): Connect to the Arduino's </a:t>
            </a:r>
            <a:r>
              <a:rPr lang="en-US" b="1" dirty="0"/>
              <a:t>5V</a:t>
            </a:r>
            <a:r>
              <a:rPr lang="en-US" dirty="0"/>
              <a:t> pin for power.</a:t>
            </a:r>
          </a:p>
          <a:p>
            <a:pPr lvl="1"/>
            <a:r>
              <a:rPr lang="en-US" b="1" dirty="0"/>
              <a:t>GND</a:t>
            </a:r>
            <a:r>
              <a:rPr lang="en-US" dirty="0"/>
              <a:t> (Brown/Black wire): Connect to the Arduino's </a:t>
            </a:r>
            <a:r>
              <a:rPr lang="en-US" b="1" dirty="0"/>
              <a:t>GND</a:t>
            </a:r>
            <a:r>
              <a:rPr lang="en-US" dirty="0"/>
              <a:t> pin.</a:t>
            </a:r>
          </a:p>
          <a:p>
            <a:pPr lvl="1"/>
            <a:r>
              <a:rPr lang="en-US" b="1" dirty="0"/>
              <a:t>Signal</a:t>
            </a:r>
            <a:r>
              <a:rPr lang="en-US" dirty="0"/>
              <a:t> (Orange wire): Connect to a digital PWM pin (e.g., </a:t>
            </a:r>
            <a:r>
              <a:rPr lang="en-US" b="1" dirty="0"/>
              <a:t>D11</a:t>
            </a:r>
            <a:r>
              <a:rPr lang="en-US" dirty="0"/>
              <a:t>). The Arduino sends a PWM signal on this pin to control the servo's angle.</a:t>
            </a:r>
          </a:p>
          <a:p>
            <a:endParaRPr lang="en-US" dirty="0"/>
          </a:p>
        </p:txBody>
      </p:sp>
    </p:spTree>
    <p:extLst>
      <p:ext uri="{BB962C8B-B14F-4D97-AF65-F5344CB8AC3E}">
        <p14:creationId xmlns:p14="http://schemas.microsoft.com/office/powerpoint/2010/main" val="2153428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A73E-3226-ECEA-3613-E41964A59DE0}"/>
              </a:ext>
            </a:extLst>
          </p:cNvPr>
          <p:cNvSpPr>
            <a:spLocks noGrp="1"/>
          </p:cNvSpPr>
          <p:nvPr>
            <p:ph type="title"/>
          </p:nvPr>
        </p:nvSpPr>
        <p:spPr/>
        <p:txBody>
          <a:bodyPr/>
          <a:lstStyle/>
          <a:p>
            <a:r>
              <a:rPr lang="en-US" dirty="0"/>
              <a:t>Circuit Diagram</a:t>
            </a:r>
          </a:p>
        </p:txBody>
      </p:sp>
      <p:sp>
        <p:nvSpPr>
          <p:cNvPr id="4" name="Content Placeholder 3">
            <a:extLst>
              <a:ext uri="{FF2B5EF4-FFF2-40B4-BE49-F238E27FC236}">
                <a16:creationId xmlns:a16="http://schemas.microsoft.com/office/drawing/2014/main" id="{B887CFC1-D114-1D90-9BCE-6EF7C05D25C2}"/>
              </a:ext>
            </a:extLst>
          </p:cNvPr>
          <p:cNvSpPr>
            <a:spLocks noGrp="1"/>
          </p:cNvSpPr>
          <p:nvPr>
            <p:ph idx="1"/>
          </p:nvPr>
        </p:nvSpPr>
        <p:spPr/>
        <p:txBody>
          <a:bodyPr/>
          <a:lstStyle/>
          <a:p>
            <a:endParaRPr lang="en-US" dirty="0"/>
          </a:p>
        </p:txBody>
      </p:sp>
      <p:pic>
        <p:nvPicPr>
          <p:cNvPr id="2052" name="Picture 4" descr="Radar System Using Ultrasonic Sensor &amp; Arduino Uno : 7 Steps - Instructables">
            <a:extLst>
              <a:ext uri="{FF2B5EF4-FFF2-40B4-BE49-F238E27FC236}">
                <a16:creationId xmlns:a16="http://schemas.microsoft.com/office/drawing/2014/main" id="{EDF02112-5B49-6CD6-4C33-17E6CA5CCE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809" y="1848778"/>
            <a:ext cx="6771190" cy="4305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83230"/>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114</TotalTime>
  <Words>2466</Words>
  <Application>Microsoft Office PowerPoint</Application>
  <PresentationFormat>Widescreen</PresentationFormat>
  <Paragraphs>135</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Retrospect</vt:lpstr>
      <vt:lpstr>Real-Time Radar System using Arduino &amp; Ultrasonic Sensor </vt:lpstr>
      <vt:lpstr>Overview and Objectives </vt:lpstr>
      <vt:lpstr>PowerPoint Presentation</vt:lpstr>
      <vt:lpstr>Components (Hardware)</vt:lpstr>
      <vt:lpstr>PowerPoint Presentation</vt:lpstr>
      <vt:lpstr>Components (Software &amp; Tools)</vt:lpstr>
      <vt:lpstr>Libraries </vt:lpstr>
      <vt:lpstr>Pin Connections</vt:lpstr>
      <vt:lpstr>Circuit Diagram</vt:lpstr>
      <vt:lpstr>App / User Interface </vt:lpstr>
      <vt:lpstr>Output Display</vt:lpstr>
      <vt:lpstr>Detailed Procedure </vt:lpstr>
      <vt:lpstr>PowerPoint Presentation</vt:lpstr>
      <vt:lpstr>PowerPoint Presentation</vt:lpstr>
      <vt:lpstr>PowerPoint Presentation</vt:lpstr>
      <vt:lpstr>PowerPoint Presentation</vt:lpstr>
      <vt:lpstr>System Flow </vt:lpstr>
      <vt:lpstr>Testing &amp; Demonstration </vt:lpstr>
      <vt:lpstr>Challenges &amp; Improvements</vt:lpstr>
      <vt:lpstr>PowerPoint Presentation</vt:lpstr>
      <vt:lpstr>Advantages</vt:lpstr>
      <vt:lpstr>Disadvantages</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Ashwin Patil</dc:creator>
  <cp:lastModifiedBy>Ashwin Patil</cp:lastModifiedBy>
  <cp:revision>1</cp:revision>
  <dcterms:created xsi:type="dcterms:W3CDTF">2025-09-21T18:16:26Z</dcterms:created>
  <dcterms:modified xsi:type="dcterms:W3CDTF">2025-09-21T20:10:30Z</dcterms:modified>
</cp:coreProperties>
</file>