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sldIdLst>
    <p:sldId id="257" r:id="rId2"/>
    <p:sldId id="258" r:id="rId3"/>
    <p:sldId id="259" r:id="rId4"/>
    <p:sldId id="263" r:id="rId5"/>
    <p:sldId id="265" r:id="rId6"/>
    <p:sldId id="268" r:id="rId7"/>
    <p:sldId id="270" r:id="rId8"/>
    <p:sldId id="272" r:id="rId9"/>
    <p:sldId id="273"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8414A2-90BC-4083-B7C4-379ECDC36CF2}"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179164-793B-497B-AF0E-E4388715FCCC}" type="slidenum">
              <a:rPr lang="en-IN" smtClean="0"/>
              <a:t>‹#›</a:t>
            </a:fld>
            <a:endParaRPr lang="en-IN"/>
          </a:p>
        </p:txBody>
      </p:sp>
    </p:spTree>
    <p:extLst>
      <p:ext uri="{BB962C8B-B14F-4D97-AF65-F5344CB8AC3E}">
        <p14:creationId xmlns:p14="http://schemas.microsoft.com/office/powerpoint/2010/main" val="135304847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8414A2-90BC-4083-B7C4-379ECDC36CF2}" type="datetimeFigureOut">
              <a:rPr lang="en-IN" smtClean="0"/>
              <a:t>21-11-2021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179164-793B-497B-AF0E-E4388715FCCC}" type="slidenum">
              <a:rPr lang="en-IN" smtClean="0"/>
              <a:t>‹#›</a:t>
            </a:fld>
            <a:endParaRPr lang="en-IN"/>
          </a:p>
        </p:txBody>
      </p:sp>
    </p:spTree>
    <p:extLst>
      <p:ext uri="{BB962C8B-B14F-4D97-AF65-F5344CB8AC3E}">
        <p14:creationId xmlns:p14="http://schemas.microsoft.com/office/powerpoint/2010/main" val="3199500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8414A2-90BC-4083-B7C4-379ECDC36CF2}"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179164-793B-497B-AF0E-E4388715FCCC}" type="slidenum">
              <a:rPr lang="en-IN" smtClean="0"/>
              <a:t>‹#›</a:t>
            </a:fld>
            <a:endParaRPr lang="en-IN"/>
          </a:p>
        </p:txBody>
      </p:sp>
    </p:spTree>
    <p:extLst>
      <p:ext uri="{BB962C8B-B14F-4D97-AF65-F5344CB8AC3E}">
        <p14:creationId xmlns:p14="http://schemas.microsoft.com/office/powerpoint/2010/main" val="203221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8414A2-90BC-4083-B7C4-379ECDC36CF2}"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179164-793B-497B-AF0E-E4388715FCC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01502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8414A2-90BC-4083-B7C4-379ECDC36CF2}"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179164-793B-497B-AF0E-E4388715FCCC}" type="slidenum">
              <a:rPr lang="en-IN" smtClean="0"/>
              <a:t>‹#›</a:t>
            </a:fld>
            <a:endParaRPr lang="en-IN"/>
          </a:p>
        </p:txBody>
      </p:sp>
    </p:spTree>
    <p:extLst>
      <p:ext uri="{BB962C8B-B14F-4D97-AF65-F5344CB8AC3E}">
        <p14:creationId xmlns:p14="http://schemas.microsoft.com/office/powerpoint/2010/main" val="4177544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8414A2-90BC-4083-B7C4-379ECDC36CF2}" type="datetimeFigureOut">
              <a:rPr lang="en-IN" smtClean="0"/>
              <a:t>21-11-2021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179164-793B-497B-AF0E-E4388715FCCC}" type="slidenum">
              <a:rPr lang="en-IN" smtClean="0"/>
              <a:t>‹#›</a:t>
            </a:fld>
            <a:endParaRPr lang="en-IN"/>
          </a:p>
        </p:txBody>
      </p:sp>
    </p:spTree>
    <p:extLst>
      <p:ext uri="{BB962C8B-B14F-4D97-AF65-F5344CB8AC3E}">
        <p14:creationId xmlns:p14="http://schemas.microsoft.com/office/powerpoint/2010/main" val="308722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8414A2-90BC-4083-B7C4-379ECDC36CF2}" type="datetimeFigureOut">
              <a:rPr lang="en-IN" smtClean="0"/>
              <a:t>21-11-2021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179164-793B-497B-AF0E-E4388715FCCC}" type="slidenum">
              <a:rPr lang="en-IN" smtClean="0"/>
              <a:t>‹#›</a:t>
            </a:fld>
            <a:endParaRPr lang="en-IN"/>
          </a:p>
        </p:txBody>
      </p:sp>
    </p:spTree>
    <p:extLst>
      <p:ext uri="{BB962C8B-B14F-4D97-AF65-F5344CB8AC3E}">
        <p14:creationId xmlns:p14="http://schemas.microsoft.com/office/powerpoint/2010/main" val="1334709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8414A2-90BC-4083-B7C4-379ECDC36CF2}"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179164-793B-497B-AF0E-E4388715FCCC}" type="slidenum">
              <a:rPr lang="en-IN" smtClean="0"/>
              <a:t>‹#›</a:t>
            </a:fld>
            <a:endParaRPr lang="en-IN"/>
          </a:p>
        </p:txBody>
      </p:sp>
    </p:spTree>
    <p:extLst>
      <p:ext uri="{BB962C8B-B14F-4D97-AF65-F5344CB8AC3E}">
        <p14:creationId xmlns:p14="http://schemas.microsoft.com/office/powerpoint/2010/main" val="3756248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8414A2-90BC-4083-B7C4-379ECDC36CF2}"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179164-793B-497B-AF0E-E4388715FCCC}" type="slidenum">
              <a:rPr lang="en-IN" smtClean="0"/>
              <a:t>‹#›</a:t>
            </a:fld>
            <a:endParaRPr lang="en-IN"/>
          </a:p>
        </p:txBody>
      </p:sp>
    </p:spTree>
    <p:extLst>
      <p:ext uri="{BB962C8B-B14F-4D97-AF65-F5344CB8AC3E}">
        <p14:creationId xmlns:p14="http://schemas.microsoft.com/office/powerpoint/2010/main" val="124018757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98414A2-90BC-4083-B7C4-379ECDC36CF2}"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179164-793B-497B-AF0E-E4388715FCCC}" type="slidenum">
              <a:rPr lang="en-IN" smtClean="0"/>
              <a:t>‹#›</a:t>
            </a:fld>
            <a:endParaRPr lang="en-IN"/>
          </a:p>
        </p:txBody>
      </p:sp>
    </p:spTree>
    <p:extLst>
      <p:ext uri="{BB962C8B-B14F-4D97-AF65-F5344CB8AC3E}">
        <p14:creationId xmlns:p14="http://schemas.microsoft.com/office/powerpoint/2010/main" val="130418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8414A2-90BC-4083-B7C4-379ECDC36CF2}"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179164-793B-497B-AF0E-E4388715FCCC}" type="slidenum">
              <a:rPr lang="en-IN" smtClean="0"/>
              <a:t>‹#›</a:t>
            </a:fld>
            <a:endParaRPr lang="en-IN"/>
          </a:p>
        </p:txBody>
      </p:sp>
    </p:spTree>
    <p:extLst>
      <p:ext uri="{BB962C8B-B14F-4D97-AF65-F5344CB8AC3E}">
        <p14:creationId xmlns:p14="http://schemas.microsoft.com/office/powerpoint/2010/main" val="311521224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8414A2-90BC-4083-B7C4-379ECDC36CF2}" type="datetimeFigureOut">
              <a:rPr lang="en-IN" smtClean="0"/>
              <a:t>21-11-2021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179164-793B-497B-AF0E-E4388715FCCC}" type="slidenum">
              <a:rPr lang="en-IN" smtClean="0"/>
              <a:t>‹#›</a:t>
            </a:fld>
            <a:endParaRPr lang="en-IN"/>
          </a:p>
        </p:txBody>
      </p:sp>
    </p:spTree>
    <p:extLst>
      <p:ext uri="{BB962C8B-B14F-4D97-AF65-F5344CB8AC3E}">
        <p14:creationId xmlns:p14="http://schemas.microsoft.com/office/powerpoint/2010/main" val="2131376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8414A2-90BC-4083-B7C4-379ECDC36CF2}" type="datetimeFigureOut">
              <a:rPr lang="en-IN" smtClean="0"/>
              <a:t>21-11-2021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179164-793B-497B-AF0E-E4388715FCCC}" type="slidenum">
              <a:rPr lang="en-IN" smtClean="0"/>
              <a:t>‹#›</a:t>
            </a:fld>
            <a:endParaRPr lang="en-IN"/>
          </a:p>
        </p:txBody>
      </p:sp>
    </p:spTree>
    <p:extLst>
      <p:ext uri="{BB962C8B-B14F-4D97-AF65-F5344CB8AC3E}">
        <p14:creationId xmlns:p14="http://schemas.microsoft.com/office/powerpoint/2010/main" val="3797067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98414A2-90BC-4083-B7C4-379ECDC36CF2}" type="datetimeFigureOut">
              <a:rPr lang="en-IN" smtClean="0"/>
              <a:t>21-11-2021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8179164-793B-497B-AF0E-E4388715FCCC}" type="slidenum">
              <a:rPr lang="en-IN" smtClean="0"/>
              <a:t>‹#›</a:t>
            </a:fld>
            <a:endParaRPr lang="en-IN"/>
          </a:p>
        </p:txBody>
      </p:sp>
    </p:spTree>
    <p:extLst>
      <p:ext uri="{BB962C8B-B14F-4D97-AF65-F5344CB8AC3E}">
        <p14:creationId xmlns:p14="http://schemas.microsoft.com/office/powerpoint/2010/main" val="140927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8414A2-90BC-4083-B7C4-379ECDC36CF2}" type="datetimeFigureOut">
              <a:rPr lang="en-IN" smtClean="0"/>
              <a:t>21-11-2021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8179164-793B-497B-AF0E-E4388715FCCC}" type="slidenum">
              <a:rPr lang="en-IN" smtClean="0"/>
              <a:t>‹#›</a:t>
            </a:fld>
            <a:endParaRPr lang="en-IN"/>
          </a:p>
        </p:txBody>
      </p:sp>
    </p:spTree>
    <p:extLst>
      <p:ext uri="{BB962C8B-B14F-4D97-AF65-F5344CB8AC3E}">
        <p14:creationId xmlns:p14="http://schemas.microsoft.com/office/powerpoint/2010/main" val="1957107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98414A2-90BC-4083-B7C4-379ECDC36CF2}" type="datetimeFigureOut">
              <a:rPr lang="en-IN" smtClean="0"/>
              <a:t>21-11-2021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8179164-793B-497B-AF0E-E4388715FCCC}" type="slidenum">
              <a:rPr lang="en-IN" smtClean="0"/>
              <a:t>‹#›</a:t>
            </a:fld>
            <a:endParaRPr lang="en-IN"/>
          </a:p>
        </p:txBody>
      </p:sp>
    </p:spTree>
    <p:extLst>
      <p:ext uri="{BB962C8B-B14F-4D97-AF65-F5344CB8AC3E}">
        <p14:creationId xmlns:p14="http://schemas.microsoft.com/office/powerpoint/2010/main" val="107068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8414A2-90BC-4083-B7C4-379ECDC36CF2}" type="datetimeFigureOut">
              <a:rPr lang="en-IN" smtClean="0"/>
              <a:t>21-11-2021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179164-793B-497B-AF0E-E4388715FCCC}" type="slidenum">
              <a:rPr lang="en-IN" smtClean="0"/>
              <a:t>‹#›</a:t>
            </a:fld>
            <a:endParaRPr lang="en-IN"/>
          </a:p>
        </p:txBody>
      </p:sp>
    </p:spTree>
    <p:extLst>
      <p:ext uri="{BB962C8B-B14F-4D97-AF65-F5344CB8AC3E}">
        <p14:creationId xmlns:p14="http://schemas.microsoft.com/office/powerpoint/2010/main" val="132655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8414A2-90BC-4083-B7C4-379ECDC36CF2}" type="datetimeFigureOut">
              <a:rPr lang="en-IN" smtClean="0"/>
              <a:t>21-11-2021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179164-793B-497B-AF0E-E4388715FCCC}" type="slidenum">
              <a:rPr lang="en-IN" smtClean="0"/>
              <a:t>‹#›</a:t>
            </a:fld>
            <a:endParaRPr lang="en-IN"/>
          </a:p>
        </p:txBody>
      </p:sp>
    </p:spTree>
    <p:extLst>
      <p:ext uri="{BB962C8B-B14F-4D97-AF65-F5344CB8AC3E}">
        <p14:creationId xmlns:p14="http://schemas.microsoft.com/office/powerpoint/2010/main" val="820850452"/>
      </p:ext>
    </p:extLst>
  </p:cSld>
  <p:clrMap bg1="dk1" tx1="lt1" bg2="dk2" tx2="lt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 id="21474839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A0FC2-E6F4-42DE-895A-BFE5711B9E39}"/>
              </a:ext>
            </a:extLst>
          </p:cNvPr>
          <p:cNvSpPr txBox="1"/>
          <p:nvPr/>
        </p:nvSpPr>
        <p:spPr>
          <a:xfrm>
            <a:off x="648067" y="255055"/>
            <a:ext cx="10440139" cy="1569660"/>
          </a:xfrm>
          <a:prstGeom prst="rect">
            <a:avLst/>
          </a:prstGeom>
          <a:noFill/>
        </p:spPr>
        <p:txBody>
          <a:bodyPr wrap="square" rtlCol="0">
            <a:spAutoFit/>
          </a:bodyPr>
          <a:lstStyle/>
          <a:p>
            <a:pPr algn="ctr"/>
            <a:r>
              <a:rPr lang="en-US" sz="4800" b="1" u="sng" dirty="0">
                <a:solidFill>
                  <a:schemeClr val="accent3"/>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Advance Blind turn traffic indicator and accident prevention system.</a:t>
            </a:r>
            <a:endParaRPr lang="en-IN" sz="4800" b="1" u="sng"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B2ABD8E-43FC-489B-903B-6F0FA03EE240}"/>
              </a:ext>
            </a:extLst>
          </p:cNvPr>
          <p:cNvPicPr/>
          <p:nvPr/>
        </p:nvPicPr>
        <p:blipFill>
          <a:blip r:embed="rId2"/>
          <a:stretch>
            <a:fillRect/>
          </a:stretch>
        </p:blipFill>
        <p:spPr>
          <a:xfrm>
            <a:off x="5282213" y="2175896"/>
            <a:ext cx="1171852" cy="914400"/>
          </a:xfrm>
          <a:prstGeom prst="rect">
            <a:avLst/>
          </a:prstGeom>
        </p:spPr>
      </p:pic>
      <p:sp>
        <p:nvSpPr>
          <p:cNvPr id="7" name="TextBox 6">
            <a:extLst>
              <a:ext uri="{FF2B5EF4-FFF2-40B4-BE49-F238E27FC236}">
                <a16:creationId xmlns:a16="http://schemas.microsoft.com/office/drawing/2014/main" id="{E23C0BCE-9083-4CE6-B506-2EFA6C8292B6}"/>
              </a:ext>
            </a:extLst>
          </p:cNvPr>
          <p:cNvSpPr txBox="1"/>
          <p:nvPr/>
        </p:nvSpPr>
        <p:spPr>
          <a:xfrm>
            <a:off x="7031115" y="3639845"/>
            <a:ext cx="45719"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3548200C-37F4-46BD-9D6F-55F94A563FAA}"/>
              </a:ext>
            </a:extLst>
          </p:cNvPr>
          <p:cNvSpPr txBox="1"/>
          <p:nvPr/>
        </p:nvSpPr>
        <p:spPr>
          <a:xfrm>
            <a:off x="1524000" y="3190504"/>
            <a:ext cx="8831484" cy="1024896"/>
          </a:xfrm>
          <a:prstGeom prst="rect">
            <a:avLst/>
          </a:prstGeom>
          <a:noFill/>
        </p:spPr>
        <p:txBody>
          <a:bodyPr wrap="square" rtlCol="0">
            <a:spAutoFit/>
          </a:bodyPr>
          <a:lstStyle/>
          <a:p>
            <a:pPr algn="ctr">
              <a:lnSpc>
                <a:spcPct val="115000"/>
              </a:lnSpc>
              <a:spcAft>
                <a:spcPts val="1800"/>
              </a:spcAft>
            </a:pPr>
            <a:r>
              <a:rPr lang="en-US" sz="2400" b="1"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Department of Computer Science and Information Technology</a:t>
            </a:r>
            <a:endParaRPr lang="en-IN" sz="2400"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solidFill>
                <a:schemeClr val="bg2">
                  <a:lumMod val="20000"/>
                  <a:lumOff val="80000"/>
                </a:schemeClr>
              </a:solidFill>
              <a:effectLst>
                <a:outerShdw blurRad="38100" dist="38100" dir="2700000" algn="tl">
                  <a:srgbClr val="000000">
                    <a:alpha val="43137"/>
                  </a:srgbClr>
                </a:outerShdw>
              </a:effectLst>
            </a:endParaRPr>
          </a:p>
        </p:txBody>
      </p:sp>
      <p:sp>
        <p:nvSpPr>
          <p:cNvPr id="10" name="TextBox 9">
            <a:extLst>
              <a:ext uri="{FF2B5EF4-FFF2-40B4-BE49-F238E27FC236}">
                <a16:creationId xmlns:a16="http://schemas.microsoft.com/office/drawing/2014/main" id="{5FC0C846-C3A2-4A23-BD17-E6E9CAC32CAD}"/>
              </a:ext>
            </a:extLst>
          </p:cNvPr>
          <p:cNvSpPr txBox="1"/>
          <p:nvPr/>
        </p:nvSpPr>
        <p:spPr>
          <a:xfrm>
            <a:off x="2237547" y="3673837"/>
            <a:ext cx="7261181" cy="461665"/>
          </a:xfrm>
          <a:prstGeom prst="rect">
            <a:avLst/>
          </a:prstGeom>
          <a:noFill/>
        </p:spPr>
        <p:txBody>
          <a:bodyPr wrap="square" rtlCol="0">
            <a:spAutoFit/>
          </a:bodyPr>
          <a:lstStyle/>
          <a:p>
            <a:r>
              <a:rPr lang="en-US" sz="1800" b="1" dirty="0">
                <a:solidFill>
                  <a:schemeClr val="accent1">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chemeClr val="accent1">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Acropolis Institute of Technology &amp; Research, Indore</a:t>
            </a:r>
            <a:endParaRPr lang="en-IN" sz="2400" dirty="0">
              <a:solidFill>
                <a:schemeClr val="accent1">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1A74FAE-6B97-481C-B042-AC608CDBF247}"/>
              </a:ext>
            </a:extLst>
          </p:cNvPr>
          <p:cNvSpPr txBox="1"/>
          <p:nvPr/>
        </p:nvSpPr>
        <p:spPr>
          <a:xfrm>
            <a:off x="8615228" y="4523568"/>
            <a:ext cx="3050465" cy="646331"/>
          </a:xfrm>
          <a:prstGeom prst="rect">
            <a:avLst/>
          </a:prstGeom>
          <a:noFill/>
        </p:spPr>
        <p:txBody>
          <a:bodyPr wrap="square" rtlCol="0">
            <a:spAutoFit/>
          </a:bodyPr>
          <a:lstStyle/>
          <a:p>
            <a:r>
              <a:rPr lang="en-US" sz="1800" b="1" dirty="0">
                <a:solidFill>
                  <a:schemeClr val="bg2">
                    <a:lumMod val="20000"/>
                    <a:lumOff val="80000"/>
                  </a:schemeClr>
                </a:solidFill>
                <a:effectLst/>
                <a:latin typeface="Calibri" panose="020F0502020204030204" pitchFamily="34" charset="0"/>
                <a:ea typeface="Calibri" panose="020F0502020204030204" pitchFamily="34" charset="0"/>
              </a:rPr>
              <a:t>Submitted By:</a:t>
            </a:r>
            <a:endParaRPr lang="en-IN" sz="1800" dirty="0">
              <a:solidFill>
                <a:schemeClr val="bg2">
                  <a:lumMod val="20000"/>
                  <a:lumOff val="80000"/>
                </a:schemeClr>
              </a:solidFill>
              <a:effectLst/>
              <a:latin typeface="Calibri" panose="020F0502020204030204" pitchFamily="34" charset="0"/>
              <a:ea typeface="Calibri" panose="020F0502020204030204" pitchFamily="34" charset="0"/>
            </a:endParaRPr>
          </a:p>
          <a:p>
            <a:endParaRPr lang="en-IN" dirty="0">
              <a:solidFill>
                <a:schemeClr val="bg2">
                  <a:lumMod val="20000"/>
                  <a:lumOff val="80000"/>
                </a:schemeClr>
              </a:solidFill>
            </a:endParaRPr>
          </a:p>
        </p:txBody>
      </p:sp>
      <p:sp>
        <p:nvSpPr>
          <p:cNvPr id="14" name="TextBox 13">
            <a:extLst>
              <a:ext uri="{FF2B5EF4-FFF2-40B4-BE49-F238E27FC236}">
                <a16:creationId xmlns:a16="http://schemas.microsoft.com/office/drawing/2014/main" id="{A6D5BF03-0E70-4B1B-97BE-FE67377DE5C3}"/>
              </a:ext>
            </a:extLst>
          </p:cNvPr>
          <p:cNvSpPr txBox="1"/>
          <p:nvPr/>
        </p:nvSpPr>
        <p:spPr>
          <a:xfrm>
            <a:off x="507139" y="4523568"/>
            <a:ext cx="2815181" cy="369332"/>
          </a:xfrm>
          <a:prstGeom prst="rect">
            <a:avLst/>
          </a:prstGeom>
          <a:noFill/>
        </p:spPr>
        <p:txBody>
          <a:bodyPr wrap="square" rtlCol="0">
            <a:spAutoFit/>
          </a:bodyPr>
          <a:lstStyle/>
          <a:p>
            <a:r>
              <a:rPr lang="en-US" sz="1800" b="1" dirty="0">
                <a:solidFill>
                  <a:schemeClr val="bg2">
                    <a:lumMod val="20000"/>
                    <a:lumOff val="80000"/>
                  </a:schemeClr>
                </a:solidFill>
                <a:effectLst/>
                <a:latin typeface="Calibri" panose="020F0502020204030204" pitchFamily="34" charset="0"/>
                <a:ea typeface="Calibri" panose="020F0502020204030204" pitchFamily="34" charset="0"/>
              </a:rPr>
              <a:t>Under the Supervision of: </a:t>
            </a:r>
            <a:endParaRPr lang="en-IN" dirty="0">
              <a:solidFill>
                <a:schemeClr val="bg2">
                  <a:lumMod val="20000"/>
                  <a:lumOff val="80000"/>
                </a:schemeClr>
              </a:solidFill>
            </a:endParaRPr>
          </a:p>
        </p:txBody>
      </p:sp>
      <p:sp>
        <p:nvSpPr>
          <p:cNvPr id="16" name="TextBox 15">
            <a:extLst>
              <a:ext uri="{FF2B5EF4-FFF2-40B4-BE49-F238E27FC236}">
                <a16:creationId xmlns:a16="http://schemas.microsoft.com/office/drawing/2014/main" id="{3708E343-BCC2-4F15-A3A1-0EE5EFBEB14D}"/>
              </a:ext>
            </a:extLst>
          </p:cNvPr>
          <p:cNvSpPr txBox="1"/>
          <p:nvPr/>
        </p:nvSpPr>
        <p:spPr>
          <a:xfrm>
            <a:off x="3476530" y="5145550"/>
            <a:ext cx="8026199" cy="1773819"/>
          </a:xfrm>
          <a:prstGeom prst="rect">
            <a:avLst/>
          </a:prstGeom>
          <a:noFill/>
        </p:spPr>
        <p:txBody>
          <a:bodyPr wrap="square" rtlCol="0">
            <a:spAutoFit/>
          </a:bodyPr>
          <a:lstStyle/>
          <a:p>
            <a:pPr marL="570230" algn="just">
              <a:lnSpc>
                <a:spcPct val="115000"/>
              </a:lnSpc>
              <a:spcAft>
                <a:spcPts val="1475"/>
              </a:spcAft>
            </a:pPr>
            <a:r>
              <a:rPr lang="en-US" sz="1800" b="1" dirty="0">
                <a:solidFill>
                  <a:schemeClr val="accent3"/>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Aman Sharma (0827CT191008)</a:t>
            </a:r>
            <a:endParaRPr lang="en-IN" sz="1800" dirty="0">
              <a:solidFill>
                <a:schemeClr val="accent3"/>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570230" algn="just">
              <a:lnSpc>
                <a:spcPct val="115000"/>
              </a:lnSpc>
              <a:spcAft>
                <a:spcPts val="1475"/>
              </a:spcAft>
            </a:pPr>
            <a:r>
              <a:rPr lang="en-US" sz="1800" b="1" dirty="0">
                <a:solidFill>
                  <a:schemeClr val="accent3"/>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Aniket Tiwari (0827CT191010)</a:t>
            </a:r>
            <a:endParaRPr lang="en-IN" sz="1800" dirty="0">
              <a:solidFill>
                <a:schemeClr val="accent3"/>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R="593725" algn="just">
              <a:lnSpc>
                <a:spcPct val="115000"/>
              </a:lnSpc>
              <a:spcAft>
                <a:spcPts val="470"/>
              </a:spcAft>
            </a:pPr>
            <a:r>
              <a:rPr lang="en-US" sz="1800" b="1" dirty="0">
                <a:solidFill>
                  <a:schemeClr val="accent3"/>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a:t>
            </a:r>
            <a:r>
              <a:rPr lang="en-US" sz="1800" b="1" dirty="0" err="1">
                <a:solidFill>
                  <a:schemeClr val="accent3"/>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Ashwin</a:t>
            </a:r>
            <a:r>
              <a:rPr lang="en-US" sz="1800" b="1" dirty="0">
                <a:solidFill>
                  <a:schemeClr val="accent3"/>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Vyas (0827CT191012)</a:t>
            </a:r>
            <a:endParaRPr lang="en-IN" sz="1800" dirty="0">
              <a:solidFill>
                <a:schemeClr val="accent3"/>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lgn="just"/>
            <a:endParaRPr lang="en-IN" dirty="0">
              <a:solidFill>
                <a:schemeClr val="accent3"/>
              </a:solidFill>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154F0B14-3A40-4026-A8FF-42DE4E0BB090}"/>
              </a:ext>
            </a:extLst>
          </p:cNvPr>
          <p:cNvSpPr txBox="1"/>
          <p:nvPr/>
        </p:nvSpPr>
        <p:spPr>
          <a:xfrm>
            <a:off x="507139" y="5145550"/>
            <a:ext cx="4551680" cy="369332"/>
          </a:xfrm>
          <a:prstGeom prst="rect">
            <a:avLst/>
          </a:prstGeom>
          <a:noFill/>
        </p:spPr>
        <p:txBody>
          <a:bodyPr wrap="square" rtlCol="0">
            <a:spAutoFit/>
          </a:bodyPr>
          <a:lstStyle/>
          <a:p>
            <a:r>
              <a:rPr lang="en-US" sz="1800" b="1" dirty="0">
                <a:solidFill>
                  <a:schemeClr val="accent3"/>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Prof. Nisha Rathi Mam </a:t>
            </a:r>
            <a:endParaRPr lang="en-IN" dirty="0">
              <a:solidFill>
                <a:schemeClr val="accent3"/>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7579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9556C5-89ED-4321-B653-696EA0CFF5BB}"/>
              </a:ext>
            </a:extLst>
          </p:cNvPr>
          <p:cNvSpPr txBox="1"/>
          <p:nvPr/>
        </p:nvSpPr>
        <p:spPr>
          <a:xfrm>
            <a:off x="4683566" y="1237154"/>
            <a:ext cx="2734323" cy="523220"/>
          </a:xfrm>
          <a:prstGeom prst="rect">
            <a:avLst/>
          </a:prstGeom>
          <a:noFill/>
        </p:spPr>
        <p:txBody>
          <a:bodyPr wrap="square" rtlCol="0">
            <a:spAutoFit/>
          </a:bodyPr>
          <a:lstStyle/>
          <a:p>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F6607D8-EE9E-4B31-AF22-985A1823B88E}"/>
              </a:ext>
            </a:extLst>
          </p:cNvPr>
          <p:cNvSpPr txBox="1"/>
          <p:nvPr/>
        </p:nvSpPr>
        <p:spPr>
          <a:xfrm>
            <a:off x="1085752" y="2157449"/>
            <a:ext cx="9929953" cy="341632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Thus, the system helps to prevent head-on collision and also a fatal accident that is very frequent in blind corners. With the inclusion of both visual and audio systems, the current situation in the corner can be showcased. The system alerts the driver before entering the corner itself so that driver can take precautionary steps in order to sail through the corner. Thus, it will be an effective solution that can be implemented in mountain and ghat roads where mirrors cannot be used effectively due to low visibility.</a:t>
            </a:r>
          </a:p>
          <a:p>
            <a:pPr algn="just"/>
            <a:r>
              <a:rPr lang="en-US" sz="2400" dirty="0">
                <a:latin typeface="Times New Roman" panose="02020603050405020304" pitchFamily="18" charset="0"/>
                <a:cs typeface="Times New Roman" panose="02020603050405020304" pitchFamily="18" charset="0"/>
              </a:rPr>
              <a:t>This system can greatly improve the safety of the passengers traveling through those roads.</a:t>
            </a:r>
          </a:p>
        </p:txBody>
      </p:sp>
    </p:spTree>
    <p:extLst>
      <p:ext uri="{BB962C8B-B14F-4D97-AF65-F5344CB8AC3E}">
        <p14:creationId xmlns:p14="http://schemas.microsoft.com/office/powerpoint/2010/main" val="45273628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BDA0EF-7D1C-4656-B346-7DE047113924}"/>
              </a:ext>
            </a:extLst>
          </p:cNvPr>
          <p:cNvSpPr txBox="1"/>
          <p:nvPr/>
        </p:nvSpPr>
        <p:spPr>
          <a:xfrm>
            <a:off x="874464" y="5008660"/>
            <a:ext cx="10637520" cy="1200329"/>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There are many accidents due to blind turns and U-turns especially in hilly areas because the drivers of one side are not aware that the vehicle is coming on the other side and at what speed and which type of vehicle, due to which it leads to accidents.</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DCE68A0-7945-423B-A2E8-B216CA6EBF67}"/>
              </a:ext>
            </a:extLst>
          </p:cNvPr>
          <p:cNvSpPr txBox="1"/>
          <p:nvPr/>
        </p:nvSpPr>
        <p:spPr>
          <a:xfrm>
            <a:off x="4605724" y="547063"/>
            <a:ext cx="3175000" cy="523220"/>
          </a:xfrm>
          <a:prstGeom prst="rect">
            <a:avLst/>
          </a:prstGeom>
          <a:noFill/>
        </p:spPr>
        <p:txBody>
          <a:bodyPr wrap="square" rtlCol="0">
            <a:spAutoFit/>
          </a:bodyPr>
          <a:lstStyle/>
          <a:p>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Idea</a:t>
            </a:r>
            <a:endPar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0D18E2F-0044-4766-90D3-E456DA05C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95" y="1486867"/>
            <a:ext cx="5673880" cy="3142942"/>
          </a:xfrm>
          <a:prstGeom prst="rect">
            <a:avLst/>
          </a:prstGeom>
        </p:spPr>
      </p:pic>
      <p:pic>
        <p:nvPicPr>
          <p:cNvPr id="10" name="Picture 9">
            <a:extLst>
              <a:ext uri="{FF2B5EF4-FFF2-40B4-BE49-F238E27FC236}">
                <a16:creationId xmlns:a16="http://schemas.microsoft.com/office/drawing/2014/main" id="{73BE0C6B-17D9-4920-AF8C-7F5DFCC83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4875" y="1486867"/>
            <a:ext cx="5969325" cy="3211844"/>
          </a:xfrm>
          <a:prstGeom prst="rect">
            <a:avLst/>
          </a:prstGeom>
        </p:spPr>
      </p:pic>
    </p:spTree>
    <p:extLst>
      <p:ext uri="{BB962C8B-B14F-4D97-AF65-F5344CB8AC3E}">
        <p14:creationId xmlns:p14="http://schemas.microsoft.com/office/powerpoint/2010/main" val="263486244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1205D-8760-4CF0-9742-EE13BD55C763}"/>
              </a:ext>
            </a:extLst>
          </p:cNvPr>
          <p:cNvSpPr txBox="1"/>
          <p:nvPr/>
        </p:nvSpPr>
        <p:spPr>
          <a:xfrm>
            <a:off x="543209" y="1261148"/>
            <a:ext cx="5685575" cy="4524315"/>
          </a:xfrm>
          <a:prstGeom prst="rect">
            <a:avLst/>
          </a:prstGeom>
          <a:noFill/>
        </p:spPr>
        <p:txBody>
          <a:bodyPr wrap="square" rtlCol="0">
            <a:spAutoFit/>
          </a:bodyPr>
          <a:lstStyle/>
          <a:p>
            <a:pPr marL="457200" indent="-457200" algn="just">
              <a:buAutoNum type="arabicPeriod"/>
            </a:pPr>
            <a:r>
              <a:rPr lang="en-US" sz="2400" b="0" i="0" dirty="0">
                <a:effectLst/>
                <a:latin typeface="Times New Roman" panose="02020603050405020304" pitchFamily="18" charset="0"/>
                <a:cs typeface="Times New Roman" panose="02020603050405020304" pitchFamily="18" charset="0"/>
              </a:rPr>
              <a:t>The Objective is to decrease the number of accidents in curve roads.</a:t>
            </a:r>
          </a:p>
          <a:p>
            <a:pPr marL="457200" indent="-457200" algn="just">
              <a:buAutoNum type="arabicPeriod"/>
            </a:pPr>
            <a:r>
              <a:rPr lang="en-US" sz="2400" b="0" i="0" dirty="0">
                <a:effectLst/>
                <a:latin typeface="Times New Roman" panose="02020603050405020304" pitchFamily="18" charset="0"/>
                <a:cs typeface="Times New Roman" panose="02020603050405020304" pitchFamily="18" charset="0"/>
              </a:rPr>
              <a:t>This is done by alerting the driver by means of LED light which glows when vehicle comes from the other side of the curve. </a:t>
            </a:r>
          </a:p>
          <a:p>
            <a:pPr marL="457200" indent="-457200" algn="just">
              <a:buAutoNum type="arabicPeriod"/>
            </a:pPr>
            <a:r>
              <a:rPr lang="en-US" sz="2400" b="0" i="0" dirty="0">
                <a:effectLst/>
                <a:latin typeface="Times New Roman" panose="02020603050405020304" pitchFamily="18" charset="0"/>
                <a:cs typeface="Times New Roman" panose="02020603050405020304" pitchFamily="18" charset="0"/>
              </a:rPr>
              <a:t>It will display what type of vehicle which is coming on the other hand of the road. </a:t>
            </a:r>
          </a:p>
          <a:p>
            <a:pPr marL="457200" indent="-457200" algn="just">
              <a:buAutoNum type="arabicPeriod"/>
            </a:pPr>
            <a:r>
              <a:rPr lang="en-US" sz="2400" b="0" i="0" dirty="0">
                <a:effectLst/>
                <a:latin typeface="Times New Roman" panose="02020603050405020304" pitchFamily="18" charset="0"/>
                <a:cs typeface="Times New Roman" panose="02020603050405020304" pitchFamily="18" charset="0"/>
              </a:rPr>
              <a:t>It will also display speed of vehicle which is coming on the other hand of the road.</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265" y="1261148"/>
            <a:ext cx="5495453" cy="4857750"/>
          </a:xfrm>
          <a:prstGeom prst="rect">
            <a:avLst/>
          </a:prstGeom>
        </p:spPr>
      </p:pic>
    </p:spTree>
    <p:extLst>
      <p:ext uri="{BB962C8B-B14F-4D97-AF65-F5344CB8AC3E}">
        <p14:creationId xmlns:p14="http://schemas.microsoft.com/office/powerpoint/2010/main" val="183953578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63420E-8CE2-4BE1-960F-54864C2E8ED8}"/>
              </a:ext>
            </a:extLst>
          </p:cNvPr>
          <p:cNvSpPr txBox="1"/>
          <p:nvPr/>
        </p:nvSpPr>
        <p:spPr>
          <a:xfrm>
            <a:off x="3116063" y="204186"/>
            <a:ext cx="5197000" cy="523220"/>
          </a:xfrm>
          <a:prstGeom prst="rect">
            <a:avLst/>
          </a:prstGeom>
          <a:noFill/>
        </p:spPr>
        <p:txBody>
          <a:bodyPr wrap="none" rtlCol="0">
            <a:spAutoFit/>
          </a:bodyPr>
          <a:lstStyle/>
          <a:p>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IOT(INTERNET OF THINGS)</a:t>
            </a:r>
            <a:endPar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4EEEB0C-8CB4-45F3-A940-48E6F7DC5A40}"/>
              </a:ext>
            </a:extLst>
          </p:cNvPr>
          <p:cNvSpPr txBox="1"/>
          <p:nvPr/>
        </p:nvSpPr>
        <p:spPr>
          <a:xfrm>
            <a:off x="470781" y="2482363"/>
            <a:ext cx="4255129" cy="230832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Internet of Things, or IOT, refers to the billions of physical devices around the world that are now connected to the internet, all collecting and sharing data. </a:t>
            </a:r>
          </a:p>
          <a:p>
            <a:pPr algn="just"/>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1CA8DB4-F363-4F31-9118-95E723D66775}"/>
              </a:ext>
            </a:extLst>
          </p:cNvPr>
          <p:cNvPicPr>
            <a:picLocks noChangeAspect="1"/>
          </p:cNvPicPr>
          <p:nvPr/>
        </p:nvPicPr>
        <p:blipFill>
          <a:blip r:embed="rId2"/>
          <a:stretch>
            <a:fillRect/>
          </a:stretch>
        </p:blipFill>
        <p:spPr>
          <a:xfrm>
            <a:off x="4886340" y="1878746"/>
            <a:ext cx="6633321" cy="3515558"/>
          </a:xfrm>
          <a:prstGeom prst="rect">
            <a:avLst/>
          </a:prstGeom>
        </p:spPr>
      </p:pic>
    </p:spTree>
    <p:extLst>
      <p:ext uri="{BB962C8B-B14F-4D97-AF65-F5344CB8AC3E}">
        <p14:creationId xmlns:p14="http://schemas.microsoft.com/office/powerpoint/2010/main" val="11769717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9644B-DD38-414D-AC11-C0899AB6175D}"/>
              </a:ext>
            </a:extLst>
          </p:cNvPr>
          <p:cNvSpPr txBox="1"/>
          <p:nvPr/>
        </p:nvSpPr>
        <p:spPr>
          <a:xfrm>
            <a:off x="3826276" y="257277"/>
            <a:ext cx="3392147" cy="523220"/>
          </a:xfrm>
          <a:prstGeom prst="rect">
            <a:avLst/>
          </a:prstGeom>
          <a:noFill/>
        </p:spPr>
        <p:txBody>
          <a:bodyPr wrap="none" rtlCol="0">
            <a:spAutoFit/>
          </a:bodyPr>
          <a:lstStyle/>
          <a:p>
            <a:r>
              <a:rPr lang="en-IN" sz="2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Project</a:t>
            </a:r>
            <a:r>
              <a:rPr lang="en-IN" sz="2800" u="sng"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Requirement</a:t>
            </a:r>
            <a:endPar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6B5EC4B-5EDA-4D56-B3A7-C1CF347A23ED}"/>
              </a:ext>
            </a:extLst>
          </p:cNvPr>
          <p:cNvSpPr txBox="1"/>
          <p:nvPr/>
        </p:nvSpPr>
        <p:spPr>
          <a:xfrm>
            <a:off x="1188905" y="1061154"/>
            <a:ext cx="4838330" cy="5355312"/>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Hardwares :-</a:t>
            </a:r>
          </a:p>
          <a:p>
            <a:endParaRPr lang="en-US" dirty="0">
              <a:latin typeface="Times New Roman" panose="02020603050405020304" pitchFamily="18" charset="0"/>
              <a:cs typeface="Times New Roman" panose="02020603050405020304" pitchFamily="18" charset="0"/>
            </a:endParaRPr>
          </a:p>
          <a:p>
            <a:pPr marL="342900" indent="-342900" algn="just">
              <a:buAutoNum type="arabicPeriod"/>
            </a:pPr>
            <a:r>
              <a:rPr lang="en-US" sz="2000" dirty="0">
                <a:latin typeface="Times New Roman" panose="02020603050405020304" pitchFamily="18" charset="0"/>
                <a:cs typeface="Times New Roman" panose="02020603050405020304" pitchFamily="18" charset="0"/>
              </a:rPr>
              <a:t>Arduino </a:t>
            </a:r>
          </a:p>
          <a:p>
            <a:pPr marL="342900" indent="-342900">
              <a:buAutoNum type="arabicPeriod"/>
            </a:pPr>
            <a:r>
              <a:rPr lang="en-US" sz="2000" dirty="0">
                <a:latin typeface="Times New Roman" panose="02020603050405020304" pitchFamily="18" charset="0"/>
                <a:cs typeface="Times New Roman" panose="02020603050405020304" pitchFamily="18" charset="0"/>
              </a:rPr>
              <a:t> Crystal Oscillator </a:t>
            </a:r>
          </a:p>
          <a:p>
            <a:pPr marL="342900" indent="-342900">
              <a:buAutoNum type="arabicPeriod"/>
            </a:pPr>
            <a:r>
              <a:rPr lang="en-US" sz="2000" dirty="0">
                <a:latin typeface="Times New Roman" panose="02020603050405020304" pitchFamily="18" charset="0"/>
                <a:cs typeface="Times New Roman" panose="02020603050405020304" pitchFamily="18" charset="0"/>
              </a:rPr>
              <a:t> Resistors </a:t>
            </a:r>
          </a:p>
          <a:p>
            <a:pPr marL="342900" indent="-342900">
              <a:buAutoNum type="arabicPeriod"/>
            </a:pPr>
            <a:r>
              <a:rPr lang="en-US" sz="2000" dirty="0">
                <a:latin typeface="Times New Roman" panose="02020603050405020304" pitchFamily="18" charset="0"/>
                <a:cs typeface="Times New Roman" panose="02020603050405020304" pitchFamily="18" charset="0"/>
              </a:rPr>
              <a:t>Capacitors </a:t>
            </a:r>
          </a:p>
          <a:p>
            <a:pPr marL="342900" indent="-342900">
              <a:buAutoNum type="arabicPeriod"/>
            </a:pPr>
            <a:r>
              <a:rPr lang="en-US" sz="2000" dirty="0">
                <a:latin typeface="Times New Roman" panose="02020603050405020304" pitchFamily="18" charset="0"/>
                <a:cs typeface="Times New Roman" panose="02020603050405020304" pitchFamily="18" charset="0"/>
              </a:rPr>
              <a:t>Transistors </a:t>
            </a:r>
          </a:p>
          <a:p>
            <a:pPr marL="342900" indent="-342900">
              <a:buAutoNum type="arabicPeriod"/>
            </a:pPr>
            <a:r>
              <a:rPr lang="en-US" sz="2000" dirty="0">
                <a:latin typeface="Times New Roman" panose="02020603050405020304" pitchFamily="18" charset="0"/>
                <a:cs typeface="Times New Roman" panose="02020603050405020304" pitchFamily="18" charset="0"/>
              </a:rPr>
              <a:t>Cables and Connectors </a:t>
            </a:r>
          </a:p>
          <a:p>
            <a:pPr marL="342900" indent="-342900">
              <a:buAutoNum type="arabicPeriod"/>
            </a:pPr>
            <a:r>
              <a:rPr lang="en-US" sz="2000" dirty="0">
                <a:latin typeface="Times New Roman" panose="02020603050405020304" pitchFamily="18" charset="0"/>
                <a:cs typeface="Times New Roman" panose="02020603050405020304" pitchFamily="18" charset="0"/>
              </a:rPr>
              <a:t> Diodes </a:t>
            </a:r>
          </a:p>
          <a:p>
            <a:pPr marL="342900" indent="-342900">
              <a:buAutoNum type="arabicPeriod"/>
            </a:pPr>
            <a:r>
              <a:rPr lang="en-US" sz="2000" dirty="0">
                <a:latin typeface="Times New Roman" panose="02020603050405020304" pitchFamily="18" charset="0"/>
                <a:cs typeface="Times New Roman" panose="02020603050405020304" pitchFamily="18" charset="0"/>
              </a:rPr>
              <a:t>PCB and Breadboards </a:t>
            </a:r>
          </a:p>
          <a:p>
            <a:pPr marL="342900" indent="-342900">
              <a:buAutoNum type="arabicPeriod"/>
            </a:pPr>
            <a:r>
              <a:rPr lang="en-US" sz="2000" dirty="0">
                <a:latin typeface="Times New Roman" panose="02020603050405020304" pitchFamily="18" charset="0"/>
                <a:cs typeface="Times New Roman" panose="02020603050405020304" pitchFamily="18" charset="0"/>
              </a:rPr>
              <a:t>LED</a:t>
            </a:r>
          </a:p>
          <a:p>
            <a:pPr marL="342900" indent="-342900">
              <a:buAutoNum type="arabicPeriod"/>
            </a:pPr>
            <a:r>
              <a:rPr lang="en-US" sz="2000" dirty="0">
                <a:latin typeface="Times New Roman" panose="02020603050405020304" pitchFamily="18" charset="0"/>
                <a:cs typeface="Times New Roman" panose="02020603050405020304" pitchFamily="18" charset="0"/>
              </a:rPr>
              <a:t>Transformer/Adapter</a:t>
            </a:r>
          </a:p>
          <a:p>
            <a:pPr marL="342900" indent="-342900">
              <a:buAutoNum type="arabicPeriod"/>
            </a:pPr>
            <a:r>
              <a:rPr lang="en-US" sz="2000" dirty="0">
                <a:latin typeface="Times New Roman" panose="02020603050405020304" pitchFamily="18" charset="0"/>
                <a:cs typeface="Times New Roman" panose="02020603050405020304" pitchFamily="18" charset="0"/>
              </a:rPr>
              <a:t> Push Buttons </a:t>
            </a:r>
          </a:p>
          <a:p>
            <a:pPr marL="342900" indent="-342900">
              <a:buAutoNum type="arabicPeriod"/>
            </a:pPr>
            <a:r>
              <a:rPr lang="en-US" sz="2000" dirty="0">
                <a:latin typeface="Times New Roman" panose="02020603050405020304" pitchFamily="18" charset="0"/>
                <a:cs typeface="Times New Roman" panose="02020603050405020304" pitchFamily="18" charset="0"/>
              </a:rPr>
              <a:t> Switch  IC </a:t>
            </a:r>
          </a:p>
          <a:p>
            <a:pPr marL="342900" indent="-342900">
              <a:buAutoNum type="arabicPeriod"/>
            </a:pPr>
            <a:r>
              <a:rPr lang="en-US" sz="2000" dirty="0">
                <a:latin typeface="Times New Roman" panose="02020603050405020304" pitchFamily="18" charset="0"/>
                <a:cs typeface="Times New Roman" panose="02020603050405020304" pitchFamily="18" charset="0"/>
              </a:rPr>
              <a:t>IC </a:t>
            </a:r>
          </a:p>
          <a:p>
            <a:pPr marL="342900" indent="-342900">
              <a:buAutoNum type="arabicPeriod"/>
            </a:pPr>
            <a:r>
              <a:rPr lang="en-US" sz="2000" dirty="0">
                <a:latin typeface="Times New Roman" panose="02020603050405020304" pitchFamily="18" charset="0"/>
                <a:cs typeface="Times New Roman" panose="02020603050405020304" pitchFamily="18" charset="0"/>
              </a:rPr>
              <a:t>IC Sockets</a:t>
            </a:r>
          </a:p>
          <a:p>
            <a:pPr marL="342900" indent="-342900">
              <a:buAutoNum type="arabicPeriod"/>
            </a:pPr>
            <a:r>
              <a:rPr lang="en-US" sz="2000" dirty="0">
                <a:latin typeface="Times New Roman" panose="02020603050405020304" pitchFamily="18" charset="0"/>
                <a:cs typeface="Times New Roman" panose="02020603050405020304" pitchFamily="18" charset="0"/>
              </a:rPr>
              <a:t>Sensors</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69F447E-C1FF-4281-B0E5-CEB32616EC28}"/>
              </a:ext>
            </a:extLst>
          </p:cNvPr>
          <p:cNvSpPr txBox="1"/>
          <p:nvPr/>
        </p:nvSpPr>
        <p:spPr>
          <a:xfrm>
            <a:off x="5522349" y="1061154"/>
            <a:ext cx="5350863" cy="4431983"/>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Software:</a:t>
            </a:r>
            <a:r>
              <a:rPr lang="en-US" b="1" u="sng" dirty="0">
                <a:latin typeface="Times New Roman" panose="02020603050405020304" pitchFamily="18" charset="0"/>
                <a:cs typeface="Times New Roman" panose="02020603050405020304" pitchFamily="18" charset="0"/>
              </a:rPr>
              <a:t>-</a:t>
            </a:r>
          </a:p>
          <a:p>
            <a:endParaRPr lang="en-US" b="1" u="sng" dirty="0">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The arduino integrated development environment (IDE) is a cross-platform application (for windows, macos, </a:t>
            </a:r>
            <a:r>
              <a:rPr lang="en-US" sz="2400" b="0" i="0" dirty="0" err="1">
                <a:effectLst/>
                <a:latin typeface="Times New Roman" panose="02020603050405020304" pitchFamily="18" charset="0"/>
                <a:cs typeface="Times New Roman" panose="02020603050405020304" pitchFamily="18" charset="0"/>
              </a:rPr>
              <a:t>linux</a:t>
            </a:r>
            <a:r>
              <a:rPr lang="en-US" sz="2400" b="0" i="0" dirty="0">
                <a:effectLst/>
                <a:latin typeface="Times New Roman" panose="02020603050405020304" pitchFamily="18" charset="0"/>
                <a:cs typeface="Times New Roman" panose="02020603050405020304" pitchFamily="18" charset="0"/>
              </a:rPr>
              <a:t>) that is written in the programming language java. It is used to write and upload programs to arduino board. </a:t>
            </a:r>
          </a:p>
          <a:p>
            <a:pPr algn="just"/>
            <a:r>
              <a:rPr lang="en-US" sz="2400" b="0" i="0" dirty="0">
                <a:effectLst/>
                <a:latin typeface="Times New Roman" panose="02020603050405020304" pitchFamily="18" charset="0"/>
                <a:cs typeface="Times New Roman" panose="02020603050405020304" pitchFamily="18" charset="0"/>
              </a:rPr>
              <a:t>And we will also use AI/ML framework for detecting which type of vehicle. A smart vehicle speed monitoring system is proposed using arduino and speed sensor.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070488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B0C812-9BBE-4DC9-9168-72854594DCB5}"/>
              </a:ext>
            </a:extLst>
          </p:cNvPr>
          <p:cNvSpPr txBox="1"/>
          <p:nvPr/>
        </p:nvSpPr>
        <p:spPr>
          <a:xfrm>
            <a:off x="3879543" y="346229"/>
            <a:ext cx="3079626" cy="301493"/>
          </a:xfrm>
          <a:prstGeom prst="rect">
            <a:avLst/>
          </a:prstGeom>
          <a:noFill/>
        </p:spPr>
        <p:txBody>
          <a:bodyPr wrap="none" rtlCol="0">
            <a:spAutoFit/>
          </a:bodyPr>
          <a:lstStyle/>
          <a:p>
            <a:pPr>
              <a:lnSpc>
                <a:spcPts val="1265"/>
              </a:lnSpc>
              <a:spcAft>
                <a:spcPts val="1000"/>
              </a:spcAft>
            </a:pPr>
            <a:r>
              <a:rPr lang="en-IN" sz="2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Project Motivation</a:t>
            </a:r>
            <a:endParaRPr lang="en-IN" sz="28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03616B9-9EC6-4087-9F1E-A3E303A12D3A}"/>
              </a:ext>
            </a:extLst>
          </p:cNvPr>
          <p:cNvSpPr txBox="1"/>
          <p:nvPr/>
        </p:nvSpPr>
        <p:spPr>
          <a:xfrm>
            <a:off x="416285" y="1329794"/>
            <a:ext cx="5758179" cy="526297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There are many dangerous roads in the world like mountain roads, narrow curve roads, T roads. Some mountain roads are very narrow and they have many curves.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The problems in these curve roads is that the drivers are not able to see the vehicle or obstacles coming from another end of the curve.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Hence there is a need of many road safety systems. To avoid these problems in curve roads of mountain areas, we have proposed this vehicle accident prevention system.</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5D05D73-C0CA-4757-AF33-6CF85CD6A963}"/>
              </a:ext>
            </a:extLst>
          </p:cNvPr>
          <p:cNvSpPr txBox="1"/>
          <p:nvPr/>
        </p:nvSpPr>
        <p:spPr>
          <a:xfrm>
            <a:off x="2743995" y="727148"/>
            <a:ext cx="5632044" cy="523220"/>
          </a:xfrm>
          <a:prstGeom prst="rect">
            <a:avLst/>
          </a:prstGeom>
          <a:noFill/>
        </p:spPr>
        <p:txBody>
          <a:bodyPr wrap="square" rtlCol="0">
            <a:spAutoFit/>
          </a:bodyPr>
          <a:lstStyle/>
          <a:p>
            <a:r>
              <a:rPr lang="en-IN" sz="2800"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Why do you care about the problem?</a:t>
            </a:r>
            <a:endParaRPr lang="en-IN" sz="28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06A4EE2-A119-439F-9D77-A56CA50C64F8}"/>
              </a:ext>
            </a:extLst>
          </p:cNvPr>
          <p:cNvPicPr>
            <a:picLocks noChangeAspect="1"/>
          </p:cNvPicPr>
          <p:nvPr/>
        </p:nvPicPr>
        <p:blipFill>
          <a:blip r:embed="rId2"/>
          <a:stretch>
            <a:fillRect/>
          </a:stretch>
        </p:blipFill>
        <p:spPr>
          <a:xfrm>
            <a:off x="6653037" y="1469738"/>
            <a:ext cx="4917291" cy="2169445"/>
          </a:xfrm>
          <a:prstGeom prst="rect">
            <a:avLst/>
          </a:prstGeom>
        </p:spPr>
      </p:pic>
      <p:sp>
        <p:nvSpPr>
          <p:cNvPr id="13" name="TextBox 12">
            <a:extLst>
              <a:ext uri="{FF2B5EF4-FFF2-40B4-BE49-F238E27FC236}">
                <a16:creationId xmlns:a16="http://schemas.microsoft.com/office/drawing/2014/main" id="{17B9692B-4CAB-4044-8257-9D9A9CDE863F}"/>
              </a:ext>
            </a:extLst>
          </p:cNvPr>
          <p:cNvSpPr txBox="1"/>
          <p:nvPr/>
        </p:nvSpPr>
        <p:spPr>
          <a:xfrm>
            <a:off x="8691239" y="5042517"/>
            <a:ext cx="1482571" cy="369332"/>
          </a:xfrm>
          <a:prstGeom prst="rect">
            <a:avLst/>
          </a:prstGeom>
          <a:noFill/>
        </p:spPr>
        <p:txBody>
          <a:bodyPr wrap="square" rtlCol="0">
            <a:spAutoFit/>
          </a:bodyPr>
          <a:lstStyle/>
          <a:p>
            <a:endParaRPr lang="en-IN" dirty="0"/>
          </a:p>
        </p:txBody>
      </p:sp>
      <p:pic>
        <p:nvPicPr>
          <p:cNvPr id="16" name="Picture 15">
            <a:extLst>
              <a:ext uri="{FF2B5EF4-FFF2-40B4-BE49-F238E27FC236}">
                <a16:creationId xmlns:a16="http://schemas.microsoft.com/office/drawing/2014/main" id="{CFBC1431-F82B-4FF6-932C-CF654A666ABA}"/>
              </a:ext>
            </a:extLst>
          </p:cNvPr>
          <p:cNvPicPr>
            <a:picLocks noChangeAspect="1"/>
          </p:cNvPicPr>
          <p:nvPr/>
        </p:nvPicPr>
        <p:blipFill>
          <a:blip r:embed="rId3"/>
          <a:stretch>
            <a:fillRect/>
          </a:stretch>
        </p:blipFill>
        <p:spPr>
          <a:xfrm>
            <a:off x="6814775" y="4053273"/>
            <a:ext cx="4755553" cy="2679444"/>
          </a:xfrm>
          <a:prstGeom prst="rect">
            <a:avLst/>
          </a:prstGeom>
        </p:spPr>
      </p:pic>
    </p:spTree>
    <p:extLst>
      <p:ext uri="{BB962C8B-B14F-4D97-AF65-F5344CB8AC3E}">
        <p14:creationId xmlns:p14="http://schemas.microsoft.com/office/powerpoint/2010/main" val="213924575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734C13-55D9-45BE-8B25-5BA2E5D739D8}"/>
              </a:ext>
            </a:extLst>
          </p:cNvPr>
          <p:cNvSpPr txBox="1"/>
          <p:nvPr/>
        </p:nvSpPr>
        <p:spPr>
          <a:xfrm>
            <a:off x="4101482" y="328474"/>
            <a:ext cx="3865567" cy="954107"/>
          </a:xfrm>
          <a:prstGeom prst="rect">
            <a:avLst/>
          </a:prstGeom>
          <a:noFill/>
        </p:spPr>
        <p:txBody>
          <a:bodyPr wrap="square" rtlCol="0">
            <a:spAutoFit/>
          </a:bodyPr>
          <a:lstStyle/>
          <a:p>
            <a:r>
              <a:rPr lang="en-IN" sz="2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Project Stakeholders</a:t>
            </a:r>
            <a:endParaRPr lang="en-IN" sz="2800"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800" dirty="0"/>
          </a:p>
        </p:txBody>
      </p:sp>
      <p:sp>
        <p:nvSpPr>
          <p:cNvPr id="3" name="TextBox 2">
            <a:extLst>
              <a:ext uri="{FF2B5EF4-FFF2-40B4-BE49-F238E27FC236}">
                <a16:creationId xmlns:a16="http://schemas.microsoft.com/office/drawing/2014/main" id="{BF2AD854-2DB7-4EF6-97CE-954F0F027172}"/>
              </a:ext>
            </a:extLst>
          </p:cNvPr>
          <p:cNvSpPr txBox="1"/>
          <p:nvPr/>
        </p:nvSpPr>
        <p:spPr>
          <a:xfrm>
            <a:off x="3656907" y="1246378"/>
            <a:ext cx="4927107" cy="523220"/>
          </a:xfrm>
          <a:prstGeom prst="rect">
            <a:avLst/>
          </a:prstGeom>
          <a:noFill/>
        </p:spPr>
        <p:txBody>
          <a:bodyPr wrap="square" rtlCol="0">
            <a:spAutoFit/>
          </a:bodyPr>
          <a:lstStyle/>
          <a:p>
            <a:r>
              <a:rPr lang="en-IN" sz="2800"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To whom the solution matter.</a:t>
            </a:r>
            <a:endParaRPr lang="en-IN" sz="28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09F4B43-82D5-4771-A8FB-37EB477D6986}"/>
              </a:ext>
            </a:extLst>
          </p:cNvPr>
          <p:cNvSpPr txBox="1"/>
          <p:nvPr/>
        </p:nvSpPr>
        <p:spPr>
          <a:xfrm>
            <a:off x="569930" y="1995044"/>
            <a:ext cx="4699187"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Stake Holders of Project :-</a:t>
            </a:r>
            <a:r>
              <a:rPr lang="en-US" sz="2400" b="0" i="0" dirty="0">
                <a:effectLst/>
                <a:latin typeface="Times New Roman" panose="02020603050405020304" pitchFamily="18" charset="0"/>
                <a:cs typeface="Times New Roman" panose="02020603050405020304" pitchFamily="18" charset="0"/>
              </a:rPr>
              <a:t>Various stakeholders such as native people from hilly area, tourist, frequent drivers, Transporters</a:t>
            </a:r>
            <a:r>
              <a:rPr lang="en-US" sz="2400" b="0" i="0" dirty="0">
                <a:effectLst/>
                <a:latin typeface="Roboto" panose="02000000000000000000" pitchFamily="2" charset="0"/>
              </a:rPr>
              <a:t>. </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43A6760-4580-46C8-800B-6A81DE8EDF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8223" y="2082297"/>
            <a:ext cx="4751582" cy="4549662"/>
          </a:xfrm>
          <a:prstGeom prst="rect">
            <a:avLst/>
          </a:prstGeom>
        </p:spPr>
      </p:pic>
      <p:pic>
        <p:nvPicPr>
          <p:cNvPr id="13" name="Picture 12">
            <a:extLst>
              <a:ext uri="{FF2B5EF4-FFF2-40B4-BE49-F238E27FC236}">
                <a16:creationId xmlns:a16="http://schemas.microsoft.com/office/drawing/2014/main" id="{32D4EE77-F11A-4DCF-B937-28DB909D4F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930" y="3564704"/>
            <a:ext cx="4699187" cy="3067255"/>
          </a:xfrm>
          <a:prstGeom prst="rect">
            <a:avLst/>
          </a:prstGeom>
        </p:spPr>
      </p:pic>
    </p:spTree>
    <p:extLst>
      <p:ext uri="{BB962C8B-B14F-4D97-AF65-F5344CB8AC3E}">
        <p14:creationId xmlns:p14="http://schemas.microsoft.com/office/powerpoint/2010/main" val="167807999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CDC35-4715-43D5-BF15-6094D40E43A0}"/>
              </a:ext>
            </a:extLst>
          </p:cNvPr>
          <p:cNvSpPr txBox="1"/>
          <p:nvPr/>
        </p:nvSpPr>
        <p:spPr>
          <a:xfrm>
            <a:off x="3539230" y="612559"/>
            <a:ext cx="4799012" cy="523220"/>
          </a:xfrm>
          <a:prstGeom prst="rect">
            <a:avLst/>
          </a:prstGeom>
          <a:noFill/>
        </p:spPr>
        <p:txBody>
          <a:bodyPr wrap="square" rtlCol="0">
            <a:spAutoFit/>
          </a:bodyPr>
          <a:lstStyle/>
          <a:p>
            <a:pPr algn="ctr"/>
            <a:r>
              <a:rPr lang="en-IN" sz="2800" b="1" i="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Architecture /Modules</a:t>
            </a:r>
            <a:endPar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53E993-6966-447C-A8B7-BD0F7B68D28E}"/>
              </a:ext>
            </a:extLst>
          </p:cNvPr>
          <p:cNvSpPr txBox="1"/>
          <p:nvPr/>
        </p:nvSpPr>
        <p:spPr>
          <a:xfrm>
            <a:off x="2300795" y="1686758"/>
            <a:ext cx="2476870" cy="369332"/>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9B035E9B-1EEC-4749-8B6B-5BC2ED451B90}"/>
              </a:ext>
            </a:extLst>
          </p:cNvPr>
          <p:cNvPicPr>
            <a:picLocks noChangeAspect="1"/>
          </p:cNvPicPr>
          <p:nvPr/>
        </p:nvPicPr>
        <p:blipFill>
          <a:blip r:embed="rId2"/>
          <a:stretch>
            <a:fillRect/>
          </a:stretch>
        </p:blipFill>
        <p:spPr>
          <a:xfrm>
            <a:off x="709950" y="1686758"/>
            <a:ext cx="5048250" cy="3790950"/>
          </a:xfrm>
          <a:prstGeom prst="rect">
            <a:avLst/>
          </a:prstGeom>
        </p:spPr>
      </p:pic>
      <p:pic>
        <p:nvPicPr>
          <p:cNvPr id="11" name="Picture 10">
            <a:extLst>
              <a:ext uri="{FF2B5EF4-FFF2-40B4-BE49-F238E27FC236}">
                <a16:creationId xmlns:a16="http://schemas.microsoft.com/office/drawing/2014/main" id="{8A7A3103-8FF3-452C-93EF-3B0CF042EF5F}"/>
              </a:ext>
            </a:extLst>
          </p:cNvPr>
          <p:cNvPicPr>
            <a:picLocks noChangeAspect="1"/>
          </p:cNvPicPr>
          <p:nvPr/>
        </p:nvPicPr>
        <p:blipFill>
          <a:blip r:embed="rId3"/>
          <a:stretch>
            <a:fillRect/>
          </a:stretch>
        </p:blipFill>
        <p:spPr>
          <a:xfrm>
            <a:off x="6368510" y="1686758"/>
            <a:ext cx="4314806" cy="3790950"/>
          </a:xfrm>
          <a:prstGeom prst="rect">
            <a:avLst/>
          </a:prstGeom>
        </p:spPr>
      </p:pic>
      <p:sp>
        <p:nvSpPr>
          <p:cNvPr id="4" name="TextBox 3"/>
          <p:cNvSpPr txBox="1"/>
          <p:nvPr/>
        </p:nvSpPr>
        <p:spPr>
          <a:xfrm>
            <a:off x="1899296" y="5844021"/>
            <a:ext cx="2669558" cy="46166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Vehicle tracking </a:t>
            </a:r>
          </a:p>
        </p:txBody>
      </p:sp>
      <p:sp>
        <p:nvSpPr>
          <p:cNvPr id="6" name="TextBox 5"/>
          <p:cNvSpPr txBox="1"/>
          <p:nvPr/>
        </p:nvSpPr>
        <p:spPr>
          <a:xfrm>
            <a:off x="6977996" y="5844021"/>
            <a:ext cx="3705320" cy="46166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Speed</a:t>
            </a:r>
            <a:r>
              <a:rPr lang="en-US" u="sng"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monitoring system</a:t>
            </a:r>
          </a:p>
        </p:txBody>
      </p:sp>
    </p:spTree>
    <p:extLst>
      <p:ext uri="{BB962C8B-B14F-4D97-AF65-F5344CB8AC3E}">
        <p14:creationId xmlns:p14="http://schemas.microsoft.com/office/powerpoint/2010/main" val="297986137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12AAE703-C084-4A24-82F6-7F042EEA21E2}"/>
              </a:ext>
            </a:extLst>
          </p:cNvPr>
          <p:cNvGraphicFramePr>
            <a:graphicFrameLocks noGrp="1"/>
          </p:cNvGraphicFramePr>
          <p:nvPr>
            <p:extLst>
              <p:ext uri="{D42A27DB-BD31-4B8C-83A1-F6EECF244321}">
                <p14:modId xmlns:p14="http://schemas.microsoft.com/office/powerpoint/2010/main" val="849363917"/>
              </p:ext>
            </p:extLst>
          </p:nvPr>
        </p:nvGraphicFramePr>
        <p:xfrm>
          <a:off x="1416360" y="3026779"/>
          <a:ext cx="9402528" cy="3066201"/>
        </p:xfrm>
        <a:graphic>
          <a:graphicData uri="http://schemas.openxmlformats.org/drawingml/2006/table">
            <a:tbl>
              <a:tblPr firstRow="1" bandRow="1">
                <a:tableStyleId>{073A0DAA-6AF3-43AB-8588-CEC1D06C72B9}</a:tableStyleId>
              </a:tblPr>
              <a:tblGrid>
                <a:gridCol w="4701264">
                  <a:extLst>
                    <a:ext uri="{9D8B030D-6E8A-4147-A177-3AD203B41FA5}">
                      <a16:colId xmlns:a16="http://schemas.microsoft.com/office/drawing/2014/main" val="2048747539"/>
                    </a:ext>
                  </a:extLst>
                </a:gridCol>
                <a:gridCol w="4701264">
                  <a:extLst>
                    <a:ext uri="{9D8B030D-6E8A-4147-A177-3AD203B41FA5}">
                      <a16:colId xmlns:a16="http://schemas.microsoft.com/office/drawing/2014/main" val="720620561"/>
                    </a:ext>
                  </a:extLst>
                </a:gridCol>
              </a:tblGrid>
              <a:tr h="556087">
                <a:tc>
                  <a:txBody>
                    <a:bodyPr/>
                    <a:lstStyle/>
                    <a:p>
                      <a:r>
                        <a:rPr lang="en-US" sz="1800" b="0" i="0" kern="1200" dirty="0">
                          <a:solidFill>
                            <a:schemeClr val="lt1"/>
                          </a:solidFill>
                          <a:effectLst/>
                          <a:latin typeface="+mn-lt"/>
                          <a:ea typeface="+mn-ea"/>
                          <a:cs typeface="+mn-cs"/>
                        </a:rPr>
                        <a:t>Student Name and Enrollment No.</a:t>
                      </a:r>
                      <a:endParaRPr lang="en-IN" dirty="0"/>
                    </a:p>
                  </a:txBody>
                  <a:tcPr/>
                </a:tc>
                <a:tc>
                  <a:txBody>
                    <a:bodyPr/>
                    <a:lstStyle/>
                    <a:p>
                      <a:r>
                        <a:rPr lang="en-IN" sz="1800" b="0" i="0" kern="1200" dirty="0">
                          <a:solidFill>
                            <a:schemeClr val="lt1"/>
                          </a:solidFill>
                          <a:effectLst/>
                          <a:latin typeface="+mn-lt"/>
                          <a:ea typeface="+mn-ea"/>
                          <a:cs typeface="+mn-cs"/>
                        </a:rPr>
                        <a:t>Technical Expertise</a:t>
                      </a:r>
                      <a:endParaRPr lang="en-IN" dirty="0"/>
                    </a:p>
                  </a:txBody>
                  <a:tcPr/>
                </a:tc>
                <a:extLst>
                  <a:ext uri="{0D108BD9-81ED-4DB2-BD59-A6C34878D82A}">
                    <a16:rowId xmlns:a16="http://schemas.microsoft.com/office/drawing/2014/main" val="1600417836"/>
                  </a:ext>
                </a:extLst>
              </a:tr>
              <a:tr h="973152">
                <a:tc>
                  <a:txBody>
                    <a:bodyPr/>
                    <a:lstStyle/>
                    <a:p>
                      <a:r>
                        <a:rPr lang="en-IN" sz="1800" b="0" i="0" kern="1200" dirty="0">
                          <a:solidFill>
                            <a:schemeClr val="dk1"/>
                          </a:solidFill>
                          <a:effectLst/>
                          <a:latin typeface="+mn-lt"/>
                          <a:ea typeface="+mn-ea"/>
                          <a:cs typeface="+mn-cs"/>
                        </a:rPr>
                        <a:t>Aman Sharma (0827CT191008)</a:t>
                      </a:r>
                      <a:endParaRPr lang="en-IN" dirty="0"/>
                    </a:p>
                  </a:txBody>
                  <a:tcPr/>
                </a:tc>
                <a:tc>
                  <a:txBody>
                    <a:bodyPr/>
                    <a:lstStyle/>
                    <a:p>
                      <a:r>
                        <a:rPr lang="en-IN" sz="1800" b="0" i="0" kern="1200" dirty="0">
                          <a:solidFill>
                            <a:schemeClr val="dk1"/>
                          </a:solidFill>
                          <a:effectLst/>
                          <a:latin typeface="+mn-lt"/>
                          <a:ea typeface="+mn-ea"/>
                          <a:cs typeface="+mn-cs"/>
                        </a:rPr>
                        <a:t>C, C++, HTML, CSS, JAVASCRIPT, JAVA</a:t>
                      </a:r>
                      <a:endParaRPr lang="en-IN" dirty="0"/>
                    </a:p>
                  </a:txBody>
                  <a:tcPr/>
                </a:tc>
                <a:extLst>
                  <a:ext uri="{0D108BD9-81ED-4DB2-BD59-A6C34878D82A}">
                    <a16:rowId xmlns:a16="http://schemas.microsoft.com/office/drawing/2014/main" val="1176759968"/>
                  </a:ext>
                </a:extLst>
              </a:tr>
              <a:tr h="973152">
                <a:tc>
                  <a:txBody>
                    <a:bodyPr/>
                    <a:lstStyle/>
                    <a:p>
                      <a:r>
                        <a:rPr lang="en-IN" sz="1800" b="0" i="0" kern="1200" dirty="0">
                          <a:solidFill>
                            <a:schemeClr val="dk1"/>
                          </a:solidFill>
                          <a:effectLst/>
                          <a:latin typeface="+mn-lt"/>
                          <a:ea typeface="+mn-ea"/>
                          <a:cs typeface="+mn-cs"/>
                        </a:rPr>
                        <a:t>Aniket Tiwari (0827CT191010)</a:t>
                      </a:r>
                      <a:endParaRPr lang="en-IN" dirty="0"/>
                    </a:p>
                  </a:txBody>
                  <a:tcPr/>
                </a:tc>
                <a:tc>
                  <a:txBody>
                    <a:bodyPr/>
                    <a:lstStyle/>
                    <a:p>
                      <a:r>
                        <a:rPr lang="en-IN" sz="1800" b="0" i="0" kern="1200" dirty="0">
                          <a:solidFill>
                            <a:schemeClr val="dk1"/>
                          </a:solidFill>
                          <a:effectLst/>
                          <a:latin typeface="+mn-lt"/>
                          <a:ea typeface="+mn-ea"/>
                          <a:cs typeface="+mn-cs"/>
                        </a:rPr>
                        <a:t>C++, HTML, CSS, JAVASCRIPT, JAVA</a:t>
                      </a:r>
                      <a:endParaRPr lang="en-IN" dirty="0"/>
                    </a:p>
                  </a:txBody>
                  <a:tcPr/>
                </a:tc>
                <a:extLst>
                  <a:ext uri="{0D108BD9-81ED-4DB2-BD59-A6C34878D82A}">
                    <a16:rowId xmlns:a16="http://schemas.microsoft.com/office/drawing/2014/main" val="3199402702"/>
                  </a:ext>
                </a:extLst>
              </a:tr>
              <a:tr h="563810">
                <a:tc>
                  <a:txBody>
                    <a:bodyPr/>
                    <a:lstStyle/>
                    <a:p>
                      <a:r>
                        <a:rPr lang="en-IN" sz="1800" b="0" i="0" kern="1200" dirty="0">
                          <a:solidFill>
                            <a:schemeClr val="dk1"/>
                          </a:solidFill>
                          <a:effectLst/>
                          <a:latin typeface="+mn-lt"/>
                          <a:ea typeface="+mn-ea"/>
                          <a:cs typeface="+mn-cs"/>
                        </a:rPr>
                        <a:t>Ashwin Vyas (0827CT191012)</a:t>
                      </a:r>
                      <a:endParaRPr lang="en-IN" dirty="0"/>
                    </a:p>
                  </a:txBody>
                  <a:tcPr/>
                </a:tc>
                <a:tc>
                  <a:txBody>
                    <a:bodyPr/>
                    <a:lstStyle/>
                    <a:p>
                      <a:r>
                        <a:rPr lang="en-IN" sz="1800" b="0" i="0" kern="1200" dirty="0">
                          <a:solidFill>
                            <a:schemeClr val="dk1"/>
                          </a:solidFill>
                          <a:effectLst/>
                          <a:latin typeface="+mn-lt"/>
                          <a:ea typeface="+mn-ea"/>
                          <a:cs typeface="+mn-cs"/>
                        </a:rPr>
                        <a:t>C, C++, JAVA, HTML</a:t>
                      </a:r>
                      <a:endParaRPr lang="en-IN" dirty="0"/>
                    </a:p>
                  </a:txBody>
                  <a:tcPr/>
                </a:tc>
                <a:extLst>
                  <a:ext uri="{0D108BD9-81ED-4DB2-BD59-A6C34878D82A}">
                    <a16:rowId xmlns:a16="http://schemas.microsoft.com/office/drawing/2014/main" val="104648426"/>
                  </a:ext>
                </a:extLst>
              </a:tr>
            </a:tbl>
          </a:graphicData>
        </a:graphic>
      </p:graphicFrame>
      <p:graphicFrame>
        <p:nvGraphicFramePr>
          <p:cNvPr id="5" name="Table 5">
            <a:extLst>
              <a:ext uri="{FF2B5EF4-FFF2-40B4-BE49-F238E27FC236}">
                <a16:creationId xmlns:a16="http://schemas.microsoft.com/office/drawing/2014/main" id="{FECC4B30-C65F-4196-B2A9-1C8ED5B53978}"/>
              </a:ext>
            </a:extLst>
          </p:cNvPr>
          <p:cNvGraphicFramePr>
            <a:graphicFrameLocks noGrp="1"/>
          </p:cNvGraphicFramePr>
          <p:nvPr>
            <p:extLst>
              <p:ext uri="{D42A27DB-BD31-4B8C-83A1-F6EECF244321}">
                <p14:modId xmlns:p14="http://schemas.microsoft.com/office/powerpoint/2010/main" val="3769413385"/>
              </p:ext>
            </p:extLst>
          </p:nvPr>
        </p:nvGraphicFramePr>
        <p:xfrm>
          <a:off x="1412340" y="1367070"/>
          <a:ext cx="9361514" cy="1285594"/>
        </p:xfrm>
        <a:graphic>
          <a:graphicData uri="http://schemas.openxmlformats.org/drawingml/2006/table">
            <a:tbl>
              <a:tblPr firstRow="1" bandRow="1">
                <a:tableStyleId>{073A0DAA-6AF3-43AB-8588-CEC1D06C72B9}</a:tableStyleId>
              </a:tblPr>
              <a:tblGrid>
                <a:gridCol w="4680757">
                  <a:extLst>
                    <a:ext uri="{9D8B030D-6E8A-4147-A177-3AD203B41FA5}">
                      <a16:colId xmlns:a16="http://schemas.microsoft.com/office/drawing/2014/main" val="2831670278"/>
                    </a:ext>
                  </a:extLst>
                </a:gridCol>
                <a:gridCol w="4680757">
                  <a:extLst>
                    <a:ext uri="{9D8B030D-6E8A-4147-A177-3AD203B41FA5}">
                      <a16:colId xmlns:a16="http://schemas.microsoft.com/office/drawing/2014/main" val="2429616988"/>
                    </a:ext>
                  </a:extLst>
                </a:gridCol>
              </a:tblGrid>
              <a:tr h="642797">
                <a:tc>
                  <a:txBody>
                    <a:bodyPr/>
                    <a:lstStyle/>
                    <a:p>
                      <a:r>
                        <a:rPr lang="en-US" dirty="0"/>
                        <a:t>Guide</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mn-lt"/>
                          <a:ea typeface="+mn-ea"/>
                          <a:cs typeface="+mn-cs"/>
                        </a:rPr>
                        <a:t>Technical Expertise</a:t>
                      </a:r>
                      <a:endParaRPr lang="en-IN" dirty="0"/>
                    </a:p>
                    <a:p>
                      <a:endParaRPr lang="en-IN" dirty="0"/>
                    </a:p>
                  </a:txBody>
                  <a:tcPr/>
                </a:tc>
                <a:extLst>
                  <a:ext uri="{0D108BD9-81ED-4DB2-BD59-A6C34878D82A}">
                    <a16:rowId xmlns:a16="http://schemas.microsoft.com/office/drawing/2014/main" val="741524497"/>
                  </a:ext>
                </a:extLst>
              </a:tr>
              <a:tr h="642797">
                <a:tc>
                  <a:txBody>
                    <a:bodyPr/>
                    <a:lstStyle/>
                    <a:p>
                      <a:r>
                        <a:rPr lang="en-IN" sz="1800" b="0" i="0" kern="1200" dirty="0">
                          <a:solidFill>
                            <a:schemeClr val="dk1"/>
                          </a:solidFill>
                          <a:effectLst/>
                          <a:latin typeface="+mn-lt"/>
                          <a:ea typeface="+mn-ea"/>
                          <a:cs typeface="+mn-cs"/>
                        </a:rPr>
                        <a:t>Prof. Nisha Rathi</a:t>
                      </a:r>
                      <a:endParaRPr lang="en-IN" dirty="0"/>
                    </a:p>
                  </a:txBody>
                  <a:tcPr/>
                </a:tc>
                <a:tc>
                  <a:txBody>
                    <a:bodyPr/>
                    <a:lstStyle/>
                    <a:p>
                      <a:r>
                        <a:rPr lang="en-US" sz="1800" b="0" i="0" kern="1200" dirty="0">
                          <a:solidFill>
                            <a:schemeClr val="dk1"/>
                          </a:solidFill>
                          <a:effectLst/>
                          <a:latin typeface="+mn-lt"/>
                          <a:ea typeface="+mn-ea"/>
                          <a:cs typeface="+mn-cs"/>
                        </a:rPr>
                        <a:t>Machine Learning, Analysis and Design of Algorithms</a:t>
                      </a:r>
                      <a:endParaRPr lang="en-IN" dirty="0"/>
                    </a:p>
                  </a:txBody>
                  <a:tcPr/>
                </a:tc>
                <a:extLst>
                  <a:ext uri="{0D108BD9-81ED-4DB2-BD59-A6C34878D82A}">
                    <a16:rowId xmlns:a16="http://schemas.microsoft.com/office/drawing/2014/main" val="3673764607"/>
                  </a:ext>
                </a:extLst>
              </a:tr>
            </a:tbl>
          </a:graphicData>
        </a:graphic>
      </p:graphicFrame>
      <p:sp>
        <p:nvSpPr>
          <p:cNvPr id="2" name="TextBox 1"/>
          <p:cNvSpPr txBox="1"/>
          <p:nvPr/>
        </p:nvSpPr>
        <p:spPr>
          <a:xfrm>
            <a:off x="3213980" y="325925"/>
            <a:ext cx="5667470" cy="523220"/>
          </a:xfrm>
          <a:prstGeom prst="rect">
            <a:avLst/>
          </a:prstGeom>
          <a:noFill/>
        </p:spPr>
        <p:txBody>
          <a:bodyPr wrap="square" rtlCol="0">
            <a:spAutoFit/>
          </a:bodyPr>
          <a:lstStyle/>
          <a:p>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 Members and their expertise</a:t>
            </a:r>
          </a:p>
        </p:txBody>
      </p:sp>
    </p:spTree>
    <p:extLst>
      <p:ext uri="{BB962C8B-B14F-4D97-AF65-F5344CB8AC3E}">
        <p14:creationId xmlns:p14="http://schemas.microsoft.com/office/powerpoint/2010/main" val="527719804"/>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407</TotalTime>
  <Words>650</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Roboto</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 vyas</dc:creator>
  <cp:lastModifiedBy>ashwin vyas</cp:lastModifiedBy>
  <cp:revision>53</cp:revision>
  <dcterms:created xsi:type="dcterms:W3CDTF">2021-09-04T11:28:36Z</dcterms:created>
  <dcterms:modified xsi:type="dcterms:W3CDTF">2021-11-21T14:05:00Z</dcterms:modified>
</cp:coreProperties>
</file>