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4"/>
  </p:sldMasterIdLst>
  <p:notesMasterIdLst>
    <p:notesMasterId r:id="rId18"/>
  </p:notesMasterIdLst>
  <p:sldIdLst>
    <p:sldId id="256" r:id="rId5"/>
    <p:sldId id="274" r:id="rId6"/>
    <p:sldId id="303" r:id="rId7"/>
    <p:sldId id="295" r:id="rId8"/>
    <p:sldId id="300" r:id="rId9"/>
    <p:sldId id="297" r:id="rId10"/>
    <p:sldId id="299" r:id="rId11"/>
    <p:sldId id="304" r:id="rId12"/>
    <p:sldId id="305" r:id="rId13"/>
    <p:sldId id="306" r:id="rId14"/>
    <p:sldId id="307" r:id="rId15"/>
    <p:sldId id="302" r:id="rId16"/>
    <p:sldId id="276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91675B-A13E-0CC8-E3BD-3690BEF554B2}" v="5" dt="2025-05-03T08:57:33.534"/>
  </p1510:revLst>
</p1510:revInfo>
</file>

<file path=ppt/tableStyles.xml><?xml version="1.0" encoding="utf-8"?>
<a:tblStyleLst xmlns:a="http://schemas.openxmlformats.org/drawingml/2006/main" def="{1FE44F72-D7B3-41EB-977B-2E401710A9A8}">
  <a:tblStyle styleId="{1FE44F72-D7B3-41EB-977B-2E401710A9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62500" autoAdjust="0"/>
  </p:normalViewPr>
  <p:slideViewPr>
    <p:cSldViewPr snapToGrid="0">
      <p:cViewPr>
        <p:scale>
          <a:sx n="108" d="100"/>
          <a:sy n="108" d="100"/>
        </p:scale>
        <p:origin x="7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 Verkiyani" userId="S::verkiyanisara@cityuniversity.edu::a3e0a764-e0f7-49fc-9c74-9c145202a753" providerId="AD" clId="Web-{DA91675B-A13E-0CC8-E3BD-3690BEF554B2}"/>
    <pc:docChg chg="modSld">
      <pc:chgData name="Sara Verkiyani" userId="S::verkiyanisara@cityuniversity.edu::a3e0a764-e0f7-49fc-9c74-9c145202a753" providerId="AD" clId="Web-{DA91675B-A13E-0CC8-E3BD-3690BEF554B2}" dt="2025-05-03T08:57:33.534" v="4" actId="20577"/>
      <pc:docMkLst>
        <pc:docMk/>
      </pc:docMkLst>
      <pc:sldChg chg="modSp">
        <pc:chgData name="Sara Verkiyani" userId="S::verkiyanisara@cityuniversity.edu::a3e0a764-e0f7-49fc-9c74-9c145202a753" providerId="AD" clId="Web-{DA91675B-A13E-0CC8-E3BD-3690BEF554B2}" dt="2025-05-03T08:57:33.534" v="4" actId="20577"/>
        <pc:sldMkLst>
          <pc:docMk/>
          <pc:sldMk cId="0" sldId="256"/>
        </pc:sldMkLst>
        <pc:spChg chg="mod">
          <ac:chgData name="Sara Verkiyani" userId="S::verkiyanisara@cityuniversity.edu::a3e0a764-e0f7-49fc-9c74-9c145202a753" providerId="AD" clId="Web-{DA91675B-A13E-0CC8-E3BD-3690BEF554B2}" dt="2025-05-03T08:57:33.534" v="4" actId="20577"/>
          <ac:spMkLst>
            <pc:docMk/>
            <pc:sldMk cId="0" sldId="256"/>
            <ac:spMk id="184" creationId="{00000000-0000-0000-0000-000000000000}"/>
          </ac:spMkLst>
        </pc:spChg>
        <pc:picChg chg="mod">
          <ac:chgData name="Sara Verkiyani" userId="S::verkiyanisara@cityuniversity.edu::a3e0a764-e0f7-49fc-9c74-9c145202a753" providerId="AD" clId="Web-{DA91675B-A13E-0CC8-E3BD-3690BEF554B2}" dt="2025-05-03T08:57:10.721" v="3" actId="14100"/>
          <ac:picMkLst>
            <pc:docMk/>
            <pc:sldMk cId="0" sldId="256"/>
            <ac:picMk id="17" creationId="{BC9BDEC9-327E-44B5-A2B9-04844E83893B}"/>
          </ac:picMkLst>
        </pc:picChg>
        <pc:picChg chg="mod">
          <ac:chgData name="Sara Verkiyani" userId="S::verkiyanisara@cityuniversity.edu::a3e0a764-e0f7-49fc-9c74-9c145202a753" providerId="AD" clId="Web-{DA91675B-A13E-0CC8-E3BD-3690BEF554B2}" dt="2025-05-03T08:56:58.846" v="1" actId="14100"/>
          <ac:picMkLst>
            <pc:docMk/>
            <pc:sldMk cId="0" sldId="256"/>
            <ac:picMk id="19" creationId="{967B6378-62F4-43D0-95AA-E3AC21C1152A}"/>
          </ac:picMkLst>
        </pc:picChg>
        <pc:picChg chg="mod">
          <ac:chgData name="Sara Verkiyani" userId="S::verkiyanisara@cityuniversity.edu::a3e0a764-e0f7-49fc-9c74-9c145202a753" providerId="AD" clId="Web-{DA91675B-A13E-0CC8-E3BD-3690BEF554B2}" dt="2025-05-03T08:57:05.206" v="2" actId="14100"/>
          <ac:picMkLst>
            <pc:docMk/>
            <pc:sldMk cId="0" sldId="256"/>
            <ac:picMk id="21" creationId="{08D4AD8D-CCD7-4042-8657-65FE7DB159D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54471-2585-3A8D-468D-60DC57248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1826AD-F843-C928-BED2-C8666E9C26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D61111-F970-BFE0-1CA1-3C8B60E923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steps ensured clean, structured data ready for meaningful analysis.</a:t>
            </a:r>
          </a:p>
        </p:txBody>
      </p:sp>
    </p:spTree>
    <p:extLst>
      <p:ext uri="{BB962C8B-B14F-4D97-AF65-F5344CB8AC3E}">
        <p14:creationId xmlns:p14="http://schemas.microsoft.com/office/powerpoint/2010/main" val="3179671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steps ensured clean, structured data ready for meaningful analysis.</a:t>
            </a:r>
          </a:p>
        </p:txBody>
      </p:sp>
    </p:spTree>
    <p:extLst>
      <p:ext uri="{BB962C8B-B14F-4D97-AF65-F5344CB8AC3E}">
        <p14:creationId xmlns:p14="http://schemas.microsoft.com/office/powerpoint/2010/main" val="2578641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76A81-EEC5-D3D1-81B2-FC02B31E4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BE4C07-27C8-294C-5E07-71FCE69A4B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D150A6-106A-E5DD-E538-230B78A1A8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steps ensured clean, structured data ready for meaningful analysis.</a:t>
            </a:r>
          </a:p>
        </p:txBody>
      </p:sp>
    </p:spTree>
    <p:extLst>
      <p:ext uri="{BB962C8B-B14F-4D97-AF65-F5344CB8AC3E}">
        <p14:creationId xmlns:p14="http://schemas.microsoft.com/office/powerpoint/2010/main" val="2930014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D38C6-62C3-00D6-7721-B737DB9E6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589805-CCEB-0D5B-93FD-5A5FD9A7CE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9D2172-9353-7173-490C-638377F4BF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steps ensured clean, structured data ready for meaningful analysis.</a:t>
            </a:r>
          </a:p>
        </p:txBody>
      </p:sp>
    </p:spTree>
    <p:extLst>
      <p:ext uri="{BB962C8B-B14F-4D97-AF65-F5344CB8AC3E}">
        <p14:creationId xmlns:p14="http://schemas.microsoft.com/office/powerpoint/2010/main" val="4075263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steps ensured clean, structured data ready for meaningful analysis.</a:t>
            </a:r>
          </a:p>
        </p:txBody>
      </p:sp>
    </p:spTree>
    <p:extLst>
      <p:ext uri="{BB962C8B-B14F-4D97-AF65-F5344CB8AC3E}">
        <p14:creationId xmlns:p14="http://schemas.microsoft.com/office/powerpoint/2010/main" val="2578641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Grouping and aggregation allowed us to identify team strategies and dominant play styles.</a:t>
            </a:r>
          </a:p>
        </p:txBody>
      </p:sp>
    </p:spTree>
    <p:extLst>
      <p:ext uri="{BB962C8B-B14F-4D97-AF65-F5344CB8AC3E}">
        <p14:creationId xmlns:p14="http://schemas.microsoft.com/office/powerpoint/2010/main" val="1530797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B0628-ECD9-C83E-C73B-B3FEF2252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4A7CA8-B4CF-8EC9-0228-4B428E4495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6F71C2-D330-73AA-67CC-C33632736A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Grouping and aggregation allowed us to identify team strategies and dominant play styles.</a:t>
            </a:r>
          </a:p>
        </p:txBody>
      </p:sp>
    </p:spTree>
    <p:extLst>
      <p:ext uri="{BB962C8B-B14F-4D97-AF65-F5344CB8AC3E}">
        <p14:creationId xmlns:p14="http://schemas.microsoft.com/office/powerpoint/2010/main" val="6673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182385" y="0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4F7D0F-FE46-C945-87EB-0FD3D35652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243277"/>
            <a:ext cx="914400" cy="91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88954610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 sz="2800"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8F7DB91-7595-E64B-B07D-A30575B2CB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25339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44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tif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B48145-9848-2F4E-A51E-1AF5F3EC5EA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4243277"/>
            <a:ext cx="914400" cy="914400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</p:sldLayoutIdLst>
  <p:transition>
    <p:fade thruBlk="1"/>
  </p:transition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seaborn.pydata.org/" TargetMode="External"/><Relationship Id="rId3" Type="http://schemas.openxmlformats.org/officeDocument/2006/relationships/hyperlink" Target="https://geo-python-site.readthedocs.io/en/latest/lessons/L5/pandas-overview.html" TargetMode="External"/><Relationship Id="rId7" Type="http://schemas.openxmlformats.org/officeDocument/2006/relationships/hyperlink" Target="https://pandas.pydata.org/doc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atplotlib.org/stable/users/index.html" TargetMode="External"/><Relationship Id="rId5" Type="http://schemas.openxmlformats.org/officeDocument/2006/relationships/hyperlink" Target="https://www.kaggle.com/datasets/rajsengo/indian-premier-league-ipl-all-seasons" TargetMode="External"/><Relationship Id="rId4" Type="http://schemas.openxmlformats.org/officeDocument/2006/relationships/hyperlink" Target="https://www.iplt20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155576" y="1177119"/>
            <a:ext cx="7193492" cy="14432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kern="100" dirty="0">
                <a:effectLst/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Powerplays and Predictions: Unlocking IPL Intelligence</a:t>
            </a:r>
            <a:r>
              <a:rPr lang="en-US" sz="2000" kern="100" dirty="0"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 - </a:t>
            </a:r>
            <a:r>
              <a:rPr lang="en-US" sz="2000" dirty="0">
                <a:latin typeface="+mj-lt"/>
                <a:ea typeface="Verdana" panose="020B0604030504040204" pitchFamily="34" charset="0"/>
              </a:rPr>
              <a:t>Data Visualization using Pandas data frame</a:t>
            </a:r>
          </a:p>
        </p:txBody>
      </p:sp>
      <p:sp>
        <p:nvSpPr>
          <p:cNvPr id="4" name="AutoShape 8" descr="Image result for city university of seattle logo we are all about the finis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0" name="Picture 16" descr="Image result for city university of seattle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4241800"/>
            <a:ext cx="901700" cy="90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Google Shape;214;p13"/>
          <p:cNvSpPr txBox="1">
            <a:spLocks/>
          </p:cNvSpPr>
          <p:nvPr/>
        </p:nvSpPr>
        <p:spPr>
          <a:xfrm>
            <a:off x="12422" y="2406435"/>
            <a:ext cx="6404993" cy="1536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76200" indent="0" algn="ctr">
              <a:buNone/>
            </a:pPr>
            <a:r>
              <a:rPr lang="en-US" sz="1600" dirty="0">
                <a:solidFill>
                  <a:schemeClr val="bg1"/>
                </a:solidFill>
                <a:latin typeface="+mj-lt"/>
              </a:rPr>
              <a:t>Ashwin </a:t>
            </a:r>
            <a:r>
              <a:rPr lang="en-US" sz="1600" dirty="0" err="1">
                <a:solidFill>
                  <a:schemeClr val="bg1"/>
                </a:solidFill>
                <a:latin typeface="+mj-lt"/>
              </a:rPr>
              <a:t>Shastry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+mj-lt"/>
              </a:rPr>
              <a:t>Paturi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+mj-lt"/>
              </a:rPr>
              <a:t>Akarsh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 Lakshmana, Divakar Reddy Ravi, Sara Verkiyani </a:t>
            </a:r>
          </a:p>
          <a:p>
            <a:pPr marL="76200" indent="0" algn="ctr">
              <a:buNone/>
            </a:pPr>
            <a:r>
              <a:rPr lang="en-US" sz="1600" dirty="0">
                <a:solidFill>
                  <a:schemeClr val="bg1"/>
                </a:solidFill>
                <a:latin typeface="+mj-lt"/>
              </a:rPr>
              <a:t>Team 09</a:t>
            </a:r>
            <a:r>
              <a:rPr lang="en-US" sz="1600" dirty="0">
                <a:solidFill>
                  <a:schemeClr val="bg1"/>
                </a:solidFill>
                <a:latin typeface="+mn-lt"/>
              </a:rPr>
              <a:t> - CS506 02 IN - Spring 2025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solidFill>
                  <a:schemeClr val="bg1"/>
                </a:solidFill>
                <a:latin typeface="+mj-lt"/>
              </a:rPr>
              <a:t>Computer Science</a:t>
            </a:r>
            <a:endParaRPr lang="en-US" dirty="0">
              <a:solidFill>
                <a:schemeClr val="bg1"/>
              </a:solidFill>
              <a:latin typeface="+mj-lt"/>
            </a:endParaRPr>
          </a:p>
          <a:p>
            <a:pPr marL="76200" indent="0" algn="ctr">
              <a:buNone/>
            </a:pPr>
            <a:r>
              <a:rPr lang="en-US" sz="1500" dirty="0">
                <a:solidFill>
                  <a:schemeClr val="bg1"/>
                </a:solidFill>
                <a:latin typeface="+mj-lt"/>
              </a:rPr>
              <a:t>School of Technology &amp; Computing (STC)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0975" y="1194368"/>
            <a:ext cx="914400" cy="6516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0975" y="3527334"/>
            <a:ext cx="914400" cy="6516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0975" y="1968685"/>
            <a:ext cx="914400" cy="6516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51327E5-C35B-462C-AA02-67C42F0DC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0975" y="2743002"/>
            <a:ext cx="914400" cy="6516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 descr="A person sitting on a bench&#10;&#10;AI-generated content may be incorrect.">
            <a:extLst>
              <a:ext uri="{FF2B5EF4-FFF2-40B4-BE49-F238E27FC236}">
                <a16:creationId xmlns:a16="http://schemas.microsoft.com/office/drawing/2014/main" id="{8FEEC994-BEA6-4FFB-A56C-0EC1810165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0976" y="1133483"/>
            <a:ext cx="914399" cy="821540"/>
          </a:xfrm>
          <a:prstGeom prst="rect">
            <a:avLst/>
          </a:prstGeom>
        </p:spPr>
      </p:pic>
      <p:pic>
        <p:nvPicPr>
          <p:cNvPr id="17" name="Picture 16" descr="A person standing outside with a building in the background&#10;&#10;AI-generated content may be incorrect.">
            <a:extLst>
              <a:ext uri="{FF2B5EF4-FFF2-40B4-BE49-F238E27FC236}">
                <a16:creationId xmlns:a16="http://schemas.microsoft.com/office/drawing/2014/main" id="{BC9BDEC9-327E-44B5-A2B9-04844E8389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1925" y="1971565"/>
            <a:ext cx="952500" cy="737949"/>
          </a:xfrm>
          <a:prstGeom prst="rect">
            <a:avLst/>
          </a:prstGeom>
        </p:spPr>
      </p:pic>
      <p:pic>
        <p:nvPicPr>
          <p:cNvPr id="19" name="Picture 18" descr="A person standing in a hallway&#10;&#10;AI-generated content may be incorrect.">
            <a:extLst>
              <a:ext uri="{FF2B5EF4-FFF2-40B4-BE49-F238E27FC236}">
                <a16:creationId xmlns:a16="http://schemas.microsoft.com/office/drawing/2014/main" id="{967B6378-62F4-43D0-95AA-E3AC21C115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9409" y="2741444"/>
            <a:ext cx="941717" cy="727167"/>
          </a:xfrm>
          <a:prstGeom prst="rect">
            <a:avLst/>
          </a:prstGeom>
        </p:spPr>
      </p:pic>
      <p:pic>
        <p:nvPicPr>
          <p:cNvPr id="21" name="Picture 20" descr="A person taking a selfie&#10;&#10;AI-generated content may be incorrect.">
            <a:extLst>
              <a:ext uri="{FF2B5EF4-FFF2-40B4-BE49-F238E27FC236}">
                <a16:creationId xmlns:a16="http://schemas.microsoft.com/office/drawing/2014/main" id="{08D4AD8D-CCD7-4042-8657-65FE7DB159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79409" y="3526797"/>
            <a:ext cx="946749" cy="7277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50052-2BA7-422B-B440-2CCAC9231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2575"/>
            <a:ext cx="6306675" cy="766200"/>
          </a:xfrm>
        </p:spPr>
        <p:txBody>
          <a:bodyPr/>
          <a:lstStyle/>
          <a:p>
            <a:r>
              <a:rPr lang="en-US" sz="3200" dirty="0"/>
              <a:t>Team Performance Over Seasons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FD46B-10CD-4AE4-B781-0E864DB2C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0723" y="1531086"/>
            <a:ext cx="5011479" cy="2977117"/>
          </a:xfrm>
        </p:spPr>
        <p:txBody>
          <a:bodyPr/>
          <a:lstStyle/>
          <a:p>
            <a:pPr marL="76200" indent="0">
              <a:buNone/>
            </a:pPr>
            <a:r>
              <a:rPr lang="en-US" sz="1000" dirty="0">
                <a:latin typeface="+mj-lt"/>
              </a:rPr>
              <a:t>Teams like </a:t>
            </a:r>
            <a:r>
              <a:rPr lang="en-US" sz="1000" b="1" dirty="0">
                <a:latin typeface="+mj-lt"/>
              </a:rPr>
              <a:t>Mumbai Indians (MI)</a:t>
            </a:r>
            <a:r>
              <a:rPr lang="en-US" sz="1000" dirty="0">
                <a:latin typeface="+mj-lt"/>
              </a:rPr>
              <a:t> and </a:t>
            </a:r>
            <a:r>
              <a:rPr lang="en-US" sz="1000" b="1" dirty="0">
                <a:latin typeface="+mj-lt"/>
              </a:rPr>
              <a:t>Chennai Super Kings (CSK)</a:t>
            </a:r>
            <a:r>
              <a:rPr lang="en-US" sz="1000" dirty="0">
                <a:latin typeface="+mj-lt"/>
              </a:rPr>
              <a:t> consistently top the win charts across multiple seasons. Their success is driven by: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latin typeface="+mj-lt"/>
              </a:rPr>
              <a:t>Strong leadership (e.g., MS Dhoni, Rohit Sharma),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latin typeface="+mj-lt"/>
              </a:rPr>
              <a:t>Stable core player base,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latin typeface="+mj-lt"/>
              </a:rPr>
              <a:t>Data-driven match strategies.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latin typeface="+mj-lt"/>
              </a:rPr>
              <a:t>Teams with inconsistent performances often suffer from frequent squad changes or a lack of strategic planning.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latin typeface="+mj-lt"/>
              </a:rPr>
              <a:t>Visual trends highlight </a:t>
            </a:r>
            <a:r>
              <a:rPr lang="en-US" sz="1000" b="1" dirty="0">
                <a:latin typeface="+mj-lt"/>
              </a:rPr>
              <a:t>sustained excellence</a:t>
            </a:r>
            <a:r>
              <a:rPr lang="en-US" sz="1000" dirty="0">
                <a:latin typeface="+mj-lt"/>
              </a:rPr>
              <a:t> by seasoned franchises and challenges that newer teams face.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latin typeface="+mj-lt"/>
              </a:rPr>
              <a:t>This analysis emphasizes the value of continuity and cohesive team culture.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>
                <a:latin typeface="+mj-lt"/>
              </a:rPr>
              <a:t>Strategic team management and player retention have proven crucial over time.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A4DB6-E73B-4631-83A5-942B6E57BC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0EFDE9-1791-3365-C014-2328F5234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202" y="1862025"/>
            <a:ext cx="3761798" cy="231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779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678B6-3056-4F00-8073-50E8335A5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074" y="392575"/>
            <a:ext cx="6569625" cy="766200"/>
          </a:xfrm>
        </p:spPr>
        <p:txBody>
          <a:bodyPr/>
          <a:lstStyle/>
          <a:p>
            <a:r>
              <a:rPr lang="en-US" dirty="0"/>
              <a:t>Player of the Match (POM) Trends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724EE-4DC1-4B47-AF90-A7859103E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4036" y="1461392"/>
            <a:ext cx="4926419" cy="2990106"/>
          </a:xfrm>
        </p:spPr>
        <p:txBody>
          <a:bodyPr/>
          <a:lstStyle/>
          <a:p>
            <a:pPr marL="76200" indent="0" algn="just">
              <a:buNone/>
            </a:pPr>
            <a:r>
              <a:rPr lang="en-US" sz="1000" dirty="0">
                <a:latin typeface="+mj-lt"/>
              </a:rPr>
              <a:t>Trends Observed - Batsmen are more likely to win POM than bowlers. Batting performances tend to receive more recognition for match-defining contributions.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000" dirty="0">
                <a:latin typeface="+mj-lt"/>
              </a:rPr>
              <a:t>Analysis of Player of the Match awards shows that </a:t>
            </a:r>
            <a:r>
              <a:rPr lang="en-US" sz="1000" b="1" dirty="0">
                <a:latin typeface="+mj-lt"/>
              </a:rPr>
              <a:t>batsmen dominate</a:t>
            </a:r>
            <a:r>
              <a:rPr lang="en-US" sz="1000" dirty="0">
                <a:latin typeface="+mj-lt"/>
              </a:rPr>
              <a:t> in the frequency of recognition.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000" dirty="0">
                <a:latin typeface="+mj-lt"/>
              </a:rPr>
              <a:t>Match-defining high scores tend to draw attention, especially under pressure or in successful chases.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000" dirty="0">
                <a:latin typeface="+mj-lt"/>
              </a:rPr>
              <a:t>While bowlers contribute significantly, their efforts are more recognized in </a:t>
            </a:r>
            <a:r>
              <a:rPr lang="en-US" sz="1000" b="1" dirty="0">
                <a:latin typeface="+mj-lt"/>
              </a:rPr>
              <a:t>low-scoring thrillers</a:t>
            </a:r>
            <a:r>
              <a:rPr lang="en-US" sz="1000" dirty="0">
                <a:latin typeface="+mj-lt"/>
              </a:rPr>
              <a:t> or with standout stats (e.g., 4+ wickets).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000" dirty="0">
                <a:latin typeface="+mj-lt"/>
              </a:rPr>
              <a:t>This trend reflects a </a:t>
            </a:r>
            <a:r>
              <a:rPr lang="en-US" sz="1000" b="1" dirty="0">
                <a:latin typeface="+mj-lt"/>
              </a:rPr>
              <a:t>bias in perception</a:t>
            </a:r>
            <a:r>
              <a:rPr lang="en-US" sz="1000" dirty="0">
                <a:latin typeface="+mj-lt"/>
              </a:rPr>
              <a:t> favoring batting performances in high-visibility roles.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000" dirty="0">
                <a:latin typeface="+mj-lt"/>
              </a:rPr>
              <a:t>The insight can help teams and players position themselves better for awards and visibility.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58D6B-CF8A-407F-8292-B9E504B2BF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7" name="Picture 6" descr="image.png">
            <a:extLst>
              <a:ext uri="{FF2B5EF4-FFF2-40B4-BE49-F238E27FC236}">
                <a16:creationId xmlns:a16="http://schemas.microsoft.com/office/drawing/2014/main" id="{755EC6C4-4852-BEDF-B047-81A9A68F4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456" y="1911936"/>
            <a:ext cx="3535550" cy="208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42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68B2FA-A8CE-2690-20BF-70772D8B7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5738-2D3B-4AB9-4CC8-3A7E210D2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9F88B-72A6-69BD-73C1-FBDD848EC7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562BF6D-520D-B002-692C-5A46099D1F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799" y="1697234"/>
            <a:ext cx="5492401" cy="2939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457056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-17145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What is pandas?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 (n.d.).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  <a:hlinkClick r:id="rId3"/>
              </a:rPr>
              <a:t>https://geo-python-site.readthedocs.io/en/latest/lessons/L5/pandas-overview.html</a:t>
            </a:r>
            <a:endParaRPr lang="en-US" altLang="en-US" sz="12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marL="0" indent="-17145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lang="en-US" sz="1200" kern="100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McKinney, W. (2017). Python for Data Analysis: Data Wrangling with Pandas, NumPy, and </a:t>
            </a:r>
            <a:r>
              <a:rPr lang="en-US" sz="1200" kern="100" dirty="0" err="1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IPython</a:t>
            </a:r>
            <a:r>
              <a:rPr lang="en-US" sz="1200" kern="100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 (2nd ed.). O'Reilly Media.</a:t>
            </a:r>
            <a:endParaRPr lang="en-US" sz="1200" kern="100" dirty="0">
              <a:latin typeface="+mj-lt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-17145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lang="en-US" sz="1200" kern="100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IPL T20 | Indian Premier League Official Website. (n.d.). </a:t>
            </a:r>
            <a:r>
              <a:rPr lang="en-US" sz="1200" u="sng" kern="100" dirty="0">
                <a:solidFill>
                  <a:srgbClr val="467886"/>
                </a:solidFill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  <a:hlinkClick r:id="rId4"/>
              </a:rPr>
              <a:t>https://www.iplt20.com/</a:t>
            </a:r>
            <a:endParaRPr lang="en-US" sz="1200" u="sng" kern="100" dirty="0">
              <a:solidFill>
                <a:srgbClr val="467886"/>
              </a:solidFill>
              <a:latin typeface="+mj-lt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-17145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lang="en-US" sz="1200" kern="100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Indian Premier League (IPL) - All seasons. (2024, May 13). Kaggle. </a:t>
            </a:r>
            <a:r>
              <a:rPr lang="en-US" sz="1200" u="sng" kern="100" dirty="0">
                <a:solidFill>
                  <a:srgbClr val="467886"/>
                </a:solidFill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  <a:hlinkClick r:id="rId5"/>
              </a:rPr>
              <a:t>https://www.kaggle.com/datasets/rajsengo/indian-premier-league-ipl-all-seasons</a:t>
            </a:r>
            <a:endParaRPr lang="en-US" sz="1200" u="sng" kern="100" dirty="0">
              <a:solidFill>
                <a:srgbClr val="467886"/>
              </a:solidFill>
              <a:latin typeface="+mj-lt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-17145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lang="en-US" sz="1200" kern="100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Using Matplotlib — Matplotlib 3.10.1 documentation. (n.d.). </a:t>
            </a:r>
            <a:r>
              <a:rPr lang="en-US" sz="1200" u="sng" kern="100" dirty="0">
                <a:solidFill>
                  <a:srgbClr val="467886"/>
                </a:solidFill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  <a:hlinkClick r:id="rId6"/>
              </a:rPr>
              <a:t>https://matplotlib.org/stable/users/index.html</a:t>
            </a:r>
            <a:endParaRPr lang="en-US" sz="1200" u="sng" kern="100" dirty="0">
              <a:solidFill>
                <a:srgbClr val="467886"/>
              </a:solidFill>
              <a:latin typeface="+mj-lt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-17145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lang="en-US" sz="1200" kern="100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pandas documentation — pandas 2.2.3 documentation. (n.d.). </a:t>
            </a:r>
            <a:r>
              <a:rPr lang="en-US" sz="1200" u="sng" kern="100" dirty="0">
                <a:solidFill>
                  <a:srgbClr val="467886"/>
                </a:solidFill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  <a:hlinkClick r:id="rId7"/>
              </a:rPr>
              <a:t>https://pandas.pydata.org/docs/</a:t>
            </a:r>
            <a:endParaRPr lang="en-US" sz="1200" u="sng" kern="100" dirty="0">
              <a:solidFill>
                <a:srgbClr val="467886"/>
              </a:solidFill>
              <a:latin typeface="+mj-lt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-17145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lang="en-US" sz="1200" kern="100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Seaborn: statistical data visualization — seaborn 0.13.2 documentation. (n.d.). </a:t>
            </a:r>
            <a:r>
              <a:rPr lang="en-US" sz="1200" u="sng" kern="100" dirty="0">
                <a:solidFill>
                  <a:srgbClr val="467886"/>
                </a:solidFill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  <a:hlinkClick r:id="rId8"/>
              </a:rPr>
              <a:t>https://seaborn.pydata.org/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268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Q&amp;A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75" y="1862668"/>
            <a:ext cx="4402663" cy="17610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731" y="1862668"/>
            <a:ext cx="1944335" cy="194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282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75" y="1490636"/>
            <a:ext cx="3836747" cy="3145500"/>
          </a:xfrm>
        </p:spPr>
        <p:txBody>
          <a:bodyPr/>
          <a:lstStyle/>
          <a:p>
            <a:r>
              <a:rPr lang="en-US" dirty="0">
                <a:latin typeface="+mj-lt"/>
              </a:rPr>
              <a:t>Introduction </a:t>
            </a:r>
          </a:p>
          <a:p>
            <a:r>
              <a:rPr lang="en-US" dirty="0">
                <a:latin typeface="+mj-lt"/>
              </a:rPr>
              <a:t>Approach </a:t>
            </a:r>
          </a:p>
          <a:p>
            <a:r>
              <a:rPr lang="en-US" dirty="0">
                <a:latin typeface="+mj-lt"/>
              </a:rPr>
              <a:t>Dataset Overview</a:t>
            </a:r>
          </a:p>
          <a:p>
            <a:r>
              <a:rPr lang="en-US" dirty="0">
                <a:latin typeface="+mj-lt"/>
              </a:rPr>
              <a:t>Pandas Concepts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j-lt"/>
              </a:rPr>
              <a:t>2</a:t>
            </a:fld>
            <a:endParaRPr lang="en">
              <a:latin typeface="+mj-lt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651022" y="1490636"/>
            <a:ext cx="3836747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-US" dirty="0">
                <a:latin typeface="+mj-lt"/>
              </a:rPr>
              <a:t>Summary of Key Insights</a:t>
            </a:r>
          </a:p>
          <a:p>
            <a:r>
              <a:rPr lang="en-US" dirty="0">
                <a:latin typeface="+mj-lt"/>
              </a:rPr>
              <a:t>Learning Outcomes</a:t>
            </a:r>
          </a:p>
          <a:p>
            <a:r>
              <a:rPr lang="en-US" dirty="0">
                <a:latin typeface="+mj-lt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425647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4EE3A9-88BF-B268-2422-FB99FBD48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0485E-E06C-A20C-22CB-2A1A2006FA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6B72C6F-B5E3-B2FA-7BF6-0BEF68D6170F}"/>
              </a:ext>
            </a:extLst>
          </p:cNvPr>
          <p:cNvSpPr txBox="1">
            <a:spLocks/>
          </p:cNvSpPr>
          <p:nvPr/>
        </p:nvSpPr>
        <p:spPr>
          <a:xfrm>
            <a:off x="316130" y="1631384"/>
            <a:ext cx="5492400" cy="2851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algn="l">
              <a:spcBef>
                <a:spcPts val="0"/>
              </a:spcBef>
              <a:buNone/>
            </a:pPr>
            <a:r>
              <a:rPr lang="en-US" sz="1200" b="1" i="0" dirty="0">
                <a:solidFill>
                  <a:srgbClr val="1F2328"/>
                </a:solidFill>
                <a:effectLst/>
                <a:latin typeface="+mj-lt"/>
              </a:rPr>
              <a:t>Dataset</a:t>
            </a:r>
            <a:r>
              <a:rPr lang="en-US" sz="1200" b="0" i="0" dirty="0">
                <a:solidFill>
                  <a:srgbClr val="1F2328"/>
                </a:solidFill>
                <a:effectLst/>
                <a:latin typeface="+mj-lt"/>
              </a:rPr>
              <a:t>: A single dataset containing comprehensive IPL match-level data (all_season_summary.csv)</a:t>
            </a:r>
          </a:p>
          <a:p>
            <a:pPr marL="0" algn="l">
              <a:spcBef>
                <a:spcPts val="0"/>
              </a:spcBef>
              <a:buNone/>
            </a:pPr>
            <a:r>
              <a:rPr lang="en-US" sz="1200" b="0" i="0" dirty="0">
                <a:solidFill>
                  <a:srgbClr val="1F2328"/>
                </a:solidFill>
                <a:effectLst/>
                <a:latin typeface="+mj-lt"/>
              </a:rPr>
              <a:t>Columns include team names, toss details, scores, captains, key players, venue, and umpires. </a:t>
            </a:r>
          </a:p>
          <a:p>
            <a:pPr marL="0" algn="l">
              <a:spcBef>
                <a:spcPts val="0"/>
              </a:spcBef>
              <a:buNone/>
            </a:pPr>
            <a:endParaRPr lang="en-US" sz="1200" dirty="0">
              <a:solidFill>
                <a:schemeClr val="tx1"/>
              </a:solidFill>
              <a:latin typeface="+mj-lt"/>
            </a:endParaRPr>
          </a:p>
          <a:p>
            <a:pPr marL="0" algn="l">
              <a:spcBef>
                <a:spcPts val="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The dataset used includes match-level information from multiple IPL seasons. It contains over 70 columns and includes data on:</a:t>
            </a:r>
          </a:p>
          <a:p>
            <a:pPr marL="0" algn="l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1200" b="1" dirty="0">
                <a:solidFill>
                  <a:schemeClr val="tx1"/>
                </a:solidFill>
                <a:latin typeface="+mj-lt"/>
              </a:rPr>
              <a:t>Team-level info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: home team, away team, scores, captains, playing 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Xis</a:t>
            </a:r>
            <a:endParaRPr lang="en-US" sz="1200" dirty="0">
              <a:solidFill>
                <a:schemeClr val="tx1"/>
              </a:solidFill>
              <a:latin typeface="+mj-lt"/>
            </a:endParaRPr>
          </a:p>
          <a:p>
            <a:pPr marL="0" algn="l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1200" b="1" dirty="0">
                <a:solidFill>
                  <a:schemeClr val="tx1"/>
                </a:solidFill>
                <a:latin typeface="+mj-lt"/>
              </a:rPr>
              <a:t>Match outcome info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: winner, toss decision, result type, player of the match</a:t>
            </a:r>
          </a:p>
          <a:p>
            <a:pPr marL="0" algn="l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1200" b="1" dirty="0">
                <a:solidFill>
                  <a:schemeClr val="tx1"/>
                </a:solidFill>
                <a:latin typeface="+mj-lt"/>
              </a:rPr>
              <a:t>Time and venue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: start/end dates, venue name, umpires</a:t>
            </a:r>
          </a:p>
          <a:p>
            <a:pPr marL="0" algn="l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1200" b="1" dirty="0">
                <a:solidFill>
                  <a:schemeClr val="tx1"/>
                </a:solidFill>
                <a:latin typeface="+mj-lt"/>
              </a:rPr>
              <a:t>Scoring metrics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: runs, wickets, boundaries</a:t>
            </a:r>
          </a:p>
          <a:p>
            <a:pPr marL="0" algn="l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sz="1200" b="1" dirty="0">
                <a:solidFill>
                  <a:schemeClr val="tx1"/>
                </a:solidFill>
                <a:latin typeface="+mj-lt"/>
              </a:rPr>
              <a:t>Metadata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: result descriptions, match days, super over info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79BDB44-B296-841B-E4CC-A6F4BC7FF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pic>
        <p:nvPicPr>
          <p:cNvPr id="4100" name="Picture 4" descr="Free IPL Presentation Template - PowerPoint - PPT &amp; Google Slides Download">
            <a:extLst>
              <a:ext uri="{FF2B5EF4-FFF2-40B4-BE49-F238E27FC236}">
                <a16:creationId xmlns:a16="http://schemas.microsoft.com/office/drawing/2014/main" id="{EE261A41-A5E6-691A-9E32-4EC5A30CB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530" y="2163059"/>
            <a:ext cx="3179525" cy="1788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905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50052-2BA7-422B-B440-2CCAC9231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Pandas Concepts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FD46B-10CD-4AE4-B781-0E864DB2C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437130" cy="330915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400" b="1" i="0" dirty="0" err="1">
                <a:solidFill>
                  <a:srgbClr val="1F2328"/>
                </a:solidFill>
                <a:effectLst/>
                <a:latin typeface="+mj-lt"/>
              </a:rPr>
              <a:t>DataFrame</a:t>
            </a:r>
            <a:r>
              <a:rPr lang="en-US" sz="1400" b="1" i="0" dirty="0">
                <a:solidFill>
                  <a:srgbClr val="1F2328"/>
                </a:solidFill>
                <a:effectLst/>
                <a:latin typeface="+mj-lt"/>
              </a:rPr>
              <a:t> operations:</a:t>
            </a:r>
            <a:r>
              <a:rPr lang="en-US" sz="1400" b="0" i="0" dirty="0">
                <a:solidFill>
                  <a:srgbClr val="1F2328"/>
                </a:solidFill>
                <a:effectLst/>
                <a:latin typeface="+mj-lt"/>
              </a:rPr>
              <a:t> Data cleaning, column creation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400" b="1" i="0" dirty="0">
                <a:solidFill>
                  <a:srgbClr val="1F2328"/>
                </a:solidFill>
                <a:effectLst/>
                <a:latin typeface="+mj-lt"/>
              </a:rPr>
              <a:t>apply():</a:t>
            </a:r>
            <a:r>
              <a:rPr lang="en-US" sz="1400" b="0" i="0" dirty="0">
                <a:solidFill>
                  <a:srgbClr val="1F2328"/>
                </a:solidFill>
                <a:effectLst/>
                <a:latin typeface="+mj-lt"/>
              </a:rPr>
              <a:t> Custom logic for extracting result types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400" b="1" i="0" dirty="0" err="1">
                <a:solidFill>
                  <a:srgbClr val="1F2328"/>
                </a:solidFill>
                <a:effectLst/>
                <a:latin typeface="+mj-lt"/>
              </a:rPr>
              <a:t>groupby</a:t>
            </a:r>
            <a:r>
              <a:rPr lang="en-US" sz="1400" b="1" i="0" dirty="0">
                <a:solidFill>
                  <a:srgbClr val="1F2328"/>
                </a:solidFill>
                <a:effectLst/>
                <a:latin typeface="+mj-lt"/>
              </a:rPr>
              <a:t>():</a:t>
            </a:r>
            <a:r>
              <a:rPr lang="en-US" sz="1400" b="0" i="0" dirty="0">
                <a:solidFill>
                  <a:srgbClr val="1F2328"/>
                </a:solidFill>
                <a:effectLst/>
                <a:latin typeface="+mj-lt"/>
              </a:rPr>
              <a:t> Aggregation by team and result type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400" b="1" i="0" dirty="0">
                <a:solidFill>
                  <a:srgbClr val="1F2328"/>
                </a:solidFill>
                <a:effectLst/>
                <a:latin typeface="+mj-lt"/>
              </a:rPr>
              <a:t>assign():</a:t>
            </a:r>
            <a:r>
              <a:rPr lang="en-US" sz="1400" b="0" i="0" dirty="0">
                <a:solidFill>
                  <a:srgbClr val="1F2328"/>
                </a:solidFill>
                <a:effectLst/>
                <a:latin typeface="+mj-lt"/>
              </a:rPr>
              <a:t> Chaining transformations for win margins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400" b="1" i="0" dirty="0" err="1">
                <a:solidFill>
                  <a:srgbClr val="1F2328"/>
                </a:solidFill>
                <a:effectLst/>
                <a:latin typeface="+mj-lt"/>
              </a:rPr>
              <a:t>value_counts</a:t>
            </a:r>
            <a:r>
              <a:rPr lang="en-US" sz="1400" b="1" i="0" dirty="0">
                <a:solidFill>
                  <a:srgbClr val="1F2328"/>
                </a:solidFill>
                <a:effectLst/>
                <a:latin typeface="+mj-lt"/>
              </a:rPr>
              <a:t>():</a:t>
            </a:r>
            <a:r>
              <a:rPr lang="en-US" sz="1400" b="0" i="0" dirty="0">
                <a:solidFill>
                  <a:srgbClr val="1F2328"/>
                </a:solidFill>
                <a:effectLst/>
                <a:latin typeface="+mj-lt"/>
              </a:rPr>
              <a:t> Frequency of result types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400" b="1" i="0" dirty="0">
                <a:solidFill>
                  <a:srgbClr val="1F2328"/>
                </a:solidFill>
                <a:effectLst/>
                <a:latin typeface="+mj-lt"/>
              </a:rPr>
              <a:t>merge()</a:t>
            </a:r>
            <a:r>
              <a:rPr lang="en-US" sz="1400" b="0" i="0" dirty="0">
                <a:solidFill>
                  <a:srgbClr val="1F2328"/>
                </a:solidFill>
                <a:effectLst/>
                <a:latin typeface="+mj-lt"/>
              </a:rPr>
              <a:t> (optional) - Joining datasets if extending with player/team stats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400" b="1" i="0" dirty="0">
                <a:solidFill>
                  <a:srgbClr val="1F2328"/>
                </a:solidFill>
                <a:effectLst/>
                <a:latin typeface="+mj-lt"/>
              </a:rPr>
              <a:t>datetime handling:</a:t>
            </a:r>
            <a:r>
              <a:rPr lang="en-US" sz="1400" b="0" i="0" dirty="0">
                <a:solidFill>
                  <a:srgbClr val="1F2328"/>
                </a:solidFill>
                <a:effectLst/>
                <a:latin typeface="+mj-lt"/>
              </a:rPr>
              <a:t> Calculating match duration using start and end dates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A4DB6-E73B-4631-83A5-942B6E57BC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j-lt"/>
              </a:rPr>
              <a:t>4</a:t>
            </a:fld>
            <a:endParaRPr lang="en">
              <a:latin typeface="+mj-lt"/>
            </a:endParaRPr>
          </a:p>
        </p:txBody>
      </p:sp>
      <p:pic>
        <p:nvPicPr>
          <p:cNvPr id="1026" name="Picture 2" descr="What is pandas?">
            <a:extLst>
              <a:ext uri="{FF2B5EF4-FFF2-40B4-BE49-F238E27FC236}">
                <a16:creationId xmlns:a16="http://schemas.microsoft.com/office/drawing/2014/main" id="{8BB9C4DC-929F-781A-362A-BD76C5FF7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167" y="392575"/>
            <a:ext cx="2397666" cy="141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217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50B50-6A1C-F593-BE69-22797FC8E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2575"/>
            <a:ext cx="7529971" cy="7662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+mj-lt"/>
              </a:rPr>
              <a:t>Data Visualization – Tools and Techniques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CA2CB-7F94-C8CE-D326-64D48BDC311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618000" y="4636500"/>
            <a:ext cx="1503600" cy="315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j-lt"/>
              </a:rPr>
              <a:t>5</a:t>
            </a:fld>
            <a:endParaRPr lang="en">
              <a:latin typeface="+mj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882A43-8BFC-3401-5851-A81030D3098A}"/>
              </a:ext>
            </a:extLst>
          </p:cNvPr>
          <p:cNvSpPr txBox="1">
            <a:spLocks/>
          </p:cNvSpPr>
          <p:nvPr/>
        </p:nvSpPr>
        <p:spPr>
          <a:xfrm>
            <a:off x="814275" y="1364261"/>
            <a:ext cx="7529971" cy="3333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algn="l">
              <a:spcAft>
                <a:spcPts val="1200"/>
              </a:spcAft>
              <a:buFont typeface="+mj-lt"/>
              <a:buAutoNum type="arabicPeriod"/>
            </a:pPr>
            <a:r>
              <a:rPr lang="en-US" sz="1600" b="0" i="0" dirty="0">
                <a:solidFill>
                  <a:srgbClr val="1F2328"/>
                </a:solidFill>
                <a:effectLst/>
                <a:latin typeface="+mj-lt"/>
              </a:rPr>
              <a:t>Chart Type Insight Provided</a:t>
            </a:r>
          </a:p>
          <a:p>
            <a:pPr algn="l">
              <a:spcAft>
                <a:spcPts val="1200"/>
              </a:spcAft>
              <a:buFont typeface="+mj-lt"/>
              <a:buAutoNum type="arabicPeriod"/>
            </a:pPr>
            <a:r>
              <a:rPr lang="en-US" sz="1600" b="0" i="0" dirty="0" err="1">
                <a:solidFill>
                  <a:srgbClr val="1F2328"/>
                </a:solidFill>
                <a:effectLst/>
                <a:latin typeface="+mj-lt"/>
              </a:rPr>
              <a:t>Barplot</a:t>
            </a:r>
            <a:r>
              <a:rPr lang="en-US" sz="1600" b="0" i="0" dirty="0">
                <a:solidFill>
                  <a:srgbClr val="1F2328"/>
                </a:solidFill>
                <a:effectLst/>
                <a:latin typeface="+mj-lt"/>
              </a:rPr>
              <a:t> Match result type distribution (runs, wickets, tie, etc.)</a:t>
            </a:r>
          </a:p>
          <a:p>
            <a:pPr algn="l">
              <a:spcAft>
                <a:spcPts val="1200"/>
              </a:spcAft>
              <a:buFont typeface="+mj-lt"/>
              <a:buAutoNum type="arabicPeriod"/>
            </a:pPr>
            <a:r>
              <a:rPr lang="en-US" sz="1600" b="0" i="0" dirty="0">
                <a:solidFill>
                  <a:srgbClr val="1F2328"/>
                </a:solidFill>
                <a:effectLst/>
                <a:latin typeface="+mj-lt"/>
              </a:rPr>
              <a:t>Histogram Duration of matches in days</a:t>
            </a:r>
          </a:p>
          <a:p>
            <a:pPr algn="l">
              <a:spcAft>
                <a:spcPts val="1200"/>
              </a:spcAft>
              <a:buFont typeface="+mj-lt"/>
              <a:buAutoNum type="arabicPeriod"/>
            </a:pPr>
            <a:r>
              <a:rPr lang="en-US" sz="1600" b="0" i="0" dirty="0">
                <a:solidFill>
                  <a:srgbClr val="1F2328"/>
                </a:solidFill>
                <a:effectLst/>
                <a:latin typeface="+mj-lt"/>
              </a:rPr>
              <a:t>Horizontal </a:t>
            </a:r>
            <a:r>
              <a:rPr lang="en-US" sz="1600" b="0" i="0" dirty="0" err="1">
                <a:solidFill>
                  <a:srgbClr val="1F2328"/>
                </a:solidFill>
                <a:effectLst/>
                <a:latin typeface="+mj-lt"/>
              </a:rPr>
              <a:t>Barplot</a:t>
            </a:r>
            <a:r>
              <a:rPr lang="en-US" sz="1600" b="0" i="0" dirty="0">
                <a:solidFill>
                  <a:srgbClr val="1F2328"/>
                </a:solidFill>
                <a:effectLst/>
                <a:latin typeface="+mj-lt"/>
              </a:rPr>
              <a:t> Top 10 highest win margins by team (runs/wickets)</a:t>
            </a:r>
          </a:p>
          <a:p>
            <a:pPr algn="l">
              <a:spcAft>
                <a:spcPts val="1200"/>
              </a:spcAft>
              <a:buFont typeface="+mj-lt"/>
              <a:buAutoNum type="arabicPeriod"/>
            </a:pPr>
            <a:r>
              <a:rPr lang="en-US" sz="1600" b="0" i="0" dirty="0">
                <a:solidFill>
                  <a:srgbClr val="1F2328"/>
                </a:solidFill>
                <a:effectLst/>
                <a:latin typeface="+mj-lt"/>
              </a:rPr>
              <a:t>Horizontal </a:t>
            </a:r>
            <a:r>
              <a:rPr lang="en-US" sz="1600" b="0" i="0" dirty="0" err="1">
                <a:solidFill>
                  <a:srgbClr val="1F2328"/>
                </a:solidFill>
                <a:effectLst/>
                <a:latin typeface="+mj-lt"/>
              </a:rPr>
              <a:t>Barplot</a:t>
            </a:r>
            <a:r>
              <a:rPr lang="en-US" sz="1600" b="0" i="0" dirty="0">
                <a:solidFill>
                  <a:srgbClr val="1F2328"/>
                </a:solidFill>
                <a:effectLst/>
                <a:latin typeface="+mj-lt"/>
              </a:rPr>
              <a:t> Average win margin per team for runs vs wickets</a:t>
            </a:r>
          </a:p>
          <a:p>
            <a:pPr algn="l">
              <a:spcAft>
                <a:spcPts val="1200"/>
              </a:spcAft>
              <a:buFont typeface="+mj-lt"/>
              <a:buAutoNum type="arabicPeriod"/>
            </a:pPr>
            <a:r>
              <a:rPr lang="en-US" sz="1600" b="0" i="0" dirty="0">
                <a:solidFill>
                  <a:srgbClr val="1F2328"/>
                </a:solidFill>
                <a:effectLst/>
                <a:latin typeface="+mj-lt"/>
              </a:rPr>
              <a:t>All plots are built using Seaborn with consistent styling for clarity.</a:t>
            </a:r>
          </a:p>
        </p:txBody>
      </p:sp>
    </p:spTree>
    <p:extLst>
      <p:ext uri="{BB962C8B-B14F-4D97-AF65-F5344CB8AC3E}">
        <p14:creationId xmlns:p14="http://schemas.microsoft.com/office/powerpoint/2010/main" val="429915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320B01-FD00-3931-65B2-E05911726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BC44C-A955-1BB8-6D17-2039CFEC53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66B3143-E0BA-3BFB-6551-D037A9D5471C}"/>
              </a:ext>
            </a:extLst>
          </p:cNvPr>
          <p:cNvSpPr txBox="1">
            <a:spLocks/>
          </p:cNvSpPr>
          <p:nvPr/>
        </p:nvSpPr>
        <p:spPr>
          <a:xfrm>
            <a:off x="542259" y="1332614"/>
            <a:ext cx="6028661" cy="3040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algn="just">
              <a:buNone/>
            </a:pPr>
            <a:r>
              <a:rPr lang="en-US" sz="1400" b="0" i="0" dirty="0">
                <a:effectLst/>
                <a:latin typeface="+mj-lt"/>
              </a:rPr>
              <a:t>Visualized missing values to understand which columns are incomplete, and proceeded to clean the data by: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+mj-lt"/>
              </a:rPr>
              <a:t>Dropping rows where the winner is missing (as they are critical to most analyses).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+mj-lt"/>
              </a:rPr>
              <a:t>Converting date and score columns to appropriate formats.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+mj-lt"/>
              </a:rPr>
              <a:t>Engineering a new column to calculate the margin of victory.</a:t>
            </a:r>
          </a:p>
          <a:p>
            <a:pPr marL="76200" indent="0" algn="just">
              <a:buNone/>
            </a:pPr>
            <a:r>
              <a:rPr lang="en-US" sz="1400" b="0" i="0" dirty="0">
                <a:effectLst/>
                <a:latin typeface="+mj-lt"/>
              </a:rPr>
              <a:t>Pandas Concepts: shape, columns, </a:t>
            </a:r>
            <a:r>
              <a:rPr lang="en-US" sz="1400" b="0" i="0" dirty="0" err="1">
                <a:effectLst/>
                <a:latin typeface="+mj-lt"/>
              </a:rPr>
              <a:t>isnull</a:t>
            </a:r>
            <a:r>
              <a:rPr lang="en-US" sz="1400" b="0" i="0" dirty="0">
                <a:effectLst/>
                <a:latin typeface="+mj-lt"/>
              </a:rPr>
              <a:t>(), </a:t>
            </a:r>
            <a:r>
              <a:rPr lang="en-US" sz="1400" b="0" i="0" dirty="0" err="1">
                <a:effectLst/>
                <a:latin typeface="+mj-lt"/>
              </a:rPr>
              <a:t>dropna</a:t>
            </a:r>
            <a:r>
              <a:rPr lang="en-US" sz="1400" b="0" i="0" dirty="0">
                <a:effectLst/>
                <a:latin typeface="+mj-lt"/>
              </a:rPr>
              <a:t>(), .copy(), </a:t>
            </a:r>
            <a:r>
              <a:rPr lang="en-US" sz="1400" b="0" i="0" dirty="0" err="1">
                <a:effectLst/>
                <a:latin typeface="+mj-lt"/>
              </a:rPr>
              <a:t>to_datetime</a:t>
            </a:r>
            <a:r>
              <a:rPr lang="en-US" sz="1400" b="0" i="0" dirty="0">
                <a:effectLst/>
                <a:latin typeface="+mj-lt"/>
              </a:rPr>
              <a:t>(), </a:t>
            </a:r>
            <a:r>
              <a:rPr lang="en-US" sz="1400" b="0" i="0" dirty="0" err="1">
                <a:effectLst/>
                <a:latin typeface="+mj-lt"/>
              </a:rPr>
              <a:t>to_numeric</a:t>
            </a:r>
            <a:r>
              <a:rPr lang="en-US" sz="1400" b="0" i="0" dirty="0">
                <a:effectLst/>
                <a:latin typeface="+mj-lt"/>
              </a:rPr>
              <a:t>() - </a:t>
            </a:r>
            <a:r>
              <a:rPr lang="en-US" sz="1400" b="0" i="0" dirty="0" err="1">
                <a:effectLst/>
                <a:latin typeface="+mj-lt"/>
              </a:rPr>
              <a:t>DataFrame</a:t>
            </a:r>
            <a:r>
              <a:rPr lang="en-US" sz="1400" b="0" i="0" dirty="0">
                <a:effectLst/>
                <a:latin typeface="+mj-lt"/>
              </a:rPr>
              <a:t> filtering, transformation, visualization with Seaborn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E0AFF36-AE39-AE7F-59BA-F78236C88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Dataset Cleaning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095D0B9-6D88-BCE1-37AC-34AD5DBB9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933" y="776058"/>
            <a:ext cx="1487400" cy="359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760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1E139-0C37-D294-EB08-0234E05B0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C82AE-1238-A2C0-CF4F-E5FB5013CB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j-lt"/>
              </a:rPr>
              <a:t>7</a:t>
            </a:fld>
            <a:endParaRPr lang="en">
              <a:latin typeface="+mj-lt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49CCE7F-45BF-ABC9-133C-2BA6BD18EBCC}"/>
              </a:ext>
            </a:extLst>
          </p:cNvPr>
          <p:cNvSpPr txBox="1">
            <a:spLocks/>
          </p:cNvSpPr>
          <p:nvPr/>
        </p:nvSpPr>
        <p:spPr>
          <a:xfrm>
            <a:off x="457200" y="1539863"/>
            <a:ext cx="4525926" cy="2615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-US" sz="2000" dirty="0">
                <a:latin typeface="+mj-lt"/>
              </a:rPr>
              <a:t>Added </a:t>
            </a:r>
            <a:r>
              <a:rPr lang="en-US" sz="2000" dirty="0" err="1">
                <a:latin typeface="+mj-lt"/>
              </a:rPr>
              <a:t>result_margin</a:t>
            </a:r>
            <a:r>
              <a:rPr lang="en-US" sz="2000" dirty="0">
                <a:latin typeface="+mj-lt"/>
              </a:rPr>
              <a:t> column (score difference)</a:t>
            </a:r>
          </a:p>
          <a:p>
            <a:r>
              <a:rPr lang="en-US" sz="2000" dirty="0">
                <a:latin typeface="+mj-lt"/>
              </a:rPr>
              <a:t>Verified dataset shape post-cleaning</a:t>
            </a:r>
          </a:p>
          <a:p>
            <a:r>
              <a:rPr lang="en-US" sz="2000" dirty="0">
                <a:latin typeface="+mj-lt"/>
              </a:rPr>
              <a:t>Clean, consistent data ready for insights</a:t>
            </a:r>
          </a:p>
          <a:p>
            <a:r>
              <a:rPr lang="en-US" sz="2000" dirty="0">
                <a:latin typeface="+mj-lt"/>
              </a:rPr>
              <a:t>Improved data quality for visualization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0D1F085-DCE2-0A48-4F9F-2F304ACBA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3676"/>
            <a:ext cx="6318046" cy="636124"/>
          </a:xfrm>
        </p:spPr>
        <p:txBody>
          <a:bodyPr/>
          <a:lstStyle/>
          <a:p>
            <a:r>
              <a:rPr lang="en-US" sz="2800" dirty="0">
                <a:latin typeface="+mj-lt"/>
              </a:rPr>
              <a:t>Feature Engineering &amp; Validation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0C7791-870D-222E-1317-B2D0E8E0D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126" y="1793358"/>
            <a:ext cx="3508922" cy="247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414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F2D483-A888-786F-2A4C-3A483BFB5F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E9E5E-51D4-7BFB-2EF1-89E68D15C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2575"/>
            <a:ext cx="6773593" cy="766200"/>
          </a:xfrm>
        </p:spPr>
        <p:txBody>
          <a:bodyPr>
            <a:noAutofit/>
          </a:bodyPr>
          <a:lstStyle/>
          <a:p>
            <a:r>
              <a:rPr lang="en-US" sz="2800" dirty="0"/>
              <a:t>Summary of Key Insights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D1AD16-3DFC-F83E-DD4E-27DFCD056C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88C026-8B14-5381-FB1A-F7269FE34600}"/>
              </a:ext>
            </a:extLst>
          </p:cNvPr>
          <p:cNvSpPr txBox="1">
            <a:spLocks/>
          </p:cNvSpPr>
          <p:nvPr/>
        </p:nvSpPr>
        <p:spPr>
          <a:xfrm>
            <a:off x="948955" y="1389321"/>
            <a:ext cx="5324254" cy="298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Runs vs Wickets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Most IPL matches are won by wickets, emphasizing the value of chasing in T20 cricket.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Dominant Teams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Teams like MI and CSK consistently show higher win margins.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Toss Analysis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Teams that win the toss and choose to field often win the match, an avenue for ML analysis in later modules.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Match Duration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While most matches are one-day events, a few span multiple days, hinting at delays or complex scheduling.</a:t>
            </a:r>
          </a:p>
        </p:txBody>
      </p:sp>
    </p:spTree>
    <p:extLst>
      <p:ext uri="{BB962C8B-B14F-4D97-AF65-F5344CB8AC3E}">
        <p14:creationId xmlns:p14="http://schemas.microsoft.com/office/powerpoint/2010/main" val="2416799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2575"/>
            <a:ext cx="7617999" cy="766200"/>
          </a:xfrm>
        </p:spPr>
        <p:txBody>
          <a:bodyPr/>
          <a:lstStyle/>
          <a:p>
            <a:r>
              <a:rPr lang="en-US" sz="2800" dirty="0"/>
              <a:t>Toss Decision Impact on Match Outcome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81674C3-7B0F-D150-A58E-60A7C736E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949" y="1368056"/>
            <a:ext cx="4828239" cy="3125972"/>
          </a:xfrm>
        </p:spPr>
        <p:txBody>
          <a:bodyPr/>
          <a:lstStyle/>
          <a:p>
            <a:pPr>
              <a:buNone/>
            </a:pPr>
            <a:r>
              <a:rPr lang="en-US" sz="1000" dirty="0">
                <a:latin typeface="+mj-lt"/>
              </a:rPr>
              <a:t>• The toss plays a crucial strategic role in IPL matches.</a:t>
            </a:r>
          </a:p>
          <a:p>
            <a:pPr>
              <a:buNone/>
            </a:pPr>
            <a:r>
              <a:rPr lang="en-US" sz="1000" dirty="0">
                <a:latin typeface="+mj-lt"/>
              </a:rPr>
              <a:t>• Data shows teams that </a:t>
            </a:r>
            <a:r>
              <a:rPr lang="en-US" sz="1000" b="1" dirty="0">
                <a:latin typeface="+mj-lt"/>
              </a:rPr>
              <a:t>choose to bowl first</a:t>
            </a:r>
            <a:r>
              <a:rPr lang="en-US" sz="1000" dirty="0">
                <a:latin typeface="+mj-lt"/>
              </a:rPr>
              <a:t> after winning the toss have a </a:t>
            </a:r>
            <a:r>
              <a:rPr lang="en-US" sz="1000" b="1" dirty="0">
                <a:latin typeface="+mj-lt"/>
              </a:rPr>
              <a:t>higher win percentage</a:t>
            </a:r>
            <a:r>
              <a:rPr lang="en-US" sz="1000" dirty="0">
                <a:latin typeface="+mj-lt"/>
              </a:rPr>
              <a:t>.</a:t>
            </a:r>
          </a:p>
          <a:p>
            <a:pPr>
              <a:buNone/>
            </a:pPr>
            <a:r>
              <a:rPr lang="en-US" sz="1000" dirty="0">
                <a:latin typeface="+mj-lt"/>
              </a:rPr>
              <a:t>• This advantage is likely due to better performance while chasing a target, where teams can pace their innings more effectively.</a:t>
            </a:r>
          </a:p>
          <a:p>
            <a:pPr>
              <a:buNone/>
            </a:pPr>
            <a:r>
              <a:rPr lang="en-US" sz="1000" dirty="0">
                <a:latin typeface="+mj-lt"/>
              </a:rPr>
              <a:t>• Environmental factors such as </a:t>
            </a:r>
            <a:r>
              <a:rPr lang="en-US" sz="1000" b="1" dirty="0">
                <a:latin typeface="+mj-lt"/>
              </a:rPr>
              <a:t>dew during the second innings</a:t>
            </a:r>
            <a:r>
              <a:rPr lang="en-US" sz="1000" dirty="0">
                <a:latin typeface="+mj-lt"/>
              </a:rPr>
              <a:t> and </a:t>
            </a:r>
            <a:r>
              <a:rPr lang="en-US" sz="1000" b="1" dirty="0">
                <a:latin typeface="+mj-lt"/>
              </a:rPr>
              <a:t>pitch behavior</a:t>
            </a:r>
            <a:r>
              <a:rPr lang="en-US" sz="1000" dirty="0">
                <a:latin typeface="+mj-lt"/>
              </a:rPr>
              <a:t> under lights further influence outcomes in favor of the bowling-first decision.</a:t>
            </a:r>
          </a:p>
          <a:p>
            <a:pPr marL="76200" indent="0">
              <a:buNone/>
            </a:pPr>
            <a:r>
              <a:rPr lang="en-US" sz="1000" dirty="0">
                <a:latin typeface="+mj-lt"/>
              </a:rPr>
              <a:t>• This insight helps teams fine-tune their decision-making based on match timing and venue.</a:t>
            </a:r>
          </a:p>
          <a:p>
            <a:pPr marL="76200" indent="0">
              <a:buNone/>
              <a:defRPr sz="1800"/>
            </a:pPr>
            <a:r>
              <a:rPr lang="en-US" sz="1000" dirty="0">
                <a:latin typeface="+mj-lt"/>
              </a:rPr>
              <a:t>Teams winning the toss and choosing to bowl first tend to have a higher win percentage.</a:t>
            </a:r>
            <a:br>
              <a:rPr lang="en-US" sz="1000" dirty="0">
                <a:latin typeface="+mj-lt"/>
              </a:rPr>
            </a:br>
            <a:r>
              <a:rPr lang="en-US" sz="1000" dirty="0">
                <a:latin typeface="+mj-lt"/>
              </a:rPr>
              <a:t>Bowling first has statistically shown a competitive edge, especially under specific pitch and weather conditions.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F6162-1ADD-A79F-6DCD-662485F63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88" y="1828800"/>
            <a:ext cx="3742180" cy="230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680730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6498FCC4FFE941951D0E3E24D8685A" ma:contentTypeVersion="11" ma:contentTypeDescription="Create a new document." ma:contentTypeScope="" ma:versionID="50a3fca0c359e772d042327dc3711fc9">
  <xsd:schema xmlns:xsd="http://www.w3.org/2001/XMLSchema" xmlns:xs="http://www.w3.org/2001/XMLSchema" xmlns:p="http://schemas.microsoft.com/office/2006/metadata/properties" xmlns:ns2="0501a584-4d76-4066-960e-7acaf6c8e2af" xmlns:ns3="818f02cc-5cc2-4df2-bf71-e729983fc4a9" targetNamespace="http://schemas.microsoft.com/office/2006/metadata/properties" ma:root="true" ma:fieldsID="d39f4b6b0d155097333e155ea34eb244" ns2:_="" ns3:_="">
    <xsd:import namespace="0501a584-4d76-4066-960e-7acaf6c8e2af"/>
    <xsd:import namespace="818f02cc-5cc2-4df2-bf71-e729983fc4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01a584-4d76-4066-960e-7acaf6c8e2a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546a43e1-4e15-4448-a533-0b9301fa17f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8f02cc-5cc2-4df2-bf71-e729983fc4a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7d8072fe-aea6-44b3-aefc-64578db43b24}" ma:internalName="TaxCatchAll" ma:showField="CatchAllData" ma:web="818f02cc-5cc2-4df2-bf71-e729983fc4a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18f02cc-5cc2-4df2-bf71-e729983fc4a9" xsi:nil="true"/>
    <lcf76f155ced4ddcb4097134ff3c332f xmlns="0501a584-4d76-4066-960e-7acaf6c8e2af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3B1A711-9BAA-4AD9-9D44-A8A81A6255D1}">
  <ds:schemaRefs>
    <ds:schemaRef ds:uri="0501a584-4d76-4066-960e-7acaf6c8e2af"/>
    <ds:schemaRef ds:uri="818f02cc-5cc2-4df2-bf71-e729983fc4a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DD1C92F-B8B3-4B6B-8B02-90A7206A00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80CBDC-4821-4F2F-BFAF-55A45FAE7E12}">
  <ds:schemaRefs>
    <ds:schemaRef ds:uri="0501a584-4d76-4066-960e-7acaf6c8e2af"/>
    <ds:schemaRef ds:uri="818f02cc-5cc2-4df2-bf71-e729983fc4a9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341</TotalTime>
  <Words>1175</Words>
  <Application>Microsoft Office PowerPoint</Application>
  <PresentationFormat>On-screen Show (16:9)</PresentationFormat>
  <Paragraphs>104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Arvo</vt:lpstr>
      <vt:lpstr>Roboto Condensed</vt:lpstr>
      <vt:lpstr>Roboto Condensed Light</vt:lpstr>
      <vt:lpstr>Salerio template</vt:lpstr>
      <vt:lpstr>Powerplays and Predictions: Unlocking IPL Intelligence - Data Visualization using Pandas data frame</vt:lpstr>
      <vt:lpstr>Agenda</vt:lpstr>
      <vt:lpstr>Dataset Overview</vt:lpstr>
      <vt:lpstr>Pandas Concepts</vt:lpstr>
      <vt:lpstr>Data Visualization – Tools and Techniques</vt:lpstr>
      <vt:lpstr>Dataset Cleaning</vt:lpstr>
      <vt:lpstr>Feature Engineering &amp; Validation</vt:lpstr>
      <vt:lpstr>Summary of Key Insights</vt:lpstr>
      <vt:lpstr>Toss Decision Impact on Match Outcome</vt:lpstr>
      <vt:lpstr>Team Performance Over Seasons</vt:lpstr>
      <vt:lpstr>Player of the Match (POM) Trends</vt:lpstr>
      <vt:lpstr>Reference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Karthik Dinakaran</dc:creator>
  <cp:lastModifiedBy>Ashwin Shastry Paturi</cp:lastModifiedBy>
  <cp:revision>223</cp:revision>
  <dcterms:modified xsi:type="dcterms:W3CDTF">2025-05-05T00:18:07Z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0x0101000B6498FCC4FFE941951D0E3E24D8685A</vt:lpwstr>
  </property>
  <property fmtid="{D5CDD505-2E9C-101B-9397-08002B2CF9AE}" pid="3" name="MediaServiceImageTags">
    <vt:lpwstr/>
  </property>
</Properties>
</file>