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CB1DB-1966-4E5D-85E0-0E8E1C601A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213108-AF49-43BC-AE80-63511F3BA5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B2881-7055-485A-BDD4-D6C589A00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ED92E-D905-4832-8872-39F2317FD36A}" type="datetimeFigureOut">
              <a:rPr lang="en-IN" smtClean="0"/>
              <a:t>17-11-2019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1D571-D02F-4224-B187-A4B500051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FDD7D-B8B9-493B-904F-50B85AC7E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494CC-249C-4FA8-AFAB-40655FFE8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4263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C060-D0DF-469B-879C-8E01B3076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1B689D-386A-4276-AB63-069D60AF75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15764-EADC-4A6C-B6FE-A01E9BC39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ED92E-D905-4832-8872-39F2317FD36A}" type="datetimeFigureOut">
              <a:rPr lang="en-IN" smtClean="0"/>
              <a:t>17-11-2019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22273-E2CE-46DD-92E5-99B167E5F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7F17B-C664-405D-AB03-25595B9F7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494CC-249C-4FA8-AFAB-40655FFE8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2932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E9B7F4-FB7C-4617-A88A-8499F84B61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806E0B-DCC2-41E2-9AD9-76185C364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279FB-2A70-4B01-941E-65F350F97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ED92E-D905-4832-8872-39F2317FD36A}" type="datetimeFigureOut">
              <a:rPr lang="en-IN" smtClean="0"/>
              <a:t>17-11-2019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C7FDA-9020-4905-8D8E-539F354A8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010E4-56BA-41AC-85E4-D611081B1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494CC-249C-4FA8-AFAB-40655FFE8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670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2576E-8788-498D-BD2D-C1DC60C9D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15200-FBF5-4624-8875-F62D5BDEA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8CC7A-93B7-4428-AE54-ED7BC44A3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ED92E-D905-4832-8872-39F2317FD36A}" type="datetimeFigureOut">
              <a:rPr lang="en-IN" smtClean="0"/>
              <a:t>17-11-2019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BA700-6ECB-43F9-AD34-9B10AEF4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AECA9-CA0F-40EA-89E5-5BF387498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494CC-249C-4FA8-AFAB-40655FFE8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325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AD878-673C-4D24-8E47-1E68ADB1A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D28AA-1B8A-4F07-8EEA-0DC380308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A504D-7838-4256-9BFF-53C7B1CF8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ED92E-D905-4832-8872-39F2317FD36A}" type="datetimeFigureOut">
              <a:rPr lang="en-IN" smtClean="0"/>
              <a:t>17-11-2019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163A7-C28A-4D48-9EDD-AB7A1CA19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D5D2B-4BB5-4B96-A905-C3C19C9CD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494CC-249C-4FA8-AFAB-40655FFE8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3146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A1A8B-7CFF-4D34-A0E0-069185E35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94E31-9ECA-42F6-8532-9FA371BC70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59291E-5025-40BF-8B4B-8A5495A29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42DADA-FE32-4DC8-8E62-BD1BC44B9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ED92E-D905-4832-8872-39F2317FD36A}" type="datetimeFigureOut">
              <a:rPr lang="en-IN" smtClean="0"/>
              <a:t>17-11-2019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03038-01B7-4707-9BCD-0F57F2975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BB7842-16C6-4EEB-A23D-D5EE65837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494CC-249C-4FA8-AFAB-40655FFE8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1708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2AE32-C8C6-416A-B048-BF7B6E143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89056-8F2B-48FF-8628-41B1F3BCF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17B438-6A8C-49DD-B35D-118EDEE6B4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484EDD-49BB-4135-AC1D-A84C909803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A81D9F-F419-42F5-B459-C8806E4F41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D7C996-1EEA-4880-BE31-2ED33E5D6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ED92E-D905-4832-8872-39F2317FD36A}" type="datetimeFigureOut">
              <a:rPr lang="en-IN" smtClean="0"/>
              <a:t>17-11-2019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95F490-7B22-4876-91F0-60CD5B14F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F6B8D2-469C-42AB-975F-326C820E9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494CC-249C-4FA8-AFAB-40655FFE8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843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29D7A-9360-4B75-881E-7AB04D7D7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807C4E-DB65-498A-AD6D-23B4AD7F7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ED92E-D905-4832-8872-39F2317FD36A}" type="datetimeFigureOut">
              <a:rPr lang="en-IN" smtClean="0"/>
              <a:t>17-11-2019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8E08D-9979-43C9-9995-ECD2865D4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5EDED1-19FD-4B34-98C1-2C813D4F3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494CC-249C-4FA8-AFAB-40655FFE8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294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B577E-07A4-4F53-98D0-0A94473CC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ED92E-D905-4832-8872-39F2317FD36A}" type="datetimeFigureOut">
              <a:rPr lang="en-IN" smtClean="0"/>
              <a:t>17-11-2019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01908C-DBC9-485B-9077-FB2721DA3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EF7848-1518-4159-80F7-465F618E2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494CC-249C-4FA8-AFAB-40655FFE8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270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FE988-5AA9-42D9-8C01-C0FF90226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88FB4-82E1-4AA8-8BFA-1B4B6FD58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DA8A9D-EAA0-40F0-9B30-AF8E033F4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018EDA-F380-4833-8059-11BF0E884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ED92E-D905-4832-8872-39F2317FD36A}" type="datetimeFigureOut">
              <a:rPr lang="en-IN" smtClean="0"/>
              <a:t>17-11-2019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83ED35-CD1C-4CDE-A50D-744F160A4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31CD47-23A9-427D-89DF-EF9639D0E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494CC-249C-4FA8-AFAB-40655FFE8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378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D9284-DDFB-4F0A-AF1A-73EFB89C1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72741D-0E2F-4E66-ABDF-2E1533CC1C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65A65E-3D41-4A03-AD4B-E83C31E453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12A3E7-9993-4C2A-BAAD-D3CC5950F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ED92E-D905-4832-8872-39F2317FD36A}" type="datetimeFigureOut">
              <a:rPr lang="en-IN" smtClean="0"/>
              <a:t>17-11-2019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EA3F6-5034-4AF6-847A-793BF8D5F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E724F2-8B7F-4E54-B6CF-42F6AD26E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494CC-249C-4FA8-AFAB-40655FFE8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8536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5FC720-F495-413D-B7D0-EE0721968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9BF7D3-EBBC-4421-A39C-8F6C4D9C8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6AFA8-5C77-4563-92AC-7FDBBC772D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ED92E-D905-4832-8872-39F2317FD36A}" type="datetimeFigureOut">
              <a:rPr lang="en-IN" smtClean="0"/>
              <a:t>17-11-2019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C04D-B8AD-452B-89E1-F11AAF3D7E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A22EC-821E-4A7D-8091-1FFC3FD0AF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494CC-249C-4FA8-AFAB-40655FFE8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9419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B8FEE-633E-4049-B6E4-EF2378646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75562"/>
            <a:ext cx="9144000" cy="2296159"/>
          </a:xfrm>
        </p:spPr>
        <p:txBody>
          <a:bodyPr>
            <a:noAutofit/>
          </a:bodyPr>
          <a:lstStyle/>
          <a:p>
            <a:r>
              <a:rPr lang="en-IN" sz="4000" dirty="0"/>
              <a:t>USING CONTEXTUAL REPRESENTATIONS FOR SUICIDE RISK ASSESSMENT FROM INTERNET FORUMS</a:t>
            </a:r>
            <a:br>
              <a:rPr lang="en-IN" sz="4000" dirty="0"/>
            </a:b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BD0B37-9B70-4001-96CA-E267A0D494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14203"/>
            <a:ext cx="9144000" cy="1152842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18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Ashwin Karthik Ambalavanan</a:t>
            </a:r>
            <a:r>
              <a:rPr lang="en-US" sz="1800" b="1" i="1" u="none" strike="noStrike" cap="none" baseline="30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8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1" i="1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Pranjali</a:t>
            </a:r>
            <a:r>
              <a:rPr lang="en-US" sz="18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Dileep Jagtap</a:t>
            </a:r>
            <a:r>
              <a:rPr lang="en-US" sz="1800" b="1" i="1" u="none" strike="noStrike" cap="none" baseline="30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8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Soumya Adhya</a:t>
            </a:r>
            <a:r>
              <a:rPr lang="en-US" sz="1800" b="1" i="1" u="none" strike="noStrike" cap="none" baseline="30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8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18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Murthy </a:t>
            </a:r>
            <a:r>
              <a:rPr lang="en-US" sz="1800" b="1" i="1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Devarakonda</a:t>
            </a:r>
            <a:r>
              <a:rPr lang="en-US" sz="18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PhD</a:t>
            </a:r>
            <a:r>
              <a:rPr lang="en-US" sz="1800" b="1" i="1" u="none" strike="noStrike" cap="none" baseline="30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lang="en-US" sz="500" b="1" i="0" u="none" strike="noStrike" cap="none" baseline="30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1400" baseline="30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Science, Arizona State University, Tempe, AZ; </a:t>
            </a:r>
            <a:endParaRPr lang="en-US" sz="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1400" baseline="30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Biomedical Informatics, Arizona State University, Scottsdale, AZ</a:t>
            </a:r>
            <a:endParaRPr lang="en-IN" sz="1400" dirty="0"/>
          </a:p>
        </p:txBody>
      </p:sp>
      <p:pic>
        <p:nvPicPr>
          <p:cNvPr id="4" name="Google Shape;194;p13">
            <a:extLst>
              <a:ext uri="{FF2B5EF4-FFF2-40B4-BE49-F238E27FC236}">
                <a16:creationId xmlns:a16="http://schemas.microsoft.com/office/drawing/2014/main" id="{38038C5A-ED29-4380-83CB-9DC759CEFFA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05400" y="398647"/>
            <a:ext cx="1981200" cy="12269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5180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C7C95-8B2C-4118-AE56-CE34D3F6F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FAAA0-FDCC-4C5C-ACEE-607F26C82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IN" u="sng" dirty="0">
                <a:solidFill>
                  <a:schemeClr val="dk1"/>
                </a:solidFill>
              </a:rPr>
              <a:t>Hypothesis:</a:t>
            </a:r>
            <a:r>
              <a:rPr lang="en-IN" dirty="0">
                <a:solidFill>
                  <a:schemeClr val="dk1"/>
                </a:solidFill>
              </a:rPr>
              <a:t> Can a model </a:t>
            </a:r>
            <a:r>
              <a:rPr lang="en-IN" u="sng" dirty="0">
                <a:solidFill>
                  <a:schemeClr val="dk1"/>
                </a:solidFill>
              </a:rPr>
              <a:t>without domain-specific features</a:t>
            </a:r>
            <a:r>
              <a:rPr lang="en-IN" dirty="0">
                <a:solidFill>
                  <a:schemeClr val="dk1"/>
                </a:solidFill>
              </a:rPr>
              <a:t> perform well in predicting suicide risk from Internet posts?</a:t>
            </a:r>
          </a:p>
          <a:p>
            <a:pPr>
              <a:lnSpc>
                <a:spcPct val="120000"/>
              </a:lnSpc>
            </a:pPr>
            <a:endParaRPr lang="en-IN" dirty="0">
              <a:solidFill>
                <a:schemeClr val="dk1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IN" i="1" u="sng" dirty="0">
                <a:solidFill>
                  <a:schemeClr val="dk1"/>
                </a:solidFill>
              </a:rPr>
              <a:t>Task Description:</a:t>
            </a:r>
          </a:p>
          <a:p>
            <a:pPr lvl="0">
              <a:lnSpc>
                <a:spcPct val="120000"/>
              </a:lnSpc>
            </a:pPr>
            <a:r>
              <a:rPr lang="en-IN" dirty="0">
                <a:solidFill>
                  <a:schemeClr val="dk1"/>
                </a:solidFill>
              </a:rPr>
              <a:t>Given posts of users, identify the suicide risk of the user</a:t>
            </a:r>
          </a:p>
          <a:p>
            <a:pPr lvl="0">
              <a:lnSpc>
                <a:spcPct val="120000"/>
              </a:lnSpc>
            </a:pPr>
            <a:r>
              <a:rPr lang="en-IN" dirty="0">
                <a:solidFill>
                  <a:schemeClr val="dk1"/>
                </a:solidFill>
              </a:rPr>
              <a:t>Risk Labels: </a:t>
            </a:r>
          </a:p>
          <a:p>
            <a:pPr lvl="1">
              <a:lnSpc>
                <a:spcPct val="120000"/>
              </a:lnSpc>
            </a:pPr>
            <a:r>
              <a:rPr lang="en-IN" dirty="0">
                <a:solidFill>
                  <a:schemeClr val="dk1"/>
                </a:solidFill>
              </a:rPr>
              <a:t>‘a’: low, ‘b’: moderate, ‘c’: high, ‘d’: extreme</a:t>
            </a:r>
          </a:p>
        </p:txBody>
      </p:sp>
    </p:spTree>
    <p:extLst>
      <p:ext uri="{BB962C8B-B14F-4D97-AF65-F5344CB8AC3E}">
        <p14:creationId xmlns:p14="http://schemas.microsoft.com/office/powerpoint/2010/main" val="1601170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BE019-D407-4A30-8090-680B23F72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9760"/>
            <a:ext cx="10515600" cy="4287203"/>
          </a:xfrm>
        </p:spPr>
        <p:txBody>
          <a:bodyPr>
            <a:normAutofit/>
          </a:bodyPr>
          <a:lstStyle/>
          <a:p>
            <a:pPr marL="571500" lvl="0" indent="-571500">
              <a:lnSpc>
                <a:spcPct val="120000"/>
              </a:lnSpc>
            </a:pPr>
            <a:r>
              <a:rPr lang="en-IN" dirty="0">
                <a:solidFill>
                  <a:schemeClr val="dk1"/>
                </a:solidFill>
              </a:rPr>
              <a:t>Large text from multiple posts</a:t>
            </a:r>
          </a:p>
          <a:p>
            <a:pPr marL="571500" lvl="0" indent="-571500">
              <a:lnSpc>
                <a:spcPct val="120000"/>
              </a:lnSpc>
            </a:pPr>
            <a:r>
              <a:rPr lang="en-IN" dirty="0">
                <a:solidFill>
                  <a:schemeClr val="dk1"/>
                </a:solidFill>
              </a:rPr>
              <a:t>Imbalanced classes: suicide risk class ‘B’ has very few examples</a:t>
            </a:r>
          </a:p>
          <a:p>
            <a:pPr marL="571500" lvl="0" indent="-571500">
              <a:lnSpc>
                <a:spcPct val="120000"/>
              </a:lnSpc>
            </a:pPr>
            <a:r>
              <a:rPr lang="en-IN" dirty="0">
                <a:solidFill>
                  <a:schemeClr val="dk1"/>
                </a:solidFill>
              </a:rPr>
              <a:t>“Understanding” suicide terminology without using domain-specific customization</a:t>
            </a:r>
          </a:p>
          <a:p>
            <a:pPr lvl="0"/>
            <a:endParaRPr lang="en-IN" dirty="0">
              <a:solidFill>
                <a:schemeClr val="dk1"/>
              </a:solidFill>
            </a:endParaRPr>
          </a:p>
          <a:p>
            <a:pPr marL="0" lvl="0" indent="0">
              <a:lnSpc>
                <a:spcPct val="120000"/>
              </a:lnSpc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0C91F20-A374-4BD0-9C93-E79F8DFD3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rPr>
              <a:t>Challenges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3921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23A4349-923A-4D51-8100-1521BA6A34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7697" y="1414214"/>
            <a:ext cx="10379104" cy="534218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9E16087-99E6-49C5-A19F-C17BC9C32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1765"/>
            <a:ext cx="3703320" cy="1262449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049382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D1215-564A-47F9-8D3E-A1E27CD8E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>
                <a:solidFill>
                  <a:schemeClr val="dk1"/>
                </a:solidFill>
              </a:rPr>
              <a:t>We studied three methods for risk classification:</a:t>
            </a:r>
          </a:p>
          <a:p>
            <a:endParaRPr lang="en-IN" dirty="0">
              <a:solidFill>
                <a:schemeClr val="dk1"/>
              </a:solidFill>
            </a:endParaRPr>
          </a:p>
          <a:p>
            <a:pPr marL="742950" lvl="0" indent="-742950">
              <a:buFont typeface="+mj-lt"/>
              <a:buAutoNum type="arabicPeriod"/>
            </a:pPr>
            <a:r>
              <a:rPr lang="en-IN" dirty="0">
                <a:solidFill>
                  <a:schemeClr val="dk1"/>
                </a:solidFill>
              </a:rPr>
              <a:t>Concatenated posts input to BERT, with fine tuning, using feed-forward network (FFN)  for prediction</a:t>
            </a:r>
          </a:p>
          <a:p>
            <a:pPr marL="742950" lvl="0" indent="-742950">
              <a:buFont typeface="+mj-lt"/>
              <a:buAutoNum type="arabicPeriod"/>
            </a:pPr>
            <a:endParaRPr lang="en-IN" dirty="0">
              <a:solidFill>
                <a:schemeClr val="dk1"/>
              </a:solidFill>
            </a:endParaRPr>
          </a:p>
          <a:p>
            <a:pPr marL="742950" lvl="0" indent="-742950">
              <a:buFont typeface="+mj-lt"/>
              <a:buAutoNum type="arabicPeriod"/>
            </a:pPr>
            <a:r>
              <a:rPr lang="en-IN" dirty="0">
                <a:solidFill>
                  <a:schemeClr val="dk1"/>
                </a:solidFill>
              </a:rPr>
              <a:t>BERT pre-trained sentence level representations input to a </a:t>
            </a:r>
            <a:r>
              <a:rPr lang="en-IN" dirty="0" err="1">
                <a:solidFill>
                  <a:schemeClr val="dk1"/>
                </a:solidFill>
              </a:rPr>
              <a:t>BiLSTM</a:t>
            </a:r>
            <a:r>
              <a:rPr lang="en-IN" dirty="0">
                <a:solidFill>
                  <a:schemeClr val="dk1"/>
                </a:solidFill>
              </a:rPr>
              <a:t>-Attention network</a:t>
            </a:r>
          </a:p>
          <a:p>
            <a:pPr marL="742950" lvl="0" indent="-742950">
              <a:buFont typeface="+mj-lt"/>
              <a:buAutoNum type="arabicPeriod"/>
            </a:pPr>
            <a:endParaRPr lang="en-IN" dirty="0">
              <a:solidFill>
                <a:schemeClr val="dk1"/>
              </a:solidFill>
            </a:endParaRPr>
          </a:p>
          <a:p>
            <a:pPr marL="742950" lvl="0" indent="-742950">
              <a:buFont typeface="+mj-lt"/>
              <a:buAutoNum type="arabicPeriod"/>
            </a:pPr>
            <a:r>
              <a:rPr lang="en-IN" dirty="0">
                <a:solidFill>
                  <a:schemeClr val="dk1"/>
                </a:solidFill>
              </a:rPr>
              <a:t>BERT pre-trained post level representations input to a Multiple Instance Learning (MIL) model of </a:t>
            </a:r>
            <a:r>
              <a:rPr lang="en-IN" dirty="0" err="1">
                <a:solidFill>
                  <a:schemeClr val="dk1"/>
                </a:solidFill>
              </a:rPr>
              <a:t>BiLSTM</a:t>
            </a:r>
            <a:r>
              <a:rPr lang="en-IN" dirty="0">
                <a:solidFill>
                  <a:schemeClr val="dk1"/>
                </a:solidFill>
              </a:rPr>
              <a:t>-Attention components</a:t>
            </a:r>
            <a:endParaRPr lang="en-IN" dirty="0"/>
          </a:p>
          <a:p>
            <a:endParaRPr lang="en-IN" dirty="0">
              <a:solidFill>
                <a:schemeClr val="dk1"/>
              </a:solidFill>
            </a:endParaRPr>
          </a:p>
          <a:p>
            <a:r>
              <a:rPr lang="en-IN" u="sng" dirty="0">
                <a:solidFill>
                  <a:schemeClr val="dk1"/>
                </a:solidFill>
              </a:rPr>
              <a:t>Oversampling class ‘B’</a:t>
            </a:r>
            <a:r>
              <a:rPr lang="en-IN" dirty="0">
                <a:solidFill>
                  <a:schemeClr val="dk1"/>
                </a:solidFill>
              </a:rPr>
              <a:t> randomly to class ‘A’ size</a:t>
            </a:r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70F50BD-823E-4943-BF9A-D6B74D219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956" y="344270"/>
            <a:ext cx="3703320" cy="1262449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rPr>
              <a:t>Approach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291724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990592-3016-4237-BABF-C8FCB9F2C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13940"/>
            <a:ext cx="6002957" cy="373072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C6BA0FF-4C52-4D7C-BC32-B06AAC92EA74}"/>
              </a:ext>
            </a:extLst>
          </p:cNvPr>
          <p:cNvSpPr txBox="1">
            <a:spLocks/>
          </p:cNvSpPr>
          <p:nvPr/>
        </p:nvSpPr>
        <p:spPr>
          <a:xfrm>
            <a:off x="1049956" y="344270"/>
            <a:ext cx="3703320" cy="12624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  <a:endParaRPr lang="en-IN" sz="4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99E951-23DC-4885-88C3-DFE2FEEF71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72" t="3305" r="1399" b="1925"/>
          <a:stretch/>
        </p:blipFill>
        <p:spPr>
          <a:xfrm>
            <a:off x="241300" y="2341802"/>
            <a:ext cx="5410200" cy="3702864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6ABD990D-C6C3-4E42-9FFA-EF14E14CEB68}"/>
              </a:ext>
            </a:extLst>
          </p:cNvPr>
          <p:cNvSpPr/>
          <p:nvPr/>
        </p:nvSpPr>
        <p:spPr>
          <a:xfrm>
            <a:off x="241300" y="4632961"/>
            <a:ext cx="4645660" cy="69088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84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A765F-3D75-4F6B-BAA3-414E18274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 fontAlgn="base"/>
            <a:r>
              <a:rPr lang="en-IN" sz="2000" u="sng" dirty="0">
                <a:latin typeface="Arial" panose="020B0604020202020204" pitchFamily="34" charset="0"/>
              </a:rPr>
              <a:t>Without suicide-specific domain knowledge</a:t>
            </a:r>
            <a:r>
              <a:rPr lang="en-IN" sz="2000" dirty="0">
                <a:latin typeface="Arial" panose="020B0604020202020204" pitchFamily="34" charset="0"/>
              </a:rPr>
              <a:t> our system finished close 2</a:t>
            </a:r>
            <a:r>
              <a:rPr lang="en-US" sz="2000" baseline="30000" dirty="0" err="1">
                <a:solidFill>
                  <a:schemeClr val="dk1"/>
                </a:solidFill>
                <a:latin typeface="Arial" panose="020B0604020202020204" pitchFamily="34" charset="0"/>
              </a:rPr>
              <a:t>nd</a:t>
            </a:r>
            <a:r>
              <a:rPr lang="en-IN" sz="2000" dirty="0">
                <a:latin typeface="Arial" panose="020B0604020202020204" pitchFamily="34" charset="0"/>
              </a:rPr>
              <a:t> on Task A. </a:t>
            </a:r>
          </a:p>
          <a:p>
            <a:pPr marL="0" indent="0" algn="just" fontAlgn="base">
              <a:buNone/>
            </a:pPr>
            <a:endParaRPr lang="en-IN" sz="2000" dirty="0">
              <a:latin typeface="Arial" panose="020B0604020202020204" pitchFamily="34" charset="0"/>
            </a:endParaRPr>
          </a:p>
          <a:p>
            <a:pPr marL="457200" indent="-457200" algn="just" fontAlgn="base"/>
            <a:r>
              <a:rPr lang="en-IN" sz="2000" dirty="0">
                <a:latin typeface="Arial" panose="020B0604020202020204" pitchFamily="34" charset="0"/>
              </a:rPr>
              <a:t>Results indicate that either the </a:t>
            </a:r>
            <a:r>
              <a:rPr lang="en-IN" sz="2000" u="sng" dirty="0">
                <a:latin typeface="Arial" panose="020B0604020202020204" pitchFamily="34" charset="0"/>
              </a:rPr>
              <a:t>most recent words are the most important</a:t>
            </a:r>
            <a:r>
              <a:rPr lang="en-IN" sz="2000" dirty="0">
                <a:latin typeface="Arial" panose="020B0604020202020204" pitchFamily="34" charset="0"/>
              </a:rPr>
              <a:t> and/or our </a:t>
            </a:r>
            <a:r>
              <a:rPr lang="en-IN" sz="2000" u="sng" dirty="0">
                <a:latin typeface="Arial" panose="020B0604020202020204" pitchFamily="34" charset="0"/>
              </a:rPr>
              <a:t>secondary methods do not represent larger text well</a:t>
            </a:r>
          </a:p>
          <a:p>
            <a:pPr marL="457200" indent="-457200" algn="just" fontAlgn="base"/>
            <a:endParaRPr lang="en-IN" sz="2000" u="sng" dirty="0">
              <a:latin typeface="Arial" panose="020B0604020202020204" pitchFamily="34" charset="0"/>
            </a:endParaRPr>
          </a:p>
          <a:p>
            <a:pPr marL="457200" indent="-457200" algn="just" fontAlgn="base"/>
            <a:r>
              <a:rPr lang="en-IN" sz="2000" u="sng" dirty="0">
                <a:latin typeface="Arial" panose="020B0604020202020204" pitchFamily="34" charset="0"/>
              </a:rPr>
              <a:t>Future work:</a:t>
            </a:r>
            <a:r>
              <a:rPr lang="en-IN" sz="2000" dirty="0">
                <a:latin typeface="Arial" panose="020B0604020202020204" pitchFamily="34" charset="0"/>
              </a:rPr>
              <a:t> Experiment adding domain-specific knowledge to BERT (Automated Lexicon Generation)</a:t>
            </a:r>
          </a:p>
          <a:p>
            <a:endParaRPr lang="en-IN" sz="2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6CCF832-A8C8-4108-BDE4-06E021C0DAC3}"/>
              </a:ext>
            </a:extLst>
          </p:cNvPr>
          <p:cNvSpPr txBox="1">
            <a:spLocks/>
          </p:cNvSpPr>
          <p:nvPr/>
        </p:nvSpPr>
        <p:spPr>
          <a:xfrm>
            <a:off x="1049956" y="344270"/>
            <a:ext cx="3703320" cy="12624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043621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0684F22-15E8-4F49-81BF-698B4DB83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760"/>
            <a:ext cx="10515600" cy="581120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IN" sz="54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893202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254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USING CONTEXTUAL REPRESENTATIONS FOR SUICIDE RISK ASSESSMENT FROM INTERNET FORUMS </vt:lpstr>
      <vt:lpstr>Introduction</vt:lpstr>
      <vt:lpstr>Challenges</vt:lpstr>
      <vt:lpstr>Methodology</vt:lpstr>
      <vt:lpstr>Approach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CONTEXTUAL REPRESENTATIONS FOR SUICIDE RISK ASSESSMENT FROM INTERNET FORUMS </dc:title>
  <dc:creator>Ashwin Karthik Ambalavanan (Student)</dc:creator>
  <cp:lastModifiedBy>Ashwin Karthik Ambalavanan (Student)</cp:lastModifiedBy>
  <cp:revision>13</cp:revision>
  <dcterms:created xsi:type="dcterms:W3CDTF">2019-11-15T18:43:35Z</dcterms:created>
  <dcterms:modified xsi:type="dcterms:W3CDTF">2019-11-18T00:42:56Z</dcterms:modified>
</cp:coreProperties>
</file>