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9" r:id="rId1"/>
  </p:sldMasterIdLst>
  <p:notesMasterIdLst>
    <p:notesMasterId r:id="rId17"/>
  </p:notesMasterIdLst>
  <p:sldIdLst>
    <p:sldId id="263" r:id="rId2"/>
    <p:sldId id="281" r:id="rId3"/>
    <p:sldId id="268" r:id="rId4"/>
    <p:sldId id="266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71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670832-CEA4-44A7-A4CA-8E9AF65DAD2E}" type="doc">
      <dgm:prSet loTypeId="urn:microsoft.com/office/officeart/2005/8/layout/defaul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2413F30-E2AE-4F55-8BFB-8DCCCE813E73}">
      <dgm:prSet/>
      <dgm:spPr/>
      <dgm:t>
        <a:bodyPr/>
        <a:lstStyle/>
        <a:p>
          <a:r>
            <a:rPr lang="en-IN" b="1" dirty="0"/>
            <a:t>2007 had highest volume of stocks exchanged</a:t>
          </a:r>
          <a:endParaRPr lang="en-US" dirty="0"/>
        </a:p>
      </dgm:t>
    </dgm:pt>
    <dgm:pt modelId="{167C0C73-D49D-4EDB-99DF-88742A4D237B}" type="parTrans" cxnId="{59235BA4-6323-4459-B93D-97974090E30B}">
      <dgm:prSet/>
      <dgm:spPr/>
      <dgm:t>
        <a:bodyPr/>
        <a:lstStyle/>
        <a:p>
          <a:endParaRPr lang="en-US"/>
        </a:p>
      </dgm:t>
    </dgm:pt>
    <dgm:pt modelId="{E5FCB8A8-11FC-43CC-9C1B-59247A70269D}" type="sibTrans" cxnId="{59235BA4-6323-4459-B93D-97974090E30B}">
      <dgm:prSet/>
      <dgm:spPr/>
      <dgm:t>
        <a:bodyPr/>
        <a:lstStyle/>
        <a:p>
          <a:endParaRPr lang="en-US"/>
        </a:p>
      </dgm:t>
    </dgm:pt>
    <dgm:pt modelId="{0AE1FC20-5AF2-4F44-BA9E-6714A2FBB49D}">
      <dgm:prSet/>
      <dgm:spPr/>
      <dgm:t>
        <a:bodyPr/>
        <a:lstStyle/>
        <a:p>
          <a:r>
            <a:rPr lang="en-IN" b="1" dirty="0"/>
            <a:t>2001 had the least stock selling price.</a:t>
          </a:r>
          <a:endParaRPr lang="en-US" dirty="0"/>
        </a:p>
      </dgm:t>
    </dgm:pt>
    <dgm:pt modelId="{4ED07EC7-64C6-4428-A22B-4D0F824A7FBC}" type="parTrans" cxnId="{C7FA0F57-8157-4A2C-8372-0E89F0E4FB6E}">
      <dgm:prSet/>
      <dgm:spPr/>
      <dgm:t>
        <a:bodyPr/>
        <a:lstStyle/>
        <a:p>
          <a:endParaRPr lang="en-US"/>
        </a:p>
      </dgm:t>
    </dgm:pt>
    <dgm:pt modelId="{142A81B1-B5C0-4CA9-BC58-8582A6AB1DF6}" type="sibTrans" cxnId="{C7FA0F57-8157-4A2C-8372-0E89F0E4FB6E}">
      <dgm:prSet/>
      <dgm:spPr/>
      <dgm:t>
        <a:bodyPr/>
        <a:lstStyle/>
        <a:p>
          <a:endParaRPr lang="en-US"/>
        </a:p>
      </dgm:t>
    </dgm:pt>
    <dgm:pt modelId="{81E20153-DF88-4EB4-A50A-914F03874B6B}">
      <dgm:prSet/>
      <dgm:spPr/>
      <dgm:t>
        <a:bodyPr/>
        <a:lstStyle/>
        <a:p>
          <a:r>
            <a:rPr lang="en-IN" b="1"/>
            <a:t>2020 had highest stock selling price.</a:t>
          </a:r>
          <a:endParaRPr lang="en-US"/>
        </a:p>
      </dgm:t>
    </dgm:pt>
    <dgm:pt modelId="{62EB8DB0-C00D-4113-95BB-1C7962416F33}" type="parTrans" cxnId="{971DBB7A-6E19-4230-9732-110822CBE01F}">
      <dgm:prSet/>
      <dgm:spPr/>
      <dgm:t>
        <a:bodyPr/>
        <a:lstStyle/>
        <a:p>
          <a:endParaRPr lang="en-US"/>
        </a:p>
      </dgm:t>
    </dgm:pt>
    <dgm:pt modelId="{426F2AAA-0DF3-42D0-A3E5-0D883FF2DE01}" type="sibTrans" cxnId="{971DBB7A-6E19-4230-9732-110822CBE01F}">
      <dgm:prSet/>
      <dgm:spPr/>
      <dgm:t>
        <a:bodyPr/>
        <a:lstStyle/>
        <a:p>
          <a:endParaRPr lang="en-US"/>
        </a:p>
      </dgm:t>
    </dgm:pt>
    <dgm:pt modelId="{8FA06C30-E8B3-48EA-A98C-7C6E55BE9966}">
      <dgm:prSet custT="1"/>
      <dgm:spPr/>
      <dgm:t>
        <a:bodyPr/>
        <a:lstStyle/>
        <a:p>
          <a:pPr algn="ctr"/>
          <a:r>
            <a:rPr lang="en-IN" sz="2400" b="1" dirty="0"/>
            <a:t>WHY ?</a:t>
          </a:r>
          <a:endParaRPr lang="en-US" sz="2400" dirty="0"/>
        </a:p>
      </dgm:t>
    </dgm:pt>
    <dgm:pt modelId="{50852E1A-841E-4069-86CB-9BB6C2CA50F6}" type="parTrans" cxnId="{78DCC468-E414-40B8-97CF-93FA9DC1484C}">
      <dgm:prSet/>
      <dgm:spPr/>
      <dgm:t>
        <a:bodyPr/>
        <a:lstStyle/>
        <a:p>
          <a:endParaRPr lang="en-US"/>
        </a:p>
      </dgm:t>
    </dgm:pt>
    <dgm:pt modelId="{EC2DDC6F-E78F-445F-85F1-A4AD03D5B526}" type="sibTrans" cxnId="{78DCC468-E414-40B8-97CF-93FA9DC1484C}">
      <dgm:prSet/>
      <dgm:spPr/>
      <dgm:t>
        <a:bodyPr/>
        <a:lstStyle/>
        <a:p>
          <a:endParaRPr lang="en-US"/>
        </a:p>
      </dgm:t>
    </dgm:pt>
    <dgm:pt modelId="{9BC5CD2C-FF15-4199-9497-D2159A2FAA44}">
      <dgm:prSet custT="1"/>
      <dgm:spPr/>
      <dgm:t>
        <a:bodyPr/>
        <a:lstStyle/>
        <a:p>
          <a:pPr algn="ctr"/>
          <a:r>
            <a:rPr lang="en-IN" sz="2400" b="1" dirty="0"/>
            <a:t>Further Analysis:</a:t>
          </a:r>
          <a:endParaRPr lang="en-US" sz="2400" dirty="0"/>
        </a:p>
      </dgm:t>
    </dgm:pt>
    <dgm:pt modelId="{98070F96-4C77-4D55-ACFB-77F29343D23F}" type="parTrans" cxnId="{7D6A5264-1377-4A43-BA72-A4F010CA4BC7}">
      <dgm:prSet/>
      <dgm:spPr/>
      <dgm:t>
        <a:bodyPr/>
        <a:lstStyle/>
        <a:p>
          <a:endParaRPr lang="en-US"/>
        </a:p>
      </dgm:t>
    </dgm:pt>
    <dgm:pt modelId="{15DA4498-2F18-4812-915F-7D30538C7E8B}" type="sibTrans" cxnId="{7D6A5264-1377-4A43-BA72-A4F010CA4BC7}">
      <dgm:prSet/>
      <dgm:spPr/>
      <dgm:t>
        <a:bodyPr/>
        <a:lstStyle/>
        <a:p>
          <a:endParaRPr lang="en-US"/>
        </a:p>
      </dgm:t>
    </dgm:pt>
    <dgm:pt modelId="{4202590E-1FFE-4AE5-BAC8-975977E85A86}">
      <dgm:prSet custT="1"/>
      <dgm:spPr/>
      <dgm:t>
        <a:bodyPr/>
        <a:lstStyle/>
        <a:p>
          <a:pPr algn="ctr"/>
          <a:r>
            <a:rPr lang="en-IN" sz="2400" b="1" dirty="0"/>
            <a:t>Investigate other </a:t>
          </a:r>
          <a:r>
            <a:rPr lang="en-IN" sz="2400" b="1" dirty="0" err="1"/>
            <a:t>Mnc’s</a:t>
          </a:r>
          <a:r>
            <a:rPr lang="en-IN" sz="2400" b="1" dirty="0"/>
            <a:t> and Compare with those data. </a:t>
          </a:r>
          <a:endParaRPr lang="en-US" sz="2400" dirty="0"/>
        </a:p>
      </dgm:t>
    </dgm:pt>
    <dgm:pt modelId="{600262A5-CEBC-43FB-90BE-3A8588B45145}" type="parTrans" cxnId="{8FD40CEE-61E4-4740-8631-F4E940C9712A}">
      <dgm:prSet/>
      <dgm:spPr/>
      <dgm:t>
        <a:bodyPr/>
        <a:lstStyle/>
        <a:p>
          <a:endParaRPr lang="en-US"/>
        </a:p>
      </dgm:t>
    </dgm:pt>
    <dgm:pt modelId="{5532B5BE-37CE-43AD-9191-458AF18CC262}" type="sibTrans" cxnId="{8FD40CEE-61E4-4740-8631-F4E940C9712A}">
      <dgm:prSet/>
      <dgm:spPr/>
      <dgm:t>
        <a:bodyPr/>
        <a:lstStyle/>
        <a:p>
          <a:endParaRPr lang="en-US"/>
        </a:p>
      </dgm:t>
    </dgm:pt>
    <dgm:pt modelId="{85C7B536-D479-47C3-A54A-447C30F307F5}">
      <dgm:prSet custT="1"/>
      <dgm:spPr/>
      <dgm:t>
        <a:bodyPr/>
        <a:lstStyle/>
        <a:p>
          <a:pPr algn="ctr"/>
          <a:r>
            <a:rPr lang="en-IN" sz="2400" b="1" dirty="0"/>
            <a:t>Analyse historical trend.</a:t>
          </a:r>
          <a:endParaRPr lang="en-US" sz="2400" dirty="0"/>
        </a:p>
      </dgm:t>
    </dgm:pt>
    <dgm:pt modelId="{56D8F0DF-CAF7-46CD-BFB4-05CD8C5FE225}" type="parTrans" cxnId="{AD44075F-4E60-4865-99A8-16692DCFAD38}">
      <dgm:prSet/>
      <dgm:spPr/>
      <dgm:t>
        <a:bodyPr/>
        <a:lstStyle/>
        <a:p>
          <a:endParaRPr lang="en-US"/>
        </a:p>
      </dgm:t>
    </dgm:pt>
    <dgm:pt modelId="{550E9F5F-26F0-4CC6-9551-420FDFE6F78F}" type="sibTrans" cxnId="{AD44075F-4E60-4865-99A8-16692DCFAD38}">
      <dgm:prSet/>
      <dgm:spPr/>
      <dgm:t>
        <a:bodyPr/>
        <a:lstStyle/>
        <a:p>
          <a:endParaRPr lang="en-US"/>
        </a:p>
      </dgm:t>
    </dgm:pt>
    <dgm:pt modelId="{C665066C-CBC4-4195-AF38-B445F0C31AED}">
      <dgm:prSet custT="1"/>
      <dgm:spPr/>
      <dgm:t>
        <a:bodyPr/>
        <a:lstStyle/>
        <a:p>
          <a:pPr algn="ctr"/>
          <a:r>
            <a:rPr lang="en-IN" sz="2400" b="1" dirty="0"/>
            <a:t>Use the data for Investment Advice</a:t>
          </a:r>
          <a:endParaRPr lang="en-US" sz="2400" dirty="0"/>
        </a:p>
      </dgm:t>
    </dgm:pt>
    <dgm:pt modelId="{3D919EF1-D978-4CCA-A23F-83E61B5BAF20}" type="parTrans" cxnId="{2336811D-06D1-4119-8CDB-5462DF9BEEE5}">
      <dgm:prSet/>
      <dgm:spPr/>
      <dgm:t>
        <a:bodyPr/>
        <a:lstStyle/>
        <a:p>
          <a:endParaRPr lang="en-US"/>
        </a:p>
      </dgm:t>
    </dgm:pt>
    <dgm:pt modelId="{9D57E426-9F1D-4DED-879E-0958AD8A9F43}" type="sibTrans" cxnId="{2336811D-06D1-4119-8CDB-5462DF9BEEE5}">
      <dgm:prSet/>
      <dgm:spPr/>
      <dgm:t>
        <a:bodyPr/>
        <a:lstStyle/>
        <a:p>
          <a:endParaRPr lang="en-US"/>
        </a:p>
      </dgm:t>
    </dgm:pt>
    <dgm:pt modelId="{6810B47E-E0F0-4100-B24B-CF643EA42E0F}" type="pres">
      <dgm:prSet presAssocID="{F8670832-CEA4-44A7-A4CA-8E9AF65DAD2E}" presName="diagram" presStyleCnt="0">
        <dgm:presLayoutVars>
          <dgm:dir/>
          <dgm:resizeHandles val="exact"/>
        </dgm:presLayoutVars>
      </dgm:prSet>
      <dgm:spPr/>
    </dgm:pt>
    <dgm:pt modelId="{235476DB-AC36-49F6-899F-C588AAAD2987}" type="pres">
      <dgm:prSet presAssocID="{82413F30-E2AE-4F55-8BFB-8DCCCE813E73}" presName="node" presStyleLbl="node1" presStyleIdx="0" presStyleCnt="4">
        <dgm:presLayoutVars>
          <dgm:bulletEnabled val="1"/>
        </dgm:presLayoutVars>
      </dgm:prSet>
      <dgm:spPr/>
    </dgm:pt>
    <dgm:pt modelId="{9D62366C-5707-4E7E-986D-CB480DA6D1DC}" type="pres">
      <dgm:prSet presAssocID="{E5FCB8A8-11FC-43CC-9C1B-59247A70269D}" presName="sibTrans" presStyleCnt="0"/>
      <dgm:spPr/>
    </dgm:pt>
    <dgm:pt modelId="{AF38117F-0516-45CB-96B0-35DC2CA92270}" type="pres">
      <dgm:prSet presAssocID="{0AE1FC20-5AF2-4F44-BA9E-6714A2FBB49D}" presName="node" presStyleLbl="node1" presStyleIdx="1" presStyleCnt="4">
        <dgm:presLayoutVars>
          <dgm:bulletEnabled val="1"/>
        </dgm:presLayoutVars>
      </dgm:prSet>
      <dgm:spPr/>
    </dgm:pt>
    <dgm:pt modelId="{072F135F-F5DA-4F8D-8A97-CA20CB978C38}" type="pres">
      <dgm:prSet presAssocID="{142A81B1-B5C0-4CA9-BC58-8582A6AB1DF6}" presName="sibTrans" presStyleCnt="0"/>
      <dgm:spPr/>
    </dgm:pt>
    <dgm:pt modelId="{87DD8C24-ACDC-4FBB-B282-FD726DE21CBB}" type="pres">
      <dgm:prSet presAssocID="{81E20153-DF88-4EB4-A50A-914F03874B6B}" presName="node" presStyleLbl="node1" presStyleIdx="2" presStyleCnt="4">
        <dgm:presLayoutVars>
          <dgm:bulletEnabled val="1"/>
        </dgm:presLayoutVars>
      </dgm:prSet>
      <dgm:spPr/>
    </dgm:pt>
    <dgm:pt modelId="{364BC29B-6539-4F6E-9BC4-DE518034D4E6}" type="pres">
      <dgm:prSet presAssocID="{426F2AAA-0DF3-42D0-A3E5-0D883FF2DE01}" presName="sibTrans" presStyleCnt="0"/>
      <dgm:spPr/>
    </dgm:pt>
    <dgm:pt modelId="{2BB91ACC-2BA0-4520-B150-0AB3B5AAE145}" type="pres">
      <dgm:prSet presAssocID="{8FA06C30-E8B3-48EA-A98C-7C6E55BE9966}" presName="node" presStyleLbl="node1" presStyleIdx="3" presStyleCnt="4" custScaleX="305472" custScaleY="135696">
        <dgm:presLayoutVars>
          <dgm:bulletEnabled val="1"/>
        </dgm:presLayoutVars>
      </dgm:prSet>
      <dgm:spPr/>
    </dgm:pt>
  </dgm:ptLst>
  <dgm:cxnLst>
    <dgm:cxn modelId="{BF55BE09-0B3F-443D-A6CA-08FBC18E9C3D}" type="presOf" srcId="{81E20153-DF88-4EB4-A50A-914F03874B6B}" destId="{87DD8C24-ACDC-4FBB-B282-FD726DE21CBB}" srcOrd="0" destOrd="0" presId="urn:microsoft.com/office/officeart/2005/8/layout/default"/>
    <dgm:cxn modelId="{4473FC12-A995-449B-BB56-39E9D9738D0A}" type="presOf" srcId="{4202590E-1FFE-4AE5-BAC8-975977E85A86}" destId="{2BB91ACC-2BA0-4520-B150-0AB3B5AAE145}" srcOrd="0" destOrd="2" presId="urn:microsoft.com/office/officeart/2005/8/layout/default"/>
    <dgm:cxn modelId="{2336811D-06D1-4119-8CDB-5462DF9BEEE5}" srcId="{8FA06C30-E8B3-48EA-A98C-7C6E55BE9966}" destId="{C665066C-CBC4-4195-AF38-B445F0C31AED}" srcOrd="3" destOrd="0" parTransId="{3D919EF1-D978-4CCA-A23F-83E61B5BAF20}" sibTransId="{9D57E426-9F1D-4DED-879E-0958AD8A9F43}"/>
    <dgm:cxn modelId="{AD44075F-4E60-4865-99A8-16692DCFAD38}" srcId="{8FA06C30-E8B3-48EA-A98C-7C6E55BE9966}" destId="{85C7B536-D479-47C3-A54A-447C30F307F5}" srcOrd="2" destOrd="0" parTransId="{56D8F0DF-CAF7-46CD-BFB4-05CD8C5FE225}" sibTransId="{550E9F5F-26F0-4CC6-9551-420FDFE6F78F}"/>
    <dgm:cxn modelId="{7D6A5264-1377-4A43-BA72-A4F010CA4BC7}" srcId="{8FA06C30-E8B3-48EA-A98C-7C6E55BE9966}" destId="{9BC5CD2C-FF15-4199-9497-D2159A2FAA44}" srcOrd="0" destOrd="0" parTransId="{98070F96-4C77-4D55-ACFB-77F29343D23F}" sibTransId="{15DA4498-2F18-4812-915F-7D30538C7E8B}"/>
    <dgm:cxn modelId="{78DCC468-E414-40B8-97CF-93FA9DC1484C}" srcId="{F8670832-CEA4-44A7-A4CA-8E9AF65DAD2E}" destId="{8FA06C30-E8B3-48EA-A98C-7C6E55BE9966}" srcOrd="3" destOrd="0" parTransId="{50852E1A-841E-4069-86CB-9BB6C2CA50F6}" sibTransId="{EC2DDC6F-E78F-445F-85F1-A4AD03D5B526}"/>
    <dgm:cxn modelId="{C7FA0F57-8157-4A2C-8372-0E89F0E4FB6E}" srcId="{F8670832-CEA4-44A7-A4CA-8E9AF65DAD2E}" destId="{0AE1FC20-5AF2-4F44-BA9E-6714A2FBB49D}" srcOrd="1" destOrd="0" parTransId="{4ED07EC7-64C6-4428-A22B-4D0F824A7FBC}" sibTransId="{142A81B1-B5C0-4CA9-BC58-8582A6AB1DF6}"/>
    <dgm:cxn modelId="{971DBB7A-6E19-4230-9732-110822CBE01F}" srcId="{F8670832-CEA4-44A7-A4CA-8E9AF65DAD2E}" destId="{81E20153-DF88-4EB4-A50A-914F03874B6B}" srcOrd="2" destOrd="0" parTransId="{62EB8DB0-C00D-4113-95BB-1C7962416F33}" sibTransId="{426F2AAA-0DF3-42D0-A3E5-0D883FF2DE01}"/>
    <dgm:cxn modelId="{BFC8D17A-8453-4F4D-84CF-09A2A7D9E823}" type="presOf" srcId="{9BC5CD2C-FF15-4199-9497-D2159A2FAA44}" destId="{2BB91ACC-2BA0-4520-B150-0AB3B5AAE145}" srcOrd="0" destOrd="1" presId="urn:microsoft.com/office/officeart/2005/8/layout/default"/>
    <dgm:cxn modelId="{E814FD8B-C47D-4ED8-B775-FFF7741ACE37}" type="presOf" srcId="{C665066C-CBC4-4195-AF38-B445F0C31AED}" destId="{2BB91ACC-2BA0-4520-B150-0AB3B5AAE145}" srcOrd="0" destOrd="4" presId="urn:microsoft.com/office/officeart/2005/8/layout/default"/>
    <dgm:cxn modelId="{C1D83A8F-1E26-4B73-8210-0DAC512FCD1F}" type="presOf" srcId="{F8670832-CEA4-44A7-A4CA-8E9AF65DAD2E}" destId="{6810B47E-E0F0-4100-B24B-CF643EA42E0F}" srcOrd="0" destOrd="0" presId="urn:microsoft.com/office/officeart/2005/8/layout/default"/>
    <dgm:cxn modelId="{96030498-4986-4070-9A15-FD12DE316C1B}" type="presOf" srcId="{0AE1FC20-5AF2-4F44-BA9E-6714A2FBB49D}" destId="{AF38117F-0516-45CB-96B0-35DC2CA92270}" srcOrd="0" destOrd="0" presId="urn:microsoft.com/office/officeart/2005/8/layout/default"/>
    <dgm:cxn modelId="{59235BA4-6323-4459-B93D-97974090E30B}" srcId="{F8670832-CEA4-44A7-A4CA-8E9AF65DAD2E}" destId="{82413F30-E2AE-4F55-8BFB-8DCCCE813E73}" srcOrd="0" destOrd="0" parTransId="{167C0C73-D49D-4EDB-99DF-88742A4D237B}" sibTransId="{E5FCB8A8-11FC-43CC-9C1B-59247A70269D}"/>
    <dgm:cxn modelId="{D9943CAA-7156-4EF5-9F97-ECC4E61B14DA}" type="presOf" srcId="{82413F30-E2AE-4F55-8BFB-8DCCCE813E73}" destId="{235476DB-AC36-49F6-899F-C588AAAD2987}" srcOrd="0" destOrd="0" presId="urn:microsoft.com/office/officeart/2005/8/layout/default"/>
    <dgm:cxn modelId="{C6DA8EDF-C71D-4866-B7DF-1AD6ED408C72}" type="presOf" srcId="{85C7B536-D479-47C3-A54A-447C30F307F5}" destId="{2BB91ACC-2BA0-4520-B150-0AB3B5AAE145}" srcOrd="0" destOrd="3" presId="urn:microsoft.com/office/officeart/2005/8/layout/default"/>
    <dgm:cxn modelId="{94DAC3E3-EBCB-4461-B11A-04F078FAF1C7}" type="presOf" srcId="{8FA06C30-E8B3-48EA-A98C-7C6E55BE9966}" destId="{2BB91ACC-2BA0-4520-B150-0AB3B5AAE145}" srcOrd="0" destOrd="0" presId="urn:microsoft.com/office/officeart/2005/8/layout/default"/>
    <dgm:cxn modelId="{8FD40CEE-61E4-4740-8631-F4E940C9712A}" srcId="{8FA06C30-E8B3-48EA-A98C-7C6E55BE9966}" destId="{4202590E-1FFE-4AE5-BAC8-975977E85A86}" srcOrd="1" destOrd="0" parTransId="{600262A5-CEBC-43FB-90BE-3A8588B45145}" sibTransId="{5532B5BE-37CE-43AD-9191-458AF18CC262}"/>
    <dgm:cxn modelId="{BCDBA9D2-8848-40BE-9985-1EB1843C030F}" type="presParOf" srcId="{6810B47E-E0F0-4100-B24B-CF643EA42E0F}" destId="{235476DB-AC36-49F6-899F-C588AAAD2987}" srcOrd="0" destOrd="0" presId="urn:microsoft.com/office/officeart/2005/8/layout/default"/>
    <dgm:cxn modelId="{311917F9-9D10-43B5-AA2D-22C190945244}" type="presParOf" srcId="{6810B47E-E0F0-4100-B24B-CF643EA42E0F}" destId="{9D62366C-5707-4E7E-986D-CB480DA6D1DC}" srcOrd="1" destOrd="0" presId="urn:microsoft.com/office/officeart/2005/8/layout/default"/>
    <dgm:cxn modelId="{B3670B0D-C5F2-41B8-B14B-4508AE61B047}" type="presParOf" srcId="{6810B47E-E0F0-4100-B24B-CF643EA42E0F}" destId="{AF38117F-0516-45CB-96B0-35DC2CA92270}" srcOrd="2" destOrd="0" presId="urn:microsoft.com/office/officeart/2005/8/layout/default"/>
    <dgm:cxn modelId="{9790BB3F-7574-43F0-A73B-B8699B289324}" type="presParOf" srcId="{6810B47E-E0F0-4100-B24B-CF643EA42E0F}" destId="{072F135F-F5DA-4F8D-8A97-CA20CB978C38}" srcOrd="3" destOrd="0" presId="urn:microsoft.com/office/officeart/2005/8/layout/default"/>
    <dgm:cxn modelId="{1906062B-1133-45CD-9501-D9DF623216B2}" type="presParOf" srcId="{6810B47E-E0F0-4100-B24B-CF643EA42E0F}" destId="{87DD8C24-ACDC-4FBB-B282-FD726DE21CBB}" srcOrd="4" destOrd="0" presId="urn:microsoft.com/office/officeart/2005/8/layout/default"/>
    <dgm:cxn modelId="{54E8D384-F673-4287-BD7D-CB948B695BD8}" type="presParOf" srcId="{6810B47E-E0F0-4100-B24B-CF643EA42E0F}" destId="{364BC29B-6539-4F6E-9BC4-DE518034D4E6}" srcOrd="5" destOrd="0" presId="urn:microsoft.com/office/officeart/2005/8/layout/default"/>
    <dgm:cxn modelId="{3BF36CC3-CE74-47EA-84A1-DB77E7A22CE8}" type="presParOf" srcId="{6810B47E-E0F0-4100-B24B-CF643EA42E0F}" destId="{2BB91ACC-2BA0-4520-B150-0AB3B5AAE145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5476DB-AC36-49F6-899F-C588AAAD2987}">
      <dsp:nvSpPr>
        <dsp:cNvPr id="0" name=""/>
        <dsp:cNvSpPr/>
      </dsp:nvSpPr>
      <dsp:spPr>
        <a:xfrm>
          <a:off x="0" y="334949"/>
          <a:ext cx="3235523" cy="194131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b="1" kern="1200" dirty="0"/>
            <a:t>2007 had highest volume of stocks exchanged</a:t>
          </a:r>
          <a:endParaRPr lang="en-US" sz="3100" kern="1200" dirty="0"/>
        </a:p>
      </dsp:txBody>
      <dsp:txXfrm>
        <a:off x="0" y="334949"/>
        <a:ext cx="3235523" cy="1941314"/>
      </dsp:txXfrm>
    </dsp:sp>
    <dsp:sp modelId="{AF38117F-0516-45CB-96B0-35DC2CA92270}">
      <dsp:nvSpPr>
        <dsp:cNvPr id="0" name=""/>
        <dsp:cNvSpPr/>
      </dsp:nvSpPr>
      <dsp:spPr>
        <a:xfrm>
          <a:off x="3559075" y="334949"/>
          <a:ext cx="3235523" cy="1941314"/>
        </a:xfrm>
        <a:prstGeom prst="rect">
          <a:avLst/>
        </a:prstGeom>
        <a:gradFill rotWithShape="0">
          <a:gsLst>
            <a:gs pos="0">
              <a:schemeClr val="accent5">
                <a:hueOff val="534349"/>
                <a:satOff val="-6292"/>
                <a:lumOff val="4183"/>
                <a:alphaOff val="0"/>
                <a:tint val="96000"/>
                <a:lumMod val="104000"/>
              </a:schemeClr>
            </a:gs>
            <a:gs pos="100000">
              <a:schemeClr val="accent5">
                <a:hueOff val="534349"/>
                <a:satOff val="-6292"/>
                <a:lumOff val="4183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b="1" kern="1200" dirty="0"/>
            <a:t>2001 had the least stock selling price.</a:t>
          </a:r>
          <a:endParaRPr lang="en-US" sz="3100" kern="1200" dirty="0"/>
        </a:p>
      </dsp:txBody>
      <dsp:txXfrm>
        <a:off x="3559075" y="334949"/>
        <a:ext cx="3235523" cy="1941314"/>
      </dsp:txXfrm>
    </dsp:sp>
    <dsp:sp modelId="{87DD8C24-ACDC-4FBB-B282-FD726DE21CBB}">
      <dsp:nvSpPr>
        <dsp:cNvPr id="0" name=""/>
        <dsp:cNvSpPr/>
      </dsp:nvSpPr>
      <dsp:spPr>
        <a:xfrm>
          <a:off x="7118151" y="334949"/>
          <a:ext cx="3235523" cy="1941314"/>
        </a:xfrm>
        <a:prstGeom prst="rect">
          <a:avLst/>
        </a:prstGeom>
        <a:gradFill rotWithShape="0">
          <a:gsLst>
            <a:gs pos="0">
              <a:schemeClr val="accent5">
                <a:hueOff val="1068698"/>
                <a:satOff val="-12584"/>
                <a:lumOff val="8366"/>
                <a:alphaOff val="0"/>
                <a:tint val="96000"/>
                <a:lumMod val="104000"/>
              </a:schemeClr>
            </a:gs>
            <a:gs pos="100000">
              <a:schemeClr val="accent5">
                <a:hueOff val="1068698"/>
                <a:satOff val="-12584"/>
                <a:lumOff val="8366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b="1" kern="1200"/>
            <a:t>2020 had highest stock selling price.</a:t>
          </a:r>
          <a:endParaRPr lang="en-US" sz="3100" kern="1200"/>
        </a:p>
      </dsp:txBody>
      <dsp:txXfrm>
        <a:off x="7118151" y="334949"/>
        <a:ext cx="3235523" cy="1941314"/>
      </dsp:txXfrm>
    </dsp:sp>
    <dsp:sp modelId="{2BB91ACC-2BA0-4520-B150-0AB3B5AAE145}">
      <dsp:nvSpPr>
        <dsp:cNvPr id="0" name=""/>
        <dsp:cNvSpPr/>
      </dsp:nvSpPr>
      <dsp:spPr>
        <a:xfrm>
          <a:off x="235028" y="2599815"/>
          <a:ext cx="9883618" cy="2634285"/>
        </a:xfrm>
        <a:prstGeom prst="rect">
          <a:avLst/>
        </a:prstGeom>
        <a:gradFill rotWithShape="0">
          <a:gsLst>
            <a:gs pos="0">
              <a:schemeClr val="accent5">
                <a:hueOff val="1603047"/>
                <a:satOff val="-18876"/>
                <a:lumOff val="12549"/>
                <a:alphaOff val="0"/>
                <a:tint val="96000"/>
                <a:lumMod val="104000"/>
              </a:schemeClr>
            </a:gs>
            <a:gs pos="100000">
              <a:schemeClr val="accent5">
                <a:hueOff val="1603047"/>
                <a:satOff val="-18876"/>
                <a:lumOff val="12549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/>
            <a:t>WHY ?</a:t>
          </a:r>
          <a:endParaRPr lang="en-US" sz="2400" kern="1200" dirty="0"/>
        </a:p>
        <a:p>
          <a:pPr marL="228600" lvl="1" indent="-228600" algn="ctr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b="1" kern="1200" dirty="0"/>
            <a:t>Further Analysis:</a:t>
          </a:r>
          <a:endParaRPr lang="en-US" sz="2400" kern="1200" dirty="0"/>
        </a:p>
        <a:p>
          <a:pPr marL="228600" lvl="1" indent="-228600" algn="ctr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b="1" kern="1200" dirty="0"/>
            <a:t>Investigate other </a:t>
          </a:r>
          <a:r>
            <a:rPr lang="en-IN" sz="2400" b="1" kern="1200" dirty="0" err="1"/>
            <a:t>Mnc’s</a:t>
          </a:r>
          <a:r>
            <a:rPr lang="en-IN" sz="2400" b="1" kern="1200" dirty="0"/>
            <a:t> and Compare with those data. </a:t>
          </a:r>
          <a:endParaRPr lang="en-US" sz="2400" kern="1200" dirty="0"/>
        </a:p>
        <a:p>
          <a:pPr marL="228600" lvl="1" indent="-228600" algn="ctr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b="1" kern="1200" dirty="0"/>
            <a:t>Analyse historical trend.</a:t>
          </a:r>
          <a:endParaRPr lang="en-US" sz="2400" kern="1200" dirty="0"/>
        </a:p>
        <a:p>
          <a:pPr marL="228600" lvl="1" indent="-228600" algn="ctr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b="1" kern="1200" dirty="0"/>
            <a:t>Use the data for Investment Advice</a:t>
          </a:r>
          <a:endParaRPr lang="en-US" sz="2400" kern="1200" dirty="0"/>
        </a:p>
      </dsp:txBody>
      <dsp:txXfrm>
        <a:off x="235028" y="2599815"/>
        <a:ext cx="9883618" cy="26342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A3AFC-6BE7-4170-BF9F-5F83552BFAC8}" type="datetimeFigureOut">
              <a:rPr lang="en-IN" smtClean="0"/>
              <a:t>14-12-2021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F85B00-F103-4D54-8ABF-EAADCA2A61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349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D5B9C9-EBEF-453F-8D2F-7CE4D7C9308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042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85B00-F103-4D54-8ABF-EAADCA2A618A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854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52B2-7ED5-4816-8769-AA1B5253E765}" type="datetimeFigureOut">
              <a:rPr lang="en-IN" smtClean="0"/>
              <a:t>14-12-2021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B838-19BD-4F74-AE0A-7CF217255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3644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52B2-7ED5-4816-8769-AA1B5253E765}" type="datetimeFigureOut">
              <a:rPr lang="en-IN" smtClean="0"/>
              <a:t>14-12-2021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B838-19BD-4F74-AE0A-7CF217255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400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52B2-7ED5-4816-8769-AA1B5253E765}" type="datetimeFigureOut">
              <a:rPr lang="en-IN" smtClean="0"/>
              <a:t>14-12-2021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B838-19BD-4F74-AE0A-7CF217255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966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52B2-7ED5-4816-8769-AA1B5253E765}" type="datetimeFigureOut">
              <a:rPr lang="en-IN" smtClean="0"/>
              <a:t>14-12-2021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B838-19BD-4F74-AE0A-7CF217255823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9434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52B2-7ED5-4816-8769-AA1B5253E765}" type="datetimeFigureOut">
              <a:rPr lang="en-IN" smtClean="0"/>
              <a:t>14-12-2021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B838-19BD-4F74-AE0A-7CF217255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25902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52B2-7ED5-4816-8769-AA1B5253E765}" type="datetimeFigureOut">
              <a:rPr lang="en-IN" smtClean="0"/>
              <a:t>14-12-2021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B838-19BD-4F74-AE0A-7CF217255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4424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52B2-7ED5-4816-8769-AA1B5253E765}" type="datetimeFigureOut">
              <a:rPr lang="en-IN" smtClean="0"/>
              <a:t>14-12-2021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B838-19BD-4F74-AE0A-7CF217255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79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52B2-7ED5-4816-8769-AA1B5253E765}" type="datetimeFigureOut">
              <a:rPr lang="en-IN" smtClean="0"/>
              <a:t>14-12-2021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B838-19BD-4F74-AE0A-7CF217255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9799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52B2-7ED5-4816-8769-AA1B5253E765}" type="datetimeFigureOut">
              <a:rPr lang="en-IN" smtClean="0"/>
              <a:t>14-12-2021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B838-19BD-4F74-AE0A-7CF217255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174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52B2-7ED5-4816-8769-AA1B5253E765}" type="datetimeFigureOut">
              <a:rPr lang="en-IN" smtClean="0"/>
              <a:t>14-12-2021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B838-19BD-4F74-AE0A-7CF217255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073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52B2-7ED5-4816-8769-AA1B5253E765}" type="datetimeFigureOut">
              <a:rPr lang="en-IN" smtClean="0"/>
              <a:t>14-12-2021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B838-19BD-4F74-AE0A-7CF217255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586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52B2-7ED5-4816-8769-AA1B5253E765}" type="datetimeFigureOut">
              <a:rPr lang="en-IN" smtClean="0"/>
              <a:t>14-12-2021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B838-19BD-4F74-AE0A-7CF217255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432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52B2-7ED5-4816-8769-AA1B5253E765}" type="datetimeFigureOut">
              <a:rPr lang="en-IN" smtClean="0"/>
              <a:t>14-12-2021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B838-19BD-4F74-AE0A-7CF217255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423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52B2-7ED5-4816-8769-AA1B5253E765}" type="datetimeFigureOut">
              <a:rPr lang="en-IN" smtClean="0"/>
              <a:t>14-12-2021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B838-19BD-4F74-AE0A-7CF217255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4178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52B2-7ED5-4816-8769-AA1B5253E765}" type="datetimeFigureOut">
              <a:rPr lang="en-IN" smtClean="0"/>
              <a:t>14-12-2021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B838-19BD-4F74-AE0A-7CF217255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866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52B2-7ED5-4816-8769-AA1B5253E765}" type="datetimeFigureOut">
              <a:rPr lang="en-IN" smtClean="0"/>
              <a:t>14-12-2021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B838-19BD-4F74-AE0A-7CF217255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3700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52B2-7ED5-4816-8769-AA1B5253E765}" type="datetimeFigureOut">
              <a:rPr lang="en-IN" smtClean="0"/>
              <a:t>14-12-2021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B838-19BD-4F74-AE0A-7CF217255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4015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58052B2-7ED5-4816-8769-AA1B5253E765}" type="datetimeFigureOut">
              <a:rPr lang="en-IN" smtClean="0"/>
              <a:t>14-12-2021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595B838-19BD-4F74-AE0A-7CF217255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70450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  <p:sldLayoutId id="2147483891" r:id="rId12"/>
    <p:sldLayoutId id="2147483892" r:id="rId13"/>
    <p:sldLayoutId id="2147483893" r:id="rId14"/>
    <p:sldLayoutId id="2147483894" r:id="rId15"/>
    <p:sldLayoutId id="2147483895" r:id="rId16"/>
    <p:sldLayoutId id="214748389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hwinAshwin1/DP-Final-1004/blob/main/DP%20Final.ipynb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hyperlink" Target="https://www.kaggle.com/rushikeshlavate/mncs-stock-dataset-for-the-last-20-years/version/1?select=Amazon.com+Inc.stock.csv" TargetMode="External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31CE2-3C72-4311-A263-593FDED7C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350606"/>
            <a:ext cx="9448800" cy="991167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FINAL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EB9147-D30B-49AB-B64A-0A9E73EF3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46961"/>
            <a:ext cx="9144000" cy="1655762"/>
          </a:xfrm>
        </p:spPr>
        <p:txBody>
          <a:bodyPr>
            <a:normAutofit/>
          </a:bodyPr>
          <a:lstStyle/>
          <a:p>
            <a:pPr algn="ctr"/>
            <a:r>
              <a:rPr lang="en-CA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For: BDAT 1004</a:t>
            </a:r>
          </a:p>
          <a:p>
            <a:pPr algn="ctr"/>
            <a:r>
              <a:rPr lang="en-CA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To: </a:t>
            </a:r>
            <a:r>
              <a:rPr lang="en-IN" sz="2000" b="1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Mohammed </a:t>
            </a:r>
            <a:r>
              <a:rPr lang="en-IN" sz="2000" b="1" i="0" dirty="0" err="1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Jibran</a:t>
            </a:r>
            <a:endParaRPr lang="en-CA" sz="2000" b="1" dirty="0">
              <a:solidFill>
                <a:schemeClr val="tx1"/>
              </a:solidFill>
            </a:endParaRPr>
          </a:p>
          <a:p>
            <a:pPr algn="ctr"/>
            <a:r>
              <a:rPr lang="en-CA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From: </a:t>
            </a:r>
            <a:r>
              <a:rPr lang="en-IN" dirty="0">
                <a:solidFill>
                  <a:schemeClr val="tx1"/>
                </a:solidFill>
              </a:rPr>
              <a:t>Ashwin 200497949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81DC9E-6D74-46DB-88F3-EF7BD634B48F}"/>
              </a:ext>
            </a:extLst>
          </p:cNvPr>
          <p:cNvSpPr txBox="1"/>
          <p:nvPr/>
        </p:nvSpPr>
        <p:spPr>
          <a:xfrm>
            <a:off x="2969231" y="2332233"/>
            <a:ext cx="6462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 PROGRAMMING</a:t>
            </a:r>
          </a:p>
        </p:txBody>
      </p:sp>
    </p:spTree>
    <p:extLst>
      <p:ext uri="{BB962C8B-B14F-4D97-AF65-F5344CB8AC3E}">
        <p14:creationId xmlns:p14="http://schemas.microsoft.com/office/powerpoint/2010/main" val="221923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507CD-B93B-4E36-8089-55523F382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000" dirty="0"/>
              <a:t>What is the highest market price of the equity in these 20 years?</a:t>
            </a:r>
            <a:br>
              <a:rPr lang="en-IN" sz="4000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C77266-8D58-496C-9892-C0B8788847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1124" y="1580050"/>
            <a:ext cx="9298111" cy="4183751"/>
          </a:xfrm>
        </p:spPr>
      </p:pic>
    </p:spTree>
    <p:extLst>
      <p:ext uri="{BB962C8B-B14F-4D97-AF65-F5344CB8AC3E}">
        <p14:creationId xmlns:p14="http://schemas.microsoft.com/office/powerpoint/2010/main" val="9695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2C73EE-DC61-4646-B842-5658DF68A7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271270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20B88-F59B-42D8-ABC7-D73F60421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000" dirty="0"/>
              <a:t>What is the lowest market price of the equity in these 20 years?</a:t>
            </a:r>
            <a:br>
              <a:rPr lang="en-IN" sz="4000" dirty="0"/>
            </a:b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D29A39C-5CB4-44E3-958C-3315403D8C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8675" y="1664811"/>
            <a:ext cx="8704002" cy="4273651"/>
          </a:xfrm>
        </p:spPr>
      </p:pic>
    </p:spTree>
    <p:extLst>
      <p:ext uri="{BB962C8B-B14F-4D97-AF65-F5344CB8AC3E}">
        <p14:creationId xmlns:p14="http://schemas.microsoft.com/office/powerpoint/2010/main" val="1038791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A3AAC-71F5-40D2-B2BC-8BB53679E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0C3C48-20D9-45C2-A5A3-2AB6F7DEE4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70501"/>
          </a:xfrm>
        </p:spPr>
      </p:pic>
    </p:spTree>
    <p:extLst>
      <p:ext uri="{BB962C8B-B14F-4D97-AF65-F5344CB8AC3E}">
        <p14:creationId xmlns:p14="http://schemas.microsoft.com/office/powerpoint/2010/main" val="986690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C7EDF-1C8A-40CE-9709-E5EED48D9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13" y="159249"/>
            <a:ext cx="10353762" cy="970450"/>
          </a:xfrm>
        </p:spPr>
        <p:txBody>
          <a:bodyPr>
            <a:normAutofit/>
          </a:bodyPr>
          <a:lstStyle/>
          <a:p>
            <a:r>
              <a:rPr lang="en-IN" b="1" dirty="0"/>
              <a:t>Conclusion and Why This Dataset?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D526D7-C782-4F65-A21F-A6B40D869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1731964"/>
            <a:ext cx="12192001" cy="5126036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AA6F0A2-8A17-4996-AD31-95441E8B37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1824466"/>
              </p:ext>
            </p:extLst>
          </p:nvPr>
        </p:nvGraphicFramePr>
        <p:xfrm>
          <a:off x="914400" y="1129700"/>
          <a:ext cx="10353675" cy="55690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33154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2124007E-BA57-41B2-8C6B-5E99927F2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63C0F9-A25E-4133-B70D-39E63CF28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9157" y="1099456"/>
            <a:ext cx="6243636" cy="4625558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b="1" dirty="0"/>
              <a:t>Thankyou…</a:t>
            </a:r>
            <a:r>
              <a:rPr lang="en-US" sz="5400" dirty="0"/>
              <a:t>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5D0BF7-94F4-4437-A2B2-87BAFF86D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40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4DDAA-231D-4D1C-A2E3-F964B9901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551" y="1534274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en-IN" sz="2800" b="1" dirty="0"/>
              <a:t>Link to the code used for analysis.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3AE56-F301-4416-BF09-9D1A6D7D6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900" y="2799248"/>
            <a:ext cx="4274050" cy="4058751"/>
          </a:xfrm>
        </p:spPr>
        <p:txBody>
          <a:bodyPr anchor="t">
            <a:normAutofit/>
          </a:bodyPr>
          <a:lstStyle/>
          <a:p>
            <a:pPr marL="36900" indent="0">
              <a:buNone/>
            </a:pPr>
            <a:r>
              <a:rPr lang="en-IN" sz="1600" dirty="0">
                <a:hlinkClick r:id="rId3"/>
              </a:rPr>
              <a:t>https://github.com/AshwinAshwin1/DP-Final-1004/blob/main/DP%20Final.ipynb</a:t>
            </a:r>
            <a:endParaRPr lang="en-IN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28DEB859-53DB-4C65-8415-8A9BBFEAE65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6633" b="-1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231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5215B-BFE9-45DB-A650-B0E754486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515" y="166797"/>
            <a:ext cx="3783458" cy="1366542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/>
              <a:t>Amazon.com Inc</a:t>
            </a:r>
            <a:br>
              <a:rPr lang="en-IN" sz="2800" b="1" dirty="0"/>
            </a:br>
            <a:r>
              <a:rPr lang="en-IN" sz="2800" b="1" dirty="0"/>
              <a:t> Stocks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F4857-3074-4468-84B7-40AC8942B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3244" y="1404873"/>
            <a:ext cx="7715892" cy="5288820"/>
          </a:xfrm>
        </p:spPr>
        <p:txBody>
          <a:bodyPr anchor="ctr"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Source: </a:t>
            </a:r>
            <a:r>
              <a:rPr lang="en-IN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MNC's stock dataset for the last 20 years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much data is there ? </a:t>
            </a:r>
            <a:r>
              <a:rPr lang="en-CA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5,032 rows</a:t>
            </a: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records from </a:t>
            </a:r>
            <a:r>
              <a:rPr lang="en-IN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24-01-2001 to 22-01-2021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 years) of stocks data.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2400" dirty="0">
                <a:highlight>
                  <a:srgbClr val="FF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Categories/Dimensions </a:t>
            </a:r>
          </a:p>
          <a:p>
            <a:pPr marL="0" indent="0" algn="ctr">
              <a:buNone/>
            </a:pPr>
            <a:r>
              <a:rPr lang="en-IN" sz="2400" b="0" i="0" u="none" strike="noStrike" dirty="0">
                <a:effectLst/>
                <a:latin typeface="Calibri" panose="020F0502020204030204" pitchFamily="34" charset="0"/>
              </a:rPr>
              <a:t>   Date</a:t>
            </a:r>
            <a:r>
              <a:rPr lang="en-IN" sz="2400" dirty="0">
                <a:latin typeface="Calibri" panose="020F0502020204030204" pitchFamily="34" charset="0"/>
              </a:rPr>
              <a:t>    </a:t>
            </a:r>
            <a:r>
              <a:rPr lang="en-IN" sz="2400" dirty="0"/>
              <a:t> </a:t>
            </a:r>
            <a:r>
              <a:rPr lang="en-IN" sz="2400" b="0" i="0" u="none" strike="noStrike" dirty="0">
                <a:effectLst/>
                <a:latin typeface="Calibri" panose="020F0502020204030204" pitchFamily="34" charset="0"/>
              </a:rPr>
              <a:t>Company</a:t>
            </a:r>
            <a:r>
              <a:rPr lang="en-IN" sz="2400" dirty="0"/>
              <a:t> </a:t>
            </a:r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ctr">
              <a:buNone/>
            </a:pP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2400" dirty="0">
                <a:highlight>
                  <a:srgbClr val="FF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Measures/Aggregates </a:t>
            </a:r>
          </a:p>
          <a:p>
            <a:pPr marL="0" indent="0" algn="ctr">
              <a:buNone/>
            </a:pPr>
            <a:r>
              <a:rPr lang="en-IN" sz="2400" b="0" i="0" u="none" strike="noStrike" dirty="0">
                <a:effectLst/>
                <a:latin typeface="Calibri" panose="020F0502020204030204" pitchFamily="34" charset="0"/>
              </a:rPr>
              <a:t>  Volume </a:t>
            </a:r>
            <a:r>
              <a:rPr lang="en-IN" sz="2400" dirty="0"/>
              <a:t> </a:t>
            </a:r>
            <a:r>
              <a:rPr lang="en-IN" sz="2400" b="0" i="0" u="none" strike="noStrike" dirty="0">
                <a:effectLst/>
                <a:latin typeface="Calibri" panose="020F0502020204030204" pitchFamily="34" charset="0"/>
              </a:rPr>
              <a:t>High  </a:t>
            </a:r>
            <a:r>
              <a:rPr lang="en-IN" sz="2400" dirty="0"/>
              <a:t> </a:t>
            </a:r>
            <a:r>
              <a:rPr lang="en-IN" sz="2400" b="0" i="0" u="none" strike="noStrike" dirty="0">
                <a:effectLst/>
                <a:latin typeface="Calibri" panose="020F0502020204030204" pitchFamily="34" charset="0"/>
              </a:rPr>
              <a:t>Low</a:t>
            </a:r>
            <a:r>
              <a:rPr lang="en-IN" sz="2400" dirty="0"/>
              <a:t>   </a:t>
            </a:r>
            <a:r>
              <a:rPr lang="en-IN" sz="2400" b="0" i="0" u="none" strike="noStrike" dirty="0">
                <a:effectLst/>
                <a:latin typeface="Calibri" panose="020F0502020204030204" pitchFamily="34" charset="0"/>
              </a:rPr>
              <a:t>Open</a:t>
            </a:r>
            <a:r>
              <a:rPr lang="en-IN" sz="2400" dirty="0"/>
              <a:t>   </a:t>
            </a:r>
            <a:r>
              <a:rPr lang="en-IN" sz="2400" b="0" i="0" u="none" strike="noStrike" dirty="0">
                <a:effectLst/>
                <a:latin typeface="Calibri" panose="020F0502020204030204" pitchFamily="34" charset="0"/>
              </a:rPr>
              <a:t>Close</a:t>
            </a:r>
            <a:r>
              <a:rPr lang="en-IN" sz="2400" dirty="0"/>
              <a:t>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Graphic 8" descr="Disk with solid fill">
            <a:extLst>
              <a:ext uri="{FF2B5EF4-FFF2-40B4-BE49-F238E27FC236}">
                <a16:creationId xmlns:a16="http://schemas.microsoft.com/office/drawing/2014/main" id="{CFBB10DE-9747-4CB4-975C-39FAE13CDB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56963" y="2034234"/>
            <a:ext cx="595901" cy="595901"/>
          </a:xfrm>
          <a:prstGeom prst="rect">
            <a:avLst/>
          </a:prstGeom>
        </p:spPr>
      </p:pic>
      <p:pic>
        <p:nvPicPr>
          <p:cNvPr id="15" name="Graphic 14" descr="Abacus outline">
            <a:extLst>
              <a:ext uri="{FF2B5EF4-FFF2-40B4-BE49-F238E27FC236}">
                <a16:creationId xmlns:a16="http://schemas.microsoft.com/office/drawing/2014/main" id="{2860E011-7FDF-4A51-BA29-A077761396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20483" y="3168293"/>
            <a:ext cx="521414" cy="5214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1B0715-4D40-447C-9590-403B7DCAA5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475" y="279695"/>
            <a:ext cx="4270624" cy="116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150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0145D-B29A-4AEB-8A52-B8BACE83E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16" y="262773"/>
            <a:ext cx="4112752" cy="1046217"/>
          </a:xfrm>
        </p:spPr>
        <p:txBody>
          <a:bodyPr anchor="b">
            <a:noAutofit/>
          </a:bodyPr>
          <a:lstStyle/>
          <a:p>
            <a:pPr algn="ctr"/>
            <a:r>
              <a:rPr lang="en-IN" sz="3200" b="1" dirty="0"/>
              <a:t>Amazon.com Inc Stocks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E81FA-F8EE-4974-BD40-67E410183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8926" y="2420212"/>
            <a:ext cx="7221298" cy="424002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1900" b="1" i="0" dirty="0">
                <a:effectLst/>
                <a:latin typeface="Inter"/>
              </a:rPr>
              <a:t>This dataset contains 20 years of Amazon.com Inc‘s stocks data.</a:t>
            </a:r>
          </a:p>
          <a:p>
            <a:pPr marL="0" indent="0">
              <a:buNone/>
            </a:pPr>
            <a:r>
              <a:rPr lang="en-IN" sz="1700" b="0" i="0" dirty="0">
                <a:effectLst/>
                <a:latin typeface="Inter"/>
              </a:rPr>
              <a:t> </a:t>
            </a:r>
            <a:r>
              <a:rPr lang="en-IN" sz="1700" dirty="0">
                <a:latin typeface="Inter"/>
              </a:rPr>
              <a:t>I</a:t>
            </a:r>
            <a:r>
              <a:rPr lang="en-IN" sz="1700" b="0" i="0" dirty="0">
                <a:effectLst/>
                <a:latin typeface="Inter"/>
              </a:rPr>
              <a:t>t is collected by scraping Yahoo Finance using python.</a:t>
            </a:r>
          </a:p>
          <a:p>
            <a:pPr marL="0" indent="0">
              <a:buNone/>
            </a:pPr>
            <a:r>
              <a:rPr lang="en-CA" sz="1800" b="1" dirty="0"/>
              <a:t>What information can you get from the data?</a:t>
            </a:r>
            <a:endParaRPr lang="en-IN" sz="1700" b="0" i="0" dirty="0">
              <a:effectLst/>
              <a:latin typeface="Inter"/>
            </a:endParaRPr>
          </a:p>
          <a:p>
            <a:r>
              <a:rPr lang="en-IN" sz="1500" b="1" i="0" dirty="0">
                <a:effectLst/>
                <a:latin typeface="inherit"/>
              </a:rPr>
              <a:t> </a:t>
            </a:r>
            <a:r>
              <a:rPr lang="en-IN" sz="1500" b="0" i="0" dirty="0">
                <a:effectLst/>
                <a:latin typeface="Inter"/>
              </a:rPr>
              <a:t>Date of record.</a:t>
            </a:r>
          </a:p>
          <a:p>
            <a:pPr fontAlgn="base"/>
            <a:r>
              <a:rPr lang="en-IN" sz="1500" b="0" i="0" dirty="0">
                <a:effectLst/>
                <a:latin typeface="Inter"/>
              </a:rPr>
              <a:t>The highest market price of the A</a:t>
            </a:r>
            <a:r>
              <a:rPr lang="en-IN" sz="1500" dirty="0">
                <a:latin typeface="Inter"/>
              </a:rPr>
              <a:t>mazon.com</a:t>
            </a:r>
            <a:r>
              <a:rPr lang="en-IN" sz="1500" b="0" i="0" dirty="0">
                <a:effectLst/>
                <a:latin typeface="Inter"/>
              </a:rPr>
              <a:t> on the date</a:t>
            </a:r>
            <a:r>
              <a:rPr lang="en-IN" sz="1500" dirty="0">
                <a:latin typeface="Inter"/>
              </a:rPr>
              <a:t>.</a:t>
            </a:r>
            <a:endParaRPr lang="en-IN" sz="1500" b="0" i="0" dirty="0">
              <a:effectLst/>
              <a:latin typeface="Inter"/>
            </a:endParaRPr>
          </a:p>
          <a:p>
            <a:pPr fontAlgn="base"/>
            <a:r>
              <a:rPr lang="en-IN" sz="1500" b="0" i="0" dirty="0">
                <a:effectLst/>
                <a:latin typeface="Inter"/>
              </a:rPr>
              <a:t>The lowest recorded market price of the A</a:t>
            </a:r>
            <a:r>
              <a:rPr lang="en-IN" sz="1500" dirty="0">
                <a:latin typeface="Inter"/>
              </a:rPr>
              <a:t>mazon.com</a:t>
            </a:r>
            <a:r>
              <a:rPr lang="en-IN" sz="1500" b="0" i="0" dirty="0">
                <a:effectLst/>
                <a:latin typeface="Inter"/>
              </a:rPr>
              <a:t> on the date</a:t>
            </a:r>
            <a:r>
              <a:rPr lang="en-IN" sz="1500" dirty="0">
                <a:latin typeface="Inter"/>
              </a:rPr>
              <a:t>.</a:t>
            </a:r>
            <a:endParaRPr lang="en-IN" sz="1500" b="0" i="0" dirty="0">
              <a:effectLst/>
              <a:latin typeface="Inter"/>
            </a:endParaRPr>
          </a:p>
          <a:p>
            <a:pPr fontAlgn="base"/>
            <a:r>
              <a:rPr lang="en-IN" sz="1500" b="0" i="0" dirty="0">
                <a:effectLst/>
                <a:latin typeface="Inter"/>
              </a:rPr>
              <a:t>The opening market price of the A</a:t>
            </a:r>
            <a:r>
              <a:rPr lang="en-IN" sz="1500" dirty="0">
                <a:latin typeface="Inter"/>
              </a:rPr>
              <a:t>mazon.com</a:t>
            </a:r>
            <a:r>
              <a:rPr lang="en-IN" sz="1500" b="0" i="0" dirty="0">
                <a:effectLst/>
                <a:latin typeface="Inter"/>
              </a:rPr>
              <a:t> on the date</a:t>
            </a:r>
            <a:r>
              <a:rPr lang="en-IN" sz="1500" dirty="0">
                <a:latin typeface="Inter"/>
              </a:rPr>
              <a:t>.</a:t>
            </a:r>
          </a:p>
          <a:p>
            <a:pPr fontAlgn="base"/>
            <a:r>
              <a:rPr lang="en-IN" sz="1500" b="0" i="0" dirty="0">
                <a:effectLst/>
                <a:latin typeface="Inter"/>
              </a:rPr>
              <a:t>The closing recorded price of the A</a:t>
            </a:r>
            <a:r>
              <a:rPr lang="en-IN" sz="1500" dirty="0">
                <a:latin typeface="Inter"/>
              </a:rPr>
              <a:t>mazon.com</a:t>
            </a:r>
            <a:r>
              <a:rPr lang="en-IN" sz="1500" b="0" i="0" dirty="0">
                <a:effectLst/>
                <a:latin typeface="Inter"/>
              </a:rPr>
              <a:t> on the date. </a:t>
            </a:r>
          </a:p>
          <a:p>
            <a:pPr fontAlgn="base"/>
            <a:r>
              <a:rPr lang="en-IN" sz="1500" b="0" i="0" dirty="0">
                <a:effectLst/>
                <a:latin typeface="Inter"/>
              </a:rPr>
              <a:t>Total traded volume of the A</a:t>
            </a:r>
            <a:r>
              <a:rPr lang="en-IN" sz="1500" dirty="0">
                <a:latin typeface="Inter"/>
              </a:rPr>
              <a:t>mazon.com</a:t>
            </a:r>
            <a:r>
              <a:rPr lang="en-IN" sz="1500" b="0" i="0" dirty="0">
                <a:effectLst/>
                <a:latin typeface="Inter"/>
              </a:rPr>
              <a:t> on the date. (numeric/Quantitative).</a:t>
            </a:r>
          </a:p>
          <a:p>
            <a:pPr fontAlgn="base"/>
            <a:r>
              <a:rPr lang="en-IN" sz="1500" dirty="0">
                <a:latin typeface="Inter"/>
              </a:rPr>
              <a:t>T</a:t>
            </a:r>
            <a:r>
              <a:rPr lang="en-IN" sz="1500" b="0" i="0" dirty="0">
                <a:effectLst/>
                <a:latin typeface="Inter"/>
              </a:rPr>
              <a:t>he value of the dividend is deducted from the last closing sale price of the stock.</a:t>
            </a:r>
          </a:p>
          <a:p>
            <a:pPr marL="0" indent="0" fontAlgn="base">
              <a:buNone/>
            </a:pPr>
            <a:r>
              <a:rPr lang="en-IN" sz="1500" b="1" dirty="0">
                <a:latin typeface="inherit"/>
              </a:rPr>
              <a:t>     </a:t>
            </a:r>
            <a:r>
              <a:rPr lang="en-IN" sz="1500" b="1" i="0" dirty="0">
                <a:effectLst/>
                <a:latin typeface="inherit"/>
              </a:rPr>
              <a:t> </a:t>
            </a:r>
            <a:r>
              <a:rPr lang="en-IN" sz="1500" b="0" i="0" dirty="0">
                <a:effectLst/>
                <a:latin typeface="Inter"/>
              </a:rPr>
              <a:t> </a:t>
            </a:r>
            <a:endParaRPr lang="en-IN" sz="1700" b="0" i="0" dirty="0">
              <a:effectLst/>
              <a:latin typeface="Inter"/>
            </a:endParaRPr>
          </a:p>
          <a:p>
            <a:pPr fontAlgn="base"/>
            <a:endParaRPr lang="en-IN" sz="1700" b="0" i="0" dirty="0">
              <a:effectLst/>
              <a:latin typeface="Inter"/>
            </a:endParaRPr>
          </a:p>
          <a:p>
            <a:pPr fontAlgn="base"/>
            <a:endParaRPr lang="en-IN" sz="1700" b="0" i="0" dirty="0">
              <a:effectLst/>
              <a:latin typeface="Inter"/>
            </a:endParaRPr>
          </a:p>
          <a:p>
            <a:pPr fontAlgn="base"/>
            <a:endParaRPr lang="en-IN" sz="1700" b="0" i="0" dirty="0">
              <a:effectLst/>
              <a:latin typeface="Inter"/>
            </a:endParaRPr>
          </a:p>
          <a:p>
            <a:pPr fontAlgn="base"/>
            <a:endParaRPr lang="en-IN" sz="1700" b="0" i="0" dirty="0">
              <a:effectLst/>
              <a:latin typeface="Inter"/>
            </a:endParaRPr>
          </a:p>
          <a:p>
            <a:pPr marL="0" indent="0">
              <a:buNone/>
            </a:pPr>
            <a:endParaRPr lang="en-IN" sz="1700" b="0" i="0" dirty="0">
              <a:effectLst/>
              <a:latin typeface="Inter"/>
            </a:endParaRPr>
          </a:p>
          <a:p>
            <a:pPr marL="0" indent="0">
              <a:buNone/>
            </a:pPr>
            <a:endParaRPr lang="en-IN" sz="1700" dirty="0"/>
          </a:p>
        </p:txBody>
      </p:sp>
      <p:pic>
        <p:nvPicPr>
          <p:cNvPr id="17" name="Graphic 16" descr="Postit Notes outline">
            <a:extLst>
              <a:ext uri="{FF2B5EF4-FFF2-40B4-BE49-F238E27FC236}">
                <a16:creationId xmlns:a16="http://schemas.microsoft.com/office/drawing/2014/main" id="{D032E4E2-B5A2-44CD-8201-7831D423A4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67458" y="1418390"/>
            <a:ext cx="283350" cy="28335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A236E7D-53E7-4765-9047-CB76C8BC4B99}"/>
              </a:ext>
            </a:extLst>
          </p:cNvPr>
          <p:cNvSpPr txBox="1"/>
          <p:nvPr/>
        </p:nvSpPr>
        <p:spPr>
          <a:xfrm>
            <a:off x="2311240" y="5246347"/>
            <a:ext cx="94043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What is the highest market price of the equity in these 20 years?</a:t>
            </a:r>
          </a:p>
          <a:p>
            <a:r>
              <a:rPr lang="en-IN" sz="2000" dirty="0"/>
              <a:t>What is the lowest market price of the equity in these 20 years?</a:t>
            </a:r>
          </a:p>
          <a:p>
            <a:r>
              <a:rPr lang="en-IN" sz="2000" dirty="0"/>
              <a:t>Which year and day did largest volume of the equity traded in these years?</a:t>
            </a:r>
          </a:p>
        </p:txBody>
      </p:sp>
      <p:pic>
        <p:nvPicPr>
          <p:cNvPr id="22" name="Graphic 21" descr="Person with idea with solid fill">
            <a:extLst>
              <a:ext uri="{FF2B5EF4-FFF2-40B4-BE49-F238E27FC236}">
                <a16:creationId xmlns:a16="http://schemas.microsoft.com/office/drawing/2014/main" id="{068F38C7-3F8E-46F6-9676-40D16EABD8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49692" y="5246347"/>
            <a:ext cx="914400" cy="914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21CE68-7E83-4C41-AA93-026009FC09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0258" y="275605"/>
            <a:ext cx="2815286" cy="103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4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9C04-3AB9-4122-982A-86A0D4A4A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328" y="311650"/>
            <a:ext cx="10353762" cy="970450"/>
          </a:xfrm>
        </p:spPr>
        <p:txBody>
          <a:bodyPr>
            <a:normAutofit/>
          </a:bodyPr>
          <a:lstStyle/>
          <a:p>
            <a:r>
              <a:rPr lang="en-US" sz="2400" b="1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analysis of dataset using </a:t>
            </a:r>
            <a:r>
              <a:rPr lang="en-US" sz="2400" b="1" dirty="0">
                <a:solidFill>
                  <a:srgbClr val="FF0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  <a:r>
              <a:rPr lang="en-US" sz="2400" b="1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Jupyter Lab</a:t>
            </a:r>
            <a:endParaRPr lang="en-IN" sz="2400" b="1" dirty="0">
              <a:latin typeface="Arial Black" panose="020B0A04020102020204" pitchFamily="34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C48D9FC-84B9-42A3-B510-55C7162862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3592" y="1282100"/>
            <a:ext cx="8743308" cy="1676634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9CE861-23DA-4B13-B88D-E8A5CEC90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592" y="3277037"/>
            <a:ext cx="8743308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12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C0F0A-3557-44E3-8C61-3869E5D74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How many Rows and Columns?</a:t>
            </a:r>
            <a:br>
              <a:rPr lang="en-IN" dirty="0"/>
            </a:br>
            <a:r>
              <a:rPr lang="en-IN" dirty="0"/>
              <a:t>Clean?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65076C-5FFB-4AAE-B7E6-471DB22A6C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2072" y="1731963"/>
            <a:ext cx="6518331" cy="4059237"/>
          </a:xfrm>
        </p:spPr>
      </p:pic>
    </p:spTree>
    <p:extLst>
      <p:ext uri="{BB962C8B-B14F-4D97-AF65-F5344CB8AC3E}">
        <p14:creationId xmlns:p14="http://schemas.microsoft.com/office/powerpoint/2010/main" val="1972577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B6C0E-564A-456F-9873-99F17A89B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Info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FD0AF2-AB19-40F6-8E43-6D8DA4B191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4637" y="1580050"/>
            <a:ext cx="7192077" cy="4265946"/>
          </a:xfrm>
        </p:spPr>
      </p:pic>
    </p:spTree>
    <p:extLst>
      <p:ext uri="{BB962C8B-B14F-4D97-AF65-F5344CB8AC3E}">
        <p14:creationId xmlns:p14="http://schemas.microsoft.com/office/powerpoint/2010/main" val="1692491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A7B25-6764-47C7-B8CA-602DA1254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000" dirty="0"/>
              <a:t>Which year and day did largest volume of the equity traded in these years?</a:t>
            </a:r>
            <a:br>
              <a:rPr lang="en-IN" sz="4000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E9319A-E70C-4010-AA18-6DF4EE50F3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95" y="1731963"/>
            <a:ext cx="10353762" cy="4059237"/>
          </a:xfrm>
        </p:spPr>
      </p:pic>
    </p:spTree>
    <p:extLst>
      <p:ext uri="{BB962C8B-B14F-4D97-AF65-F5344CB8AC3E}">
        <p14:creationId xmlns:p14="http://schemas.microsoft.com/office/powerpoint/2010/main" val="277816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B7CD67-92AC-491A-B19A-7A4C29743F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30" y="0"/>
            <a:ext cx="12164969" cy="6858000"/>
          </a:xfrm>
        </p:spPr>
      </p:pic>
    </p:spTree>
    <p:extLst>
      <p:ext uri="{BB962C8B-B14F-4D97-AF65-F5344CB8AC3E}">
        <p14:creationId xmlns:p14="http://schemas.microsoft.com/office/powerpoint/2010/main" val="35534067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1163</TotalTime>
  <Words>401</Words>
  <Application>Microsoft Office PowerPoint</Application>
  <PresentationFormat>Widescreen</PresentationFormat>
  <Paragraphs>53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 Black</vt:lpstr>
      <vt:lpstr>Calibri</vt:lpstr>
      <vt:lpstr>Calisto MT</vt:lpstr>
      <vt:lpstr>inherit</vt:lpstr>
      <vt:lpstr>Inter</vt:lpstr>
      <vt:lpstr>Segoe UI</vt:lpstr>
      <vt:lpstr>Times New Roman</vt:lpstr>
      <vt:lpstr>Wingdings 2</vt:lpstr>
      <vt:lpstr>Slate</vt:lpstr>
      <vt:lpstr>FINAL PRESENTATION</vt:lpstr>
      <vt:lpstr>Link to the code used for analysis.</vt:lpstr>
      <vt:lpstr>Amazon.com Inc  Stocks Dataset</vt:lpstr>
      <vt:lpstr>Amazon.com Inc Stocks Dataset</vt:lpstr>
      <vt:lpstr>Data analysis of dataset using Python in Jupyter Lab</vt:lpstr>
      <vt:lpstr>How many Rows and Columns? Clean?</vt:lpstr>
      <vt:lpstr>Dataset Info</vt:lpstr>
      <vt:lpstr>Which year and day did largest volume of the equity traded in these years? </vt:lpstr>
      <vt:lpstr>PowerPoint Presentation</vt:lpstr>
      <vt:lpstr>What is the highest market price of the equity in these 20 years? </vt:lpstr>
      <vt:lpstr>PowerPoint Presentation</vt:lpstr>
      <vt:lpstr>What is the lowest market price of the equity in these 20 years? </vt:lpstr>
      <vt:lpstr>PowerPoint Presentation</vt:lpstr>
      <vt:lpstr>Conclusion and Why This Dataset?</vt:lpstr>
      <vt:lpstr>Thankyou….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creation with ssms</dc:title>
  <dc:creator>Ashwin Ashwin</dc:creator>
  <cp:lastModifiedBy>Ashwin Ashwin</cp:lastModifiedBy>
  <cp:revision>31</cp:revision>
  <dcterms:created xsi:type="dcterms:W3CDTF">2021-11-26T21:14:11Z</dcterms:created>
  <dcterms:modified xsi:type="dcterms:W3CDTF">2021-12-14T21:52:31Z</dcterms:modified>
</cp:coreProperties>
</file>