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8" r:id="rId2"/>
    <p:sldId id="259" r:id="rId3"/>
    <p:sldId id="266" r:id="rId4"/>
    <p:sldId id="267" r:id="rId5"/>
    <p:sldId id="260" r:id="rId6"/>
    <p:sldId id="261" r:id="rId7"/>
    <p:sldId id="262" r:id="rId8"/>
    <p:sldId id="256" r:id="rId9"/>
    <p:sldId id="270" r:id="rId10"/>
    <p:sldId id="257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6600"/>
    <a:srgbClr val="003399"/>
    <a:srgbClr val="009999"/>
    <a:srgbClr val="CC0000"/>
    <a:srgbClr val="990000"/>
    <a:srgbClr val="808000"/>
    <a:srgbClr val="CC3300"/>
    <a:srgbClr val="0066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086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1A2E-7DA9-446E-8C81-52D38C58FDBD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98726-3BAC-43A2-A1FC-AD027DEE38A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1A0C-A8FA-48B1-9D03-6FAC9504B43B}" type="datetimeFigureOut">
              <a:rPr lang="en-US" smtClean="0"/>
              <a:pPr/>
              <a:t>23-Nov-17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5005-2E61-4080-9005-E673DDD80E4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" TargetMode="External"/><Relationship Id="rId2" Type="http://schemas.openxmlformats.org/officeDocument/2006/relationships/hyperlink" Target="http://www.graphviz.org/Home.ph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tutorialspoint.com/pyq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80"/>
            <a:ext cx="91440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3200" b="1" dirty="0" smtClean="0">
                <a:solidFill>
                  <a:srgbClr val="CC0000"/>
                </a:solidFill>
                <a:latin typeface="Copperplate Gothic Light" pitchFamily="34" charset="0"/>
              </a:rPr>
              <a:t>  </a:t>
            </a:r>
            <a:r>
              <a:rPr lang="fi-FI" sz="3200" b="1" dirty="0" smtClean="0">
                <a:solidFill>
                  <a:srgbClr val="CC0000"/>
                </a:solidFill>
                <a:latin typeface="Arial Rounded MT Bold" pitchFamily="34" charset="0"/>
              </a:rPr>
              <a:t> </a:t>
            </a:r>
            <a:r>
              <a:rPr lang="en-IN" sz="4400" u="sng" dirty="0" smtClean="0">
                <a:latin typeface="+mj-lt"/>
              </a:rPr>
              <a:t> </a:t>
            </a:r>
            <a:r>
              <a:rPr lang="en-IN" sz="4400" u="sng" dirty="0" smtClean="0">
                <a:latin typeface="+mj-lt"/>
              </a:rPr>
              <a:t>mappER</a:t>
            </a:r>
          </a:p>
          <a:p>
            <a:pPr algn="ctr"/>
            <a:endParaRPr lang="en-IN" sz="3200" b="1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algn="ctr"/>
            <a:endParaRPr lang="en-US" sz="3200" b="1" dirty="0" smtClean="0">
              <a:solidFill>
                <a:srgbClr val="CC0000"/>
              </a:solidFill>
              <a:latin typeface="Arial Rounded MT Bold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5832648" cy="442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767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Graphic User Interface (Final)</a:t>
            </a:r>
          </a:p>
          <a:p>
            <a:r>
              <a:rPr lang="en-IN" sz="2800" dirty="0" smtClean="0"/>
              <a:t>	</a:t>
            </a:r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5338"/>
          <a:stretch>
            <a:fillRect/>
          </a:stretch>
        </p:blipFill>
        <p:spPr bwMode="auto">
          <a:xfrm>
            <a:off x="611560" y="1556792"/>
            <a:ext cx="798267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81369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Bibliography</a:t>
            </a:r>
          </a:p>
          <a:p>
            <a:pPr>
              <a:buNone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u="sng" smtClean="0">
                <a:hlinkClick r:id="rId2"/>
              </a:rPr>
              <a:t> http</a:t>
            </a:r>
            <a:r>
              <a:rPr lang="en-IN" sz="2800" u="sng" dirty="0" smtClean="0">
                <a:hlinkClick r:id="rId2"/>
              </a:rPr>
              <a:t>://www.graphviz.org/Home.php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IN" sz="2800" u="sng" dirty="0" smtClean="0">
                <a:hlinkClick r:id="rId3"/>
              </a:rPr>
              <a:t> https</a:t>
            </a:r>
            <a:r>
              <a:rPr lang="en-IN" sz="2800" u="sng" dirty="0" smtClean="0">
                <a:hlinkClick r:id="rId3"/>
              </a:rPr>
              <a:t>://pythonprogramming.net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IN" sz="2800" u="sng" dirty="0" smtClean="0">
                <a:hlinkClick r:id="rId4"/>
              </a:rPr>
              <a:t> https</a:t>
            </a:r>
            <a:r>
              <a:rPr lang="en-IN" sz="2800" u="sng" dirty="0" smtClean="0">
                <a:hlinkClick r:id="rId4"/>
              </a:rPr>
              <a:t>://www.tutorialspoint.com/pyqt/</a:t>
            </a: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hlinkClick r:id="rId5"/>
              </a:rPr>
              <a:t> https</a:t>
            </a:r>
            <a:r>
              <a:rPr lang="en-IN" sz="2800" dirty="0" smtClean="0">
                <a:hlinkClick r:id="rId5"/>
              </a:rPr>
              <a:t>://stackoverflow.com/</a:t>
            </a:r>
            <a:endParaRPr lang="en-IN" sz="2800" dirty="0" smtClean="0"/>
          </a:p>
          <a:p>
            <a:endParaRPr lang="en-US" sz="2800" u="sng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702469"/>
            <a:ext cx="79928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 smtClean="0">
                <a:latin typeface="+mj-lt"/>
                <a:cs typeface="Times New Roman" pitchFamily="18" charset="0"/>
              </a:rPr>
              <a:t>Contents</a:t>
            </a:r>
            <a:endParaRPr lang="en-IN" sz="4400" u="sng" dirty="0" smtClean="0">
              <a:latin typeface="+mj-lt"/>
            </a:endParaRPr>
          </a:p>
          <a:p>
            <a:pPr algn="just"/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 Introduction(mappER)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 Requirements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 Data </a:t>
            </a:r>
            <a:r>
              <a:rPr lang="en-IN" sz="2400" dirty="0" smtClean="0"/>
              <a:t>Flow Diagram(DFD)</a:t>
            </a: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 Work Flow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400" dirty="0" smtClean="0"/>
              <a:t>  Graphviz</a:t>
            </a:r>
            <a:endParaRPr lang="en-IN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IN" sz="2400" dirty="0" smtClean="0"/>
              <a:t>  Backend </a:t>
            </a:r>
            <a:r>
              <a:rPr lang="en-IN" sz="2400" dirty="0" smtClean="0"/>
              <a:t>Input Processing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400" dirty="0" smtClean="0"/>
              <a:t>  Graphic </a:t>
            </a:r>
            <a:r>
              <a:rPr lang="en-IN" sz="2400" dirty="0" smtClean="0"/>
              <a:t>User Interface</a:t>
            </a: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 Bibliography</a:t>
            </a:r>
          </a:p>
          <a:p>
            <a:pPr lvl="1" algn="just"/>
            <a:endParaRPr lang="en-IN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 smtClean="0">
                <a:latin typeface="+mj-lt"/>
              </a:rPr>
              <a:t> </a:t>
            </a:r>
            <a:r>
              <a:rPr lang="en-IN" sz="4400" u="sng" dirty="0" smtClean="0">
                <a:latin typeface="+mj-lt"/>
                <a:cs typeface="Times New Roman" pitchFamily="18" charset="0"/>
              </a:rPr>
              <a:t>Introduction</a:t>
            </a:r>
          </a:p>
          <a:p>
            <a:endParaRPr lang="en-IN" sz="2800" dirty="0" smtClean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 </a:t>
            </a:r>
            <a:r>
              <a:rPr lang="en-IN" sz="2400" b="1" dirty="0" smtClean="0"/>
              <a:t> mappER </a:t>
            </a:r>
            <a:r>
              <a:rPr lang="en-IN" sz="2400" dirty="0" smtClean="0"/>
              <a:t>is </a:t>
            </a:r>
            <a:r>
              <a:rPr lang="en-IN" sz="2400" dirty="0" smtClean="0"/>
              <a:t>a Window Application </a:t>
            </a:r>
            <a:r>
              <a:rPr lang="en-IN" sz="2400" dirty="0" smtClean="0"/>
              <a:t>which can be used to Generate  </a:t>
            </a:r>
            <a:r>
              <a:rPr lang="en-IN" sz="2400" dirty="0" smtClean="0"/>
              <a:t>  ER </a:t>
            </a:r>
            <a:r>
              <a:rPr lang="en-IN" sz="2400" dirty="0" smtClean="0"/>
              <a:t>Diagrams.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 Application User allowed enter relevant </a:t>
            </a:r>
            <a:r>
              <a:rPr lang="en-IN" sz="2400" dirty="0" smtClean="0"/>
              <a:t>information </a:t>
            </a:r>
            <a:r>
              <a:rPr lang="en-IN" sz="2400" dirty="0" smtClean="0"/>
              <a:t>about the entities and relations in the application </a:t>
            </a:r>
            <a:r>
              <a:rPr lang="en-IN" sz="2400" dirty="0" smtClean="0"/>
              <a:t>(mappER) </a:t>
            </a:r>
            <a:r>
              <a:rPr lang="en-IN" sz="2400" dirty="0" smtClean="0"/>
              <a:t>to display Entity Relation Diagram.</a:t>
            </a:r>
            <a:endParaRPr lang="en-IN" sz="2400" dirty="0">
              <a:solidFill>
                <a:srgbClr val="000099"/>
              </a:solidFill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 </a:t>
            </a:r>
            <a:r>
              <a:rPr lang="en-IN" sz="2400" dirty="0" smtClean="0">
                <a:latin typeface="Arial Rounded MT Bold" pitchFamily="34" charset="0"/>
              </a:rPr>
              <a:t> </a:t>
            </a:r>
            <a:r>
              <a:rPr lang="en-IN" sz="2400" dirty="0" smtClean="0"/>
              <a:t>Primarily made using </a:t>
            </a:r>
            <a:r>
              <a:rPr lang="en-IN" sz="2400" b="1" dirty="0" smtClean="0"/>
              <a:t>Python language </a:t>
            </a:r>
            <a:r>
              <a:rPr lang="en-IN" sz="2400" dirty="0" smtClean="0"/>
              <a:t>for the interpretation of entry in preset string format.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</a:t>
            </a:r>
            <a:r>
              <a:rPr lang="en-IN" sz="2400" b="1" dirty="0" smtClean="0"/>
              <a:t>Graphviz Module </a:t>
            </a:r>
            <a:r>
              <a:rPr lang="en-IN" sz="2400" dirty="0" smtClean="0"/>
              <a:t>is used to generate entity relationship diagram.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 </a:t>
            </a:r>
            <a:r>
              <a:rPr lang="en-IN" sz="2400" b="1" dirty="0" smtClean="0"/>
              <a:t>Graphic User Interface </a:t>
            </a:r>
            <a:r>
              <a:rPr lang="en-IN" sz="2400" dirty="0" smtClean="0"/>
              <a:t>is made using </a:t>
            </a:r>
            <a:r>
              <a:rPr lang="en-IN" sz="2400" b="1" dirty="0" smtClean="0"/>
              <a:t>Tkinter Module</a:t>
            </a:r>
            <a:r>
              <a:rPr lang="en-IN" sz="2400" dirty="0" smtClean="0"/>
              <a:t> in Python.</a:t>
            </a:r>
            <a:endParaRPr lang="en-IN" sz="24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285860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                                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60648"/>
            <a:ext cx="828092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800" u="sng" dirty="0" smtClean="0">
              <a:cs typeface="Times New Roman" pitchFamily="18" charset="0"/>
            </a:endParaRPr>
          </a:p>
          <a:p>
            <a:pPr algn="ctr"/>
            <a:r>
              <a:rPr lang="en-IN" sz="4400" u="sng" dirty="0" smtClean="0">
                <a:cs typeface="Times New Roman" pitchFamily="18" charset="0"/>
              </a:rPr>
              <a:t>Requirements 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cs typeface="Times New Roman" pitchFamily="18" charset="0"/>
              </a:rPr>
              <a:t> </a:t>
            </a:r>
            <a:r>
              <a:rPr lang="en-IN" sz="2800" dirty="0" smtClean="0">
                <a:cs typeface="Times New Roman" pitchFamily="18" charset="0"/>
              </a:rPr>
              <a:t> Python </a:t>
            </a:r>
            <a:r>
              <a:rPr lang="en-IN" sz="2800" dirty="0" smtClean="0">
                <a:cs typeface="Times New Roman" pitchFamily="18" charset="0"/>
              </a:rPr>
              <a:t>3.3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cs typeface="Times New Roman" pitchFamily="18" charset="0"/>
              </a:rPr>
              <a:t>  Python </a:t>
            </a:r>
            <a:r>
              <a:rPr lang="en-IN" sz="2800" dirty="0" smtClean="0">
                <a:cs typeface="Times New Roman" pitchFamily="18" charset="0"/>
              </a:rPr>
              <a:t>3.6.1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cs typeface="Times New Roman" pitchFamily="18" charset="0"/>
              </a:rPr>
              <a:t>  Tkinter Module </a:t>
            </a:r>
            <a:r>
              <a:rPr lang="en-IN" sz="2800" dirty="0" smtClean="0">
                <a:cs typeface="Times New Roman" pitchFamily="18" charset="0"/>
              </a:rPr>
              <a:t>for GUI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cs typeface="Times New Roman" pitchFamily="18" charset="0"/>
              </a:rPr>
              <a:t>  Graphviz </a:t>
            </a:r>
            <a:r>
              <a:rPr lang="en-IN" sz="2800" dirty="0" smtClean="0">
                <a:cs typeface="Times New Roman" pitchFamily="18" charset="0"/>
              </a:rPr>
              <a:t>2.3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cs typeface="Times New Roman" pitchFamily="18" charset="0"/>
              </a:rPr>
              <a:t>  QT  </a:t>
            </a:r>
            <a:r>
              <a:rPr lang="en-IN" sz="2800" dirty="0" smtClean="0">
                <a:cs typeface="Times New Roman" pitchFamily="18" charset="0"/>
              </a:rPr>
              <a:t>Designer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cs typeface="Times New Roman" pitchFamily="18" charset="0"/>
              </a:rPr>
              <a:t>  Pycharm </a:t>
            </a:r>
            <a:r>
              <a:rPr lang="en-IN" sz="2800" dirty="0" smtClean="0">
                <a:cs typeface="Times New Roman" pitchFamily="18" charset="0"/>
              </a:rPr>
              <a:t>Compiler</a:t>
            </a:r>
          </a:p>
          <a:p>
            <a:endParaRPr lang="en-IN" sz="19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/>
          </a:p>
          <a:p>
            <a:pPr marL="342900" indent="-342900"/>
            <a:endParaRPr lang="en-IN" dirty="0" smtClean="0">
              <a:solidFill>
                <a:srgbClr val="660066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660066"/>
                </a:solidFill>
              </a:rPr>
              <a:t> </a:t>
            </a:r>
          </a:p>
          <a:p>
            <a:pPr marL="342900" indent="-342900"/>
            <a:endParaRPr lang="en-IN" dirty="0" smtClean="0">
              <a:solidFill>
                <a:srgbClr val="660066"/>
              </a:solidFill>
            </a:endParaRPr>
          </a:p>
          <a:p>
            <a:pPr marL="342900" indent="-342900"/>
            <a:endParaRPr lang="en-IN" dirty="0" smtClean="0">
              <a:solidFill>
                <a:srgbClr val="660066"/>
              </a:solidFill>
            </a:endParaRPr>
          </a:p>
          <a:p>
            <a:endParaRPr lang="en-IN" dirty="0" smtClean="0">
              <a:solidFill>
                <a:srgbClr val="660066"/>
              </a:solidFill>
            </a:endParaRPr>
          </a:p>
          <a:p>
            <a:endParaRPr lang="en-IN" dirty="0">
              <a:solidFill>
                <a:srgbClr val="660066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83033" y="1600200"/>
            <a:ext cx="7333383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95736" y="620688"/>
            <a:ext cx="451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latin typeface="+mj-lt"/>
              </a:rPr>
              <a:t>Data Flow Diagram</a:t>
            </a:r>
            <a:endParaRPr lang="en-US" sz="4400" u="sng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7166"/>
            <a:ext cx="842493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IN" sz="4200" u="sng" dirty="0" smtClean="0">
                <a:latin typeface="+mj-lt"/>
                <a:cs typeface="Times New Roman" pitchFamily="18" charset="0"/>
              </a:rPr>
              <a:t>Examples</a:t>
            </a:r>
            <a:r>
              <a:rPr lang="en-IN" sz="4200" b="1" u="sng" dirty="0" smtClean="0">
                <a:latin typeface="+mj-lt"/>
                <a:cs typeface="Times New Roman" pitchFamily="18" charset="0"/>
              </a:rPr>
              <a:t> </a:t>
            </a:r>
            <a:r>
              <a:rPr lang="en-IN" sz="4200" u="sng" dirty="0" smtClean="0">
                <a:latin typeface="+mj-lt"/>
                <a:cs typeface="Times New Roman" pitchFamily="18" charset="0"/>
              </a:rPr>
              <a:t>of </a:t>
            </a:r>
            <a:r>
              <a:rPr lang="en-IN" sz="4200" u="sng" dirty="0" smtClean="0">
                <a:latin typeface="+mj-lt"/>
                <a:cs typeface="Times New Roman" pitchFamily="18" charset="0"/>
              </a:rPr>
              <a:t>Graphviz</a:t>
            </a:r>
            <a:r>
              <a:rPr lang="en-IN" sz="4200" dirty="0" smtClean="0">
                <a:latin typeface="+mj-lt"/>
                <a:cs typeface="Times New Roman" pitchFamily="18" charset="0"/>
              </a:rPr>
              <a:t> (Input Parsing)</a:t>
            </a:r>
            <a:endParaRPr lang="en-IN" sz="4200" u="sng" dirty="0" smtClean="0">
              <a:solidFill>
                <a:srgbClr val="993300"/>
              </a:solidFill>
              <a:latin typeface="+mj-lt"/>
            </a:endParaRPr>
          </a:p>
          <a:p>
            <a:pPr marL="342900" indent="-342900"/>
            <a:endParaRPr lang="en-IN" sz="2000" dirty="0" smtClean="0">
              <a:solidFill>
                <a:srgbClr val="0033CC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latin typeface="+mj-lt"/>
              </a:rPr>
              <a:t>Hospital</a:t>
            </a:r>
            <a:endParaRPr lang="en-IN" sz="2800" dirty="0" smtClean="0">
              <a:latin typeface="+mj-lt"/>
            </a:endParaRPr>
          </a:p>
          <a:p>
            <a:pPr marL="342900" indent="-342900">
              <a:buAutoNum type="arabicPeriod" startAt="3"/>
            </a:pPr>
            <a:endParaRPr lang="en-US" dirty="0" smtClean="0">
              <a:latin typeface="+mj-lt"/>
            </a:endParaRPr>
          </a:p>
          <a:p>
            <a:pPr marL="342900" indent="-342900">
              <a:buAutoNum type="arabicPeriod" startAt="3"/>
            </a:pPr>
            <a:endParaRPr lang="en-US" dirty="0" smtClean="0">
              <a:latin typeface="+mj-lt"/>
            </a:endParaRPr>
          </a:p>
          <a:p>
            <a:pPr marL="342900" indent="-342900"/>
            <a:endParaRPr lang="en-US" dirty="0" smtClean="0">
              <a:latin typeface="+mj-lt"/>
            </a:endParaRPr>
          </a:p>
          <a:p>
            <a:pPr marL="342900" indent="-342900"/>
            <a:endParaRPr lang="en-US" dirty="0" smtClean="0">
              <a:latin typeface="+mj-lt"/>
            </a:endParaRPr>
          </a:p>
          <a:p>
            <a:pPr marL="342900" indent="-342900"/>
            <a:endParaRPr lang="en-IN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.</a:t>
            </a:r>
            <a:endParaRPr lang="en-IN" sz="2000" dirty="0" smtClean="0">
              <a:latin typeface="+mj-lt"/>
            </a:endParaRPr>
          </a:p>
          <a:p>
            <a:pPr marL="342900" indent="-342900"/>
            <a:endParaRPr lang="en-IN" dirty="0" smtClean="0">
              <a:latin typeface="+mj-lt"/>
            </a:endParaRPr>
          </a:p>
          <a:p>
            <a:pPr marL="342900" indent="-342900"/>
            <a:endParaRPr lang="en-US" dirty="0" smtClean="0">
              <a:latin typeface="+mj-lt"/>
            </a:endParaRPr>
          </a:p>
          <a:p>
            <a:pPr marL="342900" indent="-342900"/>
            <a:endParaRPr lang="en-US" dirty="0" smtClean="0">
              <a:latin typeface="+mj-lt"/>
            </a:endParaRPr>
          </a:p>
          <a:p>
            <a:pPr marL="342900" indent="-342900"/>
            <a:endParaRPr lang="en-IN" dirty="0" smtClean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44986" y="1960884"/>
            <a:ext cx="6423358" cy="445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57166"/>
            <a:ext cx="8248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 School</a:t>
            </a:r>
          </a:p>
          <a:p>
            <a:r>
              <a:rPr lang="en-IN" sz="2800" dirty="0" smtClean="0"/>
              <a:t>	</a:t>
            </a:r>
            <a:endParaRPr lang="en-IN" sz="2800" dirty="0"/>
          </a:p>
        </p:txBody>
      </p:sp>
      <p:pic>
        <p:nvPicPr>
          <p:cNvPr id="6" name="Content Placeholder 6" descr="School.g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340768"/>
            <a:ext cx="5610454" cy="46085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285728"/>
            <a:ext cx="87129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latin typeface="+mj-lt"/>
              </a:rPr>
              <a:t>Input Backend Processing</a:t>
            </a:r>
          </a:p>
          <a:p>
            <a:pPr algn="ctr"/>
            <a:endParaRPr lang="en-US" sz="4400" u="sng" dirty="0" smtClean="0">
              <a:latin typeface="+mj-lt"/>
            </a:endParaRPr>
          </a:p>
          <a:p>
            <a:pPr algn="ctr"/>
            <a:endParaRPr lang="en-IN" sz="4400" u="sng" dirty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5774" r="1518" b="50594"/>
          <a:stretch>
            <a:fillRect/>
          </a:stretch>
        </p:blipFill>
        <p:spPr bwMode="auto">
          <a:xfrm>
            <a:off x="395536" y="2204864"/>
            <a:ext cx="842493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692696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 smtClean="0">
                <a:solidFill>
                  <a:srgbClr val="006666"/>
                </a:solidFill>
                <a:latin typeface="+mj-lt"/>
              </a:rPr>
              <a:t>Graphic User Interface </a:t>
            </a:r>
            <a:endParaRPr lang="en-IN" sz="4400" u="sng" dirty="0">
              <a:solidFill>
                <a:srgbClr val="006666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Test GUI (Initial)</a:t>
            </a:r>
          </a:p>
          <a:p>
            <a:r>
              <a:rPr lang="en-IN" sz="2800" dirty="0" smtClean="0"/>
              <a:t>	</a:t>
            </a:r>
            <a:endParaRPr lang="en-IN" sz="2800" dirty="0" smtClean="0"/>
          </a:p>
          <a:p>
            <a:endParaRPr lang="en-IN" sz="2800" dirty="0"/>
          </a:p>
        </p:txBody>
      </p:sp>
      <p:pic>
        <p:nvPicPr>
          <p:cNvPr id="7" name="Picture 6" descr="C:\Users\Tulika Rohilla\Downloads\image (2).png"/>
          <p:cNvPicPr/>
          <p:nvPr/>
        </p:nvPicPr>
        <p:blipFill>
          <a:blip r:embed="rId2" cstate="print"/>
          <a:srcRect b="5769"/>
          <a:stretch>
            <a:fillRect/>
          </a:stretch>
        </p:blipFill>
        <p:spPr bwMode="auto">
          <a:xfrm>
            <a:off x="1331640" y="2348880"/>
            <a:ext cx="655272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169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Ashwin</dc:creator>
  <cp:lastModifiedBy>Samsung-p</cp:lastModifiedBy>
  <cp:revision>88</cp:revision>
  <dcterms:created xsi:type="dcterms:W3CDTF">2016-06-16T16:33:19Z</dcterms:created>
  <dcterms:modified xsi:type="dcterms:W3CDTF">2017-11-23T05:09:37Z</dcterms:modified>
</cp:coreProperties>
</file>