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23" roundtripDataSignature="AMtx7mgxqWpyjG6CyTCVtOQerXIDHlxD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A3E305-7AAE-48A7-A098-6525D307D14D}">
  <a:tblStyle styleId="{DDA3E305-7AAE-48A7-A098-6525D307D14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23" Type="http://customschemas.google.com/relationships/presentationmetadata" Target="metadata"/><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8" name="Google Shape;8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5" name="Google Shape;1185;p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5" name="Google Shape;1195;p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6" name="Google Shape;1206;p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8" name="Google Shape;1218;p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p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7" name="Google Shape;1227;p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6" name="Google Shape;1236;p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p1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8" name="Google Shape;1248;p1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9" name="Google Shape;1259;p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9" name="Shape 1269"/>
        <p:cNvGrpSpPr/>
        <p:nvPr/>
      </p:nvGrpSpPr>
      <p:grpSpPr>
        <a:xfrm>
          <a:off x="0" y="0"/>
          <a:ext cx="0" cy="0"/>
          <a:chOff x="0" y="0"/>
          <a:chExt cx="0" cy="0"/>
        </a:xfrm>
      </p:grpSpPr>
      <p:sp>
        <p:nvSpPr>
          <p:cNvPr id="1270" name="Google Shape;1270;p1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1" name="Google Shape;1271;p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p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2" name="Google Shape;1282;p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3" name="Google Shape;1293;p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p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5" name="Google Shape;1305;p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p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6" name="Google Shape;1316;p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6" name="Shape 1326"/>
        <p:cNvGrpSpPr/>
        <p:nvPr/>
      </p:nvGrpSpPr>
      <p:grpSpPr>
        <a:xfrm>
          <a:off x="0" y="0"/>
          <a:ext cx="0" cy="0"/>
          <a:chOff x="0" y="0"/>
          <a:chExt cx="0" cy="0"/>
        </a:xfrm>
      </p:grpSpPr>
      <p:sp>
        <p:nvSpPr>
          <p:cNvPr id="1327" name="Google Shape;1327;p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8" name="Google Shape;1328;p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p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1" name="Google Shape;1341;p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p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2" name="Google Shape;1352;p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1" name="Shape 1361"/>
        <p:cNvGrpSpPr/>
        <p:nvPr/>
      </p:nvGrpSpPr>
      <p:grpSpPr>
        <a:xfrm>
          <a:off x="0" y="0"/>
          <a:ext cx="0" cy="0"/>
          <a:chOff x="0" y="0"/>
          <a:chExt cx="0" cy="0"/>
        </a:xfrm>
      </p:grpSpPr>
      <p:sp>
        <p:nvSpPr>
          <p:cNvPr id="1362" name="Google Shape;1362;p1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3" name="Google Shape;1363;p1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5" name="Google Shape;1375;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376" name="Google Shape;1376;p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cbbb99418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9cbbb99418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7" name="Google Shape;97;g9cbbb99418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287" name="Google Shape;28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421" name="Google Shape;421;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8" name="Google Shape;4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448" name="Google Shape;44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490" name="Google Shape;490;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527" name="Google Shape;527;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4" name="Google Shape;54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545" name="Google Shape;545;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3" name="Google Shape;55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8" name="Google Shape;62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665" name="Google Shape;665;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5" name="Google Shape;12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3" name="Google Shape;69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5" name="Google Shape;705;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06" name="Google Shape;706;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24" name="Google Shape;724;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3" name="Google Shape;743;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5" name="Google Shape;755;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776" name="Google Shape;776;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4" name="Google Shape;784;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4" name="Google Shape;814;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4" name="Google Shape;82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25" name="Google Shape;825;p6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3" name="Google Shape;833;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4" name="Google Shape;844;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866" name="Google Shape;866;p6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6" name="Google Shape;906;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8" name="Google Shape;918;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0" name="Google Shape;930;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1" name="Google Shape;941;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0" name="Google Shape;950;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2" name="Google Shape;962;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1" name="Google Shape;981;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991" name="Google Shape;991;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8" name="Google Shape;1008;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8" name="Google Shape;1018;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0" name="Google Shape;1030;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9" name="Google Shape;1039;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1" name="Google Shape;1051;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52" name="Google Shape;1052;p8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8" name="Shape 1058"/>
        <p:cNvGrpSpPr/>
        <p:nvPr/>
      </p:nvGrpSpPr>
      <p:grpSpPr>
        <a:xfrm>
          <a:off x="0" y="0"/>
          <a:ext cx="0" cy="0"/>
          <a:chOff x="0" y="0"/>
          <a:chExt cx="0" cy="0"/>
        </a:xfrm>
      </p:grpSpPr>
      <p:sp>
        <p:nvSpPr>
          <p:cNvPr id="1059" name="Google Shape;1059;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0" name="Google Shape;1060;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9" name="Google Shape;1069;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9" name="Google Shape;1079;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1" name="Google Shape;1091;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3" name="Google Shape;1103;p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04" name="Google Shape;1104;p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2" name="Google Shape;1112;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1" name="Google Shape;1121;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2" name="Google Shape;1132;p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2" name="Google Shape;1142;p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3" name="Google Shape;1153;p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5" name="Google Shape;1165;p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6" name="Google Shape;1176;p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27"/>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1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esign">
  <p:cSld name="2_Design">
    <p:spTree>
      <p:nvGrpSpPr>
        <p:cNvPr id="19" name="Shape 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1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1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1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1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1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1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2.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2.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2.png"/><Relationship Id="rId4" Type="http://schemas.openxmlformats.org/officeDocument/2006/relationships/image" Target="../media/image25.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 Id="rId3" Type="http://schemas.openxmlformats.org/officeDocument/2006/relationships/image" Target="../media/image2.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2.png"/><Relationship Id="rId4" Type="http://schemas.openxmlformats.org/officeDocument/2006/relationships/image" Target="../media/image1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 Id="rId3" Type="http://schemas.openxmlformats.org/officeDocument/2006/relationships/image" Target="../media/image2.png"/><Relationship Id="rId4" Type="http://schemas.openxmlformats.org/officeDocument/2006/relationships/image" Target="../media/image22.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2.png"/><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2.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2.png"/><Relationship Id="rId4" Type="http://schemas.openxmlformats.org/officeDocument/2006/relationships/image" Target="../media/image24.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2.png"/><Relationship Id="rId4" Type="http://schemas.openxmlformats.org/officeDocument/2006/relationships/image" Target="../media/image24.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2.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2.png"/><Relationship Id="rId4" Type="http://schemas.openxmlformats.org/officeDocument/2006/relationships/image" Target="../media/image26.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2.png"/><Relationship Id="rId4" Type="http://schemas.openxmlformats.org/officeDocument/2006/relationships/image" Target="../media/image27.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7.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hyperlink" Target="https://dev.mysql.com/doc/refman/8.0/en/data-types.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pn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2.png"/><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2.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png"/><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png"/><Relationship Id="rId4" Type="http://schemas.openxmlformats.org/officeDocument/2006/relationships/image" Target="../media/image1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png"/><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2.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2.png"/><Relationship Id="rId4" Type="http://schemas.openxmlformats.org/officeDocument/2006/relationships/image" Target="../media/image1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6.png"/><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png"/><Relationship Id="rId4" Type="http://schemas.openxmlformats.org/officeDocument/2006/relationships/image" Target="../media/image1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2.png"/><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2.png"/><Relationship Id="rId4" Type="http://schemas.openxmlformats.org/officeDocument/2006/relationships/image" Target="../media/image1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 Id="rId3" Type="http://schemas.openxmlformats.org/officeDocument/2006/relationships/image" Target="../media/image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2.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2.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2.png"/><Relationship Id="rId4" Type="http://schemas.openxmlformats.org/officeDocument/2006/relationships/image" Target="../media/image15.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b="0" i="0" lang="en" sz="6667" u="none" cap="none" strike="noStrike">
                <a:solidFill>
                  <a:srgbClr val="7F7F7F"/>
                </a:solidFill>
                <a:latin typeface="Avenir"/>
                <a:ea typeface="Avenir"/>
                <a:cs typeface="Avenir"/>
                <a:sym typeface="Avenir"/>
              </a:rPr>
              <a:t>Introduction </a:t>
            </a:r>
            <a:r>
              <a:rPr lang="en" sz="6667">
                <a:solidFill>
                  <a:srgbClr val="7F7F7F"/>
                </a:solidFill>
                <a:latin typeface="Avenir"/>
                <a:ea typeface="Avenir"/>
                <a:cs typeface="Avenir"/>
                <a:sym typeface="Avenir"/>
              </a:rPr>
              <a:t>t</a:t>
            </a:r>
            <a:r>
              <a:rPr b="0" i="0" lang="en" sz="6667" u="none" cap="none" strike="noStrike">
                <a:solidFill>
                  <a:srgbClr val="7F7F7F"/>
                </a:solidFill>
                <a:latin typeface="Avenir"/>
                <a:ea typeface="Avenir"/>
                <a:cs typeface="Avenir"/>
                <a:sym typeface="Avenir"/>
              </a:rPr>
              <a:t>o DBMS</a:t>
            </a:r>
            <a:endParaRPr b="0" i="0" sz="6667" u="none" cap="none" strike="noStrike">
              <a:solidFill>
                <a:srgbClr val="7F7F7F"/>
              </a:solidFill>
              <a:latin typeface="Avenir"/>
              <a:ea typeface="Avenir"/>
              <a:cs typeface="Avenir"/>
              <a:sym typeface="Avenir"/>
            </a:endParaRPr>
          </a:p>
        </p:txBody>
      </p:sp>
      <p:sp>
        <p:nvSpPr>
          <p:cNvPr id="91" name="Google Shape;91;p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92" name="Google Shape;92;p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93" name="Google Shape;93;p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Keys</a:t>
            </a:r>
            <a:endParaRPr sz="3200">
              <a:solidFill>
                <a:srgbClr val="434343"/>
              </a:solidFill>
              <a:latin typeface="Avenir"/>
              <a:ea typeface="Avenir"/>
              <a:cs typeface="Avenir"/>
              <a:sym typeface="Avenir"/>
            </a:endParaRPr>
          </a:p>
        </p:txBody>
      </p:sp>
      <p:sp>
        <p:nvSpPr>
          <p:cNvPr id="177" name="Google Shape;177;p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78" name="Google Shape;178;p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79" name="Google Shape;179;p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80" name="Google Shape;180;p9"/>
          <p:cNvSpPr txBox="1"/>
          <p:nvPr/>
        </p:nvSpPr>
        <p:spPr>
          <a:xfrm>
            <a:off x="555433" y="1638700"/>
            <a:ext cx="11018000" cy="3797200"/>
          </a:xfrm>
          <a:prstGeom prst="rect">
            <a:avLst/>
          </a:prstGeom>
          <a:noFill/>
          <a:ln>
            <a:noFill/>
          </a:ln>
        </p:spPr>
        <p:txBody>
          <a:bodyPr anchorCtr="0" anchor="t" bIns="121900" lIns="121900" spcFirstLastPara="1" rIns="121900" wrap="square" tIns="121900">
            <a:noAutofit/>
          </a:bodyPr>
          <a:lstStyle/>
          <a:p>
            <a:pPr indent="-457188" lvl="0" marL="609585" marR="0" rtl="0" algn="just">
              <a:lnSpc>
                <a:spcPct val="150000"/>
              </a:lnSpc>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A key is a data item (a column or a set of column) to uniquely identify a  record in a table</a:t>
            </a:r>
            <a:endParaRPr sz="2400">
              <a:solidFill>
                <a:srgbClr val="666666"/>
              </a:solidFill>
              <a:latin typeface="Avenir"/>
              <a:ea typeface="Avenir"/>
              <a:cs typeface="Avenir"/>
              <a:sym typeface="Avenir"/>
            </a:endParaRPr>
          </a:p>
          <a:p>
            <a:pPr indent="0" lvl="0" marL="609585" marR="0" rtl="0" algn="just">
              <a:lnSpc>
                <a:spcPct val="150000"/>
              </a:lnSpc>
              <a:spcBef>
                <a:spcPts val="0"/>
              </a:spcBef>
              <a:spcAft>
                <a:spcPts val="0"/>
              </a:spcAft>
              <a:buNone/>
            </a:pPr>
            <a:r>
              <a:t/>
            </a:r>
            <a:endParaRPr sz="2400">
              <a:solidFill>
                <a:srgbClr val="666666"/>
              </a:solidFill>
              <a:latin typeface="Avenir"/>
              <a:ea typeface="Avenir"/>
              <a:cs typeface="Avenir"/>
              <a:sym typeface="Avenir"/>
            </a:endParaRPr>
          </a:p>
          <a:p>
            <a:pPr indent="-457188" lvl="0" marL="609585" marR="0" rtl="0" algn="just">
              <a:lnSpc>
                <a:spcPct val="150000"/>
              </a:lnSpc>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It is used to fetch a single or a set of records from a table</a:t>
            </a:r>
            <a:endParaRPr sz="2400">
              <a:solidFill>
                <a:srgbClr val="666666"/>
              </a:solidFill>
              <a:latin typeface="Avenir"/>
              <a:ea typeface="Avenir"/>
              <a:cs typeface="Avenir"/>
              <a:sym typeface="Avenir"/>
            </a:endParaRPr>
          </a:p>
          <a:p>
            <a:pPr indent="0" lvl="0" marL="609585" marR="0" rtl="0" algn="just">
              <a:lnSpc>
                <a:spcPct val="150000"/>
              </a:lnSpc>
              <a:spcBef>
                <a:spcPts val="0"/>
              </a:spcBef>
              <a:spcAft>
                <a:spcPts val="0"/>
              </a:spcAft>
              <a:buNone/>
            </a:pPr>
            <a:r>
              <a:t/>
            </a:r>
            <a:endParaRPr sz="2400">
              <a:solidFill>
                <a:srgbClr val="666666"/>
              </a:solidFill>
              <a:latin typeface="Avenir"/>
              <a:ea typeface="Avenir"/>
              <a:cs typeface="Avenir"/>
              <a:sym typeface="Avenir"/>
            </a:endParaRPr>
          </a:p>
          <a:p>
            <a:pPr indent="-457188" lvl="0" marL="609585" marR="0" rtl="0" algn="just">
              <a:lnSpc>
                <a:spcPct val="150000"/>
              </a:lnSpc>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Keys can also provide several types of useful constraints. For example, a unique key constraint can help avoid enter a duplicate value</a:t>
            </a:r>
            <a:endParaRPr sz="2400">
              <a:solidFill>
                <a:srgbClr val="666666"/>
              </a:solidFill>
              <a:latin typeface="Avenir"/>
              <a:ea typeface="Avenir"/>
              <a:cs typeface="Avenir"/>
              <a:sym typeface="Aveni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9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Change Clause</a:t>
            </a:r>
            <a:endParaRPr sz="3200">
              <a:solidFill>
                <a:srgbClr val="434343"/>
              </a:solidFill>
              <a:latin typeface="Avenir"/>
              <a:ea typeface="Avenir"/>
              <a:cs typeface="Avenir"/>
              <a:sym typeface="Avenir"/>
            </a:endParaRPr>
          </a:p>
        </p:txBody>
      </p:sp>
      <p:sp>
        <p:nvSpPr>
          <p:cNvPr id="1188" name="Google Shape;1188;p99"/>
          <p:cNvSpPr txBox="1"/>
          <p:nvPr/>
        </p:nvSpPr>
        <p:spPr>
          <a:xfrm>
            <a:off x="503400" y="2054167"/>
            <a:ext cx="11390800" cy="4327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i="1" lang="en" sz="2133">
                <a:solidFill>
                  <a:schemeClr val="dk1"/>
                </a:solidFill>
                <a:highlight>
                  <a:srgbClr val="FFFFFF"/>
                </a:highlight>
                <a:latin typeface="Avenir"/>
                <a:ea typeface="Avenir"/>
                <a:cs typeface="Avenir"/>
                <a:sym typeface="Avenir"/>
              </a:rPr>
              <a:t>ALTER TABLE</a:t>
            </a:r>
            <a:r>
              <a:rPr lang="en" sz="2133">
                <a:solidFill>
                  <a:schemeClr val="dk1"/>
                </a:solidFill>
                <a:highlight>
                  <a:srgbClr val="FFFFFF"/>
                </a:highlight>
                <a:latin typeface="Avenir"/>
                <a:ea typeface="Avenir"/>
                <a:cs typeface="Avenir"/>
                <a:sym typeface="Avenir"/>
              </a:rPr>
              <a:t> command is used to specify the change in the structure of a table</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This is followed by the </a:t>
            </a:r>
            <a:r>
              <a:rPr i="1" lang="en" sz="2133">
                <a:solidFill>
                  <a:schemeClr val="dk1"/>
                </a:solidFill>
                <a:highlight>
                  <a:srgbClr val="FFFFFF"/>
                </a:highlight>
                <a:latin typeface="Avenir"/>
                <a:ea typeface="Avenir"/>
                <a:cs typeface="Avenir"/>
                <a:sym typeface="Avenir"/>
              </a:rPr>
              <a:t>MODIFY </a:t>
            </a:r>
            <a:r>
              <a:rPr lang="en" sz="2133">
                <a:solidFill>
                  <a:schemeClr val="dk1"/>
                </a:solidFill>
                <a:highlight>
                  <a:srgbClr val="FFFFFF"/>
                </a:highlight>
                <a:latin typeface="Avenir"/>
                <a:ea typeface="Avenir"/>
                <a:cs typeface="Avenir"/>
                <a:sym typeface="Avenir"/>
              </a:rPr>
              <a:t>clause that tells the MySql server that we want to modify a column</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b="1" i="1" lang="en" sz="2133">
                <a:solidFill>
                  <a:schemeClr val="dk1"/>
                </a:solidFill>
                <a:highlight>
                  <a:srgbClr val="FFFFFF"/>
                </a:highlight>
                <a:latin typeface="Avenir"/>
                <a:ea typeface="Avenir"/>
                <a:cs typeface="Avenir"/>
                <a:sym typeface="Avenir"/>
              </a:rPr>
              <a:t>MODIFY </a:t>
            </a:r>
            <a:r>
              <a:rPr lang="en" sz="2133">
                <a:solidFill>
                  <a:schemeClr val="dk1"/>
                </a:solidFill>
                <a:highlight>
                  <a:srgbClr val="FFFFFF"/>
                </a:highlight>
                <a:latin typeface="Avenir"/>
                <a:ea typeface="Avenir"/>
                <a:cs typeface="Avenir"/>
                <a:sym typeface="Avenir"/>
              </a:rPr>
              <a:t>clause is followed by an existing column name that needs to be changed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And finally, we mention the new definition of that column (new data type, new constraint(optional))</a:t>
            </a:r>
            <a:endParaRPr sz="2133">
              <a:solidFill>
                <a:schemeClr val="dk1"/>
              </a:solidFill>
              <a:highlight>
                <a:srgbClr val="FFFFFF"/>
              </a:highlight>
              <a:latin typeface="Avenir"/>
              <a:ea typeface="Avenir"/>
              <a:cs typeface="Avenir"/>
              <a:sym typeface="Avenir"/>
            </a:endParaRPr>
          </a:p>
        </p:txBody>
      </p:sp>
      <p:sp>
        <p:nvSpPr>
          <p:cNvPr id="1189" name="Google Shape;1189;p9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90" name="Google Shape;1190;p9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91" name="Google Shape;1191;p9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92" name="Google Shape;1192;p99"/>
          <p:cNvSpPr txBox="1"/>
          <p:nvPr/>
        </p:nvSpPr>
        <p:spPr>
          <a:xfrm>
            <a:off x="633167" y="1277667"/>
            <a:ext cx="4774856" cy="5344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latin typeface="Avenir"/>
                <a:ea typeface="Avenir"/>
                <a:cs typeface="Avenir"/>
                <a:sym typeface="Avenir"/>
              </a:rPr>
              <a:t>Modifying Column Definition</a:t>
            </a:r>
            <a:endParaRPr b="1" sz="2133">
              <a:solidFill>
                <a:schemeClr val="dk1"/>
              </a:solidFill>
              <a:latin typeface="Avenir"/>
              <a:ea typeface="Avenir"/>
              <a:cs typeface="Avenir"/>
              <a:sym typeface="Aveni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100"/>
          <p:cNvSpPr txBox="1"/>
          <p:nvPr/>
        </p:nvSpPr>
        <p:spPr>
          <a:xfrm>
            <a:off x="503400" y="1850967"/>
            <a:ext cx="7929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a table </a:t>
            </a:r>
            <a:r>
              <a:rPr b="1" i="1" lang="en" sz="2133">
                <a:solidFill>
                  <a:schemeClr val="dk1"/>
                </a:solidFill>
                <a:highlight>
                  <a:srgbClr val="FFFFFF"/>
                </a:highlight>
                <a:latin typeface="Avenir"/>
                <a:ea typeface="Avenir"/>
                <a:cs typeface="Avenir"/>
                <a:sym typeface="Avenir"/>
              </a:rPr>
              <a:t>Customer </a:t>
            </a:r>
            <a:r>
              <a:rPr lang="en" sz="2133">
                <a:solidFill>
                  <a:schemeClr val="dk1"/>
                </a:solidFill>
                <a:highlight>
                  <a:srgbClr val="FFFFFF"/>
                </a:highlight>
                <a:latin typeface="Avenir"/>
                <a:ea typeface="Avenir"/>
                <a:cs typeface="Avenir"/>
                <a:sym typeface="Avenir"/>
              </a:rPr>
              <a:t>with below fields</a:t>
            </a:r>
            <a:endParaRPr sz="2133">
              <a:solidFill>
                <a:schemeClr val="dk1"/>
              </a:solidFill>
              <a:highlight>
                <a:srgbClr val="FFFFFF"/>
              </a:highlight>
              <a:latin typeface="Avenir"/>
              <a:ea typeface="Avenir"/>
              <a:cs typeface="Avenir"/>
              <a:sym typeface="Avenir"/>
            </a:endParaRPr>
          </a:p>
        </p:txBody>
      </p:sp>
      <p:sp>
        <p:nvSpPr>
          <p:cNvPr id="1198" name="Google Shape;1198;p10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99" name="Google Shape;1199;p10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00" name="Google Shape;1200;p10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pic>
        <p:nvPicPr>
          <p:cNvPr id="1201" name="Google Shape;1201;p100"/>
          <p:cNvPicPr preferRelativeResize="0"/>
          <p:nvPr/>
        </p:nvPicPr>
        <p:blipFill rotWithShape="1">
          <a:blip r:embed="rId4">
            <a:alphaModFix/>
          </a:blip>
          <a:srcRect b="0" l="0" r="0" t="0"/>
          <a:stretch/>
        </p:blipFill>
        <p:spPr>
          <a:xfrm>
            <a:off x="3042065" y="2941534"/>
            <a:ext cx="6107867" cy="1958567"/>
          </a:xfrm>
          <a:prstGeom prst="rect">
            <a:avLst/>
          </a:prstGeom>
          <a:noFill/>
          <a:ln cap="flat" cmpd="sng" w="19050">
            <a:solidFill>
              <a:schemeClr val="dk2"/>
            </a:solidFill>
            <a:prstDash val="solid"/>
            <a:round/>
            <a:headEnd len="sm" w="sm" type="none"/>
            <a:tailEnd len="sm" w="sm" type="none"/>
          </a:ln>
        </p:spPr>
      </p:pic>
      <p:sp>
        <p:nvSpPr>
          <p:cNvPr id="1202" name="Google Shape;1202;p100"/>
          <p:cNvSpPr txBox="1"/>
          <p:nvPr/>
        </p:nvSpPr>
        <p:spPr>
          <a:xfrm>
            <a:off x="508000" y="5486300"/>
            <a:ext cx="10261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Here, we need to increase the width of ‘First_name’ field from 10 to 25</a:t>
            </a:r>
            <a:endParaRPr sz="2133">
              <a:solidFill>
                <a:schemeClr val="dk1"/>
              </a:solidFill>
              <a:highlight>
                <a:srgbClr val="FFFFFF"/>
              </a:highlight>
              <a:latin typeface="Avenir"/>
              <a:ea typeface="Avenir"/>
              <a:cs typeface="Avenir"/>
              <a:sym typeface="Avenir"/>
            </a:endParaRPr>
          </a:p>
        </p:txBody>
      </p:sp>
      <p:sp>
        <p:nvSpPr>
          <p:cNvPr id="1203" name="Google Shape;1203;p10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Modify Clause</a:t>
            </a:r>
            <a:endParaRPr sz="3200">
              <a:solidFill>
                <a:srgbClr val="434343"/>
              </a:solidFill>
              <a:latin typeface="Avenir"/>
              <a:ea typeface="Avenir"/>
              <a:cs typeface="Avenir"/>
              <a:sym typeface="Aveni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101"/>
          <p:cNvSpPr txBox="1"/>
          <p:nvPr/>
        </p:nvSpPr>
        <p:spPr>
          <a:xfrm>
            <a:off x="503400" y="1546167"/>
            <a:ext cx="11401600" cy="91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below </a:t>
            </a:r>
            <a:r>
              <a:rPr i="1" lang="en" sz="2133">
                <a:solidFill>
                  <a:schemeClr val="dk1"/>
                </a:solidFill>
                <a:highlight>
                  <a:srgbClr val="FFFFFF"/>
                </a:highlight>
                <a:latin typeface="Avenir"/>
                <a:ea typeface="Avenir"/>
                <a:cs typeface="Avenir"/>
                <a:sym typeface="Avenir"/>
              </a:rPr>
              <a:t>alter </a:t>
            </a:r>
            <a:r>
              <a:rPr lang="en" sz="2133">
                <a:solidFill>
                  <a:schemeClr val="dk1"/>
                </a:solidFill>
                <a:highlight>
                  <a:srgbClr val="FFFFFF"/>
                </a:highlight>
                <a:latin typeface="Avenir"/>
                <a:ea typeface="Avenir"/>
                <a:cs typeface="Avenir"/>
                <a:sym typeface="Avenir"/>
              </a:rPr>
              <a:t>query to change the width of ‘First_name’ to varchar(25) with a NOT NULL constraint</a:t>
            </a:r>
            <a:endParaRPr sz="2133">
              <a:solidFill>
                <a:schemeClr val="dk1"/>
              </a:solidFill>
              <a:highlight>
                <a:srgbClr val="FFFFFF"/>
              </a:highlight>
              <a:latin typeface="Avenir"/>
              <a:ea typeface="Avenir"/>
              <a:cs typeface="Avenir"/>
              <a:sym typeface="Avenir"/>
            </a:endParaRPr>
          </a:p>
        </p:txBody>
      </p:sp>
      <p:sp>
        <p:nvSpPr>
          <p:cNvPr id="1209" name="Google Shape;1209;p10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10" name="Google Shape;1210;p10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11" name="Google Shape;1211;p10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12" name="Google Shape;1212;p101"/>
          <p:cNvSpPr txBox="1"/>
          <p:nvPr/>
        </p:nvSpPr>
        <p:spPr>
          <a:xfrm>
            <a:off x="551433" y="3733800"/>
            <a:ext cx="11216000" cy="8336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a:t>
            </a:r>
            <a:r>
              <a:rPr b="1" lang="en" sz="2000">
                <a:solidFill>
                  <a:schemeClr val="dk1"/>
                </a:solidFill>
                <a:highlight>
                  <a:srgbClr val="FFFFFF"/>
                </a:highlight>
                <a:latin typeface="Courier New"/>
                <a:ea typeface="Courier New"/>
                <a:cs typeface="Courier New"/>
                <a:sym typeface="Courier New"/>
              </a:rPr>
              <a:t>describe </a:t>
            </a:r>
            <a:r>
              <a:rPr b="1" i="1" lang="en" sz="2000">
                <a:solidFill>
                  <a:schemeClr val="dk1"/>
                </a:solidFill>
                <a:highlight>
                  <a:srgbClr val="FFFFFF"/>
                </a:highlight>
                <a:latin typeface="Courier New"/>
                <a:ea typeface="Courier New"/>
                <a:cs typeface="Courier New"/>
                <a:sym typeface="Courier New"/>
              </a:rPr>
              <a:t>Customer</a:t>
            </a:r>
            <a:r>
              <a:rPr b="1" i="1" lang="en" sz="2400">
                <a:solidFill>
                  <a:schemeClr val="dk1"/>
                </a:solidFill>
                <a:highlight>
                  <a:srgbClr val="FFFFFF"/>
                </a:highlight>
                <a:latin typeface="Courier New"/>
                <a:ea typeface="Courier New"/>
                <a:cs typeface="Courier New"/>
                <a:sym typeface="Courier New"/>
              </a:rPr>
              <a:t> </a:t>
            </a:r>
            <a:r>
              <a:rPr lang="en" sz="2133">
                <a:solidFill>
                  <a:schemeClr val="dk1"/>
                </a:solidFill>
                <a:highlight>
                  <a:srgbClr val="FFFFFF"/>
                </a:highlight>
                <a:latin typeface="Avenir"/>
                <a:ea typeface="Avenir"/>
                <a:cs typeface="Avenir"/>
                <a:sym typeface="Avenir"/>
              </a:rPr>
              <a:t>to check if the column name has changed to the desired column name</a:t>
            </a:r>
            <a:endParaRPr sz="2133">
              <a:solidFill>
                <a:schemeClr val="dk1"/>
              </a:solidFill>
              <a:highlight>
                <a:srgbClr val="FFFFFF"/>
              </a:highlight>
              <a:latin typeface="Avenir"/>
              <a:ea typeface="Avenir"/>
              <a:cs typeface="Avenir"/>
              <a:sym typeface="Avenir"/>
            </a:endParaRPr>
          </a:p>
        </p:txBody>
      </p:sp>
      <p:sp>
        <p:nvSpPr>
          <p:cNvPr id="1213" name="Google Shape;1213;p101"/>
          <p:cNvSpPr txBox="1"/>
          <p:nvPr/>
        </p:nvSpPr>
        <p:spPr>
          <a:xfrm>
            <a:off x="1138533" y="2826200"/>
            <a:ext cx="103412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 </a:t>
            </a:r>
            <a:r>
              <a:rPr i="1" lang="en" sz="2133">
                <a:solidFill>
                  <a:schemeClr val="dk1"/>
                </a:solidFill>
                <a:highlight>
                  <a:srgbClr val="FFFFFF"/>
                </a:highlight>
                <a:latin typeface="Courier New"/>
                <a:ea typeface="Courier New"/>
                <a:cs typeface="Courier New"/>
                <a:sym typeface="Courier New"/>
              </a:rPr>
              <a:t>Customer</a:t>
            </a:r>
            <a:r>
              <a:rPr lang="en" sz="2133">
                <a:solidFill>
                  <a:schemeClr val="dk1"/>
                </a:solidFill>
                <a:highlight>
                  <a:srgbClr val="FFFFFF"/>
                </a:highlight>
                <a:latin typeface="Courier New"/>
                <a:ea typeface="Courier New"/>
                <a:cs typeface="Courier New"/>
                <a:sym typeface="Courier New"/>
              </a:rPr>
              <a:t> </a:t>
            </a:r>
            <a:r>
              <a:rPr b="1" lang="en" sz="2133">
                <a:solidFill>
                  <a:schemeClr val="dk1"/>
                </a:solidFill>
                <a:highlight>
                  <a:srgbClr val="FFFFFF"/>
                </a:highlight>
                <a:latin typeface="Courier New"/>
                <a:ea typeface="Courier New"/>
                <a:cs typeface="Courier New"/>
                <a:sym typeface="Courier New"/>
              </a:rPr>
              <a:t>MODIFY </a:t>
            </a:r>
            <a:r>
              <a:rPr i="1" lang="en" sz="2133">
                <a:solidFill>
                  <a:schemeClr val="dk1"/>
                </a:solidFill>
                <a:highlight>
                  <a:srgbClr val="FFFFFF"/>
                </a:highlight>
                <a:latin typeface="Courier New"/>
                <a:ea typeface="Courier New"/>
                <a:cs typeface="Courier New"/>
                <a:sym typeface="Courier New"/>
              </a:rPr>
              <a:t>First_name varchar(25) NOT NULL;</a:t>
            </a:r>
            <a:endParaRPr i="1" sz="2133">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14" name="Google Shape;1214;p10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Modify Clause</a:t>
            </a:r>
            <a:endParaRPr sz="3200">
              <a:solidFill>
                <a:srgbClr val="434343"/>
              </a:solidFill>
              <a:latin typeface="Avenir"/>
              <a:ea typeface="Avenir"/>
              <a:cs typeface="Avenir"/>
              <a:sym typeface="Avenir"/>
            </a:endParaRPr>
          </a:p>
        </p:txBody>
      </p:sp>
      <p:pic>
        <p:nvPicPr>
          <p:cNvPr id="1215" name="Google Shape;1215;p101"/>
          <p:cNvPicPr preferRelativeResize="0"/>
          <p:nvPr/>
        </p:nvPicPr>
        <p:blipFill rotWithShape="1">
          <a:blip r:embed="rId4">
            <a:alphaModFix/>
          </a:blip>
          <a:srcRect b="0" l="0" r="0" t="0"/>
          <a:stretch/>
        </p:blipFill>
        <p:spPr>
          <a:xfrm>
            <a:off x="3420484" y="4624401"/>
            <a:ext cx="5567433" cy="19043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102"/>
          <p:cNvSpPr txBox="1"/>
          <p:nvPr/>
        </p:nvSpPr>
        <p:spPr>
          <a:xfrm>
            <a:off x="503400" y="2250267"/>
            <a:ext cx="11260800" cy="35088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rgbClr val="333333"/>
                </a:solidFill>
                <a:latin typeface="Avenir"/>
                <a:ea typeface="Avenir"/>
                <a:cs typeface="Avenir"/>
                <a:sym typeface="Avenir"/>
              </a:rPr>
              <a:t>If you have already created your MySQL database, and decide after the fact that one of your columns is named incorrectly, you can simply rename it using </a:t>
            </a:r>
            <a:r>
              <a:rPr b="1" i="1" lang="en" sz="2133">
                <a:solidFill>
                  <a:srgbClr val="333333"/>
                </a:solidFill>
                <a:latin typeface="Avenir"/>
                <a:ea typeface="Avenir"/>
                <a:cs typeface="Avenir"/>
                <a:sym typeface="Avenir"/>
              </a:rPr>
              <a:t>CHANGE</a:t>
            </a:r>
            <a:endParaRPr b="1" i="1" sz="2133">
              <a:solidFill>
                <a:srgbClr val="333333"/>
              </a:solidFill>
              <a:latin typeface="Avenir"/>
              <a:ea typeface="Avenir"/>
              <a:cs typeface="Avenir"/>
              <a:sym typeface="Avenir"/>
            </a:endParaRPr>
          </a:p>
          <a:p>
            <a:pPr indent="0" lvl="0" marL="609585" marR="0" rtl="0" algn="just">
              <a:spcBef>
                <a:spcPts val="0"/>
              </a:spcBef>
              <a:spcAft>
                <a:spcPts val="0"/>
              </a:spcAft>
              <a:buNone/>
            </a:pPr>
            <a:r>
              <a:t/>
            </a:r>
            <a:endParaRPr b="1" sz="2133">
              <a:solidFill>
                <a:srgbClr val="333333"/>
              </a:solidFill>
              <a:latin typeface="Avenir"/>
              <a:ea typeface="Avenir"/>
              <a:cs typeface="Avenir"/>
              <a:sym typeface="Avenir"/>
            </a:endParaRPr>
          </a:p>
          <a:p>
            <a:pPr indent="0" lvl="0" marL="609585" marR="0" rtl="0" algn="just">
              <a:spcBef>
                <a:spcPts val="0"/>
              </a:spcBef>
              <a:spcAft>
                <a:spcPts val="0"/>
              </a:spcAft>
              <a:buNone/>
            </a:pPr>
            <a:r>
              <a:t/>
            </a:r>
            <a:endParaRPr b="1" sz="2133">
              <a:solidFill>
                <a:srgbClr val="333333"/>
              </a:solidFill>
              <a:latin typeface="Avenir"/>
              <a:ea typeface="Avenir"/>
              <a:cs typeface="Avenir"/>
              <a:sym typeface="Avenir"/>
            </a:endParaRPr>
          </a:p>
          <a:p>
            <a:pPr indent="0" lvl="0" marL="0" marR="0" rtl="0" algn="just">
              <a:spcBef>
                <a:spcPts val="0"/>
              </a:spcBef>
              <a:spcAft>
                <a:spcPts val="0"/>
              </a:spcAft>
              <a:buNone/>
            </a:pPr>
            <a:r>
              <a:t/>
            </a:r>
            <a:endParaRPr b="1" sz="2133">
              <a:solidFill>
                <a:srgbClr val="333333"/>
              </a:solidFill>
              <a:latin typeface="Avenir"/>
              <a:ea typeface="Avenir"/>
              <a:cs typeface="Avenir"/>
              <a:sym typeface="Avenir"/>
            </a:endParaRPr>
          </a:p>
          <a:p>
            <a:pPr indent="-440255" lvl="0" marL="609585" marR="0" rtl="0" algn="just">
              <a:spcBef>
                <a:spcPts val="0"/>
              </a:spcBef>
              <a:spcAft>
                <a:spcPts val="0"/>
              </a:spcAft>
              <a:buClr>
                <a:srgbClr val="333333"/>
              </a:buClr>
              <a:buSzPts val="1600"/>
              <a:buFont typeface="Avenir"/>
              <a:buChar char="●"/>
            </a:pPr>
            <a:r>
              <a:rPr b="1" i="1" lang="en" sz="2133">
                <a:solidFill>
                  <a:srgbClr val="333333"/>
                </a:solidFill>
                <a:latin typeface="Avenir"/>
                <a:ea typeface="Avenir"/>
                <a:cs typeface="Avenir"/>
                <a:sym typeface="Avenir"/>
              </a:rPr>
              <a:t>MODIFY</a:t>
            </a:r>
            <a:r>
              <a:rPr b="1" lang="en" sz="2133">
                <a:solidFill>
                  <a:srgbClr val="333333"/>
                </a:solidFill>
                <a:latin typeface="Avenir"/>
                <a:ea typeface="Avenir"/>
                <a:cs typeface="Avenir"/>
                <a:sym typeface="Avenir"/>
              </a:rPr>
              <a:t> </a:t>
            </a:r>
            <a:r>
              <a:rPr lang="en" sz="2133">
                <a:solidFill>
                  <a:srgbClr val="333333"/>
                </a:solidFill>
                <a:latin typeface="Avenir"/>
                <a:ea typeface="Avenir"/>
                <a:cs typeface="Avenir"/>
                <a:sym typeface="Avenir"/>
              </a:rPr>
              <a:t>does everything </a:t>
            </a:r>
            <a:r>
              <a:rPr b="1" i="1" lang="en" sz="2133">
                <a:solidFill>
                  <a:srgbClr val="333333"/>
                </a:solidFill>
                <a:latin typeface="Avenir"/>
                <a:ea typeface="Avenir"/>
                <a:cs typeface="Avenir"/>
                <a:sym typeface="Avenir"/>
              </a:rPr>
              <a:t>CHANGE</a:t>
            </a:r>
            <a:r>
              <a:rPr b="1" lang="en" sz="2133">
                <a:solidFill>
                  <a:srgbClr val="333333"/>
                </a:solidFill>
                <a:latin typeface="Avenir"/>
                <a:ea typeface="Avenir"/>
                <a:cs typeface="Avenir"/>
                <a:sym typeface="Avenir"/>
              </a:rPr>
              <a:t> </a:t>
            </a:r>
            <a:r>
              <a:rPr lang="en" sz="2133">
                <a:solidFill>
                  <a:srgbClr val="333333"/>
                </a:solidFill>
                <a:latin typeface="Avenir"/>
                <a:ea typeface="Avenir"/>
                <a:cs typeface="Avenir"/>
                <a:sym typeface="Avenir"/>
              </a:rPr>
              <a:t>can, but without renaming the column</a:t>
            </a:r>
            <a:endParaRPr b="1" sz="2133">
              <a:solidFill>
                <a:srgbClr val="333333"/>
              </a:solidFill>
              <a:latin typeface="Avenir"/>
              <a:ea typeface="Avenir"/>
              <a:cs typeface="Avenir"/>
              <a:sym typeface="Avenir"/>
            </a:endParaRPr>
          </a:p>
        </p:txBody>
      </p:sp>
      <p:sp>
        <p:nvSpPr>
          <p:cNvPr id="1221" name="Google Shape;1221;p10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22" name="Google Shape;1222;p10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23" name="Google Shape;1223;p10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24" name="Google Shape;1224;p10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Difference between Change and Modify Clause</a:t>
            </a:r>
            <a:endParaRPr sz="3200">
              <a:solidFill>
                <a:srgbClr val="434343"/>
              </a:solidFill>
              <a:latin typeface="Avenir"/>
              <a:ea typeface="Avenir"/>
              <a:cs typeface="Avenir"/>
              <a:sym typeface="Aveni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0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sp>
        <p:nvSpPr>
          <p:cNvPr id="1230" name="Google Shape;1230;p103"/>
          <p:cNvSpPr txBox="1"/>
          <p:nvPr/>
        </p:nvSpPr>
        <p:spPr>
          <a:xfrm>
            <a:off x="503400" y="2254967"/>
            <a:ext cx="11031200" cy="3011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b="1" i="1" lang="en" sz="2133">
                <a:solidFill>
                  <a:schemeClr val="dk1"/>
                </a:solidFill>
                <a:highlight>
                  <a:srgbClr val="FFFFFF"/>
                </a:highlight>
                <a:latin typeface="Avenir"/>
                <a:ea typeface="Avenir"/>
                <a:cs typeface="Avenir"/>
                <a:sym typeface="Avenir"/>
              </a:rPr>
              <a:t>Add</a:t>
            </a:r>
            <a:r>
              <a:rPr lang="en" sz="2133">
                <a:solidFill>
                  <a:schemeClr val="dk1"/>
                </a:solidFill>
                <a:highlight>
                  <a:srgbClr val="FFFFFF"/>
                </a:highlight>
                <a:latin typeface="Avenir"/>
                <a:ea typeface="Avenir"/>
                <a:cs typeface="Avenir"/>
                <a:sym typeface="Avenir"/>
              </a:rPr>
              <a:t> clause allows you to:</a:t>
            </a:r>
            <a:endParaRPr sz="2133">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Add a new column to an existing table</a:t>
            </a:r>
            <a:endParaRPr b="0" i="0" sz="2133" u="none" cap="none" strike="noStrike">
              <a:solidFill>
                <a:schemeClr val="dk1"/>
              </a:solidFill>
              <a:highlight>
                <a:srgbClr val="FFFFFF"/>
              </a:highlight>
              <a:latin typeface="Avenir"/>
              <a:ea typeface="Avenir"/>
              <a:cs typeface="Avenir"/>
              <a:sym typeface="Avenir"/>
            </a:endParaRPr>
          </a:p>
          <a:p>
            <a:pPr indent="0" lvl="0" marL="1219170" marR="0" rtl="0" algn="just">
              <a:lnSpc>
                <a:spcPct val="200000"/>
              </a:lnSpc>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Add primary key constraint to an existing column</a:t>
            </a:r>
            <a:endParaRPr b="0" i="0" sz="2133" u="none" cap="none" strike="noStrike">
              <a:solidFill>
                <a:schemeClr val="dk1"/>
              </a:solidFill>
              <a:highlight>
                <a:srgbClr val="FFFFFF"/>
              </a:highlight>
              <a:latin typeface="Avenir"/>
              <a:ea typeface="Avenir"/>
              <a:cs typeface="Avenir"/>
              <a:sym typeface="Avenir"/>
            </a:endParaRPr>
          </a:p>
        </p:txBody>
      </p:sp>
      <p:sp>
        <p:nvSpPr>
          <p:cNvPr id="1231" name="Google Shape;1231;p10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32" name="Google Shape;1232;p10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33" name="Google Shape;1233;p10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104"/>
          <p:cNvSpPr txBox="1"/>
          <p:nvPr/>
        </p:nvSpPr>
        <p:spPr>
          <a:xfrm>
            <a:off x="503400" y="2257367"/>
            <a:ext cx="11031200" cy="1219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1867"/>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To add a new column to an existing table, we use the </a:t>
            </a:r>
            <a:r>
              <a:rPr b="1" i="1" lang="en" sz="2133">
                <a:solidFill>
                  <a:schemeClr val="dk1"/>
                </a:solidFill>
                <a:highlight>
                  <a:srgbClr val="FFFFFF"/>
                </a:highlight>
                <a:latin typeface="Avenir"/>
                <a:ea typeface="Avenir"/>
                <a:cs typeface="Avenir"/>
                <a:sym typeface="Avenir"/>
              </a:rPr>
              <a:t>ADD COLUMN </a:t>
            </a:r>
            <a:r>
              <a:rPr lang="en" sz="2133">
                <a:solidFill>
                  <a:schemeClr val="dk1"/>
                </a:solidFill>
                <a:highlight>
                  <a:srgbClr val="FFFFFF"/>
                </a:highlight>
                <a:latin typeface="Avenir"/>
                <a:ea typeface="Avenir"/>
                <a:cs typeface="Avenir"/>
                <a:sym typeface="Avenir"/>
              </a:rPr>
              <a:t>clause with the </a:t>
            </a:r>
            <a:r>
              <a:rPr b="1" i="1" lang="en" sz="2133">
                <a:solidFill>
                  <a:schemeClr val="dk1"/>
                </a:solidFill>
                <a:highlight>
                  <a:srgbClr val="FFFFFF"/>
                </a:highlight>
                <a:latin typeface="Avenir"/>
                <a:ea typeface="Avenir"/>
                <a:cs typeface="Avenir"/>
                <a:sym typeface="Avenir"/>
              </a:rPr>
              <a:t>ALTER</a:t>
            </a:r>
            <a:r>
              <a:rPr lang="en" sz="2133">
                <a:solidFill>
                  <a:schemeClr val="dk1"/>
                </a:solidFill>
                <a:highlight>
                  <a:srgbClr val="FFFFFF"/>
                </a:highlight>
                <a:latin typeface="Avenir"/>
                <a:ea typeface="Avenir"/>
                <a:cs typeface="Avenir"/>
                <a:sym typeface="Avenir"/>
              </a:rPr>
              <a:t> command in the following way</a:t>
            </a:r>
            <a:endParaRPr sz="2133">
              <a:solidFill>
                <a:schemeClr val="dk1"/>
              </a:solidFill>
              <a:highlight>
                <a:srgbClr val="FFFFFF"/>
              </a:highlight>
              <a:latin typeface="Avenir"/>
              <a:ea typeface="Avenir"/>
              <a:cs typeface="Avenir"/>
              <a:sym typeface="Avenir"/>
            </a:endParaRPr>
          </a:p>
        </p:txBody>
      </p:sp>
      <p:sp>
        <p:nvSpPr>
          <p:cNvPr id="1239" name="Google Shape;1239;p10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40" name="Google Shape;1240;p10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41" name="Google Shape;1241;p10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42" name="Google Shape;1242;p104"/>
          <p:cNvSpPr txBox="1"/>
          <p:nvPr/>
        </p:nvSpPr>
        <p:spPr>
          <a:xfrm>
            <a:off x="2191000" y="4734067"/>
            <a:ext cx="78100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None/>
            </a:pPr>
            <a:r>
              <a:rPr b="1" lang="en" sz="2000">
                <a:solidFill>
                  <a:schemeClr val="dk1"/>
                </a:solidFill>
                <a:highlight>
                  <a:srgbClr val="FFFFFF"/>
                </a:highlight>
                <a:latin typeface="Courier New"/>
                <a:ea typeface="Courier New"/>
                <a:cs typeface="Courier New"/>
                <a:sym typeface="Courier New"/>
              </a:rPr>
              <a:t>ALTER TABLE</a:t>
            </a:r>
            <a:r>
              <a:rPr lang="en" sz="2000">
                <a:solidFill>
                  <a:schemeClr val="dk1"/>
                </a:solidFill>
                <a:highlight>
                  <a:srgbClr val="FFFFFF"/>
                </a:highlight>
                <a:latin typeface="Courier New"/>
                <a:ea typeface="Courier New"/>
                <a:cs typeface="Courier New"/>
                <a:sym typeface="Courier New"/>
              </a:rPr>
              <a:t> </a:t>
            </a:r>
            <a:r>
              <a:rPr i="1" lang="en" sz="2000">
                <a:solidFill>
                  <a:schemeClr val="dk1"/>
                </a:solidFill>
                <a:highlight>
                  <a:srgbClr val="FFFFFF"/>
                </a:highlight>
                <a:latin typeface="Courier New"/>
                <a:ea typeface="Courier New"/>
                <a:cs typeface="Courier New"/>
                <a:sym typeface="Courier New"/>
              </a:rPr>
              <a:t>table_name</a:t>
            </a:r>
            <a:r>
              <a:rPr lang="en" sz="2000">
                <a:solidFill>
                  <a:schemeClr val="dk1"/>
                </a:solidFill>
                <a:highlight>
                  <a:srgbClr val="FFFFFF"/>
                </a:highlight>
                <a:latin typeface="Courier New"/>
                <a:ea typeface="Courier New"/>
                <a:cs typeface="Courier New"/>
                <a:sym typeface="Courier New"/>
              </a:rPr>
              <a:t> </a:t>
            </a:r>
            <a:r>
              <a:rPr b="1" lang="en" sz="2000">
                <a:solidFill>
                  <a:schemeClr val="dk1"/>
                </a:solidFill>
                <a:highlight>
                  <a:srgbClr val="FFFFFF"/>
                </a:highlight>
                <a:latin typeface="Courier New"/>
                <a:ea typeface="Courier New"/>
                <a:cs typeface="Courier New"/>
                <a:sym typeface="Courier New"/>
              </a:rPr>
              <a:t>ADD COLUMN </a:t>
            </a:r>
            <a:r>
              <a:rPr i="1" lang="en" sz="2000">
                <a:solidFill>
                  <a:schemeClr val="dk1"/>
                </a:solidFill>
                <a:highlight>
                  <a:srgbClr val="FFFFFF"/>
                </a:highlight>
                <a:latin typeface="Courier New"/>
                <a:ea typeface="Courier New"/>
                <a:cs typeface="Courier New"/>
                <a:sym typeface="Courier New"/>
              </a:rPr>
              <a:t>column_name</a:t>
            </a:r>
            <a:endParaRPr i="1" sz="200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43" name="Google Shape;1243;p104"/>
          <p:cNvSpPr txBox="1"/>
          <p:nvPr/>
        </p:nvSpPr>
        <p:spPr>
          <a:xfrm>
            <a:off x="1102867" y="3796333"/>
            <a:ext cx="1345200" cy="50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244" name="Google Shape;1244;p104"/>
          <p:cNvSpPr txBox="1"/>
          <p:nvPr/>
        </p:nvSpPr>
        <p:spPr>
          <a:xfrm>
            <a:off x="648267" y="1320530"/>
            <a:ext cx="4707504" cy="5096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latin typeface="Avenir"/>
                <a:ea typeface="Avenir"/>
                <a:cs typeface="Avenir"/>
                <a:sym typeface="Avenir"/>
              </a:rPr>
              <a:t>Adding a new column to a table</a:t>
            </a:r>
            <a:endParaRPr b="1" sz="2133">
              <a:solidFill>
                <a:schemeClr val="dk1"/>
              </a:solidFill>
              <a:latin typeface="Avenir"/>
              <a:ea typeface="Avenir"/>
              <a:cs typeface="Avenir"/>
              <a:sym typeface="Avenir"/>
            </a:endParaRPr>
          </a:p>
        </p:txBody>
      </p:sp>
      <p:sp>
        <p:nvSpPr>
          <p:cNvPr id="1245" name="Google Shape;1245;p10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105"/>
          <p:cNvSpPr txBox="1"/>
          <p:nvPr/>
        </p:nvSpPr>
        <p:spPr>
          <a:xfrm>
            <a:off x="503400" y="1850967"/>
            <a:ext cx="10118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the previously created table </a:t>
            </a:r>
            <a:r>
              <a:rPr b="1" i="1" lang="en" sz="2133">
                <a:solidFill>
                  <a:schemeClr val="dk1"/>
                </a:solidFill>
                <a:highlight>
                  <a:srgbClr val="FFFFFF"/>
                </a:highlight>
                <a:latin typeface="Avenir"/>
                <a:ea typeface="Avenir"/>
                <a:cs typeface="Avenir"/>
                <a:sym typeface="Avenir"/>
              </a:rPr>
              <a:t>Customer:</a:t>
            </a:r>
            <a:endParaRPr sz="2133">
              <a:solidFill>
                <a:schemeClr val="dk1"/>
              </a:solidFill>
              <a:highlight>
                <a:srgbClr val="FFFFFF"/>
              </a:highlight>
              <a:latin typeface="Avenir"/>
              <a:ea typeface="Avenir"/>
              <a:cs typeface="Avenir"/>
              <a:sym typeface="Avenir"/>
            </a:endParaRPr>
          </a:p>
        </p:txBody>
      </p:sp>
      <p:sp>
        <p:nvSpPr>
          <p:cNvPr id="1251" name="Google Shape;1251;p10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52" name="Google Shape;1252;p10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53" name="Google Shape;1253;p10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54" name="Google Shape;1254;p105"/>
          <p:cNvSpPr txBox="1"/>
          <p:nvPr/>
        </p:nvSpPr>
        <p:spPr>
          <a:xfrm>
            <a:off x="508001" y="5648000"/>
            <a:ext cx="6888400" cy="704400"/>
          </a:xfrm>
          <a:prstGeom prst="rect">
            <a:avLst/>
          </a:prstGeom>
          <a:noFill/>
          <a:ln>
            <a:noFill/>
          </a:ln>
        </p:spPr>
        <p:txBody>
          <a:bodyPr anchorCtr="0" anchor="t" bIns="121900" lIns="121900" spcFirstLastPara="1" rIns="121900" wrap="square" tIns="121900">
            <a:noAutofit/>
          </a:bodyPr>
          <a:lstStyle/>
          <a:p>
            <a:pPr indent="-440255" lvl="0" marL="609585" marR="0" rtl="0" algn="ctr">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Here, we add a new column ‘Salary’ to this table</a:t>
            </a:r>
            <a:endParaRPr sz="2133">
              <a:solidFill>
                <a:schemeClr val="dk1"/>
              </a:solidFill>
              <a:highlight>
                <a:srgbClr val="FFFFFF"/>
              </a:highlight>
              <a:latin typeface="Avenir"/>
              <a:ea typeface="Avenir"/>
              <a:cs typeface="Avenir"/>
              <a:sym typeface="Avenir"/>
            </a:endParaRPr>
          </a:p>
        </p:txBody>
      </p:sp>
      <p:pic>
        <p:nvPicPr>
          <p:cNvPr id="1255" name="Google Shape;1255;p105"/>
          <p:cNvPicPr preferRelativeResize="0"/>
          <p:nvPr/>
        </p:nvPicPr>
        <p:blipFill rotWithShape="1">
          <a:blip r:embed="rId4">
            <a:alphaModFix/>
          </a:blip>
          <a:srcRect b="0" l="0" r="0" t="0"/>
          <a:stretch/>
        </p:blipFill>
        <p:spPr>
          <a:xfrm>
            <a:off x="2803801" y="3042036"/>
            <a:ext cx="6584367" cy="2119297"/>
          </a:xfrm>
          <a:prstGeom prst="rect">
            <a:avLst/>
          </a:prstGeom>
          <a:noFill/>
          <a:ln cap="flat" cmpd="sng" w="19050">
            <a:solidFill>
              <a:schemeClr val="dk2"/>
            </a:solidFill>
            <a:prstDash val="solid"/>
            <a:round/>
            <a:headEnd len="sm" w="sm" type="none"/>
            <a:tailEnd len="sm" w="sm" type="none"/>
          </a:ln>
        </p:spPr>
      </p:pic>
      <p:sp>
        <p:nvSpPr>
          <p:cNvPr id="1256" name="Google Shape;1256;p10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106"/>
          <p:cNvSpPr txBox="1"/>
          <p:nvPr/>
        </p:nvSpPr>
        <p:spPr>
          <a:xfrm>
            <a:off x="503400" y="1749367"/>
            <a:ext cx="11401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below </a:t>
            </a:r>
            <a:r>
              <a:rPr i="1" lang="en" sz="2133">
                <a:solidFill>
                  <a:schemeClr val="dk1"/>
                </a:solidFill>
                <a:highlight>
                  <a:srgbClr val="FFFFFF"/>
                </a:highlight>
                <a:latin typeface="Avenir"/>
                <a:ea typeface="Avenir"/>
                <a:cs typeface="Avenir"/>
                <a:sym typeface="Avenir"/>
              </a:rPr>
              <a:t>alter </a:t>
            </a:r>
            <a:r>
              <a:rPr lang="en" sz="2133">
                <a:solidFill>
                  <a:schemeClr val="dk1"/>
                </a:solidFill>
                <a:highlight>
                  <a:srgbClr val="FFFFFF"/>
                </a:highlight>
                <a:latin typeface="Avenir"/>
                <a:ea typeface="Avenir"/>
                <a:cs typeface="Avenir"/>
                <a:sym typeface="Avenir"/>
              </a:rPr>
              <a:t>query with the add clause:</a:t>
            </a:r>
            <a:endParaRPr sz="2133">
              <a:solidFill>
                <a:schemeClr val="dk1"/>
              </a:solidFill>
              <a:highlight>
                <a:srgbClr val="FFFFFF"/>
              </a:highlight>
              <a:latin typeface="Avenir"/>
              <a:ea typeface="Avenir"/>
              <a:cs typeface="Avenir"/>
              <a:sym typeface="Avenir"/>
            </a:endParaRPr>
          </a:p>
        </p:txBody>
      </p:sp>
      <p:sp>
        <p:nvSpPr>
          <p:cNvPr id="1262" name="Google Shape;1262;p10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63" name="Google Shape;1263;p10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64" name="Google Shape;1264;p10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65" name="Google Shape;1265;p106"/>
          <p:cNvSpPr txBox="1"/>
          <p:nvPr/>
        </p:nvSpPr>
        <p:spPr>
          <a:xfrm>
            <a:off x="551433" y="3530600"/>
            <a:ext cx="11216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a:t>
            </a:r>
            <a:r>
              <a:rPr b="1" lang="en" sz="2000">
                <a:solidFill>
                  <a:schemeClr val="dk1"/>
                </a:solidFill>
                <a:highlight>
                  <a:srgbClr val="FFFFFF"/>
                </a:highlight>
                <a:latin typeface="Courier New"/>
                <a:ea typeface="Courier New"/>
                <a:cs typeface="Courier New"/>
                <a:sym typeface="Courier New"/>
              </a:rPr>
              <a:t>describe </a:t>
            </a:r>
            <a:r>
              <a:rPr b="1" i="1" lang="en" sz="2000">
                <a:solidFill>
                  <a:schemeClr val="dk1"/>
                </a:solidFill>
                <a:highlight>
                  <a:srgbClr val="FFFFFF"/>
                </a:highlight>
                <a:latin typeface="Courier New"/>
                <a:ea typeface="Courier New"/>
                <a:cs typeface="Courier New"/>
                <a:sym typeface="Courier New"/>
              </a:rPr>
              <a:t>Customer</a:t>
            </a:r>
            <a:r>
              <a:rPr b="1" i="1" lang="en" sz="2400">
                <a:solidFill>
                  <a:schemeClr val="dk1"/>
                </a:solidFill>
                <a:highlight>
                  <a:srgbClr val="FFFFFF"/>
                </a:highlight>
                <a:latin typeface="Courier New"/>
                <a:ea typeface="Courier New"/>
                <a:cs typeface="Courier New"/>
                <a:sym typeface="Courier New"/>
              </a:rPr>
              <a:t> </a:t>
            </a:r>
            <a:r>
              <a:rPr lang="en" sz="2133">
                <a:solidFill>
                  <a:schemeClr val="dk1"/>
                </a:solidFill>
                <a:highlight>
                  <a:srgbClr val="FFFFFF"/>
                </a:highlight>
                <a:latin typeface="Avenir"/>
                <a:ea typeface="Avenir"/>
                <a:cs typeface="Avenir"/>
                <a:sym typeface="Avenir"/>
              </a:rPr>
              <a:t>to check if a new column has been added to the table</a:t>
            </a:r>
            <a:endParaRPr sz="2133">
              <a:solidFill>
                <a:schemeClr val="dk1"/>
              </a:solidFill>
              <a:highlight>
                <a:srgbClr val="FFFFFF"/>
              </a:highlight>
              <a:latin typeface="Avenir"/>
              <a:ea typeface="Avenir"/>
              <a:cs typeface="Avenir"/>
              <a:sym typeface="Avenir"/>
            </a:endParaRPr>
          </a:p>
        </p:txBody>
      </p:sp>
      <p:sp>
        <p:nvSpPr>
          <p:cNvPr id="1266" name="Google Shape;1266;p106"/>
          <p:cNvSpPr txBox="1"/>
          <p:nvPr/>
        </p:nvSpPr>
        <p:spPr>
          <a:xfrm>
            <a:off x="1697800" y="2639984"/>
            <a:ext cx="87964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 Customer ADD COLUMN Salary int;</a:t>
            </a:r>
            <a:endParaRPr b="1" i="1" sz="2133">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67" name="Google Shape;1267;p10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Add Clause</a:t>
            </a:r>
            <a:endParaRPr sz="3200">
              <a:solidFill>
                <a:srgbClr val="434343"/>
              </a:solidFill>
              <a:latin typeface="Avenir"/>
              <a:ea typeface="Avenir"/>
              <a:cs typeface="Avenir"/>
              <a:sym typeface="Avenir"/>
            </a:endParaRPr>
          </a:p>
        </p:txBody>
      </p:sp>
      <p:pic>
        <p:nvPicPr>
          <p:cNvPr id="1268" name="Google Shape;1268;p106"/>
          <p:cNvPicPr preferRelativeResize="0"/>
          <p:nvPr/>
        </p:nvPicPr>
        <p:blipFill rotWithShape="1">
          <a:blip r:embed="rId4">
            <a:alphaModFix/>
          </a:blip>
          <a:srcRect b="0" l="0" r="0" t="0"/>
          <a:stretch/>
        </p:blipFill>
        <p:spPr>
          <a:xfrm>
            <a:off x="3210067" y="4278100"/>
            <a:ext cx="5623000" cy="21920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2" name="Shape 1272"/>
        <p:cNvGrpSpPr/>
        <p:nvPr/>
      </p:nvGrpSpPr>
      <p:grpSpPr>
        <a:xfrm>
          <a:off x="0" y="0"/>
          <a:ext cx="0" cy="0"/>
          <a:chOff x="0" y="0"/>
          <a:chExt cx="0" cy="0"/>
        </a:xfrm>
      </p:grpSpPr>
      <p:sp>
        <p:nvSpPr>
          <p:cNvPr id="1273" name="Google Shape;1273;p10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74" name="Google Shape;1274;p10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75" name="Google Shape;1275;p10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76" name="Google Shape;1276;p107"/>
          <p:cNvSpPr txBox="1"/>
          <p:nvPr/>
        </p:nvSpPr>
        <p:spPr>
          <a:xfrm>
            <a:off x="577867" y="1993200"/>
            <a:ext cx="11182400" cy="11412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i="1" lang="en" sz="2400">
                <a:solidFill>
                  <a:schemeClr val="dk1"/>
                </a:solidFill>
                <a:highlight>
                  <a:schemeClr val="lt1"/>
                </a:highlight>
                <a:latin typeface="Trebuchet MS"/>
                <a:ea typeface="Trebuchet MS"/>
                <a:cs typeface="Trebuchet MS"/>
                <a:sym typeface="Trebuchet MS"/>
              </a:rPr>
              <a:t>By default, the ADD clause adds a column at the end of the table. Use the </a:t>
            </a:r>
            <a:r>
              <a:rPr b="1" i="1" lang="en" sz="2400">
                <a:solidFill>
                  <a:schemeClr val="dk1"/>
                </a:solidFill>
                <a:highlight>
                  <a:schemeClr val="lt1"/>
                </a:highlight>
                <a:latin typeface="Trebuchet MS"/>
                <a:ea typeface="Trebuchet MS"/>
                <a:cs typeface="Trebuchet MS"/>
                <a:sym typeface="Trebuchet MS"/>
              </a:rPr>
              <a:t>AFTER </a:t>
            </a:r>
            <a:r>
              <a:rPr i="1" lang="en" sz="2400">
                <a:solidFill>
                  <a:schemeClr val="dk1"/>
                </a:solidFill>
                <a:highlight>
                  <a:schemeClr val="lt1"/>
                </a:highlight>
                <a:latin typeface="Trebuchet MS"/>
                <a:ea typeface="Trebuchet MS"/>
                <a:cs typeface="Trebuchet MS"/>
                <a:sym typeface="Trebuchet MS"/>
              </a:rPr>
              <a:t>keyword to add a column at a particular position in a table</a:t>
            </a:r>
            <a:endParaRPr i="1" sz="2400">
              <a:solidFill>
                <a:schemeClr val="dk1"/>
              </a:solidFill>
              <a:highlight>
                <a:schemeClr val="lt1"/>
              </a:highlight>
              <a:latin typeface="Trebuchet MS"/>
              <a:ea typeface="Trebuchet MS"/>
              <a:cs typeface="Trebuchet MS"/>
              <a:sym typeface="Trebuchet MS"/>
            </a:endParaRPr>
          </a:p>
        </p:txBody>
      </p:sp>
      <p:pic>
        <p:nvPicPr>
          <p:cNvPr id="1277" name="Google Shape;1277;p107"/>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
        <p:nvSpPr>
          <p:cNvPr id="1278" name="Google Shape;1278;p107"/>
          <p:cNvSpPr txBox="1"/>
          <p:nvPr/>
        </p:nvSpPr>
        <p:spPr>
          <a:xfrm>
            <a:off x="508000" y="3236000"/>
            <a:ext cx="10864000" cy="983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For example: To add a ‘Date_of_Birth’ column after ‘last_name’ column in the table Customer, use the following query :</a:t>
            </a:r>
            <a:endParaRPr sz="2400">
              <a:solidFill>
                <a:schemeClr val="dk1"/>
              </a:solidFill>
              <a:latin typeface="Calibri"/>
              <a:ea typeface="Calibri"/>
              <a:cs typeface="Calibri"/>
              <a:sym typeface="Calibri"/>
            </a:endParaRPr>
          </a:p>
        </p:txBody>
      </p:sp>
      <p:sp>
        <p:nvSpPr>
          <p:cNvPr id="1279" name="Google Shape;1279;p107"/>
          <p:cNvSpPr txBox="1"/>
          <p:nvPr/>
        </p:nvSpPr>
        <p:spPr>
          <a:xfrm>
            <a:off x="1062567" y="4989833"/>
            <a:ext cx="106732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 </a:t>
            </a:r>
            <a:r>
              <a:rPr lang="en" sz="2133">
                <a:solidFill>
                  <a:schemeClr val="dk1"/>
                </a:solidFill>
                <a:highlight>
                  <a:srgbClr val="FFFFFF"/>
                </a:highlight>
                <a:latin typeface="Courier New"/>
                <a:ea typeface="Courier New"/>
                <a:cs typeface="Courier New"/>
                <a:sym typeface="Courier New"/>
              </a:rPr>
              <a:t>Customer </a:t>
            </a:r>
            <a:r>
              <a:rPr b="1" lang="en" sz="2133">
                <a:solidFill>
                  <a:schemeClr val="dk1"/>
                </a:solidFill>
                <a:highlight>
                  <a:srgbClr val="FFFFFF"/>
                </a:highlight>
                <a:latin typeface="Courier New"/>
                <a:ea typeface="Courier New"/>
                <a:cs typeface="Courier New"/>
                <a:sym typeface="Courier New"/>
              </a:rPr>
              <a:t>ADD </a:t>
            </a:r>
            <a:r>
              <a:rPr lang="en" sz="2133">
                <a:solidFill>
                  <a:schemeClr val="dk1"/>
                </a:solidFill>
                <a:highlight>
                  <a:srgbClr val="FFFFFF"/>
                </a:highlight>
                <a:latin typeface="Courier New"/>
                <a:ea typeface="Courier New"/>
                <a:cs typeface="Courier New"/>
                <a:sym typeface="Courier New"/>
              </a:rPr>
              <a:t>Date_of_Birth date </a:t>
            </a:r>
            <a:r>
              <a:rPr b="1" lang="en" sz="2133">
                <a:solidFill>
                  <a:schemeClr val="dk1"/>
                </a:solidFill>
                <a:highlight>
                  <a:srgbClr val="FFFFFF"/>
                </a:highlight>
                <a:latin typeface="Courier New"/>
                <a:ea typeface="Courier New"/>
                <a:cs typeface="Courier New"/>
                <a:sym typeface="Courier New"/>
              </a:rPr>
              <a:t>AFTER </a:t>
            </a:r>
            <a:r>
              <a:rPr lang="en" sz="2133">
                <a:solidFill>
                  <a:schemeClr val="dk1"/>
                </a:solidFill>
                <a:highlight>
                  <a:srgbClr val="FFFFFF"/>
                </a:highlight>
                <a:latin typeface="Courier New"/>
                <a:ea typeface="Courier New"/>
                <a:cs typeface="Courier New"/>
                <a:sym typeface="Courier New"/>
              </a:rPr>
              <a:t>‘last_name’</a:t>
            </a:r>
            <a:r>
              <a:rPr b="1" lang="en" sz="2133">
                <a:solidFill>
                  <a:schemeClr val="dk1"/>
                </a:solidFill>
                <a:highlight>
                  <a:srgbClr val="FFFFFF"/>
                </a:highlight>
                <a:latin typeface="Courier New"/>
                <a:ea typeface="Courier New"/>
                <a:cs typeface="Courier New"/>
                <a:sym typeface="Courier New"/>
              </a:rPr>
              <a:t>;</a:t>
            </a:r>
            <a:endParaRPr b="1" i="1" sz="2133">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10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85" name="Google Shape;1285;p10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86" name="Google Shape;1286;p10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87" name="Google Shape;1287;p108"/>
          <p:cNvSpPr txBox="1"/>
          <p:nvPr/>
        </p:nvSpPr>
        <p:spPr>
          <a:xfrm>
            <a:off x="577867" y="1993200"/>
            <a:ext cx="11182400" cy="11412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i="1" lang="en" sz="2400">
                <a:solidFill>
                  <a:schemeClr val="dk1"/>
                </a:solidFill>
                <a:highlight>
                  <a:schemeClr val="lt1"/>
                </a:highlight>
                <a:latin typeface="Trebuchet MS"/>
                <a:ea typeface="Trebuchet MS"/>
                <a:cs typeface="Trebuchet MS"/>
                <a:sym typeface="Trebuchet MS"/>
              </a:rPr>
              <a:t>By default, the ADD clause adds a column at the end of the table. Use the </a:t>
            </a:r>
            <a:r>
              <a:rPr b="1" i="1" lang="en" sz="2400">
                <a:solidFill>
                  <a:schemeClr val="dk1"/>
                </a:solidFill>
                <a:highlight>
                  <a:schemeClr val="lt1"/>
                </a:highlight>
                <a:latin typeface="Trebuchet MS"/>
                <a:ea typeface="Trebuchet MS"/>
                <a:cs typeface="Trebuchet MS"/>
                <a:sym typeface="Trebuchet MS"/>
              </a:rPr>
              <a:t>AFTER </a:t>
            </a:r>
            <a:r>
              <a:rPr i="1" lang="en" sz="2400">
                <a:solidFill>
                  <a:schemeClr val="dk1"/>
                </a:solidFill>
                <a:highlight>
                  <a:schemeClr val="lt1"/>
                </a:highlight>
                <a:latin typeface="Trebuchet MS"/>
                <a:ea typeface="Trebuchet MS"/>
                <a:cs typeface="Trebuchet MS"/>
                <a:sym typeface="Trebuchet MS"/>
              </a:rPr>
              <a:t>keyword to add a column at a particular position in a table</a:t>
            </a:r>
            <a:endParaRPr i="1" sz="2400">
              <a:solidFill>
                <a:schemeClr val="dk1"/>
              </a:solidFill>
              <a:highlight>
                <a:schemeClr val="lt1"/>
              </a:highlight>
              <a:latin typeface="Trebuchet MS"/>
              <a:ea typeface="Trebuchet MS"/>
              <a:cs typeface="Trebuchet MS"/>
              <a:sym typeface="Trebuchet MS"/>
            </a:endParaRPr>
          </a:p>
        </p:txBody>
      </p:sp>
      <p:pic>
        <p:nvPicPr>
          <p:cNvPr id="1288" name="Google Shape;1288;p108"/>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
        <p:nvSpPr>
          <p:cNvPr id="1289" name="Google Shape;1289;p108"/>
          <p:cNvSpPr txBox="1"/>
          <p:nvPr/>
        </p:nvSpPr>
        <p:spPr>
          <a:xfrm>
            <a:off x="508000" y="3236000"/>
            <a:ext cx="10864000" cy="619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chemeClr val="lt1"/>
                </a:highlight>
                <a:latin typeface="Avenir"/>
                <a:ea typeface="Avenir"/>
                <a:cs typeface="Avenir"/>
                <a:sym typeface="Avenir"/>
              </a:rPr>
              <a:t>Use </a:t>
            </a:r>
            <a:r>
              <a:rPr b="1" lang="en" sz="2133">
                <a:solidFill>
                  <a:schemeClr val="dk1"/>
                </a:solidFill>
                <a:highlight>
                  <a:schemeClr val="lt1"/>
                </a:highlight>
                <a:latin typeface="Courier New"/>
                <a:ea typeface="Courier New"/>
                <a:cs typeface="Courier New"/>
                <a:sym typeface="Courier New"/>
              </a:rPr>
              <a:t>describe </a:t>
            </a:r>
            <a:r>
              <a:rPr b="1" i="1" lang="en" sz="2133">
                <a:solidFill>
                  <a:schemeClr val="dk1"/>
                </a:solidFill>
                <a:highlight>
                  <a:schemeClr val="lt1"/>
                </a:highlight>
                <a:latin typeface="Courier New"/>
                <a:ea typeface="Courier New"/>
                <a:cs typeface="Courier New"/>
                <a:sym typeface="Courier New"/>
              </a:rPr>
              <a:t>Customer</a:t>
            </a:r>
            <a:r>
              <a:rPr b="1" i="1" lang="en" sz="2133">
                <a:solidFill>
                  <a:schemeClr val="dk1"/>
                </a:solidFill>
                <a:highlight>
                  <a:schemeClr val="lt1"/>
                </a:highlight>
                <a:latin typeface="Avenir"/>
                <a:ea typeface="Avenir"/>
                <a:cs typeface="Avenir"/>
                <a:sym typeface="Avenir"/>
              </a:rPr>
              <a:t> </a:t>
            </a:r>
            <a:r>
              <a:rPr lang="en" sz="2133">
                <a:solidFill>
                  <a:schemeClr val="dk1"/>
                </a:solidFill>
                <a:highlight>
                  <a:schemeClr val="lt1"/>
                </a:highlight>
                <a:latin typeface="Avenir"/>
                <a:ea typeface="Avenir"/>
                <a:cs typeface="Avenir"/>
                <a:sym typeface="Avenir"/>
              </a:rPr>
              <a:t>to check the table definition</a:t>
            </a:r>
            <a:endParaRPr sz="2133">
              <a:solidFill>
                <a:schemeClr val="dk1"/>
              </a:solidFill>
              <a:latin typeface="Avenir"/>
              <a:ea typeface="Avenir"/>
              <a:cs typeface="Avenir"/>
              <a:sym typeface="Avenir"/>
            </a:endParaRPr>
          </a:p>
        </p:txBody>
      </p:sp>
      <p:pic>
        <p:nvPicPr>
          <p:cNvPr id="1290" name="Google Shape;1290;p108"/>
          <p:cNvPicPr preferRelativeResize="0"/>
          <p:nvPr/>
        </p:nvPicPr>
        <p:blipFill rotWithShape="1">
          <a:blip r:embed="rId5">
            <a:alphaModFix/>
          </a:blip>
          <a:srcRect b="0" l="0" r="0" t="0"/>
          <a:stretch/>
        </p:blipFill>
        <p:spPr>
          <a:xfrm>
            <a:off x="3544502" y="3932767"/>
            <a:ext cx="5879967" cy="244416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Keys</a:t>
            </a:r>
            <a:endParaRPr sz="3200">
              <a:solidFill>
                <a:srgbClr val="434343"/>
              </a:solidFill>
              <a:latin typeface="Avenir"/>
              <a:ea typeface="Avenir"/>
              <a:cs typeface="Avenir"/>
              <a:sym typeface="Avenir"/>
            </a:endParaRPr>
          </a:p>
        </p:txBody>
      </p:sp>
      <p:sp>
        <p:nvSpPr>
          <p:cNvPr id="186" name="Google Shape;186;p1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87" name="Google Shape;187;p1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88" name="Google Shape;188;p1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89" name="Google Shape;189;p10"/>
          <p:cNvSpPr txBox="1"/>
          <p:nvPr/>
        </p:nvSpPr>
        <p:spPr>
          <a:xfrm>
            <a:off x="555433" y="1823333"/>
            <a:ext cx="11018000" cy="4018800"/>
          </a:xfrm>
          <a:prstGeom prst="rect">
            <a:avLst/>
          </a:prstGeom>
          <a:noFill/>
          <a:ln>
            <a:noFill/>
          </a:ln>
        </p:spPr>
        <p:txBody>
          <a:bodyPr anchorCtr="0" anchor="t" bIns="121900" lIns="121900" spcFirstLastPara="1" rIns="121900" wrap="square" tIns="121900">
            <a:noAutofit/>
          </a:bodyPr>
          <a:lstStyle/>
          <a:p>
            <a:pPr indent="0" lvl="0" marL="0" marR="0" rtl="0" algn="just">
              <a:lnSpc>
                <a:spcPct val="150000"/>
              </a:lnSpc>
              <a:spcBef>
                <a:spcPts val="0"/>
              </a:spcBef>
              <a:spcAft>
                <a:spcPts val="0"/>
              </a:spcAft>
              <a:buNone/>
            </a:pPr>
            <a:r>
              <a:rPr lang="en" sz="2400">
                <a:solidFill>
                  <a:srgbClr val="666666"/>
                </a:solidFill>
                <a:latin typeface="Avenir"/>
                <a:ea typeface="Avenir"/>
                <a:cs typeface="Avenir"/>
                <a:sym typeface="Avenir"/>
              </a:rPr>
              <a:t>A database supports various types of keys. Some of them are</a:t>
            </a:r>
            <a:endParaRPr sz="2400">
              <a:solidFill>
                <a:srgbClr val="666666"/>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Candidate key</a:t>
            </a:r>
            <a:endParaRPr sz="2400">
              <a:solidFill>
                <a:srgbClr val="666666"/>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Primary key</a:t>
            </a:r>
            <a:endParaRPr sz="2400">
              <a:solidFill>
                <a:srgbClr val="666666"/>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Foreign key</a:t>
            </a:r>
            <a:endParaRPr sz="2400">
              <a:solidFill>
                <a:srgbClr val="666666"/>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Unique key</a:t>
            </a:r>
            <a:endParaRPr sz="2400">
              <a:solidFill>
                <a:srgbClr val="666666"/>
              </a:solidFill>
              <a:latin typeface="Avenir"/>
              <a:ea typeface="Avenir"/>
              <a:cs typeface="Avenir"/>
              <a:sym typeface="Avenir"/>
            </a:endParaRPr>
          </a:p>
          <a:p>
            <a:pPr indent="-457188" lvl="0" marL="1219170" marR="0" rtl="0" algn="just">
              <a:lnSpc>
                <a:spcPct val="200000"/>
              </a:lnSpc>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Alternate key</a:t>
            </a:r>
            <a:endParaRPr sz="2400">
              <a:solidFill>
                <a:srgbClr val="666666"/>
              </a:solidFill>
              <a:latin typeface="Avenir"/>
              <a:ea typeface="Avenir"/>
              <a:cs typeface="Avenir"/>
              <a:sym typeface="Aveni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09"/>
          <p:cNvSpPr txBox="1"/>
          <p:nvPr/>
        </p:nvSpPr>
        <p:spPr>
          <a:xfrm>
            <a:off x="503400" y="2358967"/>
            <a:ext cx="11031200" cy="12192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Suppose you no longer need a column from a table for your analysis</a:t>
            </a:r>
            <a:endParaRPr sz="2133">
              <a:solidFill>
                <a:srgbClr val="222222"/>
              </a:solidFill>
              <a:highlight>
                <a:srgbClr val="FFFFFF"/>
              </a:highlight>
              <a:latin typeface="Avenir"/>
              <a:ea typeface="Avenir"/>
              <a:cs typeface="Avenir"/>
              <a:sym typeface="Avenir"/>
            </a:endParaRPr>
          </a:p>
          <a:p>
            <a:pPr indent="0" lvl="0" marL="609585" marR="0" rtl="0" algn="l">
              <a:lnSpc>
                <a:spcPct val="115000"/>
              </a:lnSpc>
              <a:spcBef>
                <a:spcPts val="1867"/>
              </a:spcBef>
              <a:spcAft>
                <a:spcPts val="0"/>
              </a:spcAft>
              <a:buNone/>
            </a:pPr>
            <a:r>
              <a:t/>
            </a:r>
            <a:endParaRPr sz="2133">
              <a:solidFill>
                <a:srgbClr val="222222"/>
              </a:solidFill>
              <a:highlight>
                <a:srgbClr val="FFFFFF"/>
              </a:highlight>
              <a:latin typeface="Avenir"/>
              <a:ea typeface="Avenir"/>
              <a:cs typeface="Avenir"/>
              <a:sym typeface="Avenir"/>
            </a:endParaRPr>
          </a:p>
          <a:p>
            <a:pPr indent="-440255" lvl="0" marL="609585" marR="0" rtl="0" algn="l">
              <a:lnSpc>
                <a:spcPct val="115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In this scenario we use the </a:t>
            </a:r>
            <a:r>
              <a:rPr b="1" i="1" lang="en" sz="2133">
                <a:solidFill>
                  <a:srgbClr val="222222"/>
                </a:solidFill>
                <a:highlight>
                  <a:srgbClr val="FFFFFF"/>
                </a:highlight>
                <a:latin typeface="Avenir"/>
                <a:ea typeface="Avenir"/>
                <a:cs typeface="Avenir"/>
                <a:sym typeface="Avenir"/>
              </a:rPr>
              <a:t>ALTER</a:t>
            </a:r>
            <a:r>
              <a:rPr lang="en" sz="2133">
                <a:solidFill>
                  <a:srgbClr val="222222"/>
                </a:solidFill>
                <a:highlight>
                  <a:srgbClr val="FFFFFF"/>
                </a:highlight>
                <a:latin typeface="Avenir"/>
                <a:ea typeface="Avenir"/>
                <a:cs typeface="Avenir"/>
                <a:sym typeface="Avenir"/>
              </a:rPr>
              <a:t> command with the </a:t>
            </a:r>
            <a:r>
              <a:rPr b="1" i="1" lang="en" sz="2133">
                <a:solidFill>
                  <a:srgbClr val="222222"/>
                </a:solidFill>
                <a:highlight>
                  <a:srgbClr val="FFFFFF"/>
                </a:highlight>
                <a:latin typeface="Avenir"/>
                <a:ea typeface="Avenir"/>
                <a:cs typeface="Avenir"/>
                <a:sym typeface="Avenir"/>
              </a:rPr>
              <a:t>DROP</a:t>
            </a:r>
            <a:r>
              <a:rPr lang="en" sz="2133">
                <a:solidFill>
                  <a:srgbClr val="222222"/>
                </a:solidFill>
                <a:highlight>
                  <a:srgbClr val="FFFFFF"/>
                </a:highlight>
                <a:latin typeface="Avenir"/>
                <a:ea typeface="Avenir"/>
                <a:cs typeface="Avenir"/>
                <a:sym typeface="Avenir"/>
              </a:rPr>
              <a:t> clause to remove a column from the table</a:t>
            </a:r>
            <a:endParaRPr sz="2133">
              <a:solidFill>
                <a:srgbClr val="222222"/>
              </a:solidFill>
              <a:highlight>
                <a:srgbClr val="FFFFFF"/>
              </a:highlight>
              <a:latin typeface="Avenir"/>
              <a:ea typeface="Avenir"/>
              <a:cs typeface="Avenir"/>
              <a:sym typeface="Avenir"/>
            </a:endParaRPr>
          </a:p>
        </p:txBody>
      </p:sp>
      <p:sp>
        <p:nvSpPr>
          <p:cNvPr id="1296" name="Google Shape;1296;p10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297" name="Google Shape;1297;p10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298" name="Google Shape;1298;p10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299" name="Google Shape;1299;p109"/>
          <p:cNvSpPr txBox="1"/>
          <p:nvPr/>
        </p:nvSpPr>
        <p:spPr>
          <a:xfrm>
            <a:off x="1218900" y="5464233"/>
            <a:ext cx="91084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a:t>
            </a:r>
            <a:r>
              <a:rPr lang="en" sz="2133">
                <a:solidFill>
                  <a:schemeClr val="dk1"/>
                </a:solidFill>
                <a:highlight>
                  <a:srgbClr val="FFFFFF"/>
                </a:highlight>
                <a:latin typeface="Courier New"/>
                <a:ea typeface="Courier New"/>
                <a:cs typeface="Courier New"/>
                <a:sym typeface="Courier New"/>
              </a:rPr>
              <a:t> </a:t>
            </a:r>
            <a:r>
              <a:rPr i="1" lang="en" sz="2133">
                <a:solidFill>
                  <a:schemeClr val="dk1"/>
                </a:solidFill>
                <a:highlight>
                  <a:srgbClr val="FFFFFF"/>
                </a:highlight>
                <a:latin typeface="Courier New"/>
                <a:ea typeface="Courier New"/>
                <a:cs typeface="Courier New"/>
                <a:sym typeface="Courier New"/>
              </a:rPr>
              <a:t>table_name</a:t>
            </a:r>
            <a:r>
              <a:rPr lang="en" sz="2133">
                <a:solidFill>
                  <a:schemeClr val="dk1"/>
                </a:solidFill>
                <a:highlight>
                  <a:srgbClr val="FFFFFF"/>
                </a:highlight>
                <a:latin typeface="Courier New"/>
                <a:ea typeface="Courier New"/>
                <a:cs typeface="Courier New"/>
                <a:sym typeface="Courier New"/>
              </a:rPr>
              <a:t> </a:t>
            </a:r>
            <a:r>
              <a:rPr b="1" lang="en" sz="2133">
                <a:solidFill>
                  <a:schemeClr val="dk1"/>
                </a:solidFill>
                <a:highlight>
                  <a:srgbClr val="FFFFFF"/>
                </a:highlight>
                <a:latin typeface="Courier New"/>
                <a:ea typeface="Courier New"/>
                <a:cs typeface="Courier New"/>
                <a:sym typeface="Courier New"/>
              </a:rPr>
              <a:t>DROP COLUMN </a:t>
            </a:r>
            <a:r>
              <a:rPr i="1" lang="en" sz="2133">
                <a:solidFill>
                  <a:schemeClr val="dk1"/>
                </a:solidFill>
                <a:highlight>
                  <a:srgbClr val="FFFFFF"/>
                </a:highlight>
                <a:latin typeface="Courier New"/>
                <a:ea typeface="Courier New"/>
                <a:cs typeface="Courier New"/>
                <a:sym typeface="Courier New"/>
              </a:rPr>
              <a:t>column_name</a:t>
            </a:r>
            <a:endParaRPr i="1" sz="2133">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00" name="Google Shape;1300;p109"/>
          <p:cNvSpPr txBox="1"/>
          <p:nvPr/>
        </p:nvSpPr>
        <p:spPr>
          <a:xfrm>
            <a:off x="1113000" y="4480733"/>
            <a:ext cx="1345200" cy="42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rgbClr val="222222"/>
                </a:solidFill>
                <a:latin typeface="Avenir"/>
                <a:ea typeface="Avenir"/>
                <a:cs typeface="Avenir"/>
                <a:sym typeface="Avenir"/>
              </a:rPr>
              <a:t>Syntax:</a:t>
            </a:r>
            <a:endParaRPr sz="2133">
              <a:solidFill>
                <a:srgbClr val="222222"/>
              </a:solidFill>
              <a:latin typeface="Avenir"/>
              <a:ea typeface="Avenir"/>
              <a:cs typeface="Avenir"/>
              <a:sym typeface="Avenir"/>
            </a:endParaRPr>
          </a:p>
        </p:txBody>
      </p:sp>
      <p:sp>
        <p:nvSpPr>
          <p:cNvPr id="1301" name="Google Shape;1301;p109"/>
          <p:cNvSpPr txBox="1"/>
          <p:nvPr/>
        </p:nvSpPr>
        <p:spPr>
          <a:xfrm>
            <a:off x="636533" y="1319200"/>
            <a:ext cx="5294004" cy="5096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latin typeface="Avenir"/>
                <a:ea typeface="Avenir"/>
                <a:cs typeface="Avenir"/>
                <a:sym typeface="Avenir"/>
              </a:rPr>
              <a:t>Dropping a column from the table</a:t>
            </a:r>
            <a:endParaRPr b="1" sz="2133">
              <a:solidFill>
                <a:schemeClr val="dk1"/>
              </a:solidFill>
              <a:latin typeface="Avenir"/>
              <a:ea typeface="Avenir"/>
              <a:cs typeface="Avenir"/>
              <a:sym typeface="Avenir"/>
            </a:endParaRPr>
          </a:p>
        </p:txBody>
      </p:sp>
      <p:sp>
        <p:nvSpPr>
          <p:cNvPr id="1302" name="Google Shape;1302;p10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110"/>
          <p:cNvSpPr txBox="1"/>
          <p:nvPr/>
        </p:nvSpPr>
        <p:spPr>
          <a:xfrm>
            <a:off x="503400" y="1850967"/>
            <a:ext cx="7929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Consider a table </a:t>
            </a:r>
            <a:r>
              <a:rPr b="1" i="1" lang="en" sz="2133">
                <a:solidFill>
                  <a:srgbClr val="222222"/>
                </a:solidFill>
                <a:highlight>
                  <a:srgbClr val="FFFFFF"/>
                </a:highlight>
                <a:latin typeface="Avenir"/>
                <a:ea typeface="Avenir"/>
                <a:cs typeface="Avenir"/>
                <a:sym typeface="Avenir"/>
              </a:rPr>
              <a:t>Customer </a:t>
            </a:r>
            <a:r>
              <a:rPr lang="en" sz="2133">
                <a:solidFill>
                  <a:srgbClr val="222222"/>
                </a:solidFill>
                <a:highlight>
                  <a:srgbClr val="FFFFFF"/>
                </a:highlight>
                <a:latin typeface="Avenir"/>
                <a:ea typeface="Avenir"/>
                <a:cs typeface="Avenir"/>
                <a:sym typeface="Avenir"/>
              </a:rPr>
              <a:t>with below fields:</a:t>
            </a:r>
            <a:endParaRPr sz="2133">
              <a:solidFill>
                <a:srgbClr val="222222"/>
              </a:solidFill>
              <a:highlight>
                <a:srgbClr val="FFFFFF"/>
              </a:highlight>
              <a:latin typeface="Avenir"/>
              <a:ea typeface="Avenir"/>
              <a:cs typeface="Avenir"/>
              <a:sym typeface="Avenir"/>
            </a:endParaRPr>
          </a:p>
        </p:txBody>
      </p:sp>
      <p:sp>
        <p:nvSpPr>
          <p:cNvPr id="1308" name="Google Shape;1308;p11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09" name="Google Shape;1309;p11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10" name="Google Shape;1310;p11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11" name="Google Shape;1311;p110"/>
          <p:cNvSpPr txBox="1"/>
          <p:nvPr/>
        </p:nvSpPr>
        <p:spPr>
          <a:xfrm>
            <a:off x="503400" y="5336667"/>
            <a:ext cx="91484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Here, we don’t need the column ‘Salary’ from the table</a:t>
            </a:r>
            <a:endParaRPr sz="2133">
              <a:solidFill>
                <a:srgbClr val="222222"/>
              </a:solidFill>
              <a:highlight>
                <a:srgbClr val="FFFFFF"/>
              </a:highlight>
              <a:latin typeface="Avenir"/>
              <a:ea typeface="Avenir"/>
              <a:cs typeface="Avenir"/>
              <a:sym typeface="Avenir"/>
            </a:endParaRPr>
          </a:p>
        </p:txBody>
      </p:sp>
      <p:sp>
        <p:nvSpPr>
          <p:cNvPr id="1312" name="Google Shape;1312;p11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pic>
        <p:nvPicPr>
          <p:cNvPr id="1313" name="Google Shape;1313;p110"/>
          <p:cNvPicPr preferRelativeResize="0"/>
          <p:nvPr/>
        </p:nvPicPr>
        <p:blipFill rotWithShape="1">
          <a:blip r:embed="rId4">
            <a:alphaModFix/>
          </a:blip>
          <a:srcRect b="0" l="0" r="0" t="0"/>
          <a:stretch/>
        </p:blipFill>
        <p:spPr>
          <a:xfrm>
            <a:off x="3271490" y="2759101"/>
            <a:ext cx="5649028" cy="214745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111"/>
          <p:cNvSpPr txBox="1"/>
          <p:nvPr/>
        </p:nvSpPr>
        <p:spPr>
          <a:xfrm>
            <a:off x="503400" y="1749367"/>
            <a:ext cx="11401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Use below </a:t>
            </a:r>
            <a:r>
              <a:rPr i="1" lang="en" sz="2133">
                <a:solidFill>
                  <a:srgbClr val="222222"/>
                </a:solidFill>
                <a:highlight>
                  <a:srgbClr val="FFFFFF"/>
                </a:highlight>
                <a:latin typeface="Avenir"/>
                <a:ea typeface="Avenir"/>
                <a:cs typeface="Avenir"/>
                <a:sym typeface="Avenir"/>
              </a:rPr>
              <a:t>alter </a:t>
            </a:r>
            <a:r>
              <a:rPr lang="en" sz="2133">
                <a:solidFill>
                  <a:srgbClr val="222222"/>
                </a:solidFill>
                <a:highlight>
                  <a:srgbClr val="FFFFFF"/>
                </a:highlight>
                <a:latin typeface="Avenir"/>
                <a:ea typeface="Avenir"/>
                <a:cs typeface="Avenir"/>
                <a:sym typeface="Avenir"/>
              </a:rPr>
              <a:t>query to drop the ‘Salary’ column from the table Customer</a:t>
            </a:r>
            <a:endParaRPr sz="2133">
              <a:solidFill>
                <a:srgbClr val="222222"/>
              </a:solidFill>
              <a:highlight>
                <a:srgbClr val="FFFFFF"/>
              </a:highlight>
              <a:latin typeface="Avenir"/>
              <a:ea typeface="Avenir"/>
              <a:cs typeface="Avenir"/>
              <a:sym typeface="Avenir"/>
            </a:endParaRPr>
          </a:p>
        </p:txBody>
      </p:sp>
      <p:sp>
        <p:nvSpPr>
          <p:cNvPr id="1319" name="Google Shape;1319;p11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20" name="Google Shape;1320;p11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21" name="Google Shape;1321;p11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22" name="Google Shape;1322;p111"/>
          <p:cNvSpPr txBox="1"/>
          <p:nvPr/>
        </p:nvSpPr>
        <p:spPr>
          <a:xfrm>
            <a:off x="551433" y="3530600"/>
            <a:ext cx="11216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Use </a:t>
            </a:r>
            <a:r>
              <a:rPr b="1" lang="en" sz="2000">
                <a:solidFill>
                  <a:srgbClr val="222222"/>
                </a:solidFill>
                <a:highlight>
                  <a:srgbClr val="FFFFFF"/>
                </a:highlight>
                <a:latin typeface="Courier New"/>
                <a:ea typeface="Courier New"/>
                <a:cs typeface="Courier New"/>
                <a:sym typeface="Courier New"/>
              </a:rPr>
              <a:t>describe </a:t>
            </a:r>
            <a:r>
              <a:rPr b="1" i="1" lang="en" sz="2000">
                <a:solidFill>
                  <a:srgbClr val="222222"/>
                </a:solidFill>
                <a:highlight>
                  <a:srgbClr val="FFFFFF"/>
                </a:highlight>
                <a:latin typeface="Courier New"/>
                <a:ea typeface="Courier New"/>
                <a:cs typeface="Courier New"/>
                <a:sym typeface="Courier New"/>
              </a:rPr>
              <a:t>Customer</a:t>
            </a:r>
            <a:r>
              <a:rPr b="1" i="1" lang="en" sz="2400">
                <a:solidFill>
                  <a:srgbClr val="222222"/>
                </a:solidFill>
                <a:highlight>
                  <a:srgbClr val="FFFFFF"/>
                </a:highlight>
                <a:latin typeface="Courier New"/>
                <a:ea typeface="Courier New"/>
                <a:cs typeface="Courier New"/>
                <a:sym typeface="Courier New"/>
              </a:rPr>
              <a:t> </a:t>
            </a:r>
            <a:r>
              <a:rPr lang="en" sz="2133">
                <a:solidFill>
                  <a:srgbClr val="222222"/>
                </a:solidFill>
                <a:highlight>
                  <a:srgbClr val="FFFFFF"/>
                </a:highlight>
                <a:latin typeface="Avenir"/>
                <a:ea typeface="Avenir"/>
                <a:cs typeface="Avenir"/>
                <a:sym typeface="Avenir"/>
              </a:rPr>
              <a:t>to check if the column has been drop from the table</a:t>
            </a:r>
            <a:endParaRPr sz="2133">
              <a:solidFill>
                <a:srgbClr val="222222"/>
              </a:solidFill>
              <a:highlight>
                <a:srgbClr val="FFFFFF"/>
              </a:highlight>
              <a:latin typeface="Avenir"/>
              <a:ea typeface="Avenir"/>
              <a:cs typeface="Avenir"/>
              <a:sym typeface="Avenir"/>
            </a:endParaRPr>
          </a:p>
        </p:txBody>
      </p:sp>
      <p:sp>
        <p:nvSpPr>
          <p:cNvPr id="1323" name="Google Shape;1323;p111"/>
          <p:cNvSpPr txBox="1"/>
          <p:nvPr/>
        </p:nvSpPr>
        <p:spPr>
          <a:xfrm>
            <a:off x="2556600" y="2640000"/>
            <a:ext cx="69688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 Customer DROP COLUMN Salary;</a:t>
            </a:r>
            <a:endParaRPr b="1" i="1" sz="2133">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24" name="Google Shape;1324;p11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Drop Clause</a:t>
            </a:r>
            <a:endParaRPr sz="3200">
              <a:solidFill>
                <a:srgbClr val="434343"/>
              </a:solidFill>
              <a:latin typeface="Avenir"/>
              <a:ea typeface="Avenir"/>
              <a:cs typeface="Avenir"/>
              <a:sym typeface="Avenir"/>
            </a:endParaRPr>
          </a:p>
        </p:txBody>
      </p:sp>
      <p:pic>
        <p:nvPicPr>
          <p:cNvPr id="1325" name="Google Shape;1325;p111"/>
          <p:cNvPicPr preferRelativeResize="0"/>
          <p:nvPr/>
        </p:nvPicPr>
        <p:blipFill rotWithShape="1">
          <a:blip r:embed="rId4">
            <a:alphaModFix/>
          </a:blip>
          <a:srcRect b="17558" l="0" r="0" t="0"/>
          <a:stretch/>
        </p:blipFill>
        <p:spPr>
          <a:xfrm>
            <a:off x="3447534" y="4326933"/>
            <a:ext cx="5513333" cy="1727867"/>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9" name="Shape 1329"/>
        <p:cNvGrpSpPr/>
        <p:nvPr/>
      </p:nvGrpSpPr>
      <p:grpSpPr>
        <a:xfrm>
          <a:off x="0" y="0"/>
          <a:ext cx="0" cy="0"/>
          <a:chOff x="0" y="0"/>
          <a:chExt cx="0" cy="0"/>
        </a:xfrm>
      </p:grpSpPr>
      <p:sp>
        <p:nvSpPr>
          <p:cNvPr id="1330" name="Google Shape;1330;p112"/>
          <p:cNvSpPr txBox="1"/>
          <p:nvPr/>
        </p:nvSpPr>
        <p:spPr>
          <a:xfrm>
            <a:off x="503400" y="1749367"/>
            <a:ext cx="9690000" cy="17724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DROP query allows you to:</a:t>
            </a:r>
            <a:endParaRPr sz="2133">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Delete a database</a:t>
            </a:r>
            <a:endParaRPr b="0" i="0" sz="2133" u="none" cap="none" strike="noStrike">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Delete an existing table from the database</a:t>
            </a:r>
            <a:endParaRPr b="0" i="0" sz="2133" u="none" cap="none" strike="noStrike">
              <a:solidFill>
                <a:schemeClr val="dk1"/>
              </a:solidFill>
              <a:highlight>
                <a:srgbClr val="FFFFFF"/>
              </a:highlight>
              <a:latin typeface="Avenir"/>
              <a:ea typeface="Avenir"/>
              <a:cs typeface="Avenir"/>
              <a:sym typeface="Avenir"/>
            </a:endParaRPr>
          </a:p>
        </p:txBody>
      </p:sp>
      <p:sp>
        <p:nvSpPr>
          <p:cNvPr id="1331" name="Google Shape;1331;p11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32" name="Google Shape;1332;p11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33" name="Google Shape;1333;p11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34" name="Google Shape;1334;p11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Revisiting The Drop Query</a:t>
            </a:r>
            <a:endParaRPr sz="3200">
              <a:solidFill>
                <a:srgbClr val="434343"/>
              </a:solidFill>
              <a:latin typeface="Avenir"/>
              <a:ea typeface="Avenir"/>
              <a:cs typeface="Avenir"/>
              <a:sym typeface="Avenir"/>
            </a:endParaRPr>
          </a:p>
        </p:txBody>
      </p:sp>
      <p:sp>
        <p:nvSpPr>
          <p:cNvPr id="1335" name="Google Shape;1335;p112"/>
          <p:cNvSpPr txBox="1"/>
          <p:nvPr/>
        </p:nvSpPr>
        <p:spPr>
          <a:xfrm>
            <a:off x="3073533" y="4448233"/>
            <a:ext cx="66740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None/>
            </a:pPr>
            <a:r>
              <a:rPr b="1" lang="en" sz="2000">
                <a:solidFill>
                  <a:schemeClr val="dk1"/>
                </a:solidFill>
                <a:highlight>
                  <a:srgbClr val="FFFFFF"/>
                </a:highlight>
                <a:latin typeface="Courier New"/>
                <a:ea typeface="Courier New"/>
                <a:cs typeface="Courier New"/>
                <a:sym typeface="Courier New"/>
              </a:rPr>
              <a:t>DROP DATABASE</a:t>
            </a:r>
            <a:r>
              <a:rPr i="1" lang="en" sz="2000">
                <a:solidFill>
                  <a:schemeClr val="dk1"/>
                </a:solidFill>
                <a:highlight>
                  <a:srgbClr val="FFFFFF"/>
                </a:highlight>
                <a:latin typeface="Courier New"/>
                <a:ea typeface="Courier New"/>
                <a:cs typeface="Courier New"/>
                <a:sym typeface="Courier New"/>
              </a:rPr>
              <a:t> database_name</a:t>
            </a:r>
            <a:endParaRPr i="1" sz="200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36" name="Google Shape;1336;p112"/>
          <p:cNvSpPr txBox="1"/>
          <p:nvPr/>
        </p:nvSpPr>
        <p:spPr>
          <a:xfrm>
            <a:off x="605000" y="3871133"/>
            <a:ext cx="4892800" cy="42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i="1" lang="en" sz="2133">
                <a:solidFill>
                  <a:schemeClr val="dk1"/>
                </a:solidFill>
                <a:latin typeface="Avenir"/>
                <a:ea typeface="Avenir"/>
                <a:cs typeface="Avenir"/>
                <a:sym typeface="Avenir"/>
              </a:rPr>
              <a:t>Syntax to delete an existing database:</a:t>
            </a:r>
            <a:endParaRPr i="1" sz="2133">
              <a:solidFill>
                <a:schemeClr val="dk1"/>
              </a:solidFill>
              <a:latin typeface="Avenir"/>
              <a:ea typeface="Avenir"/>
              <a:cs typeface="Avenir"/>
              <a:sym typeface="Avenir"/>
            </a:endParaRPr>
          </a:p>
        </p:txBody>
      </p:sp>
      <p:sp>
        <p:nvSpPr>
          <p:cNvPr id="1337" name="Google Shape;1337;p112"/>
          <p:cNvSpPr txBox="1"/>
          <p:nvPr/>
        </p:nvSpPr>
        <p:spPr>
          <a:xfrm>
            <a:off x="3073533" y="5769033"/>
            <a:ext cx="66740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None/>
            </a:pPr>
            <a:r>
              <a:rPr b="1" lang="en" sz="2000">
                <a:solidFill>
                  <a:schemeClr val="dk1"/>
                </a:solidFill>
                <a:highlight>
                  <a:srgbClr val="FFFFFF"/>
                </a:highlight>
                <a:latin typeface="Courier New"/>
                <a:ea typeface="Courier New"/>
                <a:cs typeface="Courier New"/>
                <a:sym typeface="Courier New"/>
              </a:rPr>
              <a:t>DROP TABLE </a:t>
            </a:r>
            <a:r>
              <a:rPr i="1" lang="en" sz="2000">
                <a:solidFill>
                  <a:schemeClr val="dk1"/>
                </a:solidFill>
                <a:highlight>
                  <a:srgbClr val="FFFFFF"/>
                </a:highlight>
                <a:latin typeface="Courier New"/>
                <a:ea typeface="Courier New"/>
                <a:cs typeface="Courier New"/>
                <a:sym typeface="Courier New"/>
              </a:rPr>
              <a:t>table_name</a:t>
            </a:r>
            <a:endParaRPr i="1" sz="2000">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338" name="Google Shape;1338;p112"/>
          <p:cNvSpPr txBox="1"/>
          <p:nvPr/>
        </p:nvSpPr>
        <p:spPr>
          <a:xfrm>
            <a:off x="605000" y="5293533"/>
            <a:ext cx="6082400" cy="42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i="1" lang="en" sz="2133">
                <a:solidFill>
                  <a:schemeClr val="dk1"/>
                </a:solidFill>
                <a:latin typeface="Avenir"/>
                <a:ea typeface="Avenir"/>
                <a:cs typeface="Avenir"/>
                <a:sym typeface="Avenir"/>
              </a:rPr>
              <a:t>Syntax to delete an existing table in a database:</a:t>
            </a:r>
            <a:endParaRPr i="1" sz="2133">
              <a:solidFill>
                <a:schemeClr val="dk1"/>
              </a:solidFill>
              <a:latin typeface="Avenir"/>
              <a:ea typeface="Avenir"/>
              <a:cs typeface="Avenir"/>
              <a:sym typeface="Aveni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113"/>
          <p:cNvSpPr txBox="1"/>
          <p:nvPr/>
        </p:nvSpPr>
        <p:spPr>
          <a:xfrm>
            <a:off x="503400" y="1749367"/>
            <a:ext cx="10721200" cy="25600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50000"/>
              </a:lnSpc>
              <a:spcBef>
                <a:spcPts val="0"/>
              </a:spcBef>
              <a:spcAft>
                <a:spcPts val="0"/>
              </a:spcAft>
              <a:buClr>
                <a:schemeClr val="dk1"/>
              </a:buClr>
              <a:buSzPts val="1600"/>
              <a:buFont typeface="Avenir"/>
              <a:buChar char="●"/>
            </a:pPr>
            <a:r>
              <a:rPr lang="en" sz="2133">
                <a:solidFill>
                  <a:srgbClr val="222222"/>
                </a:solidFill>
                <a:highlight>
                  <a:srgbClr val="FFFFFF"/>
                </a:highlight>
                <a:latin typeface="Avenir"/>
                <a:ea typeface="Avenir"/>
                <a:cs typeface="Avenir"/>
                <a:sym typeface="Avenir"/>
              </a:rPr>
              <a:t>The rename command is used to change the name of an existing database table to a new name</a:t>
            </a:r>
            <a:endParaRPr sz="2133">
              <a:solidFill>
                <a:srgbClr val="222222"/>
              </a:solidFill>
              <a:highlight>
                <a:srgbClr val="FFFFFF"/>
              </a:highlight>
              <a:latin typeface="Avenir"/>
              <a:ea typeface="Avenir"/>
              <a:cs typeface="Avenir"/>
              <a:sym typeface="Avenir"/>
            </a:endParaRPr>
          </a:p>
          <a:p>
            <a:pPr indent="0" lvl="0" marL="0" marR="0" rtl="0" algn="just">
              <a:lnSpc>
                <a:spcPct val="150000"/>
              </a:lnSpc>
              <a:spcBef>
                <a:spcPts val="0"/>
              </a:spcBef>
              <a:spcAft>
                <a:spcPts val="0"/>
              </a:spcAft>
              <a:buNone/>
            </a:pPr>
            <a:r>
              <a:t/>
            </a:r>
            <a:endParaRPr sz="2133">
              <a:solidFill>
                <a:srgbClr val="222222"/>
              </a:solidFill>
              <a:highlight>
                <a:srgbClr val="FFFFFF"/>
              </a:highlight>
              <a:latin typeface="Avenir"/>
              <a:ea typeface="Avenir"/>
              <a:cs typeface="Avenir"/>
              <a:sym typeface="Avenir"/>
            </a:endParaRPr>
          </a:p>
          <a:p>
            <a:pPr indent="-440255" lvl="0" marL="609585" marR="0" rtl="0" algn="just">
              <a:lnSpc>
                <a:spcPct val="150000"/>
              </a:lnSpc>
              <a:spcBef>
                <a:spcPts val="0"/>
              </a:spcBef>
              <a:spcAft>
                <a:spcPts val="0"/>
              </a:spcAft>
              <a:buClr>
                <a:srgbClr val="222222"/>
              </a:buClr>
              <a:buSzPts val="1600"/>
              <a:buFont typeface="Avenir"/>
              <a:buChar char="●"/>
            </a:pPr>
            <a:r>
              <a:rPr lang="en" sz="2133">
                <a:solidFill>
                  <a:srgbClr val="222222"/>
                </a:solidFill>
                <a:highlight>
                  <a:srgbClr val="FFFFFF"/>
                </a:highlight>
                <a:latin typeface="Avenir"/>
                <a:ea typeface="Avenir"/>
                <a:cs typeface="Avenir"/>
                <a:sym typeface="Avenir"/>
              </a:rPr>
              <a:t>Renaming a table does not make it to lose any data is contained within it</a:t>
            </a:r>
            <a:endParaRPr sz="2133">
              <a:solidFill>
                <a:srgbClr val="222222"/>
              </a:solidFill>
              <a:highlight>
                <a:srgbClr val="FFFFFF"/>
              </a:highlight>
              <a:latin typeface="Avenir"/>
              <a:ea typeface="Avenir"/>
              <a:cs typeface="Avenir"/>
              <a:sym typeface="Avenir"/>
            </a:endParaRPr>
          </a:p>
        </p:txBody>
      </p:sp>
      <p:sp>
        <p:nvSpPr>
          <p:cNvPr id="1344" name="Google Shape;1344;p11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45" name="Google Shape;1345;p11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46" name="Google Shape;1346;p11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47" name="Google Shape;1347;p11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Rename Query</a:t>
            </a:r>
            <a:endParaRPr sz="3200">
              <a:solidFill>
                <a:srgbClr val="434343"/>
              </a:solidFill>
              <a:latin typeface="Avenir"/>
              <a:ea typeface="Avenir"/>
              <a:cs typeface="Avenir"/>
              <a:sym typeface="Avenir"/>
            </a:endParaRPr>
          </a:p>
        </p:txBody>
      </p:sp>
      <p:sp>
        <p:nvSpPr>
          <p:cNvPr id="1348" name="Google Shape;1348;p113"/>
          <p:cNvSpPr txBox="1"/>
          <p:nvPr/>
        </p:nvSpPr>
        <p:spPr>
          <a:xfrm>
            <a:off x="2097100" y="5159433"/>
            <a:ext cx="8294000" cy="6060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None/>
            </a:pPr>
            <a:r>
              <a:rPr b="1" lang="en" sz="2000">
                <a:solidFill>
                  <a:schemeClr val="dk1"/>
                </a:solidFill>
                <a:highlight>
                  <a:srgbClr val="FFFFFF"/>
                </a:highlight>
                <a:latin typeface="Courier New"/>
                <a:ea typeface="Courier New"/>
                <a:cs typeface="Courier New"/>
                <a:sym typeface="Courier New"/>
              </a:rPr>
              <a:t>RENAME TABLE</a:t>
            </a:r>
            <a:r>
              <a:rPr i="1" lang="en" sz="2000">
                <a:solidFill>
                  <a:schemeClr val="dk1"/>
                </a:solidFill>
                <a:highlight>
                  <a:srgbClr val="FFFFFF"/>
                </a:highlight>
                <a:latin typeface="Courier New"/>
                <a:ea typeface="Courier New"/>
                <a:cs typeface="Courier New"/>
                <a:sym typeface="Courier New"/>
              </a:rPr>
              <a:t> current_table_name </a:t>
            </a:r>
            <a:r>
              <a:rPr b="1" lang="en" sz="2000">
                <a:solidFill>
                  <a:schemeClr val="dk1"/>
                </a:solidFill>
                <a:highlight>
                  <a:srgbClr val="FFFFFF"/>
                </a:highlight>
                <a:latin typeface="Courier New"/>
                <a:ea typeface="Courier New"/>
                <a:cs typeface="Courier New"/>
                <a:sym typeface="Courier New"/>
              </a:rPr>
              <a:t>TO </a:t>
            </a:r>
            <a:r>
              <a:rPr i="1" lang="en" sz="2000">
                <a:solidFill>
                  <a:schemeClr val="dk1"/>
                </a:solidFill>
                <a:highlight>
                  <a:srgbClr val="FFFFFF"/>
                </a:highlight>
                <a:latin typeface="Courier New"/>
                <a:ea typeface="Courier New"/>
                <a:cs typeface="Courier New"/>
                <a:sym typeface="Courier New"/>
              </a:rPr>
              <a:t>new_table_name</a:t>
            </a:r>
            <a:endParaRPr sz="2133">
              <a:solidFill>
                <a:schemeClr val="dk1"/>
              </a:solidFill>
              <a:latin typeface="Calibri"/>
              <a:ea typeface="Calibri"/>
              <a:cs typeface="Calibri"/>
              <a:sym typeface="Calibri"/>
            </a:endParaRPr>
          </a:p>
        </p:txBody>
      </p:sp>
      <p:sp>
        <p:nvSpPr>
          <p:cNvPr id="1349" name="Google Shape;1349;p113"/>
          <p:cNvSpPr txBox="1"/>
          <p:nvPr/>
        </p:nvSpPr>
        <p:spPr>
          <a:xfrm>
            <a:off x="868333" y="4413767"/>
            <a:ext cx="1219200" cy="42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14"/>
          <p:cNvSpPr txBox="1"/>
          <p:nvPr/>
        </p:nvSpPr>
        <p:spPr>
          <a:xfrm>
            <a:off x="503400" y="1850967"/>
            <a:ext cx="99348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Rename the current Customer table to Customer_info</a:t>
            </a:r>
            <a:endParaRPr sz="2133">
              <a:solidFill>
                <a:schemeClr val="dk1"/>
              </a:solidFill>
              <a:highlight>
                <a:srgbClr val="FFFFFF"/>
              </a:highlight>
              <a:latin typeface="Avenir"/>
              <a:ea typeface="Avenir"/>
              <a:cs typeface="Avenir"/>
              <a:sym typeface="Avenir"/>
            </a:endParaRPr>
          </a:p>
        </p:txBody>
      </p:sp>
      <p:sp>
        <p:nvSpPr>
          <p:cNvPr id="1355" name="Google Shape;1355;p11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56" name="Google Shape;1356;p11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57" name="Google Shape;1357;p11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58" name="Google Shape;1358;p114"/>
          <p:cNvSpPr txBox="1"/>
          <p:nvPr/>
        </p:nvSpPr>
        <p:spPr>
          <a:xfrm>
            <a:off x="1049500" y="5235067"/>
            <a:ext cx="10126400" cy="9144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2133">
                <a:solidFill>
                  <a:schemeClr val="dk1"/>
                </a:solidFill>
                <a:highlight>
                  <a:srgbClr val="FFFFFF"/>
                </a:highlight>
                <a:latin typeface="Avenir"/>
                <a:ea typeface="Avenir"/>
                <a:cs typeface="Avenir"/>
                <a:sym typeface="Avenir"/>
              </a:rPr>
              <a:t>You can use </a:t>
            </a:r>
            <a:r>
              <a:rPr b="1" lang="en" sz="2133">
                <a:solidFill>
                  <a:schemeClr val="dk1"/>
                </a:solidFill>
                <a:highlight>
                  <a:srgbClr val="FFFFFF"/>
                </a:highlight>
                <a:latin typeface="Courier New"/>
                <a:ea typeface="Courier New"/>
                <a:cs typeface="Courier New"/>
                <a:sym typeface="Courier New"/>
              </a:rPr>
              <a:t>show tables</a:t>
            </a:r>
            <a:r>
              <a:rPr lang="en" sz="2133">
                <a:solidFill>
                  <a:schemeClr val="dk1"/>
                </a:solidFill>
                <a:highlight>
                  <a:srgbClr val="FFFFFF"/>
                </a:highlight>
                <a:latin typeface="Avenir"/>
                <a:ea typeface="Avenir"/>
                <a:cs typeface="Avenir"/>
                <a:sym typeface="Avenir"/>
              </a:rPr>
              <a:t> command to retrieve the name of all the tables present in a database. ‘misc’ is the name of the database</a:t>
            </a:r>
            <a:endParaRPr sz="2133">
              <a:solidFill>
                <a:schemeClr val="dk1"/>
              </a:solidFill>
              <a:highlight>
                <a:srgbClr val="FFFFFF"/>
              </a:highlight>
              <a:latin typeface="Avenir"/>
              <a:ea typeface="Avenir"/>
              <a:cs typeface="Avenir"/>
              <a:sym typeface="Avenir"/>
            </a:endParaRPr>
          </a:p>
        </p:txBody>
      </p:sp>
      <p:pic>
        <p:nvPicPr>
          <p:cNvPr id="1359" name="Google Shape;1359;p114"/>
          <p:cNvPicPr preferRelativeResize="0"/>
          <p:nvPr/>
        </p:nvPicPr>
        <p:blipFill rotWithShape="1">
          <a:blip r:embed="rId4">
            <a:alphaModFix/>
          </a:blip>
          <a:srcRect b="0" l="0" r="0" t="0"/>
          <a:stretch/>
        </p:blipFill>
        <p:spPr>
          <a:xfrm>
            <a:off x="4840217" y="3456800"/>
            <a:ext cx="2138519" cy="914400"/>
          </a:xfrm>
          <a:prstGeom prst="rect">
            <a:avLst/>
          </a:prstGeom>
          <a:noFill/>
          <a:ln cap="flat" cmpd="sng" w="19050">
            <a:solidFill>
              <a:schemeClr val="dk2"/>
            </a:solidFill>
            <a:prstDash val="solid"/>
            <a:round/>
            <a:headEnd len="sm" w="sm" type="none"/>
            <a:tailEnd len="sm" w="sm" type="none"/>
          </a:ln>
        </p:spPr>
      </p:pic>
      <p:sp>
        <p:nvSpPr>
          <p:cNvPr id="1360" name="Google Shape;1360;p11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Rename Query</a:t>
            </a:r>
            <a:endParaRPr sz="3200">
              <a:solidFill>
                <a:srgbClr val="434343"/>
              </a:solidFill>
              <a:latin typeface="Avenir"/>
              <a:ea typeface="Avenir"/>
              <a:cs typeface="Avenir"/>
              <a:sym typeface="Aveni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4" name="Shape 1364"/>
        <p:cNvGrpSpPr/>
        <p:nvPr/>
      </p:nvGrpSpPr>
      <p:grpSpPr>
        <a:xfrm>
          <a:off x="0" y="0"/>
          <a:ext cx="0" cy="0"/>
          <a:chOff x="0" y="0"/>
          <a:chExt cx="0" cy="0"/>
        </a:xfrm>
      </p:grpSpPr>
      <p:sp>
        <p:nvSpPr>
          <p:cNvPr id="1365" name="Google Shape;1365;p115"/>
          <p:cNvSpPr txBox="1"/>
          <p:nvPr/>
        </p:nvSpPr>
        <p:spPr>
          <a:xfrm>
            <a:off x="503400" y="1850967"/>
            <a:ext cx="106544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Below command changes the name of the table Customer to Customer_info:</a:t>
            </a:r>
            <a:endParaRPr sz="2133">
              <a:solidFill>
                <a:schemeClr val="dk1"/>
              </a:solidFill>
              <a:highlight>
                <a:srgbClr val="FFFFFF"/>
              </a:highlight>
              <a:latin typeface="Avenir"/>
              <a:ea typeface="Avenir"/>
              <a:cs typeface="Avenir"/>
              <a:sym typeface="Avenir"/>
            </a:endParaRPr>
          </a:p>
        </p:txBody>
      </p:sp>
      <p:sp>
        <p:nvSpPr>
          <p:cNvPr id="1366" name="Google Shape;1366;p11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67" name="Google Shape;1367;p11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68" name="Google Shape;1368;p11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369" name="Google Shape;1369;p115"/>
          <p:cNvSpPr txBox="1"/>
          <p:nvPr/>
        </p:nvSpPr>
        <p:spPr>
          <a:xfrm>
            <a:off x="2557600" y="2873633"/>
            <a:ext cx="6926800" cy="5956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RENAME TABLE </a:t>
            </a:r>
            <a:r>
              <a:rPr lang="en" sz="2133">
                <a:solidFill>
                  <a:schemeClr val="dk1"/>
                </a:solidFill>
                <a:highlight>
                  <a:srgbClr val="FFFFFF"/>
                </a:highlight>
                <a:latin typeface="Courier New"/>
                <a:ea typeface="Courier New"/>
                <a:cs typeface="Courier New"/>
                <a:sym typeface="Courier New"/>
              </a:rPr>
              <a:t>Customer </a:t>
            </a:r>
            <a:r>
              <a:rPr b="1" lang="en" sz="2133">
                <a:solidFill>
                  <a:schemeClr val="dk1"/>
                </a:solidFill>
                <a:highlight>
                  <a:srgbClr val="FFFFFF"/>
                </a:highlight>
                <a:latin typeface="Courier New"/>
                <a:ea typeface="Courier New"/>
                <a:cs typeface="Courier New"/>
                <a:sym typeface="Courier New"/>
              </a:rPr>
              <a:t>TO </a:t>
            </a:r>
            <a:r>
              <a:rPr lang="en" sz="2133">
                <a:solidFill>
                  <a:schemeClr val="dk1"/>
                </a:solidFill>
                <a:highlight>
                  <a:srgbClr val="FFFFFF"/>
                </a:highlight>
                <a:latin typeface="Courier New"/>
                <a:ea typeface="Courier New"/>
                <a:cs typeface="Courier New"/>
                <a:sym typeface="Courier New"/>
              </a:rPr>
              <a:t>Customer_info</a:t>
            </a:r>
            <a:endParaRPr sz="2133">
              <a:solidFill>
                <a:schemeClr val="dk1"/>
              </a:solidFill>
              <a:highlight>
                <a:srgbClr val="FFFFFF"/>
              </a:highlight>
              <a:latin typeface="Courier New"/>
              <a:ea typeface="Courier New"/>
              <a:cs typeface="Courier New"/>
              <a:sym typeface="Courier New"/>
            </a:endParaRPr>
          </a:p>
        </p:txBody>
      </p:sp>
      <p:pic>
        <p:nvPicPr>
          <p:cNvPr id="1370" name="Google Shape;1370;p115"/>
          <p:cNvPicPr preferRelativeResize="0"/>
          <p:nvPr/>
        </p:nvPicPr>
        <p:blipFill rotWithShape="1">
          <a:blip r:embed="rId4">
            <a:alphaModFix/>
          </a:blip>
          <a:srcRect b="0" l="0" r="0" t="0"/>
          <a:stretch/>
        </p:blipFill>
        <p:spPr>
          <a:xfrm>
            <a:off x="4860767" y="5095434"/>
            <a:ext cx="2267267" cy="842567"/>
          </a:xfrm>
          <a:prstGeom prst="rect">
            <a:avLst/>
          </a:prstGeom>
          <a:noFill/>
          <a:ln cap="flat" cmpd="sng" w="19050">
            <a:solidFill>
              <a:schemeClr val="dk2"/>
            </a:solidFill>
            <a:prstDash val="solid"/>
            <a:round/>
            <a:headEnd len="sm" w="sm" type="none"/>
            <a:tailEnd len="sm" w="sm" type="none"/>
          </a:ln>
        </p:spPr>
      </p:pic>
      <p:sp>
        <p:nvSpPr>
          <p:cNvPr id="1371" name="Google Shape;1371;p115"/>
          <p:cNvSpPr txBox="1"/>
          <p:nvPr/>
        </p:nvSpPr>
        <p:spPr>
          <a:xfrm>
            <a:off x="508000" y="4289367"/>
            <a:ext cx="10031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name of the table Customer is now changed to customer_info:</a:t>
            </a:r>
            <a:endParaRPr sz="2133">
              <a:solidFill>
                <a:schemeClr val="dk1"/>
              </a:solidFill>
              <a:highlight>
                <a:srgbClr val="FFFFFF"/>
              </a:highlight>
              <a:latin typeface="Avenir"/>
              <a:ea typeface="Avenir"/>
              <a:cs typeface="Avenir"/>
              <a:sym typeface="Avenir"/>
            </a:endParaRPr>
          </a:p>
        </p:txBody>
      </p:sp>
      <p:sp>
        <p:nvSpPr>
          <p:cNvPr id="1372" name="Google Shape;1372;p11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Rename Query</a:t>
            </a:r>
            <a:endParaRPr sz="3200">
              <a:solidFill>
                <a:srgbClr val="434343"/>
              </a:solidFill>
              <a:latin typeface="Avenir"/>
              <a:ea typeface="Avenir"/>
              <a:cs typeface="Avenir"/>
              <a:sym typeface="Aveni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7" name="Shape 1377"/>
        <p:cNvGrpSpPr/>
        <p:nvPr/>
      </p:nvGrpSpPr>
      <p:grpSpPr>
        <a:xfrm>
          <a:off x="0" y="0"/>
          <a:ext cx="0" cy="0"/>
          <a:chOff x="0" y="0"/>
          <a:chExt cx="0" cy="0"/>
        </a:xfrm>
      </p:grpSpPr>
      <p:sp>
        <p:nvSpPr>
          <p:cNvPr id="1378" name="Google Shape;1378;p116"/>
          <p:cNvSpPr txBox="1"/>
          <p:nvPr/>
        </p:nvSpPr>
        <p:spPr>
          <a:xfrm>
            <a:off x="513633" y="2488300"/>
            <a:ext cx="9888400" cy="22372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highlight>
                  <a:srgbClr val="FFFFFF"/>
                </a:highlight>
                <a:latin typeface="Calibri"/>
                <a:ea typeface="Calibri"/>
                <a:cs typeface="Calibri"/>
                <a:sym typeface="Calibri"/>
              </a:rPr>
              <a:t>Thank You</a:t>
            </a:r>
            <a:endParaRPr sz="6667">
              <a:solidFill>
                <a:srgbClr val="7F7F7F"/>
              </a:solidFill>
              <a:latin typeface="Calibri"/>
              <a:ea typeface="Calibri"/>
              <a:cs typeface="Calibri"/>
              <a:sym typeface="Calibri"/>
            </a:endParaRPr>
          </a:p>
        </p:txBody>
      </p:sp>
      <p:sp>
        <p:nvSpPr>
          <p:cNvPr id="1379" name="Google Shape;1379;p11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380" name="Google Shape;1380;p11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381" name="Google Shape;1381;p11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Keys</a:t>
            </a:r>
            <a:endParaRPr sz="3200">
              <a:solidFill>
                <a:srgbClr val="434343"/>
              </a:solidFill>
              <a:latin typeface="Avenir"/>
              <a:ea typeface="Avenir"/>
              <a:cs typeface="Avenir"/>
              <a:sym typeface="Avenir"/>
            </a:endParaRPr>
          </a:p>
        </p:txBody>
      </p:sp>
      <p:sp>
        <p:nvSpPr>
          <p:cNvPr id="195" name="Google Shape;195;p1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96" name="Google Shape;196;p1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97" name="Google Shape;197;p1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98" name="Google Shape;198;p11"/>
          <p:cNvSpPr txBox="1"/>
          <p:nvPr/>
        </p:nvSpPr>
        <p:spPr>
          <a:xfrm>
            <a:off x="555433" y="1924933"/>
            <a:ext cx="11018000" cy="40188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Candidate key: An attribute (column) of a set of attributes that uniquely identifies a record</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40255" lvl="1" marL="1219170" marR="0" rtl="0" algn="just">
              <a:spcBef>
                <a:spcPts val="0"/>
              </a:spcBef>
              <a:spcAft>
                <a:spcPts val="0"/>
              </a:spcAft>
              <a:buClr>
                <a:srgbClr val="666666"/>
              </a:buClr>
              <a:buSzPts val="1600"/>
              <a:buFont typeface="Avenir"/>
              <a:buChar char="○"/>
            </a:pPr>
            <a:r>
              <a:rPr b="0" i="0" lang="en" sz="2133" u="none" cap="none" strike="noStrike">
                <a:solidFill>
                  <a:srgbClr val="666666"/>
                </a:solidFill>
                <a:latin typeface="Avenir"/>
                <a:ea typeface="Avenir"/>
                <a:cs typeface="Avenir"/>
                <a:sym typeface="Avenir"/>
              </a:rPr>
              <a:t>eg.: Customer ID + Store ID + Location ID in a customer transaction table</a:t>
            </a:r>
            <a:endParaRPr b="0" i="0" sz="2133"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sz="2133">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sz="2133">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sz="2133">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Primary key: Identifies each record in a table and must never be the same for 2 records in a table</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40255" lvl="1" marL="1219170" marR="0" rtl="0" algn="just">
              <a:spcBef>
                <a:spcPts val="0"/>
              </a:spcBef>
              <a:spcAft>
                <a:spcPts val="0"/>
              </a:spcAft>
              <a:buClr>
                <a:srgbClr val="666666"/>
              </a:buClr>
              <a:buSzPts val="1600"/>
              <a:buFont typeface="Avenir"/>
              <a:buChar char="○"/>
            </a:pPr>
            <a:r>
              <a:rPr b="0" i="0" lang="en" sz="2133" u="none" cap="none" strike="noStrike">
                <a:solidFill>
                  <a:srgbClr val="666666"/>
                </a:solidFill>
                <a:latin typeface="Avenir"/>
                <a:ea typeface="Avenir"/>
                <a:cs typeface="Avenir"/>
                <a:sym typeface="Avenir"/>
              </a:rPr>
              <a:t>eg..: Customer ID identifying a customer uniquely in a customer table</a:t>
            </a:r>
            <a:endParaRPr b="0" i="0" sz="2133" u="none" cap="none" strike="noStrike">
              <a:solidFill>
                <a:srgbClr val="666666"/>
              </a:solidFill>
              <a:latin typeface="Avenir"/>
              <a:ea typeface="Avenir"/>
              <a:cs typeface="Avenir"/>
              <a:sym typeface="Aveni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Difference between Candidate Key and Primary Key</a:t>
            </a:r>
            <a:endParaRPr sz="3200">
              <a:solidFill>
                <a:srgbClr val="434343"/>
              </a:solidFill>
              <a:latin typeface="Avenir"/>
              <a:ea typeface="Avenir"/>
              <a:cs typeface="Avenir"/>
              <a:sym typeface="Avenir"/>
            </a:endParaRPr>
          </a:p>
        </p:txBody>
      </p:sp>
      <p:sp>
        <p:nvSpPr>
          <p:cNvPr id="204" name="Google Shape;204;p1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05" name="Google Shape;205;p1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06" name="Google Shape;206;p1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207" name="Google Shape;207;p12"/>
          <p:cNvGraphicFramePr/>
          <p:nvPr/>
        </p:nvGraphicFramePr>
        <p:xfrm>
          <a:off x="875600" y="2209800"/>
          <a:ext cx="3000000" cy="3000000"/>
        </p:xfrm>
        <a:graphic>
          <a:graphicData uri="http://schemas.openxmlformats.org/drawingml/2006/table">
            <a:tbl>
              <a:tblPr>
                <a:noFill/>
                <a:tableStyleId>{DDA3E305-7AAE-48A7-A098-6525D307D14D}</a:tableStyleId>
              </a:tblPr>
              <a:tblGrid>
                <a:gridCol w="5334025"/>
                <a:gridCol w="5334025"/>
              </a:tblGrid>
              <a:tr h="5689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Candidate Key</a:t>
                      </a:r>
                      <a:endParaRPr sz="21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Primary Key</a:t>
                      </a:r>
                      <a:endParaRPr sz="2100" u="none" cap="none" strike="noStrike">
                        <a:latin typeface="Avenir"/>
                        <a:ea typeface="Avenir"/>
                        <a:cs typeface="Avenir"/>
                        <a:sym typeface="Avenir"/>
                      </a:endParaRPr>
                    </a:p>
                  </a:txBody>
                  <a:tcPr marT="121900" marB="121900" marR="121900" marL="121900">
                    <a:solidFill>
                      <a:srgbClr val="D9D9D9"/>
                    </a:solidFill>
                  </a:tcPr>
                </a:tc>
              </a:tr>
              <a:tr h="1365475">
                <a:tc>
                  <a:txBody>
                    <a:bodyPr/>
                    <a:lstStyle/>
                    <a:p>
                      <a:pPr indent="0" lvl="0" marL="0" marR="0" rtl="0" algn="l">
                        <a:lnSpc>
                          <a:spcPct val="115000"/>
                        </a:lnSpc>
                        <a:spcBef>
                          <a:spcPts val="0"/>
                        </a:spcBef>
                        <a:spcAft>
                          <a:spcPts val="0"/>
                        </a:spcAft>
                        <a:buClr>
                          <a:srgbClr val="434343"/>
                        </a:buClr>
                        <a:buSzPts val="2100"/>
                        <a:buFont typeface="Avenir"/>
                        <a:buNone/>
                      </a:pPr>
                      <a:r>
                        <a:rPr lang="en" sz="2100" u="none" cap="none" strike="noStrike">
                          <a:solidFill>
                            <a:srgbClr val="434343"/>
                          </a:solidFill>
                          <a:latin typeface="Avenir"/>
                          <a:ea typeface="Avenir"/>
                          <a:cs typeface="Avenir"/>
                          <a:sym typeface="Avenir"/>
                        </a:rPr>
                        <a:t>Candidate Key can be any column or a combination of columns that can qualify as unique key in database</a:t>
                      </a:r>
                      <a:endParaRPr sz="2100" u="none" cap="none" strike="noStrike">
                        <a:solidFill>
                          <a:srgbClr val="434343"/>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rgbClr val="434343"/>
                        </a:buClr>
                        <a:buSzPts val="2100"/>
                        <a:buFont typeface="Avenir"/>
                        <a:buNone/>
                      </a:pPr>
                      <a:r>
                        <a:rPr lang="en" sz="2100" u="none" cap="none" strike="noStrike">
                          <a:solidFill>
                            <a:srgbClr val="434343"/>
                          </a:solidFill>
                          <a:latin typeface="Avenir"/>
                          <a:ea typeface="Avenir"/>
                          <a:cs typeface="Avenir"/>
                          <a:sym typeface="Avenir"/>
                        </a:rPr>
                        <a:t>A Primary Key is a column or a combination of columns that uniquely identify a record</a:t>
                      </a:r>
                      <a:endParaRPr sz="2100" u="none" cap="none" strike="noStrike">
                        <a:solidFill>
                          <a:srgbClr val="434343"/>
                        </a:solidFill>
                        <a:latin typeface="Avenir"/>
                        <a:ea typeface="Avenir"/>
                        <a:cs typeface="Avenir"/>
                        <a:sym typeface="Avenir"/>
                      </a:endParaRPr>
                    </a:p>
                  </a:txBody>
                  <a:tcPr marT="121900" marB="121900" marR="121900" marL="121900"/>
                </a:tc>
              </a:tr>
              <a:tr h="1365475">
                <a:tc>
                  <a:txBody>
                    <a:bodyPr/>
                    <a:lstStyle/>
                    <a:p>
                      <a:pPr indent="0" lvl="0" marL="0" marR="0" rtl="0" algn="l">
                        <a:lnSpc>
                          <a:spcPct val="115000"/>
                        </a:lnSpc>
                        <a:spcBef>
                          <a:spcPts val="0"/>
                        </a:spcBef>
                        <a:spcAft>
                          <a:spcPts val="0"/>
                        </a:spcAft>
                        <a:buClr>
                          <a:srgbClr val="434343"/>
                        </a:buClr>
                        <a:buSzPts val="2100"/>
                        <a:buFont typeface="Avenir"/>
                        <a:buNone/>
                      </a:pPr>
                      <a:r>
                        <a:rPr lang="en" sz="2100" u="none" cap="none" strike="noStrike">
                          <a:solidFill>
                            <a:srgbClr val="434343"/>
                          </a:solidFill>
                          <a:latin typeface="Avenir"/>
                          <a:ea typeface="Avenir"/>
                          <a:cs typeface="Avenir"/>
                          <a:sym typeface="Avenir"/>
                        </a:rPr>
                        <a:t>There can be multiple Candidate Keys in one table. Each Candidate Key can qualify as Primary Key.</a:t>
                      </a:r>
                      <a:endParaRPr sz="2100" u="none" cap="none" strike="noStrike">
                        <a:solidFill>
                          <a:srgbClr val="434343"/>
                        </a:solidFill>
                        <a:latin typeface="Avenir"/>
                        <a:ea typeface="Avenir"/>
                        <a:cs typeface="Avenir"/>
                        <a:sym typeface="Avenir"/>
                      </a:endParaRPr>
                    </a:p>
                  </a:txBody>
                  <a:tcPr marT="121900" marB="121900" marR="121900" marL="121900"/>
                </a:tc>
                <a:tc>
                  <a:txBody>
                    <a:bodyPr/>
                    <a:lstStyle/>
                    <a:p>
                      <a:pPr indent="0" lvl="0" marL="0" marR="0" rtl="0" algn="l">
                        <a:lnSpc>
                          <a:spcPct val="115000"/>
                        </a:lnSpc>
                        <a:spcBef>
                          <a:spcPts val="0"/>
                        </a:spcBef>
                        <a:spcAft>
                          <a:spcPts val="0"/>
                        </a:spcAft>
                        <a:buClr>
                          <a:srgbClr val="434343"/>
                        </a:buClr>
                        <a:buSzPts val="2100"/>
                        <a:buFont typeface="Avenir"/>
                        <a:buNone/>
                      </a:pPr>
                      <a:r>
                        <a:rPr lang="en" sz="2100" u="none" cap="none" strike="noStrike">
                          <a:solidFill>
                            <a:srgbClr val="434343"/>
                          </a:solidFill>
                          <a:latin typeface="Avenir"/>
                          <a:ea typeface="Avenir"/>
                          <a:cs typeface="Avenir"/>
                          <a:sym typeface="Avenir"/>
                        </a:rPr>
                        <a:t>There is only one Primary Key in a table</a:t>
                      </a:r>
                      <a:endParaRPr sz="2100" u="none" cap="none" strike="noStrike">
                        <a:solidFill>
                          <a:srgbClr val="434343"/>
                        </a:solidFill>
                        <a:latin typeface="Avenir"/>
                        <a:ea typeface="Avenir"/>
                        <a:cs typeface="Avenir"/>
                        <a:sym typeface="Avenir"/>
                      </a:endParaRPr>
                    </a:p>
                    <a:p>
                      <a:pPr indent="0" lvl="0" marL="0" marR="0" rtl="0" algn="l">
                        <a:spcBef>
                          <a:spcPts val="1100"/>
                        </a:spcBef>
                        <a:spcAft>
                          <a:spcPts val="0"/>
                        </a:spcAft>
                        <a:buClr>
                          <a:schemeClr val="dk1"/>
                        </a:buClr>
                        <a:buSzPts val="2100"/>
                        <a:buFont typeface="Calibri"/>
                        <a:buNone/>
                      </a:pPr>
                      <a:r>
                        <a:t/>
                      </a:r>
                      <a:endParaRPr sz="2100" u="none" cap="none" strike="noStrike">
                        <a:solidFill>
                          <a:srgbClr val="434343"/>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Keys</a:t>
            </a:r>
            <a:endParaRPr sz="3200">
              <a:solidFill>
                <a:srgbClr val="434343"/>
              </a:solidFill>
              <a:latin typeface="Avenir"/>
              <a:ea typeface="Avenir"/>
              <a:cs typeface="Avenir"/>
              <a:sym typeface="Avenir"/>
            </a:endParaRPr>
          </a:p>
        </p:txBody>
      </p:sp>
      <p:sp>
        <p:nvSpPr>
          <p:cNvPr id="213" name="Google Shape;213;p1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14" name="Google Shape;214;p1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15" name="Google Shape;215;p1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16" name="Google Shape;216;p13"/>
          <p:cNvSpPr txBox="1"/>
          <p:nvPr/>
        </p:nvSpPr>
        <p:spPr>
          <a:xfrm>
            <a:off x="555433" y="1823333"/>
            <a:ext cx="11018000" cy="45228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Foreign key: Foreign keys are the columns of a table that points to the primary key of another table</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40255" lvl="1" marL="1219170" marR="0" rtl="0" algn="just">
              <a:spcBef>
                <a:spcPts val="0"/>
              </a:spcBef>
              <a:spcAft>
                <a:spcPts val="0"/>
              </a:spcAft>
              <a:buClr>
                <a:srgbClr val="666666"/>
              </a:buClr>
              <a:buSzPts val="1600"/>
              <a:buFont typeface="Avenir"/>
              <a:buChar char="○"/>
            </a:pPr>
            <a:r>
              <a:rPr b="0" i="0" lang="en" sz="2133" u="none" cap="none" strike="noStrike">
                <a:solidFill>
                  <a:srgbClr val="666666"/>
                </a:solidFill>
                <a:latin typeface="Avenir"/>
                <a:ea typeface="Avenir"/>
                <a:cs typeface="Avenir"/>
                <a:sym typeface="Avenir"/>
              </a:rPr>
              <a:t>eg.: CustomerID in customer transaction table points to the CustomerID in the customer tables </a:t>
            </a:r>
            <a:endParaRPr b="0" i="0" sz="2133" u="none" cap="none" strike="noStrike">
              <a:solidFill>
                <a:srgbClr val="666666"/>
              </a:solidFill>
              <a:latin typeface="Avenir"/>
              <a:ea typeface="Avenir"/>
              <a:cs typeface="Avenir"/>
              <a:sym typeface="Aveni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Keys</a:t>
            </a:r>
            <a:endParaRPr sz="3200">
              <a:solidFill>
                <a:srgbClr val="434343"/>
              </a:solidFill>
              <a:latin typeface="Avenir"/>
              <a:ea typeface="Avenir"/>
              <a:cs typeface="Avenir"/>
              <a:sym typeface="Avenir"/>
            </a:endParaRPr>
          </a:p>
        </p:txBody>
      </p:sp>
      <p:sp>
        <p:nvSpPr>
          <p:cNvPr id="222" name="Google Shape;222;p1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23" name="Google Shape;223;p1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24" name="Google Shape;224;p1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25" name="Google Shape;225;p14"/>
          <p:cNvSpPr txBox="1"/>
          <p:nvPr/>
        </p:nvSpPr>
        <p:spPr>
          <a:xfrm>
            <a:off x="555433" y="1823333"/>
            <a:ext cx="11018000" cy="45228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Alternate key: An alternate key is a candidate key that is not considered as a primary key</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40255" lvl="1" marL="1219170" marR="0" rtl="0" algn="just">
              <a:spcBef>
                <a:spcPts val="0"/>
              </a:spcBef>
              <a:spcAft>
                <a:spcPts val="0"/>
              </a:spcAft>
              <a:buClr>
                <a:srgbClr val="666666"/>
              </a:buClr>
              <a:buSzPts val="1600"/>
              <a:buFont typeface="Avenir"/>
              <a:buChar char="○"/>
            </a:pPr>
            <a:r>
              <a:rPr b="0" i="0" lang="en" sz="2133" u="none" cap="none" strike="noStrike">
                <a:solidFill>
                  <a:srgbClr val="666666"/>
                </a:solidFill>
                <a:latin typeface="Avenir"/>
                <a:ea typeface="Avenir"/>
                <a:cs typeface="Avenir"/>
                <a:sym typeface="Avenir"/>
              </a:rPr>
              <a:t>eg.: Store Name + Store Location in a store information table</a:t>
            </a:r>
            <a:endParaRPr b="0" i="0" sz="2133"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sz="2133">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sz="2133">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sz="2133">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Unique key: An attribute or a set of attributes to uniquely identify a record in a table. This is similar to a primary key but can contain a null value.</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40255" lvl="1" marL="1219170" marR="0" rtl="0" algn="just">
              <a:spcBef>
                <a:spcPts val="0"/>
              </a:spcBef>
              <a:spcAft>
                <a:spcPts val="0"/>
              </a:spcAft>
              <a:buClr>
                <a:srgbClr val="666666"/>
              </a:buClr>
              <a:buSzPts val="1600"/>
              <a:buFont typeface="Avenir"/>
              <a:buChar char="○"/>
            </a:pPr>
            <a:r>
              <a:rPr b="0" i="0" lang="en" sz="2133" u="none" cap="none" strike="noStrike">
                <a:solidFill>
                  <a:srgbClr val="666666"/>
                </a:solidFill>
                <a:latin typeface="Avenir"/>
                <a:ea typeface="Avenir"/>
                <a:cs typeface="Avenir"/>
                <a:sym typeface="Avenir"/>
              </a:rPr>
              <a:t>eg.: Store Name in a store information table</a:t>
            </a:r>
            <a:endParaRPr b="0" i="0" sz="2133" u="none" cap="none" strike="noStrike">
              <a:solidFill>
                <a:srgbClr val="666666"/>
              </a:solidFill>
              <a:latin typeface="Avenir"/>
              <a:ea typeface="Avenir"/>
              <a:cs typeface="Avenir"/>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Domain</a:t>
            </a:r>
            <a:endParaRPr sz="3200">
              <a:solidFill>
                <a:srgbClr val="434343"/>
              </a:solidFill>
              <a:latin typeface="Avenir"/>
              <a:ea typeface="Avenir"/>
              <a:cs typeface="Avenir"/>
              <a:sym typeface="Avenir"/>
            </a:endParaRPr>
          </a:p>
        </p:txBody>
      </p:sp>
      <p:sp>
        <p:nvSpPr>
          <p:cNvPr id="231" name="Google Shape;231;p1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32" name="Google Shape;232;p1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33" name="Google Shape;233;p1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34" name="Google Shape;234;p15"/>
          <p:cNvSpPr txBox="1"/>
          <p:nvPr/>
        </p:nvSpPr>
        <p:spPr>
          <a:xfrm>
            <a:off x="555433" y="1638700"/>
            <a:ext cx="11018000" cy="4296800"/>
          </a:xfrm>
          <a:prstGeom prst="rect">
            <a:avLst/>
          </a:prstGeom>
          <a:noFill/>
          <a:ln>
            <a:noFill/>
          </a:ln>
        </p:spPr>
        <p:txBody>
          <a:bodyPr anchorCtr="0" anchor="t" bIns="121900" lIns="121900" spcFirstLastPara="1" rIns="121900" wrap="square" tIns="121900">
            <a:noAutofit/>
          </a:bodyPr>
          <a:lstStyle/>
          <a:p>
            <a:pPr indent="-448721" lvl="0" marL="609585" marR="0" rtl="0" algn="just">
              <a:spcBef>
                <a:spcPts val="0"/>
              </a:spcBef>
              <a:spcAft>
                <a:spcPts val="0"/>
              </a:spcAft>
              <a:buClr>
                <a:srgbClr val="666666"/>
              </a:buClr>
              <a:buSzPts val="1700"/>
              <a:buFont typeface="Avenir"/>
              <a:buChar char="●"/>
            </a:pPr>
            <a:r>
              <a:rPr lang="en" sz="2267">
                <a:solidFill>
                  <a:srgbClr val="666666"/>
                </a:solidFill>
                <a:latin typeface="Avenir"/>
                <a:ea typeface="Avenir"/>
                <a:cs typeface="Avenir"/>
                <a:sym typeface="Avenir"/>
              </a:rPr>
              <a:t>A domain is a set of values that an attribute can take</a:t>
            </a:r>
            <a:endParaRPr sz="2267">
              <a:solidFill>
                <a:srgbClr val="666666"/>
              </a:solidFill>
              <a:latin typeface="Avenir"/>
              <a:ea typeface="Avenir"/>
              <a:cs typeface="Avenir"/>
              <a:sym typeface="Avenir"/>
            </a:endParaRPr>
          </a:p>
          <a:p>
            <a:pPr indent="0" lvl="0" marL="609585" marR="0" rtl="0" algn="just">
              <a:spcBef>
                <a:spcPts val="1333"/>
              </a:spcBef>
              <a:spcAft>
                <a:spcPts val="0"/>
              </a:spcAft>
              <a:buNone/>
            </a:pPr>
            <a:r>
              <a:t/>
            </a:r>
            <a:endParaRPr sz="2267">
              <a:solidFill>
                <a:srgbClr val="666666"/>
              </a:solidFill>
              <a:latin typeface="Avenir"/>
              <a:ea typeface="Avenir"/>
              <a:cs typeface="Avenir"/>
              <a:sym typeface="Avenir"/>
            </a:endParaRPr>
          </a:p>
          <a:p>
            <a:pPr indent="-448721" lvl="0" marL="609585" marR="0" rtl="0" algn="just">
              <a:spcBef>
                <a:spcPts val="0"/>
              </a:spcBef>
              <a:spcAft>
                <a:spcPts val="0"/>
              </a:spcAft>
              <a:buClr>
                <a:srgbClr val="666666"/>
              </a:buClr>
              <a:buSzPts val="1700"/>
              <a:buFont typeface="Avenir"/>
              <a:buChar char="●"/>
            </a:pPr>
            <a:r>
              <a:rPr lang="en" sz="2267">
                <a:solidFill>
                  <a:srgbClr val="666666"/>
                </a:solidFill>
                <a:latin typeface="Avenir"/>
                <a:ea typeface="Avenir"/>
                <a:cs typeface="Avenir"/>
                <a:sym typeface="Avenir"/>
              </a:rPr>
              <a:t>An attribute would not accept any value outside of its domain</a:t>
            </a:r>
            <a:endParaRPr sz="2267">
              <a:solidFill>
                <a:srgbClr val="666666"/>
              </a:solidFill>
              <a:latin typeface="Avenir"/>
              <a:ea typeface="Avenir"/>
              <a:cs typeface="Avenir"/>
              <a:sym typeface="Avenir"/>
            </a:endParaRPr>
          </a:p>
          <a:p>
            <a:pPr indent="0" lvl="0" marL="609585" marR="0" rtl="0" algn="just">
              <a:spcBef>
                <a:spcPts val="1333"/>
              </a:spcBef>
              <a:spcAft>
                <a:spcPts val="0"/>
              </a:spcAft>
              <a:buNone/>
            </a:pPr>
            <a:r>
              <a:t/>
            </a:r>
            <a:endParaRPr sz="2267">
              <a:solidFill>
                <a:srgbClr val="666666"/>
              </a:solidFill>
              <a:latin typeface="Avenir"/>
              <a:ea typeface="Avenir"/>
              <a:cs typeface="Avenir"/>
              <a:sym typeface="Avenir"/>
            </a:endParaRPr>
          </a:p>
          <a:p>
            <a:pPr indent="-448721" lvl="0" marL="609585" marR="0" rtl="0" algn="just">
              <a:spcBef>
                <a:spcPts val="0"/>
              </a:spcBef>
              <a:spcAft>
                <a:spcPts val="0"/>
              </a:spcAft>
              <a:buClr>
                <a:srgbClr val="666666"/>
              </a:buClr>
              <a:buSzPts val="1700"/>
              <a:buFont typeface="Avenir"/>
              <a:buChar char="●"/>
            </a:pPr>
            <a:r>
              <a:rPr lang="en" sz="2267">
                <a:solidFill>
                  <a:srgbClr val="666666"/>
                </a:solidFill>
                <a:latin typeface="Avenir"/>
                <a:ea typeface="Avenir"/>
                <a:cs typeface="Avenir"/>
                <a:sym typeface="Avenir"/>
              </a:rPr>
              <a:t>For example, in a bank customer table, the field “account_no” will only accept integer values if you give the domain of the field as integer</a:t>
            </a:r>
            <a:endParaRPr sz="2267">
              <a:solidFill>
                <a:srgbClr val="666666"/>
              </a:solidFill>
              <a:latin typeface="Avenir"/>
              <a:ea typeface="Avenir"/>
              <a:cs typeface="Avenir"/>
              <a:sym typeface="Avenir"/>
            </a:endParaRPr>
          </a:p>
          <a:p>
            <a:pPr indent="0" lvl="0" marL="609585" marR="0" rtl="0" algn="just">
              <a:spcBef>
                <a:spcPts val="1333"/>
              </a:spcBef>
              <a:spcAft>
                <a:spcPts val="0"/>
              </a:spcAft>
              <a:buNone/>
            </a:pPr>
            <a:r>
              <a:t/>
            </a:r>
            <a:endParaRPr sz="2267">
              <a:solidFill>
                <a:srgbClr val="666666"/>
              </a:solidFill>
              <a:latin typeface="Avenir"/>
              <a:ea typeface="Avenir"/>
              <a:cs typeface="Avenir"/>
              <a:sym typeface="Avenir"/>
            </a:endParaRPr>
          </a:p>
          <a:p>
            <a:pPr indent="-448721" lvl="0" marL="609585" marR="0" rtl="0" algn="just">
              <a:spcBef>
                <a:spcPts val="0"/>
              </a:spcBef>
              <a:spcAft>
                <a:spcPts val="0"/>
              </a:spcAft>
              <a:buClr>
                <a:srgbClr val="666666"/>
              </a:buClr>
              <a:buSzPts val="1700"/>
              <a:buFont typeface="Avenir"/>
              <a:buChar char="●"/>
            </a:pPr>
            <a:r>
              <a:rPr lang="en" sz="2267">
                <a:solidFill>
                  <a:srgbClr val="666666"/>
                </a:solidFill>
                <a:latin typeface="Avenir"/>
                <a:ea typeface="Avenir"/>
                <a:cs typeface="Avenir"/>
                <a:sym typeface="Avenir"/>
              </a:rPr>
              <a:t>Apart from data type, you can set constraints to the attributes as well</a:t>
            </a:r>
            <a:endParaRPr sz="2267">
              <a:solidFill>
                <a:srgbClr val="666666"/>
              </a:solidFill>
              <a:latin typeface="Avenir"/>
              <a:ea typeface="Avenir"/>
              <a:cs typeface="Avenir"/>
              <a:sym typeface="Avenir"/>
            </a:endParaRPr>
          </a:p>
          <a:p>
            <a:pPr indent="0" lvl="0" marL="609585" marR="0" rtl="0" algn="just">
              <a:spcBef>
                <a:spcPts val="1333"/>
              </a:spcBef>
              <a:spcAft>
                <a:spcPts val="0"/>
              </a:spcAft>
              <a:buNone/>
            </a:pPr>
            <a:r>
              <a:t/>
            </a:r>
            <a:endParaRPr sz="2267">
              <a:solidFill>
                <a:srgbClr val="666666"/>
              </a:solidFill>
              <a:latin typeface="Avenir"/>
              <a:ea typeface="Avenir"/>
              <a:cs typeface="Avenir"/>
              <a:sym typeface="Avenir"/>
            </a:endParaRPr>
          </a:p>
          <a:p>
            <a:pPr indent="-448721" lvl="0" marL="609585" marR="0" rtl="0" algn="just">
              <a:spcBef>
                <a:spcPts val="0"/>
              </a:spcBef>
              <a:spcAft>
                <a:spcPts val="0"/>
              </a:spcAft>
              <a:buClr>
                <a:srgbClr val="666666"/>
              </a:buClr>
              <a:buSzPts val="1700"/>
              <a:buFont typeface="Avenir"/>
              <a:buChar char="●"/>
            </a:pPr>
            <a:r>
              <a:rPr lang="en" sz="2267">
                <a:solidFill>
                  <a:srgbClr val="666666"/>
                </a:solidFill>
                <a:latin typeface="Avenir"/>
                <a:ea typeface="Avenir"/>
                <a:cs typeface="Avenir"/>
                <a:sym typeface="Avenir"/>
              </a:rPr>
              <a:t>Such combination of constraints are known as Domain Constraints</a:t>
            </a:r>
            <a:endParaRPr sz="2267">
              <a:solidFill>
                <a:srgbClr val="666666"/>
              </a:solidFill>
              <a:latin typeface="Avenir"/>
              <a:ea typeface="Avenir"/>
              <a:cs typeface="Avenir"/>
              <a:sym typeface="Aveni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Schemas</a:t>
            </a:r>
            <a:endParaRPr sz="3200">
              <a:solidFill>
                <a:srgbClr val="434343"/>
              </a:solidFill>
              <a:latin typeface="Avenir"/>
              <a:ea typeface="Avenir"/>
              <a:cs typeface="Avenir"/>
              <a:sym typeface="Avenir"/>
            </a:endParaRPr>
          </a:p>
        </p:txBody>
      </p:sp>
      <p:sp>
        <p:nvSpPr>
          <p:cNvPr id="240" name="Google Shape;240;p1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41" name="Google Shape;241;p1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42" name="Google Shape;242;p1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43" name="Google Shape;243;p16"/>
          <p:cNvSpPr txBox="1"/>
          <p:nvPr/>
        </p:nvSpPr>
        <p:spPr>
          <a:xfrm>
            <a:off x="555433" y="1435500"/>
            <a:ext cx="11018000" cy="4884400"/>
          </a:xfrm>
          <a:prstGeom prst="rect">
            <a:avLst/>
          </a:prstGeom>
          <a:noFill/>
          <a:ln>
            <a:noFill/>
          </a:ln>
        </p:spPr>
        <p:txBody>
          <a:bodyPr anchorCtr="0" anchor="t" bIns="121900" lIns="121900" spcFirstLastPara="1" rIns="121900" wrap="square" tIns="121900">
            <a:noAutofit/>
          </a:bodyPr>
          <a:lstStyle/>
          <a:p>
            <a:pPr indent="-448721" lvl="0" marL="609585" marR="0" rtl="0" algn="just">
              <a:spcBef>
                <a:spcPts val="0"/>
              </a:spcBef>
              <a:spcAft>
                <a:spcPts val="0"/>
              </a:spcAft>
              <a:buClr>
                <a:srgbClr val="666666"/>
              </a:buClr>
              <a:buSzPts val="1700"/>
              <a:buFont typeface="Avenir"/>
              <a:buChar char="●"/>
            </a:pPr>
            <a:r>
              <a:rPr lang="en" sz="2267">
                <a:solidFill>
                  <a:srgbClr val="666666"/>
                </a:solidFill>
                <a:latin typeface="Avenir"/>
                <a:ea typeface="Avenir"/>
                <a:cs typeface="Avenir"/>
                <a:sym typeface="Avenir"/>
              </a:rPr>
              <a:t>A database schema is a blueprint that represents the logical view of the database</a:t>
            </a:r>
            <a:endParaRPr sz="2267">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267">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267">
              <a:solidFill>
                <a:srgbClr val="666666"/>
              </a:solidFill>
              <a:latin typeface="Avenir"/>
              <a:ea typeface="Avenir"/>
              <a:cs typeface="Avenir"/>
              <a:sym typeface="Avenir"/>
            </a:endParaRPr>
          </a:p>
          <a:p>
            <a:pPr indent="-448721" lvl="0" marL="609585" marR="0" rtl="0" algn="just">
              <a:spcBef>
                <a:spcPts val="0"/>
              </a:spcBef>
              <a:spcAft>
                <a:spcPts val="0"/>
              </a:spcAft>
              <a:buClr>
                <a:srgbClr val="666666"/>
              </a:buClr>
              <a:buSzPts val="1700"/>
              <a:buFont typeface="Avenir"/>
              <a:buChar char="●"/>
            </a:pPr>
            <a:r>
              <a:rPr lang="en" sz="2267">
                <a:solidFill>
                  <a:srgbClr val="666666"/>
                </a:solidFill>
                <a:latin typeface="Avenir"/>
                <a:ea typeface="Avenir"/>
                <a:cs typeface="Avenir"/>
                <a:sym typeface="Avenir"/>
              </a:rPr>
              <a:t>It defines tables and the relationship between them</a:t>
            </a:r>
            <a:endParaRPr sz="2267">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267">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267">
              <a:solidFill>
                <a:srgbClr val="666666"/>
              </a:solidFill>
              <a:latin typeface="Avenir"/>
              <a:ea typeface="Avenir"/>
              <a:cs typeface="Avenir"/>
              <a:sym typeface="Avenir"/>
            </a:endParaRPr>
          </a:p>
          <a:p>
            <a:pPr indent="-448721" lvl="0" marL="609585" marR="0" rtl="0" algn="just">
              <a:lnSpc>
                <a:spcPct val="150000"/>
              </a:lnSpc>
              <a:spcBef>
                <a:spcPts val="0"/>
              </a:spcBef>
              <a:spcAft>
                <a:spcPts val="0"/>
              </a:spcAft>
              <a:buClr>
                <a:srgbClr val="666666"/>
              </a:buClr>
              <a:buSzPts val="1700"/>
              <a:buFont typeface="Avenir"/>
              <a:buChar char="●"/>
            </a:pPr>
            <a:r>
              <a:rPr lang="en" sz="2267">
                <a:solidFill>
                  <a:srgbClr val="666666"/>
                </a:solidFill>
                <a:latin typeface="Avenir"/>
                <a:ea typeface="Avenir"/>
                <a:cs typeface="Avenir"/>
                <a:sym typeface="Avenir"/>
              </a:rPr>
              <a:t>A database schema is broadly categorized into</a:t>
            </a:r>
            <a:endParaRPr sz="2267">
              <a:solidFill>
                <a:srgbClr val="666666"/>
              </a:solidFill>
              <a:latin typeface="Avenir"/>
              <a:ea typeface="Avenir"/>
              <a:cs typeface="Avenir"/>
              <a:sym typeface="Avenir"/>
            </a:endParaRPr>
          </a:p>
          <a:p>
            <a:pPr indent="-448722" lvl="1" marL="1219170" marR="0" rtl="0" algn="just">
              <a:spcBef>
                <a:spcPts val="0"/>
              </a:spcBef>
              <a:spcAft>
                <a:spcPts val="0"/>
              </a:spcAft>
              <a:buClr>
                <a:srgbClr val="666666"/>
              </a:buClr>
              <a:buSzPts val="1700"/>
              <a:buFont typeface="Avenir"/>
              <a:buChar char="○"/>
            </a:pPr>
            <a:r>
              <a:rPr b="0" i="0" lang="en" sz="2267" u="none" cap="none" strike="noStrike">
                <a:solidFill>
                  <a:srgbClr val="666666"/>
                </a:solidFill>
                <a:latin typeface="Avenir"/>
                <a:ea typeface="Avenir"/>
                <a:cs typeface="Avenir"/>
                <a:sym typeface="Avenir"/>
              </a:rPr>
              <a:t>Physical Schema: How data is stored in actual storage is described at this level</a:t>
            </a:r>
            <a:endParaRPr b="0" i="0" sz="2267" u="none" cap="none" strike="noStrike">
              <a:solidFill>
                <a:srgbClr val="666666"/>
              </a:solidFill>
              <a:latin typeface="Avenir"/>
              <a:ea typeface="Avenir"/>
              <a:cs typeface="Avenir"/>
              <a:sym typeface="Avenir"/>
            </a:endParaRPr>
          </a:p>
          <a:p>
            <a:pPr indent="0" lvl="0" marL="1219170" marR="0" rtl="0" algn="just">
              <a:lnSpc>
                <a:spcPct val="150000"/>
              </a:lnSpc>
              <a:spcBef>
                <a:spcPts val="0"/>
              </a:spcBef>
              <a:spcAft>
                <a:spcPts val="0"/>
              </a:spcAft>
              <a:buNone/>
            </a:pPr>
            <a:r>
              <a:t/>
            </a:r>
            <a:endParaRPr sz="2267">
              <a:solidFill>
                <a:srgbClr val="666666"/>
              </a:solidFill>
              <a:latin typeface="Avenir"/>
              <a:ea typeface="Avenir"/>
              <a:cs typeface="Avenir"/>
              <a:sym typeface="Avenir"/>
            </a:endParaRPr>
          </a:p>
          <a:p>
            <a:pPr indent="-448722" lvl="1" marL="1219170" marR="0" rtl="0" algn="just">
              <a:spcBef>
                <a:spcPts val="0"/>
              </a:spcBef>
              <a:spcAft>
                <a:spcPts val="0"/>
              </a:spcAft>
              <a:buClr>
                <a:srgbClr val="666666"/>
              </a:buClr>
              <a:buSzPts val="1700"/>
              <a:buFont typeface="Avenir"/>
              <a:buChar char="○"/>
            </a:pPr>
            <a:r>
              <a:rPr b="0" i="0" lang="en" sz="2267" u="none" cap="none" strike="noStrike">
                <a:solidFill>
                  <a:srgbClr val="666666"/>
                </a:solidFill>
                <a:latin typeface="Avenir"/>
                <a:ea typeface="Avenir"/>
                <a:cs typeface="Avenir"/>
                <a:sym typeface="Avenir"/>
              </a:rPr>
              <a:t>Logical Schema: Pertains to the logical constraints (design) that need to be applied to the data stored</a:t>
            </a:r>
            <a:endParaRPr b="0" i="0" sz="2267" u="none" cap="none" strike="noStrike">
              <a:solidFill>
                <a:srgbClr val="666666"/>
              </a:solidFill>
              <a:latin typeface="Avenir"/>
              <a:ea typeface="Avenir"/>
              <a:cs typeface="Avenir"/>
              <a:sym typeface="Aveni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Logical vs Physical Schemas</a:t>
            </a:r>
            <a:endParaRPr sz="3200">
              <a:solidFill>
                <a:srgbClr val="434343"/>
              </a:solidFill>
              <a:latin typeface="Avenir"/>
              <a:ea typeface="Avenir"/>
              <a:cs typeface="Avenir"/>
              <a:sym typeface="Avenir"/>
            </a:endParaRPr>
          </a:p>
        </p:txBody>
      </p:sp>
      <p:sp>
        <p:nvSpPr>
          <p:cNvPr id="249" name="Google Shape;249;p1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50" name="Google Shape;250;p1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51" name="Google Shape;251;p1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pic>
        <p:nvPicPr>
          <p:cNvPr id="252" name="Google Shape;252;p17"/>
          <p:cNvPicPr preferRelativeResize="0"/>
          <p:nvPr/>
        </p:nvPicPr>
        <p:blipFill rotWithShape="1">
          <a:blip r:embed="rId4">
            <a:alphaModFix/>
          </a:blip>
          <a:srcRect b="0" l="0" r="0" t="0"/>
          <a:stretch/>
        </p:blipFill>
        <p:spPr>
          <a:xfrm>
            <a:off x="607133" y="1547051"/>
            <a:ext cx="4967632" cy="2974651"/>
          </a:xfrm>
          <a:prstGeom prst="rect">
            <a:avLst/>
          </a:prstGeom>
          <a:noFill/>
          <a:ln>
            <a:noFill/>
          </a:ln>
        </p:spPr>
      </p:pic>
      <p:pic>
        <p:nvPicPr>
          <p:cNvPr id="253" name="Google Shape;253;p17"/>
          <p:cNvPicPr preferRelativeResize="0"/>
          <p:nvPr/>
        </p:nvPicPr>
        <p:blipFill rotWithShape="1">
          <a:blip r:embed="rId5">
            <a:alphaModFix/>
          </a:blip>
          <a:srcRect b="0" l="0" r="0" t="0"/>
          <a:stretch/>
        </p:blipFill>
        <p:spPr>
          <a:xfrm>
            <a:off x="6211538" y="1252700"/>
            <a:ext cx="5156557" cy="3720627"/>
          </a:xfrm>
          <a:prstGeom prst="rect">
            <a:avLst/>
          </a:prstGeom>
          <a:noFill/>
          <a:ln>
            <a:noFill/>
          </a:ln>
        </p:spPr>
      </p:pic>
      <p:cxnSp>
        <p:nvCxnSpPr>
          <p:cNvPr id="254" name="Google Shape;254;p17"/>
          <p:cNvCxnSpPr/>
          <p:nvPr/>
        </p:nvCxnSpPr>
        <p:spPr>
          <a:xfrm>
            <a:off x="5788533" y="1056100"/>
            <a:ext cx="0" cy="4197600"/>
          </a:xfrm>
          <a:prstGeom prst="straightConnector1">
            <a:avLst/>
          </a:prstGeom>
          <a:noFill/>
          <a:ln cap="flat" cmpd="sng" w="19050">
            <a:solidFill>
              <a:schemeClr val="dk2"/>
            </a:solidFill>
            <a:prstDash val="solid"/>
            <a:round/>
            <a:headEnd len="sm" w="sm" type="none"/>
            <a:tailEnd len="sm" w="sm" type="none"/>
          </a:ln>
        </p:spPr>
      </p:cxnSp>
      <p:sp>
        <p:nvSpPr>
          <p:cNvPr id="255" name="Google Shape;255;p17"/>
          <p:cNvSpPr txBox="1"/>
          <p:nvPr/>
        </p:nvSpPr>
        <p:spPr>
          <a:xfrm>
            <a:off x="372267" y="4973333"/>
            <a:ext cx="5293200" cy="15240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b="1" lang="en" sz="1600">
                <a:solidFill>
                  <a:srgbClr val="666666"/>
                </a:solidFill>
                <a:latin typeface="Avenir"/>
                <a:ea typeface="Avenir"/>
                <a:cs typeface="Avenir"/>
                <a:sym typeface="Avenir"/>
              </a:rPr>
              <a:t>Logical schema is designed based on information gathered from business requirements. This schema need not have any column types defined. But in case you do so it is with the intent to help in business analysis</a:t>
            </a:r>
            <a:endParaRPr b="1" sz="1600">
              <a:solidFill>
                <a:srgbClr val="666666"/>
              </a:solidFill>
              <a:latin typeface="Avenir"/>
              <a:ea typeface="Avenir"/>
              <a:cs typeface="Avenir"/>
              <a:sym typeface="Avenir"/>
            </a:endParaRPr>
          </a:p>
        </p:txBody>
      </p:sp>
      <p:sp>
        <p:nvSpPr>
          <p:cNvPr id="256" name="Google Shape;256;p17"/>
          <p:cNvSpPr txBox="1"/>
          <p:nvPr/>
        </p:nvSpPr>
        <p:spPr>
          <a:xfrm>
            <a:off x="6143233" y="4973333"/>
            <a:ext cx="5293200" cy="1716000"/>
          </a:xfrm>
          <a:prstGeom prst="rect">
            <a:avLst/>
          </a:prstGeom>
          <a:noFill/>
          <a:ln>
            <a:noFill/>
          </a:ln>
        </p:spPr>
        <p:txBody>
          <a:bodyPr anchorCtr="0" anchor="t" bIns="121900" lIns="121900" spcFirstLastPara="1" rIns="121900" wrap="square" tIns="121900">
            <a:noAutofit/>
          </a:bodyPr>
          <a:lstStyle/>
          <a:p>
            <a:pPr indent="0" lvl="0" marL="0" marR="0" rtl="0" algn="just">
              <a:spcBef>
                <a:spcPts val="0"/>
              </a:spcBef>
              <a:spcAft>
                <a:spcPts val="0"/>
              </a:spcAft>
              <a:buNone/>
            </a:pPr>
            <a:r>
              <a:rPr b="1" lang="en" sz="1600">
                <a:solidFill>
                  <a:srgbClr val="666666"/>
                </a:solidFill>
                <a:latin typeface="Avenir"/>
                <a:ea typeface="Avenir"/>
                <a:cs typeface="Avenir"/>
                <a:sym typeface="Avenir"/>
              </a:rPr>
              <a:t>Physical schema represents actual blueprint of a relational database. In this schema, the data types, primary key, foreign keys and constraints are to be designed by the database designers.</a:t>
            </a:r>
            <a:endParaRPr b="1" sz="1600">
              <a:solidFill>
                <a:srgbClr val="666666"/>
              </a:solidFill>
              <a:latin typeface="Avenir"/>
              <a:ea typeface="Avenir"/>
              <a:cs typeface="Avenir"/>
              <a:sym typeface="Aveni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Instance</a:t>
            </a:r>
            <a:endParaRPr sz="3200">
              <a:solidFill>
                <a:srgbClr val="434343"/>
              </a:solidFill>
              <a:latin typeface="Avenir"/>
              <a:ea typeface="Avenir"/>
              <a:cs typeface="Avenir"/>
              <a:sym typeface="Avenir"/>
            </a:endParaRPr>
          </a:p>
        </p:txBody>
      </p:sp>
      <p:sp>
        <p:nvSpPr>
          <p:cNvPr id="262" name="Google Shape;262;p1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63" name="Google Shape;263;p1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64" name="Google Shape;264;p1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65" name="Google Shape;265;p18"/>
          <p:cNvSpPr txBox="1"/>
          <p:nvPr/>
        </p:nvSpPr>
        <p:spPr>
          <a:xfrm>
            <a:off x="555433" y="2146700"/>
            <a:ext cx="11018000" cy="35884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In RDBMS, there are lot of changes taking place in a table, over time</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Data get inserted, manipulated and deleted in parallel </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The data stored in a database at a particular moment of time is called instance </a:t>
            </a:r>
            <a:endParaRPr sz="2400">
              <a:solidFill>
                <a:srgbClr val="666666"/>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9cbbb99418_0_4"/>
          <p:cNvSpPr txBox="1"/>
          <p:nvPr/>
        </p:nvSpPr>
        <p:spPr>
          <a:xfrm>
            <a:off x="668425" y="126100"/>
            <a:ext cx="10058400" cy="9144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b="1" lang="en" sz="4500">
                <a:solidFill>
                  <a:srgbClr val="7F7F7F"/>
                </a:solidFill>
                <a:latin typeface="Avenir"/>
                <a:ea typeface="Avenir"/>
                <a:cs typeface="Avenir"/>
                <a:sym typeface="Avenir"/>
              </a:rPr>
              <a:t>Agenda</a:t>
            </a:r>
            <a:endParaRPr b="1" i="0" sz="4500" u="none" cap="none" strike="noStrike">
              <a:solidFill>
                <a:srgbClr val="7F7F7F"/>
              </a:solidFill>
              <a:latin typeface="Avenir"/>
              <a:ea typeface="Avenir"/>
              <a:cs typeface="Avenir"/>
              <a:sym typeface="Avenir"/>
            </a:endParaRPr>
          </a:p>
        </p:txBody>
      </p:sp>
      <p:sp>
        <p:nvSpPr>
          <p:cNvPr id="100" name="Google Shape;100;g9cbbb99418_0_4"/>
          <p:cNvSpPr/>
          <p:nvPr/>
        </p:nvSpPr>
        <p:spPr>
          <a:xfrm>
            <a:off x="0" y="0"/>
            <a:ext cx="5079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01" name="Google Shape;101;g9cbbb99418_0_4"/>
          <p:cNvSpPr/>
          <p:nvPr/>
        </p:nvSpPr>
        <p:spPr>
          <a:xfrm>
            <a:off x="0" y="914400"/>
            <a:ext cx="5079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02" name="Google Shape;102;g9cbbb99418_0_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3" name="Google Shape;103;g9cbbb99418_0_4"/>
          <p:cNvSpPr txBox="1"/>
          <p:nvPr/>
        </p:nvSpPr>
        <p:spPr>
          <a:xfrm>
            <a:off x="503400" y="1791300"/>
            <a:ext cx="11031300" cy="4553700"/>
          </a:xfrm>
          <a:prstGeom prst="rect">
            <a:avLst/>
          </a:prstGeom>
          <a:noFill/>
          <a:ln>
            <a:noFill/>
          </a:ln>
        </p:spPr>
        <p:txBody>
          <a:bodyPr anchorCtr="0" anchor="t" bIns="121900" lIns="121900" spcFirstLastPara="1" rIns="121900" wrap="square" tIns="121900">
            <a:noAutofit/>
          </a:bodyPr>
          <a:lstStyle/>
          <a:p>
            <a:pPr indent="-381000" lvl="0" marL="457200" marR="0" rtl="0" algn="just">
              <a:spcBef>
                <a:spcPts val="0"/>
              </a:spcBef>
              <a:spcAft>
                <a:spcPts val="0"/>
              </a:spcAft>
              <a:buClr>
                <a:srgbClr val="666666"/>
              </a:buClr>
              <a:buSzPts val="2400"/>
              <a:buFont typeface="Avenir"/>
              <a:buChar char="●"/>
            </a:pPr>
            <a:r>
              <a:rPr lang="en" sz="2400">
                <a:solidFill>
                  <a:srgbClr val="666666"/>
                </a:solidFill>
                <a:latin typeface="Avenir"/>
                <a:ea typeface="Avenir"/>
                <a:cs typeface="Avenir"/>
                <a:sym typeface="Avenir"/>
              </a:rPr>
              <a:t>Introduction to DBMS and RDBMS</a:t>
            </a:r>
            <a:endParaRPr sz="2400">
              <a:solidFill>
                <a:srgbClr val="666666"/>
              </a:solidFill>
              <a:latin typeface="Avenir"/>
              <a:ea typeface="Avenir"/>
              <a:cs typeface="Avenir"/>
              <a:sym typeface="Avenir"/>
            </a:endParaRPr>
          </a:p>
          <a:p>
            <a:pPr indent="-381000" lvl="0" marL="457200" marR="0" rtl="0" algn="just">
              <a:spcBef>
                <a:spcPts val="0"/>
              </a:spcBef>
              <a:spcAft>
                <a:spcPts val="0"/>
              </a:spcAft>
              <a:buClr>
                <a:srgbClr val="666666"/>
              </a:buClr>
              <a:buSzPts val="2400"/>
              <a:buFont typeface="Avenir"/>
              <a:buChar char="●"/>
            </a:pPr>
            <a:r>
              <a:rPr lang="en" sz="2400">
                <a:solidFill>
                  <a:srgbClr val="666666"/>
                </a:solidFill>
                <a:latin typeface="Avenir"/>
                <a:ea typeface="Avenir"/>
                <a:cs typeface="Avenir"/>
                <a:sym typeface="Avenir"/>
              </a:rPr>
              <a:t>Key attributes</a:t>
            </a:r>
            <a:endParaRPr sz="2400">
              <a:solidFill>
                <a:srgbClr val="666666"/>
              </a:solidFill>
              <a:latin typeface="Avenir"/>
              <a:ea typeface="Avenir"/>
              <a:cs typeface="Avenir"/>
              <a:sym typeface="Avenir"/>
            </a:endParaRPr>
          </a:p>
          <a:p>
            <a:pPr indent="-381000" lvl="0" marL="457200" marR="0" rtl="0" algn="just">
              <a:spcBef>
                <a:spcPts val="0"/>
              </a:spcBef>
              <a:spcAft>
                <a:spcPts val="0"/>
              </a:spcAft>
              <a:buClr>
                <a:srgbClr val="666666"/>
              </a:buClr>
              <a:buSzPts val="2400"/>
              <a:buFont typeface="Avenir"/>
              <a:buChar char="●"/>
            </a:pPr>
            <a:r>
              <a:rPr lang="en" sz="2400">
                <a:solidFill>
                  <a:srgbClr val="666666"/>
                </a:solidFill>
                <a:latin typeface="Avenir"/>
                <a:ea typeface="Avenir"/>
                <a:cs typeface="Avenir"/>
                <a:sym typeface="Avenir"/>
              </a:rPr>
              <a:t>Introduction to SQL</a:t>
            </a:r>
            <a:endParaRPr sz="2400">
              <a:solidFill>
                <a:srgbClr val="666666"/>
              </a:solidFill>
              <a:latin typeface="Avenir"/>
              <a:ea typeface="Avenir"/>
              <a:cs typeface="Avenir"/>
              <a:sym typeface="Avenir"/>
            </a:endParaRPr>
          </a:p>
          <a:p>
            <a:pPr indent="-381000" lvl="0" marL="914400" marR="0" rtl="0" algn="just">
              <a:spcBef>
                <a:spcPts val="0"/>
              </a:spcBef>
              <a:spcAft>
                <a:spcPts val="0"/>
              </a:spcAft>
              <a:buClr>
                <a:srgbClr val="666666"/>
              </a:buClr>
              <a:buSzPts val="2400"/>
              <a:buFont typeface="Avenir"/>
              <a:buChar char="-"/>
            </a:pPr>
            <a:r>
              <a:rPr lang="en" sz="2400">
                <a:solidFill>
                  <a:srgbClr val="666666"/>
                </a:solidFill>
                <a:latin typeface="Avenir"/>
                <a:ea typeface="Avenir"/>
                <a:cs typeface="Avenir"/>
                <a:sym typeface="Avenir"/>
              </a:rPr>
              <a:t>Data Types</a:t>
            </a:r>
            <a:endParaRPr sz="2400">
              <a:solidFill>
                <a:srgbClr val="666666"/>
              </a:solidFill>
              <a:latin typeface="Avenir"/>
              <a:ea typeface="Avenir"/>
              <a:cs typeface="Avenir"/>
              <a:sym typeface="Avenir"/>
            </a:endParaRPr>
          </a:p>
          <a:p>
            <a:pPr indent="-381000" lvl="0" marL="457200" marR="0" rtl="0" algn="just">
              <a:spcBef>
                <a:spcPts val="0"/>
              </a:spcBef>
              <a:spcAft>
                <a:spcPts val="0"/>
              </a:spcAft>
              <a:buClr>
                <a:srgbClr val="666666"/>
              </a:buClr>
              <a:buSzPts val="2400"/>
              <a:buFont typeface="Avenir"/>
              <a:buChar char="●"/>
            </a:pPr>
            <a:r>
              <a:rPr lang="en" sz="2400">
                <a:solidFill>
                  <a:srgbClr val="666666"/>
                </a:solidFill>
                <a:latin typeface="Avenir"/>
                <a:ea typeface="Avenir"/>
                <a:cs typeface="Avenir"/>
                <a:sym typeface="Avenir"/>
              </a:rPr>
              <a:t>SQL Commands</a:t>
            </a:r>
            <a:endParaRPr sz="2400">
              <a:solidFill>
                <a:srgbClr val="666666"/>
              </a:solidFill>
              <a:latin typeface="Avenir"/>
              <a:ea typeface="Avenir"/>
              <a:cs typeface="Avenir"/>
              <a:sym typeface="Avenir"/>
            </a:endParaRPr>
          </a:p>
          <a:p>
            <a:pPr indent="-381000" lvl="0" marL="914400" marR="0" rtl="0" algn="just">
              <a:spcBef>
                <a:spcPts val="0"/>
              </a:spcBef>
              <a:spcAft>
                <a:spcPts val="0"/>
              </a:spcAft>
              <a:buClr>
                <a:srgbClr val="666666"/>
              </a:buClr>
              <a:buSzPts val="2400"/>
              <a:buFont typeface="Avenir"/>
              <a:buChar char="-"/>
            </a:pPr>
            <a:r>
              <a:rPr lang="en" sz="2400">
                <a:solidFill>
                  <a:srgbClr val="666666"/>
                </a:solidFill>
                <a:latin typeface="Avenir"/>
                <a:ea typeface="Avenir"/>
                <a:cs typeface="Avenir"/>
                <a:sym typeface="Avenir"/>
              </a:rPr>
              <a:t>DDL</a:t>
            </a:r>
            <a:endParaRPr sz="2400">
              <a:solidFill>
                <a:srgbClr val="666666"/>
              </a:solidFill>
              <a:latin typeface="Avenir"/>
              <a:ea typeface="Avenir"/>
              <a:cs typeface="Avenir"/>
              <a:sym typeface="Avenir"/>
            </a:endParaRPr>
          </a:p>
          <a:p>
            <a:pPr indent="0" lvl="0" marL="457200" marR="0" rtl="0" algn="just">
              <a:spcBef>
                <a:spcPts val="0"/>
              </a:spcBef>
              <a:spcAft>
                <a:spcPts val="0"/>
              </a:spcAft>
              <a:buNone/>
            </a:pPr>
            <a:r>
              <a:rPr lang="en" sz="2400">
                <a:solidFill>
                  <a:srgbClr val="666666"/>
                </a:solidFill>
                <a:latin typeface="Avenir"/>
                <a:ea typeface="Avenir"/>
                <a:cs typeface="Avenir"/>
                <a:sym typeface="Avenir"/>
              </a:rPr>
              <a:t>  - </a:t>
            </a:r>
            <a:r>
              <a:rPr lang="en" sz="2400">
                <a:solidFill>
                  <a:srgbClr val="666666"/>
                </a:solidFill>
                <a:latin typeface="Avenir"/>
                <a:ea typeface="Avenir"/>
                <a:cs typeface="Avenir"/>
                <a:sym typeface="Avenir"/>
              </a:rPr>
              <a:t>DML</a:t>
            </a:r>
            <a:endParaRPr sz="2400">
              <a:solidFill>
                <a:srgbClr val="666666"/>
              </a:solidFill>
              <a:latin typeface="Avenir"/>
              <a:ea typeface="Avenir"/>
              <a:cs typeface="Avenir"/>
              <a:sym typeface="Avenir"/>
            </a:endParaRPr>
          </a:p>
          <a:p>
            <a:pPr indent="0" lvl="0" marL="457200" marR="0" rtl="0" algn="just">
              <a:spcBef>
                <a:spcPts val="0"/>
              </a:spcBef>
              <a:spcAft>
                <a:spcPts val="0"/>
              </a:spcAft>
              <a:buNone/>
            </a:pPr>
            <a:r>
              <a:rPr lang="en" sz="2400">
                <a:solidFill>
                  <a:srgbClr val="666666"/>
                </a:solidFill>
                <a:latin typeface="Avenir"/>
                <a:ea typeface="Avenir"/>
                <a:cs typeface="Avenir"/>
                <a:sym typeface="Avenir"/>
              </a:rPr>
              <a:t>  - DQL</a:t>
            </a:r>
            <a:endParaRPr sz="2400">
              <a:solidFill>
                <a:srgbClr val="666666"/>
              </a:solidFill>
              <a:latin typeface="Avenir"/>
              <a:ea typeface="Avenir"/>
              <a:cs typeface="Avenir"/>
              <a:sym typeface="Avenir"/>
            </a:endParaRPr>
          </a:p>
          <a:p>
            <a:pPr indent="0" lvl="0" marL="457200" marR="0" rtl="0" algn="just">
              <a:spcBef>
                <a:spcPts val="0"/>
              </a:spcBef>
              <a:spcAft>
                <a:spcPts val="0"/>
              </a:spcAft>
              <a:buNone/>
            </a:pPr>
            <a:r>
              <a:rPr lang="en" sz="2400">
                <a:solidFill>
                  <a:srgbClr val="666666"/>
                </a:solidFill>
                <a:latin typeface="Avenir"/>
                <a:ea typeface="Avenir"/>
                <a:cs typeface="Avenir"/>
                <a:sym typeface="Avenir"/>
              </a:rPr>
              <a:t>      - </a:t>
            </a:r>
            <a:r>
              <a:rPr lang="en" sz="2400">
                <a:solidFill>
                  <a:srgbClr val="666666"/>
                </a:solidFill>
                <a:latin typeface="Avenir"/>
                <a:ea typeface="Avenir"/>
                <a:cs typeface="Avenir"/>
                <a:sym typeface="Avenir"/>
              </a:rPr>
              <a:t>Select Statements</a:t>
            </a:r>
            <a:endParaRPr sz="2400">
              <a:solidFill>
                <a:srgbClr val="666666"/>
              </a:solidFill>
              <a:latin typeface="Avenir"/>
              <a:ea typeface="Avenir"/>
              <a:cs typeface="Avenir"/>
              <a:sym typeface="Avenir"/>
            </a:endParaRPr>
          </a:p>
          <a:p>
            <a:pPr indent="0" lvl="0" marL="457200" marR="0" rtl="0" algn="just">
              <a:spcBef>
                <a:spcPts val="0"/>
              </a:spcBef>
              <a:spcAft>
                <a:spcPts val="0"/>
              </a:spcAft>
              <a:buNone/>
            </a:pPr>
            <a:r>
              <a:rPr lang="en" sz="2400">
                <a:solidFill>
                  <a:srgbClr val="666666"/>
                </a:solidFill>
                <a:latin typeface="Avenir"/>
                <a:ea typeface="Avenir"/>
                <a:cs typeface="Avenir"/>
                <a:sym typeface="Avenir"/>
              </a:rPr>
              <a:t>      </a:t>
            </a:r>
            <a:endParaRPr sz="2400">
              <a:solidFill>
                <a:srgbClr val="666666"/>
              </a:solidFill>
              <a:latin typeface="Avenir"/>
              <a:ea typeface="Avenir"/>
              <a:cs typeface="Avenir"/>
              <a:sym typeface="Avenir"/>
            </a:endParaRPr>
          </a:p>
          <a:p>
            <a:pPr indent="0" lvl="0" marL="457200" marR="0" rtl="0" algn="just">
              <a:spcBef>
                <a:spcPts val="0"/>
              </a:spcBef>
              <a:spcAft>
                <a:spcPts val="0"/>
              </a:spcAft>
              <a:buNone/>
            </a:pPr>
            <a:r>
              <a:rPr lang="en" sz="2400">
                <a:solidFill>
                  <a:srgbClr val="666666"/>
                </a:solidFill>
                <a:latin typeface="Avenir"/>
                <a:ea typeface="Avenir"/>
                <a:cs typeface="Avenir"/>
                <a:sym typeface="Avenir"/>
              </a:rPr>
              <a:t>	</a:t>
            </a:r>
            <a:endParaRPr sz="2400">
              <a:solidFill>
                <a:srgbClr val="666666"/>
              </a:solidFill>
              <a:latin typeface="Avenir"/>
              <a:ea typeface="Avenir"/>
              <a:cs typeface="Avenir"/>
              <a:sym typeface="Avenir"/>
            </a:endParaRPr>
          </a:p>
          <a:p>
            <a:pPr indent="0" lvl="0" marL="0" marR="0" rtl="0" algn="just">
              <a:spcBef>
                <a:spcPts val="0"/>
              </a:spcBef>
              <a:spcAft>
                <a:spcPts val="0"/>
              </a:spcAft>
              <a:buNone/>
            </a:pPr>
            <a:r>
              <a:t/>
            </a:r>
            <a:endParaRPr sz="2400">
              <a:solidFill>
                <a:srgbClr val="666666"/>
              </a:solidFill>
              <a:latin typeface="Avenir"/>
              <a:ea typeface="Avenir"/>
              <a:cs typeface="Avenir"/>
              <a:sym typeface="Aveni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Instance</a:t>
            </a:r>
            <a:endParaRPr sz="3200">
              <a:solidFill>
                <a:srgbClr val="434343"/>
              </a:solidFill>
              <a:latin typeface="Avenir"/>
              <a:ea typeface="Avenir"/>
              <a:cs typeface="Avenir"/>
              <a:sym typeface="Avenir"/>
            </a:endParaRPr>
          </a:p>
        </p:txBody>
      </p:sp>
      <p:sp>
        <p:nvSpPr>
          <p:cNvPr id="271" name="Google Shape;271;p1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72" name="Google Shape;272;p1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73" name="Google Shape;273;p1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274" name="Google Shape;274;p19"/>
          <p:cNvSpPr txBox="1"/>
          <p:nvPr/>
        </p:nvSpPr>
        <p:spPr>
          <a:xfrm>
            <a:off x="555433" y="2146700"/>
            <a:ext cx="11018000" cy="35884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For example, consider ‘customer’ table in the database ‘bank’ has 10,000 records, so the instance of the database at this point is 10,000</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Let’s say, we are going to add 1000 more records in the same table, tomorrow </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sz="2400">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So the instance of the database will be 11,000 tomorrow</a:t>
            </a:r>
            <a:endParaRPr sz="2400">
              <a:solidFill>
                <a:srgbClr val="666666"/>
              </a:solidFill>
              <a:latin typeface="Avenir"/>
              <a:ea typeface="Avenir"/>
              <a:cs typeface="Avenir"/>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0"/>
          <p:cNvSpPr txBox="1"/>
          <p:nvPr/>
        </p:nvSpPr>
        <p:spPr>
          <a:xfrm>
            <a:off x="820167" y="2520267"/>
            <a:ext cx="11168800" cy="2487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i="1" lang="en" sz="2667">
                <a:solidFill>
                  <a:srgbClr val="333333"/>
                </a:solidFill>
                <a:highlight>
                  <a:srgbClr val="FFFFFF"/>
                </a:highlight>
                <a:latin typeface="Trebuchet MS"/>
                <a:ea typeface="Trebuchet MS"/>
                <a:cs typeface="Trebuchet MS"/>
                <a:sym typeface="Trebuchet MS"/>
              </a:rPr>
              <a:t>There are many benefits to having a DBMS, but one of the most important is the </a:t>
            </a:r>
            <a:r>
              <a:rPr b="1" i="1" lang="en" sz="2667">
                <a:solidFill>
                  <a:srgbClr val="333333"/>
                </a:solidFill>
                <a:highlight>
                  <a:srgbClr val="FFFFFF"/>
                </a:highlight>
                <a:latin typeface="Trebuchet MS"/>
                <a:ea typeface="Trebuchet MS"/>
                <a:cs typeface="Trebuchet MS"/>
                <a:sym typeface="Trebuchet MS"/>
              </a:rPr>
              <a:t>security </a:t>
            </a:r>
            <a:r>
              <a:rPr i="1" lang="en" sz="2667">
                <a:solidFill>
                  <a:srgbClr val="333333"/>
                </a:solidFill>
                <a:highlight>
                  <a:srgbClr val="FFFFFF"/>
                </a:highlight>
                <a:latin typeface="Trebuchet MS"/>
                <a:ea typeface="Trebuchet MS"/>
                <a:cs typeface="Trebuchet MS"/>
                <a:sym typeface="Trebuchet MS"/>
              </a:rPr>
              <a:t>it provides to your business or organization. </a:t>
            </a:r>
            <a:endParaRPr i="1" sz="2667">
              <a:solidFill>
                <a:srgbClr val="333333"/>
              </a:solidFill>
              <a:highlight>
                <a:srgbClr val="FFFFFF"/>
              </a:highlight>
              <a:latin typeface="Trebuchet MS"/>
              <a:ea typeface="Trebuchet MS"/>
              <a:cs typeface="Trebuchet MS"/>
              <a:sym typeface="Trebuchet MS"/>
            </a:endParaRPr>
          </a:p>
          <a:p>
            <a:pPr indent="0" lvl="0" marL="0" marR="0" rtl="0" algn="l">
              <a:lnSpc>
                <a:spcPct val="115000"/>
              </a:lnSpc>
              <a:spcBef>
                <a:spcPts val="0"/>
              </a:spcBef>
              <a:spcAft>
                <a:spcPts val="0"/>
              </a:spcAft>
              <a:buNone/>
            </a:pPr>
            <a:r>
              <a:t/>
            </a:r>
            <a:endParaRPr i="1" sz="2667">
              <a:solidFill>
                <a:srgbClr val="333333"/>
              </a:solidFill>
              <a:highlight>
                <a:srgbClr val="FFFFFF"/>
              </a:highlight>
              <a:latin typeface="Trebuchet MS"/>
              <a:ea typeface="Trebuchet MS"/>
              <a:cs typeface="Trebuchet MS"/>
              <a:sym typeface="Trebuchet MS"/>
            </a:endParaRPr>
          </a:p>
          <a:p>
            <a:pPr indent="0" lvl="0" marL="0" marR="0" rtl="0" algn="l">
              <a:lnSpc>
                <a:spcPct val="115000"/>
              </a:lnSpc>
              <a:spcBef>
                <a:spcPts val="0"/>
              </a:spcBef>
              <a:spcAft>
                <a:spcPts val="0"/>
              </a:spcAft>
              <a:buNone/>
            </a:pPr>
            <a:r>
              <a:rPr i="1" lang="en" sz="2667">
                <a:solidFill>
                  <a:srgbClr val="333333"/>
                </a:solidFill>
                <a:highlight>
                  <a:srgbClr val="FFFFFF"/>
                </a:highlight>
                <a:latin typeface="Trebuchet MS"/>
                <a:ea typeface="Trebuchet MS"/>
                <a:cs typeface="Trebuchet MS"/>
                <a:sym typeface="Trebuchet MS"/>
              </a:rPr>
              <a:t>Using a database management system lets end users and programmers access the same data without compromising its integrity.</a:t>
            </a:r>
            <a:endParaRPr i="1" sz="2667">
              <a:solidFill>
                <a:srgbClr val="242729"/>
              </a:solidFill>
              <a:highlight>
                <a:srgbClr val="FFFFFF"/>
              </a:highlight>
              <a:latin typeface="Trebuchet MS"/>
              <a:ea typeface="Trebuchet MS"/>
              <a:cs typeface="Trebuchet MS"/>
              <a:sym typeface="Trebuchet MS"/>
            </a:endParaRPr>
          </a:p>
        </p:txBody>
      </p:sp>
      <p:sp>
        <p:nvSpPr>
          <p:cNvPr id="280" name="Google Shape;280;p2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81" name="Google Shape;281;p2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82" name="Google Shape;282;p2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pic>
        <p:nvPicPr>
          <p:cNvPr id="283" name="Google Shape;283;p20"/>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1"/>
          <p:cNvSpPr txBox="1"/>
          <p:nvPr/>
        </p:nvSpPr>
        <p:spPr>
          <a:xfrm>
            <a:off x="513633" y="2691500"/>
            <a:ext cx="113940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Structured Query Language (SQL) Basics</a:t>
            </a:r>
            <a:endParaRPr sz="6667">
              <a:solidFill>
                <a:srgbClr val="7F7F7F"/>
              </a:solidFill>
              <a:latin typeface="Calibri"/>
              <a:ea typeface="Calibri"/>
              <a:cs typeface="Calibri"/>
              <a:sym typeface="Calibri"/>
            </a:endParaRPr>
          </a:p>
        </p:txBody>
      </p:sp>
      <p:sp>
        <p:nvSpPr>
          <p:cNvPr id="290" name="Google Shape;290;p2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291" name="Google Shape;291;p2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292" name="Google Shape;292;p2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Introduction</a:t>
            </a:r>
            <a:endParaRPr sz="3200">
              <a:solidFill>
                <a:srgbClr val="434343"/>
              </a:solidFill>
              <a:latin typeface="Avenir"/>
              <a:ea typeface="Avenir"/>
              <a:cs typeface="Avenir"/>
              <a:sym typeface="Avenir"/>
            </a:endParaRPr>
          </a:p>
        </p:txBody>
      </p:sp>
      <p:sp>
        <p:nvSpPr>
          <p:cNvPr id="298" name="Google Shape;298;p22"/>
          <p:cNvSpPr txBox="1"/>
          <p:nvPr/>
        </p:nvSpPr>
        <p:spPr>
          <a:xfrm>
            <a:off x="503400" y="1653967"/>
            <a:ext cx="11031200" cy="4717200"/>
          </a:xfrm>
          <a:prstGeom prst="rect">
            <a:avLst/>
          </a:prstGeom>
          <a:noFill/>
          <a:ln>
            <a:noFill/>
          </a:ln>
        </p:spPr>
        <p:txBody>
          <a:bodyPr anchorCtr="0" anchor="t" bIns="121900" lIns="121900" spcFirstLastPara="1" rIns="121900" wrap="square" tIns="121900">
            <a:noAutofit/>
          </a:bodyPr>
          <a:lstStyle/>
          <a:p>
            <a:pPr indent="0" lvl="0" marL="0" marR="0" rtl="0" algn="just">
              <a:lnSpc>
                <a:spcPct val="150000"/>
              </a:lnSpc>
              <a:spcBef>
                <a:spcPts val="0"/>
              </a:spcBef>
              <a:spcAft>
                <a:spcPts val="0"/>
              </a:spcAft>
              <a:buNone/>
            </a:pPr>
            <a:r>
              <a:rPr lang="en" sz="2133">
                <a:solidFill>
                  <a:srgbClr val="333333"/>
                </a:solidFill>
                <a:latin typeface="Avenir"/>
                <a:ea typeface="Avenir"/>
                <a:cs typeface="Avenir"/>
                <a:sym typeface="Avenir"/>
              </a:rPr>
              <a:t>The commands available in SQL can be broadly categorised as follows:</a:t>
            </a:r>
            <a:endParaRPr sz="2133">
              <a:solidFill>
                <a:srgbClr val="333333"/>
              </a:solidFill>
              <a:latin typeface="Avenir"/>
              <a:ea typeface="Avenir"/>
              <a:cs typeface="Avenir"/>
              <a:sym typeface="Avenir"/>
            </a:endParaRPr>
          </a:p>
          <a:p>
            <a:pPr indent="-440255" lvl="0" marL="609585" marR="0" rtl="0" algn="just">
              <a:lnSpc>
                <a:spcPct val="150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Data Definition Language (DDL)</a:t>
            </a:r>
            <a:endParaRPr sz="2133">
              <a:solidFill>
                <a:srgbClr val="333333"/>
              </a:solidFill>
              <a:latin typeface="Avenir"/>
              <a:ea typeface="Avenir"/>
              <a:cs typeface="Avenir"/>
              <a:sym typeface="Avenir"/>
            </a:endParaRPr>
          </a:p>
          <a:p>
            <a:pPr indent="0" lvl="0" marL="609585" marR="0" rtl="0" algn="just">
              <a:lnSpc>
                <a:spcPct val="150000"/>
              </a:lnSpc>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just">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Data Manipulation Language(DML)</a:t>
            </a:r>
            <a:endParaRPr sz="2133">
              <a:solidFill>
                <a:srgbClr val="333333"/>
              </a:solidFill>
              <a:latin typeface="Avenir"/>
              <a:ea typeface="Avenir"/>
              <a:cs typeface="Avenir"/>
              <a:sym typeface="Avenir"/>
            </a:endParaRPr>
          </a:p>
          <a:p>
            <a:pPr indent="0" lvl="0" marL="609585" marR="0" rtl="0" algn="just">
              <a:spcBef>
                <a:spcPts val="1333"/>
              </a:spcBef>
              <a:spcAft>
                <a:spcPts val="0"/>
              </a:spcAft>
              <a:buNone/>
            </a:pPr>
            <a:r>
              <a:t/>
            </a:r>
            <a:endParaRPr sz="2133">
              <a:solidFill>
                <a:srgbClr val="333333"/>
              </a:solidFill>
              <a:latin typeface="Avenir"/>
              <a:ea typeface="Avenir"/>
              <a:cs typeface="Avenir"/>
              <a:sym typeface="Avenir"/>
            </a:endParaRPr>
          </a:p>
          <a:p>
            <a:pPr indent="-440255" lvl="0" marL="609585" marR="0" rtl="0" algn="just">
              <a:spcBef>
                <a:spcPts val="1333"/>
              </a:spcBef>
              <a:spcAft>
                <a:spcPts val="0"/>
              </a:spcAft>
              <a:buClr>
                <a:srgbClr val="333333"/>
              </a:buClr>
              <a:buSzPts val="1600"/>
              <a:buFont typeface="Avenir"/>
              <a:buChar char="●"/>
            </a:pPr>
            <a:r>
              <a:rPr lang="en" sz="2133">
                <a:solidFill>
                  <a:srgbClr val="333333"/>
                </a:solidFill>
                <a:latin typeface="Avenir"/>
                <a:ea typeface="Avenir"/>
                <a:cs typeface="Avenir"/>
                <a:sym typeface="Avenir"/>
              </a:rPr>
              <a:t>Data Query Language (DQL)</a:t>
            </a:r>
            <a:endParaRPr sz="2133">
              <a:solidFill>
                <a:srgbClr val="333333"/>
              </a:solidFill>
              <a:latin typeface="Avenir"/>
              <a:ea typeface="Avenir"/>
              <a:cs typeface="Avenir"/>
              <a:sym typeface="Avenir"/>
            </a:endParaRPr>
          </a:p>
          <a:p>
            <a:pPr indent="0" lvl="0" marL="609585" marR="0" rtl="0" algn="just">
              <a:spcBef>
                <a:spcPts val="1333"/>
              </a:spcBef>
              <a:spcAft>
                <a:spcPts val="0"/>
              </a:spcAft>
              <a:buNone/>
            </a:pPr>
            <a:r>
              <a:t/>
            </a:r>
            <a:endParaRPr sz="2133">
              <a:solidFill>
                <a:srgbClr val="333333"/>
              </a:solidFill>
              <a:latin typeface="Avenir"/>
              <a:ea typeface="Avenir"/>
              <a:cs typeface="Avenir"/>
              <a:sym typeface="Avenir"/>
            </a:endParaRPr>
          </a:p>
          <a:p>
            <a:pPr indent="-440255" lvl="0" marL="609585" marR="0" rtl="0" algn="just">
              <a:spcBef>
                <a:spcPts val="1333"/>
              </a:spcBef>
              <a:spcAft>
                <a:spcPts val="0"/>
              </a:spcAft>
              <a:buClr>
                <a:srgbClr val="333333"/>
              </a:buClr>
              <a:buSzPts val="1600"/>
              <a:buFont typeface="Avenir"/>
              <a:buChar char="●"/>
            </a:pPr>
            <a:r>
              <a:rPr lang="en" sz="2133">
                <a:solidFill>
                  <a:srgbClr val="333333"/>
                </a:solidFill>
                <a:latin typeface="Avenir"/>
                <a:ea typeface="Avenir"/>
                <a:cs typeface="Avenir"/>
                <a:sym typeface="Avenir"/>
              </a:rPr>
              <a:t>Data Control Language (DCL)</a:t>
            </a:r>
            <a:endParaRPr sz="2133">
              <a:solidFill>
                <a:srgbClr val="333333"/>
              </a:solidFill>
              <a:latin typeface="Avenir"/>
              <a:ea typeface="Avenir"/>
              <a:cs typeface="Avenir"/>
              <a:sym typeface="Avenir"/>
            </a:endParaRPr>
          </a:p>
          <a:p>
            <a:pPr indent="0" lvl="0" marL="0" marR="0" rtl="0" algn="just">
              <a:spcBef>
                <a:spcPts val="1333"/>
              </a:spcBef>
              <a:spcAft>
                <a:spcPts val="0"/>
              </a:spcAft>
              <a:buNone/>
            </a:pPr>
            <a:r>
              <a:t/>
            </a:r>
            <a:endParaRPr sz="2133">
              <a:solidFill>
                <a:srgbClr val="333333"/>
              </a:solidFill>
              <a:latin typeface="Avenir"/>
              <a:ea typeface="Avenir"/>
              <a:cs typeface="Avenir"/>
              <a:sym typeface="Avenir"/>
            </a:endParaRPr>
          </a:p>
          <a:p>
            <a:pPr indent="-440255" lvl="0" marL="609585" marR="0" rtl="0" algn="just">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Transactional Control Language (TCL)</a:t>
            </a:r>
            <a:endParaRPr sz="2133">
              <a:solidFill>
                <a:srgbClr val="333333"/>
              </a:solidFill>
              <a:latin typeface="Avenir"/>
              <a:ea typeface="Avenir"/>
              <a:cs typeface="Avenir"/>
              <a:sym typeface="Avenir"/>
            </a:endParaRPr>
          </a:p>
        </p:txBody>
      </p:sp>
      <p:sp>
        <p:nvSpPr>
          <p:cNvPr id="299" name="Google Shape;299;p2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00" name="Google Shape;300;p2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01" name="Google Shape;301;p2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Types of SQL Commands</a:t>
            </a:r>
            <a:endParaRPr sz="3200">
              <a:solidFill>
                <a:srgbClr val="434343"/>
              </a:solidFill>
              <a:latin typeface="Avenir"/>
              <a:ea typeface="Avenir"/>
              <a:cs typeface="Avenir"/>
              <a:sym typeface="Avenir"/>
            </a:endParaRPr>
          </a:p>
        </p:txBody>
      </p:sp>
      <p:sp>
        <p:nvSpPr>
          <p:cNvPr id="307" name="Google Shape;307;p2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08" name="Google Shape;308;p2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09" name="Google Shape;309;p2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cxnSp>
        <p:nvCxnSpPr>
          <p:cNvPr id="310" name="Google Shape;310;p23"/>
          <p:cNvCxnSpPr/>
          <p:nvPr/>
        </p:nvCxnSpPr>
        <p:spPr>
          <a:xfrm>
            <a:off x="5555311" y="1946883"/>
            <a:ext cx="1200" cy="340800"/>
          </a:xfrm>
          <a:prstGeom prst="straightConnector1">
            <a:avLst/>
          </a:prstGeom>
          <a:noFill/>
          <a:ln cap="flat" cmpd="sng" w="9525">
            <a:solidFill>
              <a:schemeClr val="dk2"/>
            </a:solidFill>
            <a:prstDash val="solid"/>
            <a:round/>
            <a:headEnd len="sm" w="sm" type="none"/>
            <a:tailEnd len="sm" w="sm" type="none"/>
          </a:ln>
        </p:spPr>
      </p:cxnSp>
      <p:cxnSp>
        <p:nvCxnSpPr>
          <p:cNvPr id="311" name="Google Shape;311;p23"/>
          <p:cNvCxnSpPr/>
          <p:nvPr/>
        </p:nvCxnSpPr>
        <p:spPr>
          <a:xfrm flipH="1" rot="10800000">
            <a:off x="1105096" y="2282981"/>
            <a:ext cx="9350400" cy="11600"/>
          </a:xfrm>
          <a:prstGeom prst="straightConnector1">
            <a:avLst/>
          </a:prstGeom>
          <a:noFill/>
          <a:ln cap="flat" cmpd="sng" w="9525">
            <a:solidFill>
              <a:schemeClr val="dk2"/>
            </a:solidFill>
            <a:prstDash val="solid"/>
            <a:round/>
            <a:headEnd len="sm" w="sm" type="none"/>
            <a:tailEnd len="sm" w="sm" type="none"/>
          </a:ln>
        </p:spPr>
      </p:cxnSp>
      <p:sp>
        <p:nvSpPr>
          <p:cNvPr id="312" name="Google Shape;312;p23"/>
          <p:cNvSpPr/>
          <p:nvPr/>
        </p:nvSpPr>
        <p:spPr>
          <a:xfrm>
            <a:off x="315557" y="2653548"/>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DDL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Data Definition Language </a:t>
            </a:r>
            <a:endParaRPr sz="1600">
              <a:solidFill>
                <a:schemeClr val="dk1"/>
              </a:solidFill>
              <a:latin typeface="Avenir"/>
              <a:ea typeface="Avenir"/>
              <a:cs typeface="Avenir"/>
              <a:sym typeface="Avenir"/>
            </a:endParaRPr>
          </a:p>
        </p:txBody>
      </p:sp>
      <p:sp>
        <p:nvSpPr>
          <p:cNvPr id="313" name="Google Shape;313;p23"/>
          <p:cNvSpPr/>
          <p:nvPr/>
        </p:nvSpPr>
        <p:spPr>
          <a:xfrm>
            <a:off x="2471328" y="2660848"/>
            <a:ext cx="19660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DML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Data Manipulation Language </a:t>
            </a:r>
            <a:endParaRPr sz="1600">
              <a:solidFill>
                <a:schemeClr val="dk1"/>
              </a:solidFill>
              <a:latin typeface="Avenir"/>
              <a:ea typeface="Avenir"/>
              <a:cs typeface="Avenir"/>
              <a:sym typeface="Avenir"/>
            </a:endParaRPr>
          </a:p>
        </p:txBody>
      </p:sp>
      <p:sp>
        <p:nvSpPr>
          <p:cNvPr id="314" name="Google Shape;314;p23"/>
          <p:cNvSpPr/>
          <p:nvPr/>
        </p:nvSpPr>
        <p:spPr>
          <a:xfrm>
            <a:off x="4673533" y="2660881"/>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DQL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Data Query Language </a:t>
            </a:r>
            <a:endParaRPr sz="1600">
              <a:solidFill>
                <a:schemeClr val="dk1"/>
              </a:solidFill>
              <a:latin typeface="Avenir"/>
              <a:ea typeface="Avenir"/>
              <a:cs typeface="Avenir"/>
              <a:sym typeface="Avenir"/>
            </a:endParaRPr>
          </a:p>
        </p:txBody>
      </p:sp>
      <p:sp>
        <p:nvSpPr>
          <p:cNvPr id="315" name="Google Shape;315;p23"/>
          <p:cNvSpPr/>
          <p:nvPr/>
        </p:nvSpPr>
        <p:spPr>
          <a:xfrm>
            <a:off x="7007224" y="2653548"/>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DCL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Data Control Language </a:t>
            </a:r>
            <a:endParaRPr sz="1600">
              <a:solidFill>
                <a:schemeClr val="dk1"/>
              </a:solidFill>
              <a:latin typeface="Avenir"/>
              <a:ea typeface="Avenir"/>
              <a:cs typeface="Avenir"/>
              <a:sym typeface="Avenir"/>
            </a:endParaRPr>
          </a:p>
        </p:txBody>
      </p:sp>
      <p:sp>
        <p:nvSpPr>
          <p:cNvPr id="316" name="Google Shape;316;p23"/>
          <p:cNvSpPr/>
          <p:nvPr/>
        </p:nvSpPr>
        <p:spPr>
          <a:xfrm>
            <a:off x="9487861" y="2641448"/>
            <a:ext cx="20504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TCL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Transactional Control Language </a:t>
            </a:r>
            <a:endParaRPr sz="1600">
              <a:solidFill>
                <a:schemeClr val="dk1"/>
              </a:solidFill>
              <a:latin typeface="Avenir"/>
              <a:ea typeface="Avenir"/>
              <a:cs typeface="Avenir"/>
              <a:sym typeface="Avenir"/>
            </a:endParaRPr>
          </a:p>
        </p:txBody>
      </p:sp>
      <p:cxnSp>
        <p:nvCxnSpPr>
          <p:cNvPr id="317" name="Google Shape;317;p23"/>
          <p:cNvCxnSpPr/>
          <p:nvPr/>
        </p:nvCxnSpPr>
        <p:spPr>
          <a:xfrm>
            <a:off x="656333" y="3453767"/>
            <a:ext cx="2000" cy="2686400"/>
          </a:xfrm>
          <a:prstGeom prst="straightConnector1">
            <a:avLst/>
          </a:prstGeom>
          <a:noFill/>
          <a:ln cap="flat" cmpd="sng" w="9525">
            <a:solidFill>
              <a:schemeClr val="dk2"/>
            </a:solidFill>
            <a:prstDash val="solid"/>
            <a:round/>
            <a:headEnd len="sm" w="sm" type="none"/>
            <a:tailEnd len="sm" w="sm" type="none"/>
          </a:ln>
        </p:spPr>
      </p:cxnSp>
      <p:cxnSp>
        <p:nvCxnSpPr>
          <p:cNvPr id="318" name="Google Shape;318;p23"/>
          <p:cNvCxnSpPr/>
          <p:nvPr/>
        </p:nvCxnSpPr>
        <p:spPr>
          <a:xfrm>
            <a:off x="656348" y="41010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19" name="Google Shape;319;p23"/>
          <p:cNvCxnSpPr/>
          <p:nvPr/>
        </p:nvCxnSpPr>
        <p:spPr>
          <a:xfrm flipH="1">
            <a:off x="2832911" y="3457581"/>
            <a:ext cx="12000" cy="2049600"/>
          </a:xfrm>
          <a:prstGeom prst="straightConnector1">
            <a:avLst/>
          </a:prstGeom>
          <a:noFill/>
          <a:ln cap="flat" cmpd="sng" w="9525">
            <a:solidFill>
              <a:schemeClr val="dk2"/>
            </a:solidFill>
            <a:prstDash val="solid"/>
            <a:round/>
            <a:headEnd len="sm" w="sm" type="none"/>
            <a:tailEnd len="sm" w="sm" type="none"/>
          </a:ln>
        </p:spPr>
      </p:cxnSp>
      <p:cxnSp>
        <p:nvCxnSpPr>
          <p:cNvPr id="320" name="Google Shape;320;p23"/>
          <p:cNvCxnSpPr/>
          <p:nvPr/>
        </p:nvCxnSpPr>
        <p:spPr>
          <a:xfrm>
            <a:off x="2860396" y="39994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21" name="Google Shape;321;p23"/>
          <p:cNvCxnSpPr/>
          <p:nvPr/>
        </p:nvCxnSpPr>
        <p:spPr>
          <a:xfrm>
            <a:off x="2851681" y="4765785"/>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22" name="Google Shape;322;p23"/>
          <p:cNvCxnSpPr/>
          <p:nvPr/>
        </p:nvCxnSpPr>
        <p:spPr>
          <a:xfrm>
            <a:off x="2838149" y="5492467"/>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23" name="Google Shape;323;p23"/>
          <p:cNvCxnSpPr/>
          <p:nvPr/>
        </p:nvCxnSpPr>
        <p:spPr>
          <a:xfrm flipH="1">
            <a:off x="5068195" y="3450815"/>
            <a:ext cx="3200" cy="526400"/>
          </a:xfrm>
          <a:prstGeom prst="straightConnector1">
            <a:avLst/>
          </a:prstGeom>
          <a:noFill/>
          <a:ln cap="flat" cmpd="sng" w="9525">
            <a:solidFill>
              <a:schemeClr val="dk2"/>
            </a:solidFill>
            <a:prstDash val="solid"/>
            <a:round/>
            <a:headEnd len="sm" w="sm" type="none"/>
            <a:tailEnd len="sm" w="sm" type="none"/>
          </a:ln>
        </p:spPr>
      </p:cxnSp>
      <p:cxnSp>
        <p:nvCxnSpPr>
          <p:cNvPr id="324" name="Google Shape;324;p23"/>
          <p:cNvCxnSpPr/>
          <p:nvPr/>
        </p:nvCxnSpPr>
        <p:spPr>
          <a:xfrm>
            <a:off x="5071400" y="396170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25" name="Google Shape;325;p23"/>
          <p:cNvCxnSpPr/>
          <p:nvPr/>
        </p:nvCxnSpPr>
        <p:spPr>
          <a:xfrm>
            <a:off x="7408300" y="3465433"/>
            <a:ext cx="7200" cy="1360800"/>
          </a:xfrm>
          <a:prstGeom prst="straightConnector1">
            <a:avLst/>
          </a:prstGeom>
          <a:noFill/>
          <a:ln cap="flat" cmpd="sng" w="9525">
            <a:solidFill>
              <a:schemeClr val="dk2"/>
            </a:solidFill>
            <a:prstDash val="solid"/>
            <a:round/>
            <a:headEnd len="sm" w="sm" type="none"/>
            <a:tailEnd len="sm" w="sm" type="none"/>
          </a:ln>
        </p:spPr>
      </p:cxnSp>
      <p:cxnSp>
        <p:nvCxnSpPr>
          <p:cNvPr id="326" name="Google Shape;326;p23"/>
          <p:cNvCxnSpPr/>
          <p:nvPr/>
        </p:nvCxnSpPr>
        <p:spPr>
          <a:xfrm>
            <a:off x="7423681" y="397718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27" name="Google Shape;327;p23"/>
          <p:cNvCxnSpPr/>
          <p:nvPr/>
        </p:nvCxnSpPr>
        <p:spPr>
          <a:xfrm>
            <a:off x="7414965" y="4805463"/>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28" name="Google Shape;328;p23"/>
          <p:cNvCxnSpPr/>
          <p:nvPr/>
        </p:nvCxnSpPr>
        <p:spPr>
          <a:xfrm flipH="1">
            <a:off x="9814995" y="3450815"/>
            <a:ext cx="31600" cy="2490000"/>
          </a:xfrm>
          <a:prstGeom prst="straightConnector1">
            <a:avLst/>
          </a:prstGeom>
          <a:noFill/>
          <a:ln cap="flat" cmpd="sng" w="9525">
            <a:solidFill>
              <a:schemeClr val="dk2"/>
            </a:solidFill>
            <a:prstDash val="solid"/>
            <a:round/>
            <a:headEnd len="sm" w="sm" type="none"/>
            <a:tailEnd len="sm" w="sm" type="none"/>
          </a:ln>
        </p:spPr>
      </p:cxnSp>
      <p:cxnSp>
        <p:nvCxnSpPr>
          <p:cNvPr id="329" name="Google Shape;329;p23"/>
          <p:cNvCxnSpPr/>
          <p:nvPr/>
        </p:nvCxnSpPr>
        <p:spPr>
          <a:xfrm>
            <a:off x="9862081" y="396170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30" name="Google Shape;330;p23"/>
          <p:cNvCxnSpPr/>
          <p:nvPr/>
        </p:nvCxnSpPr>
        <p:spPr>
          <a:xfrm>
            <a:off x="9853365" y="4578067"/>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31" name="Google Shape;331;p23"/>
          <p:cNvCxnSpPr/>
          <p:nvPr/>
        </p:nvCxnSpPr>
        <p:spPr>
          <a:xfrm>
            <a:off x="9839835" y="5273785"/>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32" name="Google Shape;332;p23"/>
          <p:cNvCxnSpPr/>
          <p:nvPr/>
        </p:nvCxnSpPr>
        <p:spPr>
          <a:xfrm>
            <a:off x="9824333" y="5925913"/>
            <a:ext cx="232400" cy="0"/>
          </a:xfrm>
          <a:prstGeom prst="straightConnector1">
            <a:avLst/>
          </a:prstGeom>
          <a:noFill/>
          <a:ln cap="flat" cmpd="sng" w="9525">
            <a:solidFill>
              <a:schemeClr val="dk2"/>
            </a:solidFill>
            <a:prstDash val="solid"/>
            <a:round/>
            <a:headEnd len="sm" w="sm" type="none"/>
            <a:tailEnd len="med" w="med" type="triangle"/>
          </a:ln>
        </p:spPr>
      </p:cxnSp>
      <p:sp>
        <p:nvSpPr>
          <p:cNvPr id="333" name="Google Shape;333;p23"/>
          <p:cNvSpPr/>
          <p:nvPr/>
        </p:nvSpPr>
        <p:spPr>
          <a:xfrm>
            <a:off x="10072233" y="56338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Set Transaction</a:t>
            </a:r>
            <a:endParaRPr sz="2400">
              <a:solidFill>
                <a:schemeClr val="dk1"/>
              </a:solidFill>
              <a:latin typeface="Avenir"/>
              <a:ea typeface="Avenir"/>
              <a:cs typeface="Avenir"/>
              <a:sym typeface="Avenir"/>
            </a:endParaRPr>
          </a:p>
        </p:txBody>
      </p:sp>
      <p:sp>
        <p:nvSpPr>
          <p:cNvPr id="334" name="Google Shape;334;p23"/>
          <p:cNvSpPr/>
          <p:nvPr/>
        </p:nvSpPr>
        <p:spPr>
          <a:xfrm>
            <a:off x="10087700" y="4953600"/>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Save point</a:t>
            </a:r>
            <a:endParaRPr sz="2400">
              <a:solidFill>
                <a:schemeClr val="dk1"/>
              </a:solidFill>
              <a:latin typeface="Avenir"/>
              <a:ea typeface="Avenir"/>
              <a:cs typeface="Avenir"/>
              <a:sym typeface="Avenir"/>
            </a:endParaRPr>
          </a:p>
        </p:txBody>
      </p:sp>
      <p:sp>
        <p:nvSpPr>
          <p:cNvPr id="335" name="Google Shape;335;p23"/>
          <p:cNvSpPr/>
          <p:nvPr/>
        </p:nvSpPr>
        <p:spPr>
          <a:xfrm>
            <a:off x="10092533" y="4301667"/>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Roll Back</a:t>
            </a:r>
            <a:endParaRPr sz="2400">
              <a:solidFill>
                <a:schemeClr val="dk1"/>
              </a:solidFill>
              <a:latin typeface="Avenir"/>
              <a:ea typeface="Avenir"/>
              <a:cs typeface="Avenir"/>
              <a:sym typeface="Avenir"/>
            </a:endParaRPr>
          </a:p>
        </p:txBody>
      </p:sp>
      <p:sp>
        <p:nvSpPr>
          <p:cNvPr id="336" name="Google Shape;336;p23"/>
          <p:cNvSpPr/>
          <p:nvPr/>
        </p:nvSpPr>
        <p:spPr>
          <a:xfrm>
            <a:off x="10109933" y="36700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Commit</a:t>
            </a:r>
            <a:endParaRPr sz="2400">
              <a:solidFill>
                <a:schemeClr val="dk1"/>
              </a:solidFill>
              <a:latin typeface="Avenir"/>
              <a:ea typeface="Avenir"/>
              <a:cs typeface="Avenir"/>
              <a:sym typeface="Avenir"/>
            </a:endParaRPr>
          </a:p>
        </p:txBody>
      </p:sp>
      <p:sp>
        <p:nvSpPr>
          <p:cNvPr id="337" name="Google Shape;337;p23"/>
          <p:cNvSpPr/>
          <p:nvPr/>
        </p:nvSpPr>
        <p:spPr>
          <a:xfrm>
            <a:off x="7678539" y="4501552"/>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Revoke</a:t>
            </a:r>
            <a:endParaRPr sz="2400">
              <a:solidFill>
                <a:schemeClr val="dk1"/>
              </a:solidFill>
              <a:latin typeface="Avenir"/>
              <a:ea typeface="Avenir"/>
              <a:cs typeface="Avenir"/>
              <a:sym typeface="Avenir"/>
            </a:endParaRPr>
          </a:p>
        </p:txBody>
      </p:sp>
      <p:sp>
        <p:nvSpPr>
          <p:cNvPr id="338" name="Google Shape;338;p23"/>
          <p:cNvSpPr/>
          <p:nvPr/>
        </p:nvSpPr>
        <p:spPr>
          <a:xfrm>
            <a:off x="7652133" y="36700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Grant</a:t>
            </a:r>
            <a:endParaRPr sz="2400">
              <a:solidFill>
                <a:schemeClr val="dk1"/>
              </a:solidFill>
              <a:latin typeface="Avenir"/>
              <a:ea typeface="Avenir"/>
              <a:cs typeface="Avenir"/>
              <a:sym typeface="Avenir"/>
            </a:endParaRPr>
          </a:p>
        </p:txBody>
      </p:sp>
      <p:sp>
        <p:nvSpPr>
          <p:cNvPr id="339" name="Google Shape;339;p23"/>
          <p:cNvSpPr/>
          <p:nvPr/>
        </p:nvSpPr>
        <p:spPr>
          <a:xfrm>
            <a:off x="5309160" y="3685515"/>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Select</a:t>
            </a:r>
            <a:endParaRPr sz="2400">
              <a:solidFill>
                <a:schemeClr val="dk1"/>
              </a:solidFill>
              <a:latin typeface="Avenir"/>
              <a:ea typeface="Avenir"/>
              <a:cs typeface="Avenir"/>
              <a:sym typeface="Avenir"/>
            </a:endParaRPr>
          </a:p>
        </p:txBody>
      </p:sp>
      <p:sp>
        <p:nvSpPr>
          <p:cNvPr id="340" name="Google Shape;340;p23"/>
          <p:cNvSpPr/>
          <p:nvPr/>
        </p:nvSpPr>
        <p:spPr>
          <a:xfrm>
            <a:off x="3072467" y="51344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Delete</a:t>
            </a:r>
            <a:endParaRPr sz="2400">
              <a:solidFill>
                <a:schemeClr val="dk1"/>
              </a:solidFill>
              <a:latin typeface="Avenir"/>
              <a:ea typeface="Avenir"/>
              <a:cs typeface="Avenir"/>
              <a:sym typeface="Avenir"/>
            </a:endParaRPr>
          </a:p>
        </p:txBody>
      </p:sp>
      <p:sp>
        <p:nvSpPr>
          <p:cNvPr id="341" name="Google Shape;341;p23"/>
          <p:cNvSpPr/>
          <p:nvPr/>
        </p:nvSpPr>
        <p:spPr>
          <a:xfrm>
            <a:off x="3075800" y="44828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Update</a:t>
            </a:r>
            <a:endParaRPr sz="2400">
              <a:solidFill>
                <a:schemeClr val="dk1"/>
              </a:solidFill>
              <a:latin typeface="Avenir"/>
              <a:ea typeface="Avenir"/>
              <a:cs typeface="Avenir"/>
              <a:sym typeface="Avenir"/>
            </a:endParaRPr>
          </a:p>
        </p:txBody>
      </p:sp>
      <p:sp>
        <p:nvSpPr>
          <p:cNvPr id="342" name="Google Shape;342;p23"/>
          <p:cNvSpPr/>
          <p:nvPr/>
        </p:nvSpPr>
        <p:spPr>
          <a:xfrm>
            <a:off x="3075767" y="37580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Insert</a:t>
            </a:r>
            <a:endParaRPr sz="2400">
              <a:solidFill>
                <a:schemeClr val="dk1"/>
              </a:solidFill>
              <a:latin typeface="Avenir"/>
              <a:ea typeface="Avenir"/>
              <a:cs typeface="Avenir"/>
              <a:sym typeface="Avenir"/>
            </a:endParaRPr>
          </a:p>
        </p:txBody>
      </p:sp>
      <p:sp>
        <p:nvSpPr>
          <p:cNvPr id="343" name="Google Shape;343;p23"/>
          <p:cNvSpPr/>
          <p:nvPr/>
        </p:nvSpPr>
        <p:spPr>
          <a:xfrm>
            <a:off x="888733" y="51344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Drop</a:t>
            </a:r>
            <a:endParaRPr sz="2400">
              <a:solidFill>
                <a:schemeClr val="dk1"/>
              </a:solidFill>
              <a:latin typeface="Avenir"/>
              <a:ea typeface="Avenir"/>
              <a:cs typeface="Avenir"/>
              <a:sym typeface="Avenir"/>
            </a:endParaRPr>
          </a:p>
        </p:txBody>
      </p:sp>
      <p:sp>
        <p:nvSpPr>
          <p:cNvPr id="344" name="Google Shape;344;p23"/>
          <p:cNvSpPr/>
          <p:nvPr/>
        </p:nvSpPr>
        <p:spPr>
          <a:xfrm>
            <a:off x="888733" y="4449625"/>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Alter</a:t>
            </a:r>
            <a:endParaRPr sz="2400">
              <a:solidFill>
                <a:schemeClr val="dk1"/>
              </a:solidFill>
              <a:latin typeface="Avenir"/>
              <a:ea typeface="Avenir"/>
              <a:cs typeface="Avenir"/>
              <a:sym typeface="Avenir"/>
            </a:endParaRPr>
          </a:p>
        </p:txBody>
      </p:sp>
      <p:sp>
        <p:nvSpPr>
          <p:cNvPr id="345" name="Google Shape;345;p23"/>
          <p:cNvSpPr/>
          <p:nvPr/>
        </p:nvSpPr>
        <p:spPr>
          <a:xfrm>
            <a:off x="888749" y="3764844"/>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Create</a:t>
            </a:r>
            <a:endParaRPr sz="2400">
              <a:solidFill>
                <a:schemeClr val="dk1"/>
              </a:solidFill>
              <a:latin typeface="Avenir"/>
              <a:ea typeface="Avenir"/>
              <a:cs typeface="Avenir"/>
              <a:sym typeface="Avenir"/>
            </a:endParaRPr>
          </a:p>
        </p:txBody>
      </p:sp>
      <p:sp>
        <p:nvSpPr>
          <p:cNvPr id="346" name="Google Shape;346;p23"/>
          <p:cNvSpPr/>
          <p:nvPr/>
        </p:nvSpPr>
        <p:spPr>
          <a:xfrm>
            <a:off x="888733" y="58192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Truncate</a:t>
            </a:r>
            <a:endParaRPr sz="2400">
              <a:solidFill>
                <a:schemeClr val="dk1"/>
              </a:solidFill>
              <a:latin typeface="Avenir"/>
              <a:ea typeface="Avenir"/>
              <a:cs typeface="Avenir"/>
              <a:sym typeface="Avenir"/>
            </a:endParaRPr>
          </a:p>
        </p:txBody>
      </p:sp>
      <p:cxnSp>
        <p:nvCxnSpPr>
          <p:cNvPr id="347" name="Google Shape;347;p23"/>
          <p:cNvCxnSpPr/>
          <p:nvPr/>
        </p:nvCxnSpPr>
        <p:spPr>
          <a:xfrm>
            <a:off x="656348" y="47106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48" name="Google Shape;348;p23"/>
          <p:cNvCxnSpPr/>
          <p:nvPr/>
        </p:nvCxnSpPr>
        <p:spPr>
          <a:xfrm>
            <a:off x="656348" y="54218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49" name="Google Shape;349;p23"/>
          <p:cNvCxnSpPr/>
          <p:nvPr/>
        </p:nvCxnSpPr>
        <p:spPr>
          <a:xfrm>
            <a:off x="656348" y="6133028"/>
            <a:ext cx="232400" cy="0"/>
          </a:xfrm>
          <a:prstGeom prst="straightConnector1">
            <a:avLst/>
          </a:prstGeom>
          <a:noFill/>
          <a:ln cap="flat" cmpd="sng" w="9525">
            <a:solidFill>
              <a:schemeClr val="dk2"/>
            </a:solidFill>
            <a:prstDash val="solid"/>
            <a:round/>
            <a:headEnd len="sm" w="sm" type="none"/>
            <a:tailEnd len="med" w="med" type="triangle"/>
          </a:ln>
        </p:spPr>
      </p:cxnSp>
      <p:sp>
        <p:nvSpPr>
          <p:cNvPr id="350" name="Google Shape;350;p23"/>
          <p:cNvSpPr/>
          <p:nvPr/>
        </p:nvSpPr>
        <p:spPr>
          <a:xfrm>
            <a:off x="3710300" y="1242467"/>
            <a:ext cx="3713200" cy="704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 sz="2533">
                <a:solidFill>
                  <a:schemeClr val="dk1"/>
                </a:solidFill>
                <a:latin typeface="Avenir"/>
                <a:ea typeface="Avenir"/>
                <a:cs typeface="Avenir"/>
                <a:sym typeface="Avenir"/>
              </a:rPr>
              <a:t>SQL Commands</a:t>
            </a:r>
            <a:endParaRPr b="1" sz="2533">
              <a:solidFill>
                <a:schemeClr val="dk1"/>
              </a:solidFill>
              <a:latin typeface="Avenir"/>
              <a:ea typeface="Avenir"/>
              <a:cs typeface="Avenir"/>
              <a:sym typeface="Avenir"/>
            </a:endParaRPr>
          </a:p>
        </p:txBody>
      </p:sp>
      <p:cxnSp>
        <p:nvCxnSpPr>
          <p:cNvPr id="351" name="Google Shape;351;p23"/>
          <p:cNvCxnSpPr/>
          <p:nvPr/>
        </p:nvCxnSpPr>
        <p:spPr>
          <a:xfrm>
            <a:off x="1111467" y="2298500"/>
            <a:ext cx="0" cy="358400"/>
          </a:xfrm>
          <a:prstGeom prst="straightConnector1">
            <a:avLst/>
          </a:prstGeom>
          <a:noFill/>
          <a:ln cap="flat" cmpd="sng" w="9525">
            <a:solidFill>
              <a:schemeClr val="dk2"/>
            </a:solidFill>
            <a:prstDash val="solid"/>
            <a:round/>
            <a:headEnd len="sm" w="sm" type="none"/>
            <a:tailEnd len="sm" w="sm" type="none"/>
          </a:ln>
        </p:spPr>
      </p:cxnSp>
      <p:cxnSp>
        <p:nvCxnSpPr>
          <p:cNvPr id="352" name="Google Shape;352;p23"/>
          <p:cNvCxnSpPr/>
          <p:nvPr/>
        </p:nvCxnSpPr>
        <p:spPr>
          <a:xfrm>
            <a:off x="3448267" y="2298500"/>
            <a:ext cx="0" cy="358400"/>
          </a:xfrm>
          <a:prstGeom prst="straightConnector1">
            <a:avLst/>
          </a:prstGeom>
          <a:noFill/>
          <a:ln cap="flat" cmpd="sng" w="9525">
            <a:solidFill>
              <a:schemeClr val="dk2"/>
            </a:solidFill>
            <a:prstDash val="solid"/>
            <a:round/>
            <a:headEnd len="sm" w="sm" type="none"/>
            <a:tailEnd len="sm" w="sm" type="none"/>
          </a:ln>
        </p:spPr>
      </p:cxnSp>
      <p:cxnSp>
        <p:nvCxnSpPr>
          <p:cNvPr id="353" name="Google Shape;353;p23"/>
          <p:cNvCxnSpPr/>
          <p:nvPr/>
        </p:nvCxnSpPr>
        <p:spPr>
          <a:xfrm>
            <a:off x="5555900" y="2295051"/>
            <a:ext cx="0" cy="358400"/>
          </a:xfrm>
          <a:prstGeom prst="straightConnector1">
            <a:avLst/>
          </a:prstGeom>
          <a:noFill/>
          <a:ln cap="flat" cmpd="sng" w="9525">
            <a:solidFill>
              <a:schemeClr val="dk2"/>
            </a:solidFill>
            <a:prstDash val="solid"/>
            <a:round/>
            <a:headEnd len="sm" w="sm" type="none"/>
            <a:tailEnd len="sm" w="sm" type="none"/>
          </a:ln>
        </p:spPr>
      </p:cxnSp>
      <p:cxnSp>
        <p:nvCxnSpPr>
          <p:cNvPr id="354" name="Google Shape;354;p23"/>
          <p:cNvCxnSpPr/>
          <p:nvPr/>
        </p:nvCxnSpPr>
        <p:spPr>
          <a:xfrm>
            <a:off x="7994300" y="2295051"/>
            <a:ext cx="0" cy="358400"/>
          </a:xfrm>
          <a:prstGeom prst="straightConnector1">
            <a:avLst/>
          </a:prstGeom>
          <a:noFill/>
          <a:ln cap="flat" cmpd="sng" w="9525">
            <a:solidFill>
              <a:schemeClr val="dk2"/>
            </a:solidFill>
            <a:prstDash val="solid"/>
            <a:round/>
            <a:headEnd len="sm" w="sm" type="none"/>
            <a:tailEnd len="sm" w="sm" type="none"/>
          </a:ln>
        </p:spPr>
      </p:cxnSp>
      <p:cxnSp>
        <p:nvCxnSpPr>
          <p:cNvPr id="355" name="Google Shape;355;p23"/>
          <p:cNvCxnSpPr/>
          <p:nvPr/>
        </p:nvCxnSpPr>
        <p:spPr>
          <a:xfrm>
            <a:off x="10449400" y="2287651"/>
            <a:ext cx="0" cy="358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Types of SQL Commands</a:t>
            </a:r>
            <a:endParaRPr sz="3200">
              <a:solidFill>
                <a:srgbClr val="434343"/>
              </a:solidFill>
              <a:latin typeface="Avenir"/>
              <a:ea typeface="Avenir"/>
              <a:cs typeface="Avenir"/>
              <a:sym typeface="Avenir"/>
            </a:endParaRPr>
          </a:p>
        </p:txBody>
      </p:sp>
      <p:sp>
        <p:nvSpPr>
          <p:cNvPr id="361" name="Google Shape;361;p2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362" name="Google Shape;362;p2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363" name="Google Shape;363;p2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cxnSp>
        <p:nvCxnSpPr>
          <p:cNvPr id="364" name="Google Shape;364;p24"/>
          <p:cNvCxnSpPr/>
          <p:nvPr/>
        </p:nvCxnSpPr>
        <p:spPr>
          <a:xfrm>
            <a:off x="5555311" y="1946883"/>
            <a:ext cx="1200" cy="340800"/>
          </a:xfrm>
          <a:prstGeom prst="straightConnector1">
            <a:avLst/>
          </a:prstGeom>
          <a:noFill/>
          <a:ln cap="flat" cmpd="sng" w="9525">
            <a:solidFill>
              <a:schemeClr val="dk2"/>
            </a:solidFill>
            <a:prstDash val="solid"/>
            <a:round/>
            <a:headEnd len="sm" w="sm" type="none"/>
            <a:tailEnd len="sm" w="sm" type="none"/>
          </a:ln>
        </p:spPr>
      </p:cxnSp>
      <p:cxnSp>
        <p:nvCxnSpPr>
          <p:cNvPr id="365" name="Google Shape;365;p24"/>
          <p:cNvCxnSpPr/>
          <p:nvPr/>
        </p:nvCxnSpPr>
        <p:spPr>
          <a:xfrm flipH="1" rot="10800000">
            <a:off x="1105096" y="2282981"/>
            <a:ext cx="9350400" cy="11600"/>
          </a:xfrm>
          <a:prstGeom prst="straightConnector1">
            <a:avLst/>
          </a:prstGeom>
          <a:noFill/>
          <a:ln cap="flat" cmpd="sng" w="9525">
            <a:solidFill>
              <a:schemeClr val="dk2"/>
            </a:solidFill>
            <a:prstDash val="solid"/>
            <a:round/>
            <a:headEnd len="sm" w="sm" type="none"/>
            <a:tailEnd len="sm" w="sm" type="none"/>
          </a:ln>
        </p:spPr>
      </p:cxnSp>
      <p:sp>
        <p:nvSpPr>
          <p:cNvPr id="366" name="Google Shape;366;p24"/>
          <p:cNvSpPr/>
          <p:nvPr/>
        </p:nvSpPr>
        <p:spPr>
          <a:xfrm>
            <a:off x="315557" y="2653548"/>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DDL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Data Definition Language </a:t>
            </a:r>
            <a:endParaRPr sz="1600">
              <a:solidFill>
                <a:schemeClr val="dk1"/>
              </a:solidFill>
              <a:latin typeface="Avenir"/>
              <a:ea typeface="Avenir"/>
              <a:cs typeface="Avenir"/>
              <a:sym typeface="Avenir"/>
            </a:endParaRPr>
          </a:p>
        </p:txBody>
      </p:sp>
      <p:sp>
        <p:nvSpPr>
          <p:cNvPr id="367" name="Google Shape;367;p24"/>
          <p:cNvSpPr/>
          <p:nvPr/>
        </p:nvSpPr>
        <p:spPr>
          <a:xfrm>
            <a:off x="2471328" y="2660848"/>
            <a:ext cx="19660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DML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Data Manipulation Language </a:t>
            </a:r>
            <a:endParaRPr sz="1600">
              <a:solidFill>
                <a:schemeClr val="dk1"/>
              </a:solidFill>
              <a:latin typeface="Avenir"/>
              <a:ea typeface="Avenir"/>
              <a:cs typeface="Avenir"/>
              <a:sym typeface="Avenir"/>
            </a:endParaRPr>
          </a:p>
        </p:txBody>
      </p:sp>
      <p:sp>
        <p:nvSpPr>
          <p:cNvPr id="368" name="Google Shape;368;p24"/>
          <p:cNvSpPr/>
          <p:nvPr/>
        </p:nvSpPr>
        <p:spPr>
          <a:xfrm>
            <a:off x="4673533" y="2660881"/>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DQL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Data Query Language </a:t>
            </a:r>
            <a:endParaRPr sz="1600">
              <a:solidFill>
                <a:schemeClr val="dk1"/>
              </a:solidFill>
              <a:latin typeface="Avenir"/>
              <a:ea typeface="Avenir"/>
              <a:cs typeface="Avenir"/>
              <a:sym typeface="Avenir"/>
            </a:endParaRPr>
          </a:p>
        </p:txBody>
      </p:sp>
      <p:sp>
        <p:nvSpPr>
          <p:cNvPr id="369" name="Google Shape;369;p24"/>
          <p:cNvSpPr/>
          <p:nvPr/>
        </p:nvSpPr>
        <p:spPr>
          <a:xfrm>
            <a:off x="7007224" y="2653548"/>
            <a:ext cx="18576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DCL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Data Control Language </a:t>
            </a:r>
            <a:endParaRPr sz="1600">
              <a:solidFill>
                <a:schemeClr val="dk1"/>
              </a:solidFill>
              <a:latin typeface="Avenir"/>
              <a:ea typeface="Avenir"/>
              <a:cs typeface="Avenir"/>
              <a:sym typeface="Avenir"/>
            </a:endParaRPr>
          </a:p>
        </p:txBody>
      </p:sp>
      <p:sp>
        <p:nvSpPr>
          <p:cNvPr id="370" name="Google Shape;370;p24"/>
          <p:cNvSpPr/>
          <p:nvPr/>
        </p:nvSpPr>
        <p:spPr>
          <a:xfrm>
            <a:off x="9487861" y="2641448"/>
            <a:ext cx="2050400" cy="7972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1600">
                <a:solidFill>
                  <a:schemeClr val="dk1"/>
                </a:solidFill>
                <a:latin typeface="Avenir"/>
                <a:ea typeface="Avenir"/>
                <a:cs typeface="Avenir"/>
                <a:sym typeface="Avenir"/>
              </a:rPr>
              <a:t>TCL</a:t>
            </a:r>
            <a:endParaRPr sz="1600">
              <a:solidFill>
                <a:schemeClr val="dk1"/>
              </a:solidFill>
              <a:latin typeface="Avenir"/>
              <a:ea typeface="Avenir"/>
              <a:cs typeface="Avenir"/>
              <a:sym typeface="Avenir"/>
            </a:endParaRPr>
          </a:p>
          <a:p>
            <a:pPr indent="0" lvl="0" marL="0" marR="0" rtl="0" algn="ctr">
              <a:spcBef>
                <a:spcPts val="0"/>
              </a:spcBef>
              <a:spcAft>
                <a:spcPts val="0"/>
              </a:spcAft>
              <a:buNone/>
            </a:pPr>
            <a:r>
              <a:rPr lang="en" sz="1600">
                <a:solidFill>
                  <a:schemeClr val="dk1"/>
                </a:solidFill>
                <a:latin typeface="Avenir"/>
                <a:ea typeface="Avenir"/>
                <a:cs typeface="Avenir"/>
                <a:sym typeface="Avenir"/>
              </a:rPr>
              <a:t>Transactional Control Language </a:t>
            </a:r>
            <a:endParaRPr sz="1600">
              <a:solidFill>
                <a:schemeClr val="dk1"/>
              </a:solidFill>
              <a:latin typeface="Avenir"/>
              <a:ea typeface="Avenir"/>
              <a:cs typeface="Avenir"/>
              <a:sym typeface="Avenir"/>
            </a:endParaRPr>
          </a:p>
        </p:txBody>
      </p:sp>
      <p:cxnSp>
        <p:nvCxnSpPr>
          <p:cNvPr id="371" name="Google Shape;371;p24"/>
          <p:cNvCxnSpPr/>
          <p:nvPr/>
        </p:nvCxnSpPr>
        <p:spPr>
          <a:xfrm>
            <a:off x="656333" y="3453767"/>
            <a:ext cx="2000" cy="2686400"/>
          </a:xfrm>
          <a:prstGeom prst="straightConnector1">
            <a:avLst/>
          </a:prstGeom>
          <a:noFill/>
          <a:ln cap="flat" cmpd="sng" w="9525">
            <a:solidFill>
              <a:schemeClr val="dk2"/>
            </a:solidFill>
            <a:prstDash val="solid"/>
            <a:round/>
            <a:headEnd len="sm" w="sm" type="none"/>
            <a:tailEnd len="sm" w="sm" type="none"/>
          </a:ln>
        </p:spPr>
      </p:cxnSp>
      <p:cxnSp>
        <p:nvCxnSpPr>
          <p:cNvPr id="372" name="Google Shape;372;p24"/>
          <p:cNvCxnSpPr/>
          <p:nvPr/>
        </p:nvCxnSpPr>
        <p:spPr>
          <a:xfrm>
            <a:off x="656348" y="41010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73" name="Google Shape;373;p24"/>
          <p:cNvCxnSpPr/>
          <p:nvPr/>
        </p:nvCxnSpPr>
        <p:spPr>
          <a:xfrm flipH="1">
            <a:off x="2832911" y="3457581"/>
            <a:ext cx="12000" cy="2049600"/>
          </a:xfrm>
          <a:prstGeom prst="straightConnector1">
            <a:avLst/>
          </a:prstGeom>
          <a:noFill/>
          <a:ln cap="flat" cmpd="sng" w="9525">
            <a:solidFill>
              <a:schemeClr val="dk2"/>
            </a:solidFill>
            <a:prstDash val="solid"/>
            <a:round/>
            <a:headEnd len="sm" w="sm" type="none"/>
            <a:tailEnd len="sm" w="sm" type="none"/>
          </a:ln>
        </p:spPr>
      </p:cxnSp>
      <p:cxnSp>
        <p:nvCxnSpPr>
          <p:cNvPr id="374" name="Google Shape;374;p24"/>
          <p:cNvCxnSpPr/>
          <p:nvPr/>
        </p:nvCxnSpPr>
        <p:spPr>
          <a:xfrm>
            <a:off x="2860396" y="39994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75" name="Google Shape;375;p24"/>
          <p:cNvCxnSpPr/>
          <p:nvPr/>
        </p:nvCxnSpPr>
        <p:spPr>
          <a:xfrm>
            <a:off x="2851681" y="4765785"/>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76" name="Google Shape;376;p24"/>
          <p:cNvCxnSpPr/>
          <p:nvPr/>
        </p:nvCxnSpPr>
        <p:spPr>
          <a:xfrm>
            <a:off x="2838149" y="5492467"/>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77" name="Google Shape;377;p24"/>
          <p:cNvCxnSpPr/>
          <p:nvPr/>
        </p:nvCxnSpPr>
        <p:spPr>
          <a:xfrm flipH="1">
            <a:off x="5068195" y="3450815"/>
            <a:ext cx="3200" cy="526400"/>
          </a:xfrm>
          <a:prstGeom prst="straightConnector1">
            <a:avLst/>
          </a:prstGeom>
          <a:noFill/>
          <a:ln cap="flat" cmpd="sng" w="9525">
            <a:solidFill>
              <a:schemeClr val="dk2"/>
            </a:solidFill>
            <a:prstDash val="solid"/>
            <a:round/>
            <a:headEnd len="sm" w="sm" type="none"/>
            <a:tailEnd len="sm" w="sm" type="none"/>
          </a:ln>
        </p:spPr>
      </p:cxnSp>
      <p:cxnSp>
        <p:nvCxnSpPr>
          <p:cNvPr id="378" name="Google Shape;378;p24"/>
          <p:cNvCxnSpPr/>
          <p:nvPr/>
        </p:nvCxnSpPr>
        <p:spPr>
          <a:xfrm>
            <a:off x="5071400" y="396170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79" name="Google Shape;379;p24"/>
          <p:cNvCxnSpPr/>
          <p:nvPr/>
        </p:nvCxnSpPr>
        <p:spPr>
          <a:xfrm>
            <a:off x="7408300" y="3465433"/>
            <a:ext cx="7200" cy="1360800"/>
          </a:xfrm>
          <a:prstGeom prst="straightConnector1">
            <a:avLst/>
          </a:prstGeom>
          <a:noFill/>
          <a:ln cap="flat" cmpd="sng" w="9525">
            <a:solidFill>
              <a:schemeClr val="dk2"/>
            </a:solidFill>
            <a:prstDash val="solid"/>
            <a:round/>
            <a:headEnd len="sm" w="sm" type="none"/>
            <a:tailEnd len="sm" w="sm" type="none"/>
          </a:ln>
        </p:spPr>
      </p:cxnSp>
      <p:cxnSp>
        <p:nvCxnSpPr>
          <p:cNvPr id="380" name="Google Shape;380;p24"/>
          <p:cNvCxnSpPr/>
          <p:nvPr/>
        </p:nvCxnSpPr>
        <p:spPr>
          <a:xfrm>
            <a:off x="7423681" y="397718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81" name="Google Shape;381;p24"/>
          <p:cNvCxnSpPr/>
          <p:nvPr/>
        </p:nvCxnSpPr>
        <p:spPr>
          <a:xfrm>
            <a:off x="7414965" y="4805463"/>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82" name="Google Shape;382;p24"/>
          <p:cNvCxnSpPr/>
          <p:nvPr/>
        </p:nvCxnSpPr>
        <p:spPr>
          <a:xfrm flipH="1">
            <a:off x="9814995" y="3450815"/>
            <a:ext cx="31600" cy="2490000"/>
          </a:xfrm>
          <a:prstGeom prst="straightConnector1">
            <a:avLst/>
          </a:prstGeom>
          <a:noFill/>
          <a:ln cap="flat" cmpd="sng" w="9525">
            <a:solidFill>
              <a:schemeClr val="dk2"/>
            </a:solidFill>
            <a:prstDash val="solid"/>
            <a:round/>
            <a:headEnd len="sm" w="sm" type="none"/>
            <a:tailEnd len="sm" w="sm" type="none"/>
          </a:ln>
        </p:spPr>
      </p:cxnSp>
      <p:cxnSp>
        <p:nvCxnSpPr>
          <p:cNvPr id="383" name="Google Shape;383;p24"/>
          <p:cNvCxnSpPr/>
          <p:nvPr/>
        </p:nvCxnSpPr>
        <p:spPr>
          <a:xfrm>
            <a:off x="9862081" y="3961701"/>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84" name="Google Shape;384;p24"/>
          <p:cNvCxnSpPr/>
          <p:nvPr/>
        </p:nvCxnSpPr>
        <p:spPr>
          <a:xfrm>
            <a:off x="9853365" y="4578067"/>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85" name="Google Shape;385;p24"/>
          <p:cNvCxnSpPr/>
          <p:nvPr/>
        </p:nvCxnSpPr>
        <p:spPr>
          <a:xfrm>
            <a:off x="9839835" y="5273785"/>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386" name="Google Shape;386;p24"/>
          <p:cNvCxnSpPr/>
          <p:nvPr/>
        </p:nvCxnSpPr>
        <p:spPr>
          <a:xfrm>
            <a:off x="9824333" y="5925913"/>
            <a:ext cx="232400" cy="0"/>
          </a:xfrm>
          <a:prstGeom prst="straightConnector1">
            <a:avLst/>
          </a:prstGeom>
          <a:noFill/>
          <a:ln cap="flat" cmpd="sng" w="9525">
            <a:solidFill>
              <a:schemeClr val="dk2"/>
            </a:solidFill>
            <a:prstDash val="solid"/>
            <a:round/>
            <a:headEnd len="sm" w="sm" type="none"/>
            <a:tailEnd len="med" w="med" type="triangle"/>
          </a:ln>
        </p:spPr>
      </p:cxnSp>
      <p:sp>
        <p:nvSpPr>
          <p:cNvPr id="387" name="Google Shape;387;p24"/>
          <p:cNvSpPr/>
          <p:nvPr/>
        </p:nvSpPr>
        <p:spPr>
          <a:xfrm>
            <a:off x="10072233" y="56338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Set Transaction</a:t>
            </a:r>
            <a:endParaRPr sz="2400">
              <a:solidFill>
                <a:schemeClr val="dk1"/>
              </a:solidFill>
              <a:latin typeface="Avenir"/>
              <a:ea typeface="Avenir"/>
              <a:cs typeface="Avenir"/>
              <a:sym typeface="Avenir"/>
            </a:endParaRPr>
          </a:p>
        </p:txBody>
      </p:sp>
      <p:sp>
        <p:nvSpPr>
          <p:cNvPr id="388" name="Google Shape;388;p24"/>
          <p:cNvSpPr/>
          <p:nvPr/>
        </p:nvSpPr>
        <p:spPr>
          <a:xfrm>
            <a:off x="10087700" y="4953600"/>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Save point</a:t>
            </a:r>
            <a:endParaRPr sz="2400">
              <a:solidFill>
                <a:schemeClr val="dk1"/>
              </a:solidFill>
              <a:latin typeface="Avenir"/>
              <a:ea typeface="Avenir"/>
              <a:cs typeface="Avenir"/>
              <a:sym typeface="Avenir"/>
            </a:endParaRPr>
          </a:p>
        </p:txBody>
      </p:sp>
      <p:sp>
        <p:nvSpPr>
          <p:cNvPr id="389" name="Google Shape;389;p24"/>
          <p:cNvSpPr/>
          <p:nvPr/>
        </p:nvSpPr>
        <p:spPr>
          <a:xfrm>
            <a:off x="10092533" y="4301667"/>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Roll Back</a:t>
            </a:r>
            <a:endParaRPr sz="2400">
              <a:solidFill>
                <a:schemeClr val="dk1"/>
              </a:solidFill>
              <a:latin typeface="Avenir"/>
              <a:ea typeface="Avenir"/>
              <a:cs typeface="Avenir"/>
              <a:sym typeface="Avenir"/>
            </a:endParaRPr>
          </a:p>
        </p:txBody>
      </p:sp>
      <p:sp>
        <p:nvSpPr>
          <p:cNvPr id="390" name="Google Shape;390;p24"/>
          <p:cNvSpPr/>
          <p:nvPr/>
        </p:nvSpPr>
        <p:spPr>
          <a:xfrm>
            <a:off x="10109933" y="36700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Commit</a:t>
            </a:r>
            <a:endParaRPr sz="2400">
              <a:solidFill>
                <a:schemeClr val="dk1"/>
              </a:solidFill>
              <a:latin typeface="Avenir"/>
              <a:ea typeface="Avenir"/>
              <a:cs typeface="Avenir"/>
              <a:sym typeface="Avenir"/>
            </a:endParaRPr>
          </a:p>
        </p:txBody>
      </p:sp>
      <p:sp>
        <p:nvSpPr>
          <p:cNvPr id="391" name="Google Shape;391;p24"/>
          <p:cNvSpPr/>
          <p:nvPr/>
        </p:nvSpPr>
        <p:spPr>
          <a:xfrm>
            <a:off x="7678539" y="4501552"/>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Revoke</a:t>
            </a:r>
            <a:endParaRPr sz="2400">
              <a:solidFill>
                <a:schemeClr val="dk1"/>
              </a:solidFill>
              <a:latin typeface="Avenir"/>
              <a:ea typeface="Avenir"/>
              <a:cs typeface="Avenir"/>
              <a:sym typeface="Avenir"/>
            </a:endParaRPr>
          </a:p>
        </p:txBody>
      </p:sp>
      <p:sp>
        <p:nvSpPr>
          <p:cNvPr id="392" name="Google Shape;392;p24"/>
          <p:cNvSpPr/>
          <p:nvPr/>
        </p:nvSpPr>
        <p:spPr>
          <a:xfrm>
            <a:off x="7652133" y="3670033"/>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Grant</a:t>
            </a:r>
            <a:endParaRPr sz="2400">
              <a:solidFill>
                <a:schemeClr val="dk1"/>
              </a:solidFill>
              <a:latin typeface="Avenir"/>
              <a:ea typeface="Avenir"/>
              <a:cs typeface="Avenir"/>
              <a:sym typeface="Avenir"/>
            </a:endParaRPr>
          </a:p>
        </p:txBody>
      </p:sp>
      <p:sp>
        <p:nvSpPr>
          <p:cNvPr id="393" name="Google Shape;393;p24"/>
          <p:cNvSpPr/>
          <p:nvPr/>
        </p:nvSpPr>
        <p:spPr>
          <a:xfrm>
            <a:off x="5309160" y="3685515"/>
            <a:ext cx="19660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Select</a:t>
            </a:r>
            <a:endParaRPr sz="2400">
              <a:solidFill>
                <a:schemeClr val="dk1"/>
              </a:solidFill>
              <a:latin typeface="Avenir"/>
              <a:ea typeface="Avenir"/>
              <a:cs typeface="Avenir"/>
              <a:sym typeface="Avenir"/>
            </a:endParaRPr>
          </a:p>
        </p:txBody>
      </p:sp>
      <p:sp>
        <p:nvSpPr>
          <p:cNvPr id="394" name="Google Shape;394;p24"/>
          <p:cNvSpPr/>
          <p:nvPr/>
        </p:nvSpPr>
        <p:spPr>
          <a:xfrm>
            <a:off x="3072467" y="51344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Delete</a:t>
            </a:r>
            <a:endParaRPr sz="2400">
              <a:solidFill>
                <a:schemeClr val="dk1"/>
              </a:solidFill>
              <a:latin typeface="Avenir"/>
              <a:ea typeface="Avenir"/>
              <a:cs typeface="Avenir"/>
              <a:sym typeface="Avenir"/>
            </a:endParaRPr>
          </a:p>
        </p:txBody>
      </p:sp>
      <p:sp>
        <p:nvSpPr>
          <p:cNvPr id="395" name="Google Shape;395;p24"/>
          <p:cNvSpPr/>
          <p:nvPr/>
        </p:nvSpPr>
        <p:spPr>
          <a:xfrm>
            <a:off x="3075800" y="44828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Update</a:t>
            </a:r>
            <a:endParaRPr sz="2400">
              <a:solidFill>
                <a:schemeClr val="dk1"/>
              </a:solidFill>
              <a:latin typeface="Avenir"/>
              <a:ea typeface="Avenir"/>
              <a:cs typeface="Avenir"/>
              <a:sym typeface="Avenir"/>
            </a:endParaRPr>
          </a:p>
        </p:txBody>
      </p:sp>
      <p:sp>
        <p:nvSpPr>
          <p:cNvPr id="396" name="Google Shape;396;p24"/>
          <p:cNvSpPr/>
          <p:nvPr/>
        </p:nvSpPr>
        <p:spPr>
          <a:xfrm>
            <a:off x="3075767" y="37580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Insert</a:t>
            </a:r>
            <a:endParaRPr sz="2400">
              <a:solidFill>
                <a:schemeClr val="dk1"/>
              </a:solidFill>
              <a:latin typeface="Avenir"/>
              <a:ea typeface="Avenir"/>
              <a:cs typeface="Avenir"/>
              <a:sym typeface="Avenir"/>
            </a:endParaRPr>
          </a:p>
        </p:txBody>
      </p:sp>
      <p:sp>
        <p:nvSpPr>
          <p:cNvPr id="397" name="Google Shape;397;p24"/>
          <p:cNvSpPr/>
          <p:nvPr/>
        </p:nvSpPr>
        <p:spPr>
          <a:xfrm>
            <a:off x="888733" y="51344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Drop</a:t>
            </a:r>
            <a:endParaRPr sz="2400">
              <a:solidFill>
                <a:schemeClr val="dk1"/>
              </a:solidFill>
              <a:latin typeface="Avenir"/>
              <a:ea typeface="Avenir"/>
              <a:cs typeface="Avenir"/>
              <a:sym typeface="Avenir"/>
            </a:endParaRPr>
          </a:p>
        </p:txBody>
      </p:sp>
      <p:sp>
        <p:nvSpPr>
          <p:cNvPr id="398" name="Google Shape;398;p24"/>
          <p:cNvSpPr/>
          <p:nvPr/>
        </p:nvSpPr>
        <p:spPr>
          <a:xfrm>
            <a:off x="888733" y="4449625"/>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Alter</a:t>
            </a:r>
            <a:endParaRPr sz="2400">
              <a:solidFill>
                <a:schemeClr val="dk1"/>
              </a:solidFill>
              <a:latin typeface="Avenir"/>
              <a:ea typeface="Avenir"/>
              <a:cs typeface="Avenir"/>
              <a:sym typeface="Avenir"/>
            </a:endParaRPr>
          </a:p>
        </p:txBody>
      </p:sp>
      <p:sp>
        <p:nvSpPr>
          <p:cNvPr id="399" name="Google Shape;399;p24"/>
          <p:cNvSpPr/>
          <p:nvPr/>
        </p:nvSpPr>
        <p:spPr>
          <a:xfrm>
            <a:off x="888749" y="3764844"/>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Create</a:t>
            </a:r>
            <a:endParaRPr sz="2400">
              <a:solidFill>
                <a:schemeClr val="dk1"/>
              </a:solidFill>
              <a:latin typeface="Avenir"/>
              <a:ea typeface="Avenir"/>
              <a:cs typeface="Avenir"/>
              <a:sym typeface="Avenir"/>
            </a:endParaRPr>
          </a:p>
        </p:txBody>
      </p:sp>
      <p:sp>
        <p:nvSpPr>
          <p:cNvPr id="400" name="Google Shape;400;p24"/>
          <p:cNvSpPr/>
          <p:nvPr/>
        </p:nvSpPr>
        <p:spPr>
          <a:xfrm>
            <a:off x="888733" y="5819233"/>
            <a:ext cx="1658800" cy="526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lang="en" sz="2400">
                <a:solidFill>
                  <a:schemeClr val="dk1"/>
                </a:solidFill>
                <a:latin typeface="Avenir"/>
                <a:ea typeface="Avenir"/>
                <a:cs typeface="Avenir"/>
                <a:sym typeface="Avenir"/>
              </a:rPr>
              <a:t>Truncate</a:t>
            </a:r>
            <a:endParaRPr sz="2400">
              <a:solidFill>
                <a:schemeClr val="dk1"/>
              </a:solidFill>
              <a:latin typeface="Avenir"/>
              <a:ea typeface="Avenir"/>
              <a:cs typeface="Avenir"/>
              <a:sym typeface="Avenir"/>
            </a:endParaRPr>
          </a:p>
        </p:txBody>
      </p:sp>
      <p:cxnSp>
        <p:nvCxnSpPr>
          <p:cNvPr id="401" name="Google Shape;401;p24"/>
          <p:cNvCxnSpPr/>
          <p:nvPr/>
        </p:nvCxnSpPr>
        <p:spPr>
          <a:xfrm>
            <a:off x="656348" y="47106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402" name="Google Shape;402;p24"/>
          <p:cNvCxnSpPr/>
          <p:nvPr/>
        </p:nvCxnSpPr>
        <p:spPr>
          <a:xfrm>
            <a:off x="656348" y="5421828"/>
            <a:ext cx="232400" cy="0"/>
          </a:xfrm>
          <a:prstGeom prst="straightConnector1">
            <a:avLst/>
          </a:prstGeom>
          <a:noFill/>
          <a:ln cap="flat" cmpd="sng" w="9525">
            <a:solidFill>
              <a:schemeClr val="dk2"/>
            </a:solidFill>
            <a:prstDash val="solid"/>
            <a:round/>
            <a:headEnd len="sm" w="sm" type="none"/>
            <a:tailEnd len="med" w="med" type="triangle"/>
          </a:ln>
        </p:spPr>
      </p:cxnSp>
      <p:cxnSp>
        <p:nvCxnSpPr>
          <p:cNvPr id="403" name="Google Shape;403;p24"/>
          <p:cNvCxnSpPr/>
          <p:nvPr/>
        </p:nvCxnSpPr>
        <p:spPr>
          <a:xfrm>
            <a:off x="656348" y="6133028"/>
            <a:ext cx="232400" cy="0"/>
          </a:xfrm>
          <a:prstGeom prst="straightConnector1">
            <a:avLst/>
          </a:prstGeom>
          <a:noFill/>
          <a:ln cap="flat" cmpd="sng" w="9525">
            <a:solidFill>
              <a:schemeClr val="dk2"/>
            </a:solidFill>
            <a:prstDash val="solid"/>
            <a:round/>
            <a:headEnd len="sm" w="sm" type="none"/>
            <a:tailEnd len="med" w="med" type="triangle"/>
          </a:ln>
        </p:spPr>
      </p:cxnSp>
      <p:sp>
        <p:nvSpPr>
          <p:cNvPr id="404" name="Google Shape;404;p24"/>
          <p:cNvSpPr/>
          <p:nvPr/>
        </p:nvSpPr>
        <p:spPr>
          <a:xfrm>
            <a:off x="3710300" y="1242467"/>
            <a:ext cx="3713200" cy="704400"/>
          </a:xfrm>
          <a:prstGeom prst="rect">
            <a:avLst/>
          </a:prstGeom>
          <a:no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spcBef>
                <a:spcPts val="0"/>
              </a:spcBef>
              <a:spcAft>
                <a:spcPts val="0"/>
              </a:spcAft>
              <a:buNone/>
            </a:pPr>
            <a:r>
              <a:rPr b="1" lang="en" sz="2533">
                <a:solidFill>
                  <a:schemeClr val="dk1"/>
                </a:solidFill>
                <a:latin typeface="Avenir"/>
                <a:ea typeface="Avenir"/>
                <a:cs typeface="Avenir"/>
                <a:sym typeface="Avenir"/>
              </a:rPr>
              <a:t>SQL Commands</a:t>
            </a:r>
            <a:endParaRPr b="1" sz="2533">
              <a:solidFill>
                <a:schemeClr val="dk1"/>
              </a:solidFill>
              <a:latin typeface="Avenir"/>
              <a:ea typeface="Avenir"/>
              <a:cs typeface="Avenir"/>
              <a:sym typeface="Avenir"/>
            </a:endParaRPr>
          </a:p>
        </p:txBody>
      </p:sp>
      <p:cxnSp>
        <p:nvCxnSpPr>
          <p:cNvPr id="405" name="Google Shape;405;p24"/>
          <p:cNvCxnSpPr/>
          <p:nvPr/>
        </p:nvCxnSpPr>
        <p:spPr>
          <a:xfrm>
            <a:off x="1111467" y="2298500"/>
            <a:ext cx="0" cy="358400"/>
          </a:xfrm>
          <a:prstGeom prst="straightConnector1">
            <a:avLst/>
          </a:prstGeom>
          <a:noFill/>
          <a:ln cap="flat" cmpd="sng" w="9525">
            <a:solidFill>
              <a:schemeClr val="dk2"/>
            </a:solidFill>
            <a:prstDash val="solid"/>
            <a:round/>
            <a:headEnd len="sm" w="sm" type="none"/>
            <a:tailEnd len="sm" w="sm" type="none"/>
          </a:ln>
        </p:spPr>
      </p:cxnSp>
      <p:cxnSp>
        <p:nvCxnSpPr>
          <p:cNvPr id="406" name="Google Shape;406;p24"/>
          <p:cNvCxnSpPr/>
          <p:nvPr/>
        </p:nvCxnSpPr>
        <p:spPr>
          <a:xfrm>
            <a:off x="3448267" y="2298500"/>
            <a:ext cx="0" cy="358400"/>
          </a:xfrm>
          <a:prstGeom prst="straightConnector1">
            <a:avLst/>
          </a:prstGeom>
          <a:noFill/>
          <a:ln cap="flat" cmpd="sng" w="9525">
            <a:solidFill>
              <a:schemeClr val="dk2"/>
            </a:solidFill>
            <a:prstDash val="solid"/>
            <a:round/>
            <a:headEnd len="sm" w="sm" type="none"/>
            <a:tailEnd len="sm" w="sm" type="none"/>
          </a:ln>
        </p:spPr>
      </p:cxnSp>
      <p:cxnSp>
        <p:nvCxnSpPr>
          <p:cNvPr id="407" name="Google Shape;407;p24"/>
          <p:cNvCxnSpPr/>
          <p:nvPr/>
        </p:nvCxnSpPr>
        <p:spPr>
          <a:xfrm>
            <a:off x="5555900" y="2295051"/>
            <a:ext cx="0" cy="358400"/>
          </a:xfrm>
          <a:prstGeom prst="straightConnector1">
            <a:avLst/>
          </a:prstGeom>
          <a:noFill/>
          <a:ln cap="flat" cmpd="sng" w="9525">
            <a:solidFill>
              <a:schemeClr val="dk2"/>
            </a:solidFill>
            <a:prstDash val="solid"/>
            <a:round/>
            <a:headEnd len="sm" w="sm" type="none"/>
            <a:tailEnd len="sm" w="sm" type="none"/>
          </a:ln>
        </p:spPr>
      </p:cxnSp>
      <p:cxnSp>
        <p:nvCxnSpPr>
          <p:cNvPr id="408" name="Google Shape;408;p24"/>
          <p:cNvCxnSpPr/>
          <p:nvPr/>
        </p:nvCxnSpPr>
        <p:spPr>
          <a:xfrm>
            <a:off x="7994300" y="2295051"/>
            <a:ext cx="0" cy="358400"/>
          </a:xfrm>
          <a:prstGeom prst="straightConnector1">
            <a:avLst/>
          </a:prstGeom>
          <a:noFill/>
          <a:ln cap="flat" cmpd="sng" w="9525">
            <a:solidFill>
              <a:schemeClr val="dk2"/>
            </a:solidFill>
            <a:prstDash val="solid"/>
            <a:round/>
            <a:headEnd len="sm" w="sm" type="none"/>
            <a:tailEnd len="sm" w="sm" type="none"/>
          </a:ln>
        </p:spPr>
      </p:cxnSp>
      <p:cxnSp>
        <p:nvCxnSpPr>
          <p:cNvPr id="409" name="Google Shape;409;p24"/>
          <p:cNvCxnSpPr/>
          <p:nvPr/>
        </p:nvCxnSpPr>
        <p:spPr>
          <a:xfrm>
            <a:off x="10449400" y="2287651"/>
            <a:ext cx="0" cy="358400"/>
          </a:xfrm>
          <a:prstGeom prst="straightConnector1">
            <a:avLst/>
          </a:prstGeom>
          <a:noFill/>
          <a:ln cap="flat" cmpd="sng" w="9525">
            <a:solidFill>
              <a:schemeClr val="dk2"/>
            </a:solidFill>
            <a:prstDash val="solid"/>
            <a:round/>
            <a:headEnd len="sm" w="sm" type="none"/>
            <a:tailEnd len="sm" w="sm" type="none"/>
          </a:ln>
        </p:spPr>
      </p:cxnSp>
      <p:pic>
        <p:nvPicPr>
          <p:cNvPr id="410" name="Google Shape;410;p24"/>
          <p:cNvPicPr preferRelativeResize="0"/>
          <p:nvPr/>
        </p:nvPicPr>
        <p:blipFill rotWithShape="1">
          <a:blip r:embed="rId4">
            <a:alphaModFix/>
          </a:blip>
          <a:srcRect b="0" l="0" r="0" t="0"/>
          <a:stretch/>
        </p:blipFill>
        <p:spPr>
          <a:xfrm>
            <a:off x="538928" y="3868460"/>
            <a:ext cx="368168" cy="417701"/>
          </a:xfrm>
          <a:prstGeom prst="rect">
            <a:avLst/>
          </a:prstGeom>
          <a:noFill/>
          <a:ln>
            <a:noFill/>
          </a:ln>
        </p:spPr>
      </p:pic>
      <p:pic>
        <p:nvPicPr>
          <p:cNvPr id="411" name="Google Shape;411;p24"/>
          <p:cNvPicPr preferRelativeResize="0"/>
          <p:nvPr/>
        </p:nvPicPr>
        <p:blipFill rotWithShape="1">
          <a:blip r:embed="rId4">
            <a:alphaModFix/>
          </a:blip>
          <a:srcRect b="0" l="0" r="0" t="0"/>
          <a:stretch/>
        </p:blipFill>
        <p:spPr>
          <a:xfrm>
            <a:off x="523461" y="4436059"/>
            <a:ext cx="368168" cy="417701"/>
          </a:xfrm>
          <a:prstGeom prst="rect">
            <a:avLst/>
          </a:prstGeom>
          <a:noFill/>
          <a:ln>
            <a:noFill/>
          </a:ln>
        </p:spPr>
      </p:pic>
      <p:pic>
        <p:nvPicPr>
          <p:cNvPr id="412" name="Google Shape;412;p24"/>
          <p:cNvPicPr preferRelativeResize="0"/>
          <p:nvPr/>
        </p:nvPicPr>
        <p:blipFill rotWithShape="1">
          <a:blip r:embed="rId4">
            <a:alphaModFix/>
          </a:blip>
          <a:srcRect b="0" l="0" r="0" t="0"/>
          <a:stretch/>
        </p:blipFill>
        <p:spPr>
          <a:xfrm>
            <a:off x="507711" y="5188776"/>
            <a:ext cx="368168" cy="417701"/>
          </a:xfrm>
          <a:prstGeom prst="rect">
            <a:avLst/>
          </a:prstGeom>
          <a:noFill/>
          <a:ln>
            <a:noFill/>
          </a:ln>
        </p:spPr>
      </p:pic>
      <p:pic>
        <p:nvPicPr>
          <p:cNvPr id="413" name="Google Shape;413;p24"/>
          <p:cNvPicPr preferRelativeResize="0"/>
          <p:nvPr/>
        </p:nvPicPr>
        <p:blipFill rotWithShape="1">
          <a:blip r:embed="rId4">
            <a:alphaModFix/>
          </a:blip>
          <a:srcRect b="0" l="0" r="0" t="0"/>
          <a:stretch/>
        </p:blipFill>
        <p:spPr>
          <a:xfrm>
            <a:off x="508328" y="5858268"/>
            <a:ext cx="368168" cy="417701"/>
          </a:xfrm>
          <a:prstGeom prst="rect">
            <a:avLst/>
          </a:prstGeom>
          <a:noFill/>
          <a:ln>
            <a:noFill/>
          </a:ln>
        </p:spPr>
      </p:pic>
      <p:pic>
        <p:nvPicPr>
          <p:cNvPr id="414" name="Google Shape;414;p24"/>
          <p:cNvPicPr preferRelativeResize="0"/>
          <p:nvPr/>
        </p:nvPicPr>
        <p:blipFill rotWithShape="1">
          <a:blip r:embed="rId4">
            <a:alphaModFix/>
          </a:blip>
          <a:srcRect b="0" l="0" r="0" t="0"/>
          <a:stretch/>
        </p:blipFill>
        <p:spPr>
          <a:xfrm>
            <a:off x="2662477" y="5222943"/>
            <a:ext cx="368168" cy="417701"/>
          </a:xfrm>
          <a:prstGeom prst="rect">
            <a:avLst/>
          </a:prstGeom>
          <a:noFill/>
          <a:ln>
            <a:noFill/>
          </a:ln>
        </p:spPr>
      </p:pic>
      <p:pic>
        <p:nvPicPr>
          <p:cNvPr id="415" name="Google Shape;415;p24"/>
          <p:cNvPicPr preferRelativeResize="0"/>
          <p:nvPr/>
        </p:nvPicPr>
        <p:blipFill rotWithShape="1">
          <a:blip r:embed="rId4">
            <a:alphaModFix/>
          </a:blip>
          <a:srcRect b="0" l="0" r="0" t="0"/>
          <a:stretch/>
        </p:blipFill>
        <p:spPr>
          <a:xfrm>
            <a:off x="2681161" y="3751143"/>
            <a:ext cx="368168" cy="417701"/>
          </a:xfrm>
          <a:prstGeom prst="rect">
            <a:avLst/>
          </a:prstGeom>
          <a:noFill/>
          <a:ln>
            <a:noFill/>
          </a:ln>
        </p:spPr>
      </p:pic>
      <p:pic>
        <p:nvPicPr>
          <p:cNvPr id="416" name="Google Shape;416;p24"/>
          <p:cNvPicPr preferRelativeResize="0"/>
          <p:nvPr/>
        </p:nvPicPr>
        <p:blipFill rotWithShape="1">
          <a:blip r:embed="rId4">
            <a:alphaModFix/>
          </a:blip>
          <a:srcRect b="0" l="0" r="0" t="0"/>
          <a:stretch/>
        </p:blipFill>
        <p:spPr>
          <a:xfrm>
            <a:off x="2681161" y="4532276"/>
            <a:ext cx="368168" cy="417701"/>
          </a:xfrm>
          <a:prstGeom prst="rect">
            <a:avLst/>
          </a:prstGeom>
          <a:noFill/>
          <a:ln>
            <a:noFill/>
          </a:ln>
        </p:spPr>
      </p:pic>
      <p:pic>
        <p:nvPicPr>
          <p:cNvPr id="417" name="Google Shape;417;p24"/>
          <p:cNvPicPr preferRelativeResize="0"/>
          <p:nvPr/>
        </p:nvPicPr>
        <p:blipFill rotWithShape="1">
          <a:blip r:embed="rId4">
            <a:alphaModFix/>
          </a:blip>
          <a:srcRect b="0" l="0" r="0" t="0"/>
          <a:stretch/>
        </p:blipFill>
        <p:spPr>
          <a:xfrm>
            <a:off x="4931695" y="3673743"/>
            <a:ext cx="368168" cy="4177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5"/>
          <p:cNvSpPr txBox="1"/>
          <p:nvPr/>
        </p:nvSpPr>
        <p:spPr>
          <a:xfrm>
            <a:off x="513633" y="2691500"/>
            <a:ext cx="11005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Data Definition Language (DDL)</a:t>
            </a:r>
            <a:endParaRPr sz="6667">
              <a:solidFill>
                <a:srgbClr val="7F7F7F"/>
              </a:solidFill>
              <a:latin typeface="Calibri"/>
              <a:ea typeface="Calibri"/>
              <a:cs typeface="Calibri"/>
              <a:sym typeface="Calibri"/>
            </a:endParaRPr>
          </a:p>
        </p:txBody>
      </p:sp>
      <p:sp>
        <p:nvSpPr>
          <p:cNvPr id="424" name="Google Shape;424;p2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25" name="Google Shape;425;p2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26" name="Google Shape;426;p2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6"/>
          <p:cNvSpPr txBox="1"/>
          <p:nvPr/>
        </p:nvSpPr>
        <p:spPr>
          <a:xfrm>
            <a:off x="503400" y="1732767"/>
            <a:ext cx="11031200" cy="4485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50000"/>
              </a:lnSpc>
              <a:spcBef>
                <a:spcPts val="0"/>
              </a:spcBef>
              <a:spcAft>
                <a:spcPts val="0"/>
              </a:spcAft>
              <a:buClr>
                <a:srgbClr val="3C3C3B"/>
              </a:buClr>
              <a:buSzPts val="1600"/>
              <a:buFont typeface="Avenir"/>
              <a:buChar char="●"/>
            </a:pPr>
            <a:r>
              <a:rPr lang="en" sz="2133">
                <a:solidFill>
                  <a:srgbClr val="3C3C3B"/>
                </a:solidFill>
                <a:latin typeface="Avenir"/>
                <a:ea typeface="Avenir"/>
                <a:cs typeface="Avenir"/>
                <a:sym typeface="Avenir"/>
              </a:rPr>
              <a:t>A database is a collection of many tables, and a database server can hold many of these databases</a:t>
            </a:r>
            <a:endParaRPr sz="2133">
              <a:solidFill>
                <a:srgbClr val="3C3C3B"/>
              </a:solidFill>
              <a:latin typeface="Avenir"/>
              <a:ea typeface="Avenir"/>
              <a:cs typeface="Avenir"/>
              <a:sym typeface="Avenir"/>
            </a:endParaRPr>
          </a:p>
          <a:p>
            <a:pPr indent="0" lvl="0" marL="0" marR="0" rtl="0" algn="ctr">
              <a:lnSpc>
                <a:spcPct val="150000"/>
              </a:lnSpc>
              <a:spcBef>
                <a:spcPts val="2667"/>
              </a:spcBef>
              <a:spcAft>
                <a:spcPts val="0"/>
              </a:spcAft>
              <a:buNone/>
            </a:pPr>
            <a:r>
              <a:rPr lang="en" sz="2133">
                <a:solidFill>
                  <a:srgbClr val="3C3C3B"/>
                </a:solidFill>
                <a:latin typeface="Avenir"/>
                <a:ea typeface="Avenir"/>
                <a:cs typeface="Avenir"/>
                <a:sym typeface="Avenir"/>
              </a:rPr>
              <a:t>Database Server —&gt; Databases —&gt; Tables (defined by columns) —&gt; Rows</a:t>
            </a:r>
            <a:endParaRPr sz="2133">
              <a:solidFill>
                <a:srgbClr val="3C3C3B"/>
              </a:solidFill>
              <a:latin typeface="Avenir"/>
              <a:ea typeface="Avenir"/>
              <a:cs typeface="Avenir"/>
              <a:sym typeface="Avenir"/>
            </a:endParaRPr>
          </a:p>
          <a:p>
            <a:pPr indent="0" lvl="0" marL="0" marR="0" rtl="0" algn="ctr">
              <a:spcBef>
                <a:spcPts val="2667"/>
              </a:spcBef>
              <a:spcAft>
                <a:spcPts val="0"/>
              </a:spcAft>
              <a:buNone/>
            </a:pPr>
            <a:r>
              <a:t/>
            </a:r>
            <a:endParaRPr sz="2133">
              <a:solidFill>
                <a:srgbClr val="3C3C3B"/>
              </a:solidFill>
              <a:latin typeface="Avenir"/>
              <a:ea typeface="Avenir"/>
              <a:cs typeface="Avenir"/>
              <a:sym typeface="Avenir"/>
            </a:endParaRPr>
          </a:p>
          <a:p>
            <a:pPr indent="-440255" lvl="0" marL="609585" marR="0" rtl="0" algn="just">
              <a:lnSpc>
                <a:spcPct val="150000"/>
              </a:lnSpc>
              <a:spcBef>
                <a:spcPts val="0"/>
              </a:spcBef>
              <a:spcAft>
                <a:spcPts val="0"/>
              </a:spcAft>
              <a:buClr>
                <a:srgbClr val="3C3C3B"/>
              </a:buClr>
              <a:buSzPts val="1600"/>
              <a:buFont typeface="Avenir"/>
              <a:buChar char="●"/>
            </a:pPr>
            <a:r>
              <a:rPr lang="en" sz="2133">
                <a:solidFill>
                  <a:srgbClr val="3C3C3B"/>
                </a:solidFill>
                <a:latin typeface="Avenir"/>
                <a:ea typeface="Avenir"/>
                <a:cs typeface="Avenir"/>
                <a:sym typeface="Avenir"/>
              </a:rPr>
              <a:t>Databases and tables are referred to as database objects</a:t>
            </a:r>
            <a:endParaRPr sz="2133">
              <a:solidFill>
                <a:srgbClr val="3C3C3B"/>
              </a:solidFill>
              <a:latin typeface="Avenir"/>
              <a:ea typeface="Avenir"/>
              <a:cs typeface="Avenir"/>
              <a:sym typeface="Avenir"/>
            </a:endParaRPr>
          </a:p>
          <a:p>
            <a:pPr indent="0" lvl="0" marL="609585" marR="0" rtl="0" algn="just">
              <a:spcBef>
                <a:spcPts val="2667"/>
              </a:spcBef>
              <a:spcAft>
                <a:spcPts val="0"/>
              </a:spcAft>
              <a:buNone/>
            </a:pPr>
            <a:r>
              <a:t/>
            </a:r>
            <a:endParaRPr sz="2133">
              <a:solidFill>
                <a:srgbClr val="3C3C3B"/>
              </a:solidFill>
              <a:latin typeface="Avenir"/>
              <a:ea typeface="Avenir"/>
              <a:cs typeface="Avenir"/>
              <a:sym typeface="Avenir"/>
            </a:endParaRPr>
          </a:p>
          <a:p>
            <a:pPr indent="-440255" lvl="0" marL="609585" marR="0" rtl="0" algn="just">
              <a:lnSpc>
                <a:spcPct val="150000"/>
              </a:lnSpc>
              <a:spcBef>
                <a:spcPts val="0"/>
              </a:spcBef>
              <a:spcAft>
                <a:spcPts val="0"/>
              </a:spcAft>
              <a:buClr>
                <a:srgbClr val="3C3C3B"/>
              </a:buClr>
              <a:buSzPts val="1600"/>
              <a:buFont typeface="Avenir"/>
              <a:buChar char="●"/>
            </a:pPr>
            <a:r>
              <a:rPr lang="en" sz="2133">
                <a:solidFill>
                  <a:srgbClr val="3C3C3B"/>
                </a:solidFill>
                <a:latin typeface="Avenir"/>
                <a:ea typeface="Avenir"/>
                <a:cs typeface="Avenir"/>
                <a:sym typeface="Avenir"/>
              </a:rPr>
              <a:t>Any operation, such as </a:t>
            </a:r>
            <a:r>
              <a:rPr b="1" i="1" lang="en" sz="2133">
                <a:solidFill>
                  <a:srgbClr val="3C3C3B"/>
                </a:solidFill>
                <a:latin typeface="Avenir"/>
                <a:ea typeface="Avenir"/>
                <a:cs typeface="Avenir"/>
                <a:sym typeface="Avenir"/>
              </a:rPr>
              <a:t>creating</a:t>
            </a:r>
            <a:r>
              <a:rPr lang="en" sz="2133">
                <a:solidFill>
                  <a:srgbClr val="3C3C3B"/>
                </a:solidFill>
                <a:latin typeface="Avenir"/>
                <a:ea typeface="Avenir"/>
                <a:cs typeface="Avenir"/>
                <a:sym typeface="Avenir"/>
              </a:rPr>
              <a:t>, </a:t>
            </a:r>
            <a:r>
              <a:rPr b="1" i="1" lang="en" sz="2133">
                <a:solidFill>
                  <a:srgbClr val="3C3C3B"/>
                </a:solidFill>
                <a:latin typeface="Avenir"/>
                <a:ea typeface="Avenir"/>
                <a:cs typeface="Avenir"/>
                <a:sym typeface="Avenir"/>
              </a:rPr>
              <a:t>modifying</a:t>
            </a:r>
            <a:r>
              <a:rPr lang="en" sz="2133">
                <a:solidFill>
                  <a:srgbClr val="3C3C3B"/>
                </a:solidFill>
                <a:latin typeface="Avenir"/>
                <a:ea typeface="Avenir"/>
                <a:cs typeface="Avenir"/>
                <a:sym typeface="Avenir"/>
              </a:rPr>
              <a:t>, or </a:t>
            </a:r>
            <a:r>
              <a:rPr b="1" i="1" lang="en" sz="2133">
                <a:solidFill>
                  <a:srgbClr val="3C3C3B"/>
                </a:solidFill>
                <a:latin typeface="Avenir"/>
                <a:ea typeface="Avenir"/>
                <a:cs typeface="Avenir"/>
                <a:sym typeface="Avenir"/>
              </a:rPr>
              <a:t>deleting </a:t>
            </a:r>
            <a:r>
              <a:rPr lang="en" sz="2133">
                <a:solidFill>
                  <a:srgbClr val="3C3C3B"/>
                </a:solidFill>
                <a:latin typeface="Avenir"/>
                <a:ea typeface="Avenir"/>
                <a:cs typeface="Avenir"/>
                <a:sym typeface="Avenir"/>
              </a:rPr>
              <a:t>database objects, is called </a:t>
            </a:r>
            <a:r>
              <a:rPr b="1" lang="en" sz="2133">
                <a:solidFill>
                  <a:srgbClr val="3D85C6"/>
                </a:solidFill>
                <a:latin typeface="Avenir"/>
                <a:ea typeface="Avenir"/>
                <a:cs typeface="Avenir"/>
                <a:sym typeface="Avenir"/>
              </a:rPr>
              <a:t>Data Definition Language</a:t>
            </a:r>
            <a:r>
              <a:rPr lang="en" sz="2133">
                <a:solidFill>
                  <a:srgbClr val="3D85C6"/>
                </a:solidFill>
                <a:latin typeface="Avenir"/>
                <a:ea typeface="Avenir"/>
                <a:cs typeface="Avenir"/>
                <a:sym typeface="Avenir"/>
              </a:rPr>
              <a:t> (</a:t>
            </a:r>
            <a:r>
              <a:rPr b="1" lang="en" sz="2133">
                <a:solidFill>
                  <a:srgbClr val="3D85C6"/>
                </a:solidFill>
                <a:latin typeface="Avenir"/>
                <a:ea typeface="Avenir"/>
                <a:cs typeface="Avenir"/>
                <a:sym typeface="Avenir"/>
              </a:rPr>
              <a:t>DDL</a:t>
            </a:r>
            <a:r>
              <a:rPr lang="en" sz="2133">
                <a:solidFill>
                  <a:srgbClr val="3D85C6"/>
                </a:solidFill>
                <a:latin typeface="Avenir"/>
                <a:ea typeface="Avenir"/>
                <a:cs typeface="Avenir"/>
                <a:sym typeface="Avenir"/>
              </a:rPr>
              <a:t>)</a:t>
            </a:r>
            <a:endParaRPr sz="2133">
              <a:solidFill>
                <a:srgbClr val="3D85C6"/>
              </a:solidFill>
              <a:latin typeface="Avenir"/>
              <a:ea typeface="Avenir"/>
              <a:cs typeface="Avenir"/>
              <a:sym typeface="Avenir"/>
            </a:endParaRPr>
          </a:p>
        </p:txBody>
      </p:sp>
      <p:sp>
        <p:nvSpPr>
          <p:cNvPr id="432" name="Google Shape;432;p2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33" name="Google Shape;433;p2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34" name="Google Shape;434;p2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35" name="Google Shape;435;p2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Data Definition Language (DDL)</a:t>
            </a:r>
            <a:endParaRPr sz="3200">
              <a:solidFill>
                <a:srgbClr val="434343"/>
              </a:solidFill>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Data Definition Language (DDL)</a:t>
            </a:r>
            <a:endParaRPr sz="3200">
              <a:solidFill>
                <a:srgbClr val="434343"/>
              </a:solidFill>
              <a:latin typeface="Avenir"/>
              <a:ea typeface="Avenir"/>
              <a:cs typeface="Avenir"/>
              <a:sym typeface="Avenir"/>
            </a:endParaRPr>
          </a:p>
        </p:txBody>
      </p:sp>
      <p:sp>
        <p:nvSpPr>
          <p:cNvPr id="441" name="Google Shape;441;p27"/>
          <p:cNvSpPr txBox="1"/>
          <p:nvPr/>
        </p:nvSpPr>
        <p:spPr>
          <a:xfrm>
            <a:off x="508000" y="1748433"/>
            <a:ext cx="11031200" cy="41268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50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DDL is used to create a new schema as well as to modify an existing schema</a:t>
            </a:r>
            <a:endParaRPr sz="2133">
              <a:solidFill>
                <a:srgbClr val="333333"/>
              </a:solidFill>
              <a:latin typeface="Avenir"/>
              <a:ea typeface="Avenir"/>
              <a:cs typeface="Avenir"/>
              <a:sym typeface="Avenir"/>
            </a:endParaRPr>
          </a:p>
          <a:p>
            <a:pPr indent="0" lvl="0" marL="0" marR="0" rtl="0" algn="just">
              <a:lnSpc>
                <a:spcPct val="150000"/>
              </a:lnSpc>
              <a:spcBef>
                <a:spcPts val="1333"/>
              </a:spcBef>
              <a:spcAft>
                <a:spcPts val="0"/>
              </a:spcAft>
              <a:buNone/>
            </a:pPr>
            <a:r>
              <a:t/>
            </a:r>
            <a:endParaRPr sz="2133">
              <a:solidFill>
                <a:srgbClr val="333333"/>
              </a:solidFill>
              <a:latin typeface="Avenir"/>
              <a:ea typeface="Avenir"/>
              <a:cs typeface="Avenir"/>
              <a:sym typeface="Avenir"/>
            </a:endParaRPr>
          </a:p>
          <a:p>
            <a:pPr indent="-440255" lvl="0" marL="609585" marR="0" rtl="0" algn="just">
              <a:lnSpc>
                <a:spcPct val="150000"/>
              </a:lnSpc>
              <a:spcBef>
                <a:spcPts val="1333"/>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typical commands available in DDL are:</a:t>
            </a:r>
            <a:endParaRPr sz="2133">
              <a:solidFill>
                <a:srgbClr val="333333"/>
              </a:solidFill>
              <a:latin typeface="Avenir"/>
              <a:ea typeface="Avenir"/>
              <a:cs typeface="Avenir"/>
              <a:sym typeface="Avenir"/>
            </a:endParaRPr>
          </a:p>
          <a:p>
            <a:pPr indent="-440255" lvl="1" marL="1219170"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CREATE</a:t>
            </a:r>
            <a:endParaRPr b="0" i="0" sz="2133" u="none" cap="none" strike="noStrike">
              <a:solidFill>
                <a:srgbClr val="333333"/>
              </a:solidFill>
              <a:latin typeface="Avenir"/>
              <a:ea typeface="Avenir"/>
              <a:cs typeface="Avenir"/>
              <a:sym typeface="Avenir"/>
            </a:endParaRPr>
          </a:p>
          <a:p>
            <a:pPr indent="-440255" lvl="1" marL="1219170"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ALTER</a:t>
            </a:r>
            <a:endParaRPr b="0" i="0" sz="2133" u="none" cap="none" strike="noStrike">
              <a:solidFill>
                <a:srgbClr val="333333"/>
              </a:solidFill>
              <a:latin typeface="Avenir"/>
              <a:ea typeface="Avenir"/>
              <a:cs typeface="Avenir"/>
              <a:sym typeface="Avenir"/>
            </a:endParaRPr>
          </a:p>
          <a:p>
            <a:pPr indent="-440255" lvl="1" marL="1219170"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DROP</a:t>
            </a:r>
            <a:endParaRPr b="0" i="0" sz="2133" u="none" cap="none" strike="noStrike">
              <a:solidFill>
                <a:srgbClr val="333333"/>
              </a:solidFill>
              <a:latin typeface="Avenir"/>
              <a:ea typeface="Avenir"/>
              <a:cs typeface="Avenir"/>
              <a:sym typeface="Avenir"/>
            </a:endParaRPr>
          </a:p>
          <a:p>
            <a:pPr indent="-440255" lvl="1" marL="1219170" marR="0" rtl="0" algn="just">
              <a:lnSpc>
                <a:spcPct val="15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TRUNCATE</a:t>
            </a:r>
            <a:endParaRPr b="0" i="0" sz="2133" u="none" cap="none" strike="noStrike">
              <a:solidFill>
                <a:srgbClr val="333333"/>
              </a:solidFill>
              <a:latin typeface="Avenir"/>
              <a:ea typeface="Avenir"/>
              <a:cs typeface="Avenir"/>
              <a:sym typeface="Avenir"/>
            </a:endParaRPr>
          </a:p>
        </p:txBody>
      </p:sp>
      <p:sp>
        <p:nvSpPr>
          <p:cNvPr id="442" name="Google Shape;442;p2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43" name="Google Shape;443;p2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44" name="Google Shape;444;p2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8"/>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Create Database</a:t>
            </a:r>
            <a:endParaRPr sz="6667">
              <a:solidFill>
                <a:srgbClr val="7F7F7F"/>
              </a:solidFill>
              <a:latin typeface="Calibri"/>
              <a:ea typeface="Calibri"/>
              <a:cs typeface="Calibri"/>
              <a:sym typeface="Calibri"/>
            </a:endParaRPr>
          </a:p>
        </p:txBody>
      </p:sp>
      <p:sp>
        <p:nvSpPr>
          <p:cNvPr id="451" name="Google Shape;451;p2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52" name="Google Shape;452;p2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53" name="Google Shape;453;p2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What is DBMS?</a:t>
            </a:r>
            <a:endParaRPr b="0" i="0" sz="3200" u="none" cap="none" strike="noStrike">
              <a:solidFill>
                <a:srgbClr val="434343"/>
              </a:solidFill>
              <a:latin typeface="Avenir"/>
              <a:ea typeface="Avenir"/>
              <a:cs typeface="Avenir"/>
              <a:sym typeface="Avenir"/>
            </a:endParaRPr>
          </a:p>
        </p:txBody>
      </p:sp>
      <p:sp>
        <p:nvSpPr>
          <p:cNvPr id="109" name="Google Shape;109;p2"/>
          <p:cNvSpPr txBox="1"/>
          <p:nvPr/>
        </p:nvSpPr>
        <p:spPr>
          <a:xfrm>
            <a:off x="503400" y="1791300"/>
            <a:ext cx="11031200" cy="45536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DBMS stand for Database Management Systems</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These are systems to store, retrieve or ,sometimes, manipulate data</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Developed to handle large amount of data</a:t>
            </a:r>
            <a:endParaRPr b="0" i="0" sz="2400" u="none" cap="none" strike="noStrike">
              <a:solidFill>
                <a:srgbClr val="666666"/>
              </a:solidFill>
              <a:latin typeface="Avenir"/>
              <a:ea typeface="Avenir"/>
              <a:cs typeface="Avenir"/>
              <a:sym typeface="Avenir"/>
            </a:endParaRPr>
          </a:p>
        </p:txBody>
      </p:sp>
      <p:sp>
        <p:nvSpPr>
          <p:cNvPr id="110" name="Google Shape;110;p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11" name="Google Shape;111;p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12" name="Google Shape;112;p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DDL - CREATE DATABASE- Syntax</a:t>
            </a:r>
            <a:endParaRPr sz="3200">
              <a:solidFill>
                <a:srgbClr val="434343"/>
              </a:solidFill>
              <a:latin typeface="Avenir"/>
              <a:ea typeface="Avenir"/>
              <a:cs typeface="Avenir"/>
              <a:sym typeface="Avenir"/>
            </a:endParaRPr>
          </a:p>
        </p:txBody>
      </p:sp>
      <p:sp>
        <p:nvSpPr>
          <p:cNvPr id="459" name="Google Shape;459;p2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60" name="Google Shape;460;p2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61" name="Google Shape;461;p2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62" name="Google Shape;462;p29"/>
          <p:cNvSpPr txBox="1"/>
          <p:nvPr/>
        </p:nvSpPr>
        <p:spPr>
          <a:xfrm>
            <a:off x="1130852" y="2210684"/>
            <a:ext cx="1726000" cy="555200"/>
          </a:xfrm>
          <a:prstGeom prst="rect">
            <a:avLst/>
          </a:prstGeom>
          <a:noFill/>
          <a:ln>
            <a:noFill/>
          </a:ln>
        </p:spPr>
        <p:txBody>
          <a:bodyPr anchorCtr="0" anchor="t" bIns="121900" lIns="121900" spcFirstLastPara="1" rIns="121900" wrap="square" tIns="121900">
            <a:noAutofit/>
          </a:bodyPr>
          <a:lstStyle/>
          <a:p>
            <a:pPr indent="0" lvl="0" marL="0" marR="135463" rtl="0" algn="l">
              <a:lnSpc>
                <a:spcPct val="150000"/>
              </a:lnSpc>
              <a:spcBef>
                <a:spcPts val="0"/>
              </a:spcBef>
              <a:spcAft>
                <a:spcPts val="0"/>
              </a:spcAft>
              <a:buNone/>
            </a:pPr>
            <a:r>
              <a:rPr lang="en" sz="2133">
                <a:solidFill>
                  <a:srgbClr val="333333"/>
                </a:solidFill>
                <a:latin typeface="Avenir"/>
                <a:ea typeface="Avenir"/>
                <a:cs typeface="Avenir"/>
                <a:sym typeface="Avenir"/>
              </a:rPr>
              <a:t>Syntax:</a:t>
            </a:r>
            <a:endParaRPr sz="2133">
              <a:solidFill>
                <a:srgbClr val="333333"/>
              </a:solidFill>
              <a:latin typeface="Avenir"/>
              <a:ea typeface="Avenir"/>
              <a:cs typeface="Avenir"/>
              <a:sym typeface="Avenir"/>
            </a:endParaRPr>
          </a:p>
        </p:txBody>
      </p:sp>
      <p:sp>
        <p:nvSpPr>
          <p:cNvPr id="463" name="Google Shape;463;p29"/>
          <p:cNvSpPr txBox="1"/>
          <p:nvPr/>
        </p:nvSpPr>
        <p:spPr>
          <a:xfrm>
            <a:off x="503400" y="1714633"/>
            <a:ext cx="10550000" cy="555200"/>
          </a:xfrm>
          <a:prstGeom prst="rect">
            <a:avLst/>
          </a:prstGeom>
          <a:noFill/>
          <a:ln>
            <a:noFill/>
          </a:ln>
        </p:spPr>
        <p:txBody>
          <a:bodyPr anchorCtr="0" anchor="t" bIns="121900" lIns="121900" spcFirstLastPara="1" rIns="121900" wrap="square" tIns="121900">
            <a:noAutofit/>
          </a:bodyPr>
          <a:lstStyle/>
          <a:p>
            <a:pPr indent="-440255" lvl="0" marL="609585" marR="135463" rtl="0" algn="l">
              <a:lnSpc>
                <a:spcPct val="150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CREATE DATABASE statement is used to create a new SQL database</a:t>
            </a:r>
            <a:endParaRPr sz="2133">
              <a:solidFill>
                <a:srgbClr val="333333"/>
              </a:solidFill>
              <a:latin typeface="Avenir"/>
              <a:ea typeface="Avenir"/>
              <a:cs typeface="Avenir"/>
              <a:sym typeface="Avenir"/>
            </a:endParaRPr>
          </a:p>
        </p:txBody>
      </p:sp>
      <p:sp>
        <p:nvSpPr>
          <p:cNvPr id="464" name="Google Shape;464;p29"/>
          <p:cNvSpPr txBox="1"/>
          <p:nvPr/>
        </p:nvSpPr>
        <p:spPr>
          <a:xfrm>
            <a:off x="821000" y="3681567"/>
            <a:ext cx="10550000" cy="704400"/>
          </a:xfrm>
          <a:prstGeom prst="rect">
            <a:avLst/>
          </a:prstGeom>
          <a:noFill/>
          <a:ln>
            <a:noFill/>
          </a:ln>
        </p:spPr>
        <p:txBody>
          <a:bodyPr anchorCtr="0" anchor="t" bIns="121900" lIns="121900" spcFirstLastPara="1" rIns="121900" wrap="square" tIns="121900">
            <a:noAutofit/>
          </a:bodyPr>
          <a:lstStyle/>
          <a:p>
            <a:pPr indent="0" lvl="0" marL="0" marR="135463" rtl="0" algn="ctr">
              <a:lnSpc>
                <a:spcPct val="150000"/>
              </a:lnSpc>
              <a:spcBef>
                <a:spcPts val="0"/>
              </a:spcBef>
              <a:spcAft>
                <a:spcPts val="0"/>
              </a:spcAft>
              <a:buNone/>
            </a:pPr>
            <a:r>
              <a:rPr lang="en" sz="2133">
                <a:solidFill>
                  <a:srgbClr val="333333"/>
                </a:solidFill>
                <a:latin typeface="Avenir"/>
                <a:ea typeface="Avenir"/>
                <a:cs typeface="Avenir"/>
                <a:sym typeface="Avenir"/>
              </a:rPr>
              <a:t>The semicolon character (;) is a SQL statement terminator</a:t>
            </a:r>
            <a:endParaRPr sz="2133">
              <a:solidFill>
                <a:srgbClr val="333333"/>
              </a:solidFill>
              <a:latin typeface="Avenir"/>
              <a:ea typeface="Avenir"/>
              <a:cs typeface="Avenir"/>
              <a:sym typeface="Avenir"/>
            </a:endParaRPr>
          </a:p>
        </p:txBody>
      </p:sp>
      <p:sp>
        <p:nvSpPr>
          <p:cNvPr id="465" name="Google Shape;465;p29"/>
          <p:cNvSpPr txBox="1"/>
          <p:nvPr/>
        </p:nvSpPr>
        <p:spPr>
          <a:xfrm>
            <a:off x="1870600" y="2765100"/>
            <a:ext cx="8450800" cy="555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CREATE DATABASE </a:t>
            </a:r>
            <a:r>
              <a:rPr i="1" lang="en" sz="2133">
                <a:solidFill>
                  <a:schemeClr val="dk1"/>
                </a:solidFill>
                <a:highlight>
                  <a:srgbClr val="FFFFFF"/>
                </a:highlight>
                <a:latin typeface="Courier New"/>
                <a:ea typeface="Courier New"/>
                <a:cs typeface="Courier New"/>
                <a:sym typeface="Courier New"/>
              </a:rPr>
              <a:t>databasename</a:t>
            </a:r>
            <a:r>
              <a:rPr lang="en" sz="2133">
                <a:solidFill>
                  <a:schemeClr val="dk1"/>
                </a:solidFill>
                <a:highlight>
                  <a:srgbClr val="FFFFFF"/>
                </a:highlight>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p:txBody>
      </p:sp>
      <p:cxnSp>
        <p:nvCxnSpPr>
          <p:cNvPr id="466" name="Google Shape;466;p29"/>
          <p:cNvCxnSpPr/>
          <p:nvPr/>
        </p:nvCxnSpPr>
        <p:spPr>
          <a:xfrm>
            <a:off x="8426572" y="3221700"/>
            <a:ext cx="12000" cy="649600"/>
          </a:xfrm>
          <a:prstGeom prst="straightConnector1">
            <a:avLst/>
          </a:prstGeom>
          <a:noFill/>
          <a:ln cap="flat" cmpd="sng" w="19050">
            <a:solidFill>
              <a:srgbClr val="3D85C6"/>
            </a:solidFill>
            <a:prstDash val="solid"/>
            <a:round/>
            <a:headEnd len="sm" w="sm" type="none"/>
            <a:tailEnd len="med" w="med" type="triangle"/>
          </a:ln>
        </p:spPr>
      </p:cxnSp>
      <p:sp>
        <p:nvSpPr>
          <p:cNvPr id="467" name="Google Shape;467;p29"/>
          <p:cNvSpPr txBox="1"/>
          <p:nvPr/>
        </p:nvSpPr>
        <p:spPr>
          <a:xfrm>
            <a:off x="503400" y="4559433"/>
            <a:ext cx="10550000" cy="555200"/>
          </a:xfrm>
          <a:prstGeom prst="rect">
            <a:avLst/>
          </a:prstGeom>
          <a:noFill/>
          <a:ln>
            <a:noFill/>
          </a:ln>
        </p:spPr>
        <p:txBody>
          <a:bodyPr anchorCtr="0" anchor="t" bIns="121900" lIns="121900" spcFirstLastPara="1" rIns="121900" wrap="square" tIns="121900">
            <a:noAutofit/>
          </a:bodyPr>
          <a:lstStyle/>
          <a:p>
            <a:pPr indent="-440255" lvl="0" marL="609585" marR="135463"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To create tables in the database you need to first select the database. Use the following syntax to select the database:</a:t>
            </a:r>
            <a:endParaRPr sz="2133">
              <a:solidFill>
                <a:srgbClr val="333333"/>
              </a:solidFill>
              <a:latin typeface="Avenir"/>
              <a:ea typeface="Avenir"/>
              <a:cs typeface="Avenir"/>
              <a:sym typeface="Avenir"/>
            </a:endParaRPr>
          </a:p>
        </p:txBody>
      </p:sp>
      <p:sp>
        <p:nvSpPr>
          <p:cNvPr id="468" name="Google Shape;468;p29"/>
          <p:cNvSpPr txBox="1"/>
          <p:nvPr/>
        </p:nvSpPr>
        <p:spPr>
          <a:xfrm>
            <a:off x="1870600" y="5599567"/>
            <a:ext cx="8450800" cy="555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USE </a:t>
            </a:r>
            <a:r>
              <a:rPr i="1" lang="en" sz="2133">
                <a:solidFill>
                  <a:schemeClr val="dk1"/>
                </a:solidFill>
                <a:highlight>
                  <a:srgbClr val="FFFFFF"/>
                </a:highlight>
                <a:latin typeface="Courier New"/>
                <a:ea typeface="Courier New"/>
                <a:cs typeface="Courier New"/>
                <a:sym typeface="Courier New"/>
              </a:rPr>
              <a:t>databasename</a:t>
            </a:r>
            <a:r>
              <a:rPr lang="en" sz="2133">
                <a:solidFill>
                  <a:schemeClr val="dk1"/>
                </a:solidFill>
                <a:highlight>
                  <a:srgbClr val="FFFFFF"/>
                </a:highlight>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DDL - CREATE DATABASE - Example</a:t>
            </a:r>
            <a:endParaRPr sz="3200">
              <a:solidFill>
                <a:srgbClr val="434343"/>
              </a:solidFill>
              <a:latin typeface="Avenir"/>
              <a:ea typeface="Avenir"/>
              <a:cs typeface="Avenir"/>
              <a:sym typeface="Avenir"/>
            </a:endParaRPr>
          </a:p>
        </p:txBody>
      </p:sp>
      <p:sp>
        <p:nvSpPr>
          <p:cNvPr id="474" name="Google Shape;474;p3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75" name="Google Shape;475;p3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76" name="Google Shape;476;p3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477" name="Google Shape;477;p30"/>
          <p:cNvSpPr txBox="1"/>
          <p:nvPr/>
        </p:nvSpPr>
        <p:spPr>
          <a:xfrm>
            <a:off x="503400" y="1613033"/>
            <a:ext cx="8351600" cy="555200"/>
          </a:xfrm>
          <a:prstGeom prst="rect">
            <a:avLst/>
          </a:prstGeom>
          <a:noFill/>
          <a:ln>
            <a:noFill/>
          </a:ln>
        </p:spPr>
        <p:txBody>
          <a:bodyPr anchorCtr="0" anchor="t" bIns="121900" lIns="121900" spcFirstLastPara="1" rIns="121900" wrap="square" tIns="121900">
            <a:noAutofit/>
          </a:bodyPr>
          <a:lstStyle/>
          <a:p>
            <a:pPr indent="-440255" lvl="0" marL="609585" marR="135463" rtl="0" algn="l">
              <a:lnSpc>
                <a:spcPct val="150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We will create a database called company</a:t>
            </a:r>
            <a:endParaRPr sz="2133">
              <a:solidFill>
                <a:srgbClr val="333333"/>
              </a:solidFill>
              <a:latin typeface="Avenir"/>
              <a:ea typeface="Avenir"/>
              <a:cs typeface="Avenir"/>
              <a:sym typeface="Avenir"/>
            </a:endParaRPr>
          </a:p>
        </p:txBody>
      </p:sp>
      <p:sp>
        <p:nvSpPr>
          <p:cNvPr id="478" name="Google Shape;478;p30"/>
          <p:cNvSpPr txBox="1"/>
          <p:nvPr/>
        </p:nvSpPr>
        <p:spPr>
          <a:xfrm>
            <a:off x="2069000" y="2656567"/>
            <a:ext cx="8054000" cy="555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CREATE DATABASE</a:t>
            </a:r>
            <a:r>
              <a:rPr lang="en" sz="2133">
                <a:solidFill>
                  <a:schemeClr val="dk1"/>
                </a:solidFill>
                <a:highlight>
                  <a:srgbClr val="FFFFFF"/>
                </a:highlight>
                <a:latin typeface="Courier New"/>
                <a:ea typeface="Courier New"/>
                <a:cs typeface="Courier New"/>
                <a:sym typeface="Courier New"/>
              </a:rPr>
              <a:t> </a:t>
            </a:r>
            <a:r>
              <a:rPr i="1" lang="en" sz="2133">
                <a:solidFill>
                  <a:schemeClr val="dk1"/>
                </a:solidFill>
                <a:highlight>
                  <a:srgbClr val="FFFFFF"/>
                </a:highlight>
                <a:latin typeface="Courier New"/>
                <a:ea typeface="Courier New"/>
                <a:cs typeface="Courier New"/>
                <a:sym typeface="Courier New"/>
              </a:rPr>
              <a:t>company</a:t>
            </a:r>
            <a:r>
              <a:rPr lang="en" sz="2133">
                <a:solidFill>
                  <a:schemeClr val="dk1"/>
                </a:solidFill>
                <a:highlight>
                  <a:srgbClr val="FFFFFF"/>
                </a:highlight>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p:txBody>
      </p:sp>
      <p:pic>
        <p:nvPicPr>
          <p:cNvPr id="479" name="Google Shape;479;p30"/>
          <p:cNvPicPr preferRelativeResize="0"/>
          <p:nvPr/>
        </p:nvPicPr>
        <p:blipFill rotWithShape="1">
          <a:blip r:embed="rId4">
            <a:alphaModFix/>
          </a:blip>
          <a:srcRect b="0" l="0" r="0" t="0"/>
          <a:stretch/>
        </p:blipFill>
        <p:spPr>
          <a:xfrm>
            <a:off x="1953125" y="4335558"/>
            <a:ext cx="2712551" cy="2316567"/>
          </a:xfrm>
          <a:prstGeom prst="rect">
            <a:avLst/>
          </a:prstGeom>
          <a:noFill/>
          <a:ln cap="flat" cmpd="sng" w="9525">
            <a:solidFill>
              <a:srgbClr val="999999"/>
            </a:solidFill>
            <a:prstDash val="solid"/>
            <a:round/>
            <a:headEnd len="sm" w="sm" type="none"/>
            <a:tailEnd len="sm" w="sm" type="none"/>
          </a:ln>
        </p:spPr>
      </p:pic>
      <p:cxnSp>
        <p:nvCxnSpPr>
          <p:cNvPr id="480" name="Google Shape;480;p30"/>
          <p:cNvCxnSpPr/>
          <p:nvPr/>
        </p:nvCxnSpPr>
        <p:spPr>
          <a:xfrm>
            <a:off x="3560600" y="4976095"/>
            <a:ext cx="1733200" cy="0"/>
          </a:xfrm>
          <a:prstGeom prst="straightConnector1">
            <a:avLst/>
          </a:prstGeom>
          <a:noFill/>
          <a:ln cap="flat" cmpd="sng" w="28575">
            <a:solidFill>
              <a:srgbClr val="3D85C6"/>
            </a:solidFill>
            <a:prstDash val="solid"/>
            <a:round/>
            <a:headEnd len="sm" w="sm" type="none"/>
            <a:tailEnd len="med" w="med" type="triangle"/>
          </a:ln>
        </p:spPr>
      </p:cxnSp>
      <p:sp>
        <p:nvSpPr>
          <p:cNvPr id="481" name="Google Shape;481;p30"/>
          <p:cNvSpPr txBox="1"/>
          <p:nvPr/>
        </p:nvSpPr>
        <p:spPr>
          <a:xfrm>
            <a:off x="5439709" y="4595719"/>
            <a:ext cx="51036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The database </a:t>
            </a:r>
            <a:r>
              <a:rPr i="1" lang="en" sz="2133">
                <a:solidFill>
                  <a:schemeClr val="dk1"/>
                </a:solidFill>
                <a:latin typeface="Avenir"/>
                <a:ea typeface="Avenir"/>
                <a:cs typeface="Avenir"/>
                <a:sym typeface="Avenir"/>
              </a:rPr>
              <a:t>company</a:t>
            </a:r>
            <a:r>
              <a:rPr lang="en" sz="2133">
                <a:solidFill>
                  <a:schemeClr val="dk1"/>
                </a:solidFill>
                <a:latin typeface="Avenir"/>
                <a:ea typeface="Avenir"/>
                <a:cs typeface="Avenir"/>
                <a:sym typeface="Avenir"/>
              </a:rPr>
              <a:t> is now created</a:t>
            </a:r>
            <a:endParaRPr sz="2133">
              <a:solidFill>
                <a:schemeClr val="dk1"/>
              </a:solidFill>
              <a:latin typeface="Avenir"/>
              <a:ea typeface="Avenir"/>
              <a:cs typeface="Avenir"/>
              <a:sym typeface="Avenir"/>
            </a:endParaRPr>
          </a:p>
        </p:txBody>
      </p:sp>
      <p:sp>
        <p:nvSpPr>
          <p:cNvPr id="482" name="Google Shape;482;p30"/>
          <p:cNvSpPr txBox="1"/>
          <p:nvPr/>
        </p:nvSpPr>
        <p:spPr>
          <a:xfrm>
            <a:off x="508000" y="3612933"/>
            <a:ext cx="10261600" cy="555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Use </a:t>
            </a:r>
            <a:r>
              <a:rPr b="1" lang="en" sz="2133">
                <a:solidFill>
                  <a:schemeClr val="dk1"/>
                </a:solidFill>
                <a:latin typeface="Courier New"/>
                <a:ea typeface="Courier New"/>
                <a:cs typeface="Courier New"/>
                <a:sym typeface="Courier New"/>
              </a:rPr>
              <a:t>SHOW DATABASES</a:t>
            </a:r>
            <a:r>
              <a:rPr lang="en" sz="2133">
                <a:solidFill>
                  <a:schemeClr val="dk1"/>
                </a:solidFill>
                <a:latin typeface="Avenir"/>
                <a:ea typeface="Avenir"/>
                <a:cs typeface="Avenir"/>
                <a:sym typeface="Avenir"/>
              </a:rPr>
              <a:t> to check if the database </a:t>
            </a:r>
            <a:r>
              <a:rPr i="1" lang="en" sz="2133">
                <a:solidFill>
                  <a:schemeClr val="dk1"/>
                </a:solidFill>
                <a:latin typeface="Avenir"/>
                <a:ea typeface="Avenir"/>
                <a:cs typeface="Avenir"/>
                <a:sym typeface="Avenir"/>
              </a:rPr>
              <a:t>company</a:t>
            </a:r>
            <a:r>
              <a:rPr lang="en" sz="2133">
                <a:solidFill>
                  <a:schemeClr val="dk1"/>
                </a:solidFill>
                <a:latin typeface="Avenir"/>
                <a:ea typeface="Avenir"/>
                <a:cs typeface="Avenir"/>
                <a:sym typeface="Avenir"/>
              </a:rPr>
              <a:t> has been </a:t>
            </a:r>
            <a:r>
              <a:rPr b="1" lang="en" sz="2133">
                <a:solidFill>
                  <a:schemeClr val="dk1"/>
                </a:solidFill>
                <a:latin typeface="Courier New"/>
                <a:ea typeface="Courier New"/>
                <a:cs typeface="Courier New"/>
                <a:sym typeface="Courier New"/>
              </a:rPr>
              <a:t>CREATED</a:t>
            </a:r>
            <a:endParaRPr b="1" sz="2133">
              <a:solidFill>
                <a:schemeClr val="dk1"/>
              </a:solidFill>
              <a:latin typeface="Courier New"/>
              <a:ea typeface="Courier New"/>
              <a:cs typeface="Courier New"/>
              <a:sym typeface="Courier New"/>
            </a:endParaRPr>
          </a:p>
        </p:txBody>
      </p:sp>
      <p:sp>
        <p:nvSpPr>
          <p:cNvPr id="483" name="Google Shape;483;p30"/>
          <p:cNvSpPr/>
          <p:nvPr/>
        </p:nvSpPr>
        <p:spPr>
          <a:xfrm>
            <a:off x="4830005" y="5263491"/>
            <a:ext cx="216800" cy="1006400"/>
          </a:xfrm>
          <a:prstGeom prst="rightBrace">
            <a:avLst>
              <a:gd fmla="val 0" name="adj1"/>
              <a:gd fmla="val 46144" name="adj2"/>
            </a:avLst>
          </a:prstGeom>
          <a:noFill/>
          <a:ln cap="flat" cmpd="sng" w="28575">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b="1" sz="2400">
              <a:solidFill>
                <a:schemeClr val="dk1"/>
              </a:solidFill>
              <a:latin typeface="Calibri"/>
              <a:ea typeface="Calibri"/>
              <a:cs typeface="Calibri"/>
              <a:sym typeface="Calibri"/>
            </a:endParaRPr>
          </a:p>
        </p:txBody>
      </p:sp>
      <p:cxnSp>
        <p:nvCxnSpPr>
          <p:cNvPr id="484" name="Google Shape;484;p30"/>
          <p:cNvCxnSpPr/>
          <p:nvPr/>
        </p:nvCxnSpPr>
        <p:spPr>
          <a:xfrm>
            <a:off x="4953911" y="5727740"/>
            <a:ext cx="712000" cy="0"/>
          </a:xfrm>
          <a:prstGeom prst="straightConnector1">
            <a:avLst/>
          </a:prstGeom>
          <a:noFill/>
          <a:ln cap="flat" cmpd="sng" w="28575">
            <a:solidFill>
              <a:srgbClr val="3D85C6"/>
            </a:solidFill>
            <a:prstDash val="solid"/>
            <a:round/>
            <a:headEnd len="sm" w="sm" type="none"/>
            <a:tailEnd len="med" w="med" type="triangle"/>
          </a:ln>
        </p:spPr>
      </p:cxnSp>
      <p:sp>
        <p:nvSpPr>
          <p:cNvPr id="485" name="Google Shape;485;p30"/>
          <p:cNvSpPr txBox="1"/>
          <p:nvPr/>
        </p:nvSpPr>
        <p:spPr>
          <a:xfrm>
            <a:off x="5668364" y="5414500"/>
            <a:ext cx="36356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Default system databases</a:t>
            </a:r>
            <a:endParaRPr sz="2133">
              <a:solidFill>
                <a:schemeClr val="dk1"/>
              </a:solidFill>
              <a:latin typeface="Avenir"/>
              <a:ea typeface="Avenir"/>
              <a:cs typeface="Avenir"/>
              <a:sym typeface="Avenir"/>
            </a:endParaRPr>
          </a:p>
        </p:txBody>
      </p:sp>
      <p:sp>
        <p:nvSpPr>
          <p:cNvPr id="486" name="Google Shape;486;p30"/>
          <p:cNvSpPr/>
          <p:nvPr/>
        </p:nvSpPr>
        <p:spPr>
          <a:xfrm>
            <a:off x="2074433" y="4845505"/>
            <a:ext cx="1408800" cy="263200"/>
          </a:xfrm>
          <a:prstGeom prst="rect">
            <a:avLst/>
          </a:prstGeom>
          <a:noFill/>
          <a:ln cap="flat" cmpd="sng" w="28575">
            <a:solidFill>
              <a:srgbClr val="6FA8DC"/>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31"/>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Drop Database</a:t>
            </a:r>
            <a:endParaRPr sz="6667">
              <a:solidFill>
                <a:srgbClr val="7F7F7F"/>
              </a:solidFill>
              <a:latin typeface="Calibri"/>
              <a:ea typeface="Calibri"/>
              <a:cs typeface="Calibri"/>
              <a:sym typeface="Calibri"/>
            </a:endParaRPr>
          </a:p>
        </p:txBody>
      </p:sp>
      <p:sp>
        <p:nvSpPr>
          <p:cNvPr id="493" name="Google Shape;493;p3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494" name="Google Shape;494;p3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495" name="Google Shape;495;p3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3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DDL - DROP DATABASE - Syntax</a:t>
            </a:r>
            <a:endParaRPr sz="3200">
              <a:solidFill>
                <a:srgbClr val="434343"/>
              </a:solidFill>
              <a:latin typeface="Avenir"/>
              <a:ea typeface="Avenir"/>
              <a:cs typeface="Avenir"/>
              <a:sym typeface="Avenir"/>
            </a:endParaRPr>
          </a:p>
        </p:txBody>
      </p:sp>
      <p:sp>
        <p:nvSpPr>
          <p:cNvPr id="501" name="Google Shape;501;p3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02" name="Google Shape;502;p3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03" name="Google Shape;503;p3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04" name="Google Shape;504;p32"/>
          <p:cNvSpPr txBox="1"/>
          <p:nvPr/>
        </p:nvSpPr>
        <p:spPr>
          <a:xfrm>
            <a:off x="508000" y="2169367"/>
            <a:ext cx="10449600" cy="70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DROP DATABASE statement is used to drop an existing SQL database</a:t>
            </a:r>
            <a:endParaRPr b="1" sz="2400">
              <a:solidFill>
                <a:srgbClr val="333333"/>
              </a:solidFill>
              <a:latin typeface="Courier New"/>
              <a:ea typeface="Courier New"/>
              <a:cs typeface="Courier New"/>
              <a:sym typeface="Courier New"/>
            </a:endParaRPr>
          </a:p>
        </p:txBody>
      </p:sp>
      <p:cxnSp>
        <p:nvCxnSpPr>
          <p:cNvPr id="505" name="Google Shape;505;p32"/>
          <p:cNvCxnSpPr/>
          <p:nvPr/>
        </p:nvCxnSpPr>
        <p:spPr>
          <a:xfrm>
            <a:off x="7805500" y="4150900"/>
            <a:ext cx="7600" cy="834000"/>
          </a:xfrm>
          <a:prstGeom prst="straightConnector1">
            <a:avLst/>
          </a:prstGeom>
          <a:noFill/>
          <a:ln cap="flat" cmpd="sng" w="19050">
            <a:solidFill>
              <a:srgbClr val="3D85C6"/>
            </a:solidFill>
            <a:prstDash val="solid"/>
            <a:round/>
            <a:headEnd len="sm" w="sm" type="none"/>
            <a:tailEnd len="med" w="med" type="triangle"/>
          </a:ln>
        </p:spPr>
      </p:cxnSp>
      <p:sp>
        <p:nvSpPr>
          <p:cNvPr id="506" name="Google Shape;506;p32"/>
          <p:cNvSpPr txBox="1"/>
          <p:nvPr/>
        </p:nvSpPr>
        <p:spPr>
          <a:xfrm>
            <a:off x="6738133" y="4960633"/>
            <a:ext cx="2136400" cy="542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rgbClr val="333333"/>
                </a:solidFill>
                <a:latin typeface="Avenir"/>
                <a:ea typeface="Avenir"/>
                <a:cs typeface="Avenir"/>
                <a:sym typeface="Avenir"/>
              </a:rPr>
              <a:t>Database name</a:t>
            </a:r>
            <a:endParaRPr sz="2133">
              <a:solidFill>
                <a:srgbClr val="333333"/>
              </a:solidFill>
              <a:latin typeface="Avenir"/>
              <a:ea typeface="Avenir"/>
              <a:cs typeface="Avenir"/>
              <a:sym typeface="Avenir"/>
            </a:endParaRPr>
          </a:p>
        </p:txBody>
      </p:sp>
      <p:sp>
        <p:nvSpPr>
          <p:cNvPr id="507" name="Google Shape;507;p32"/>
          <p:cNvSpPr txBox="1"/>
          <p:nvPr/>
        </p:nvSpPr>
        <p:spPr>
          <a:xfrm>
            <a:off x="2090800" y="3766866"/>
            <a:ext cx="8010400" cy="676033"/>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50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DROP DATABASE </a:t>
            </a:r>
            <a:r>
              <a:rPr i="1" lang="en" sz="2133">
                <a:solidFill>
                  <a:schemeClr val="dk1"/>
                </a:solidFill>
                <a:highlight>
                  <a:srgbClr val="FFFFFF"/>
                </a:highlight>
                <a:latin typeface="Courier New"/>
                <a:ea typeface="Courier New"/>
                <a:cs typeface="Courier New"/>
                <a:sym typeface="Courier New"/>
              </a:rPr>
              <a:t>databasename</a:t>
            </a:r>
            <a:r>
              <a:rPr lang="en" sz="2133">
                <a:solidFill>
                  <a:schemeClr val="dk1"/>
                </a:solidFill>
                <a:highlight>
                  <a:srgbClr val="FFFFFF"/>
                </a:highlight>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p:txBody>
      </p:sp>
      <p:sp>
        <p:nvSpPr>
          <p:cNvPr id="508" name="Google Shape;508;p32"/>
          <p:cNvSpPr txBox="1"/>
          <p:nvPr/>
        </p:nvSpPr>
        <p:spPr>
          <a:xfrm>
            <a:off x="1219200" y="3127039"/>
            <a:ext cx="1486000" cy="542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1333"/>
              </a:spcAft>
              <a:buNone/>
            </a:pPr>
            <a:r>
              <a:rPr lang="en" sz="2133">
                <a:solidFill>
                  <a:srgbClr val="333333"/>
                </a:solidFill>
                <a:latin typeface="Avenir"/>
                <a:ea typeface="Avenir"/>
                <a:cs typeface="Avenir"/>
                <a:sym typeface="Avenir"/>
              </a:rPr>
              <a:t>Syntax:</a:t>
            </a:r>
            <a:endParaRPr sz="24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3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DDL - DROP DATABASE - Example</a:t>
            </a:r>
            <a:endParaRPr sz="3200">
              <a:solidFill>
                <a:srgbClr val="434343"/>
              </a:solidFill>
              <a:latin typeface="Avenir"/>
              <a:ea typeface="Avenir"/>
              <a:cs typeface="Avenir"/>
              <a:sym typeface="Avenir"/>
            </a:endParaRPr>
          </a:p>
        </p:txBody>
      </p:sp>
      <p:sp>
        <p:nvSpPr>
          <p:cNvPr id="514" name="Google Shape;514;p3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15" name="Google Shape;515;p3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16" name="Google Shape;516;p3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17" name="Google Shape;517;p33"/>
          <p:cNvSpPr txBox="1"/>
          <p:nvPr/>
        </p:nvSpPr>
        <p:spPr>
          <a:xfrm>
            <a:off x="503400" y="1714633"/>
            <a:ext cx="9934800" cy="555200"/>
          </a:xfrm>
          <a:prstGeom prst="rect">
            <a:avLst/>
          </a:prstGeom>
          <a:noFill/>
          <a:ln>
            <a:noFill/>
          </a:ln>
        </p:spPr>
        <p:txBody>
          <a:bodyPr anchorCtr="0" anchor="t" bIns="121900" lIns="121900" spcFirstLastPara="1" rIns="121900" wrap="square" tIns="121900">
            <a:noAutofit/>
          </a:bodyPr>
          <a:lstStyle/>
          <a:p>
            <a:pPr indent="-440255" lvl="0" marL="609585" marR="135463" rtl="0" algn="l">
              <a:lnSpc>
                <a:spcPct val="15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following SQL statement drops the existing database "company":</a:t>
            </a:r>
            <a:endParaRPr sz="2133">
              <a:solidFill>
                <a:srgbClr val="333333"/>
              </a:solidFill>
              <a:latin typeface="Avenir"/>
              <a:ea typeface="Avenir"/>
              <a:cs typeface="Avenir"/>
              <a:sym typeface="Avenir"/>
            </a:endParaRPr>
          </a:p>
        </p:txBody>
      </p:sp>
      <p:sp>
        <p:nvSpPr>
          <p:cNvPr id="518" name="Google Shape;518;p33"/>
          <p:cNvSpPr txBox="1"/>
          <p:nvPr/>
        </p:nvSpPr>
        <p:spPr>
          <a:xfrm>
            <a:off x="1999800" y="2661000"/>
            <a:ext cx="8192400" cy="5552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DROP DATABASE</a:t>
            </a:r>
            <a:r>
              <a:rPr lang="en" sz="2133">
                <a:solidFill>
                  <a:schemeClr val="dk1"/>
                </a:solidFill>
                <a:highlight>
                  <a:srgbClr val="FFFFFF"/>
                </a:highlight>
                <a:latin typeface="Courier New"/>
                <a:ea typeface="Courier New"/>
                <a:cs typeface="Courier New"/>
                <a:sym typeface="Courier New"/>
              </a:rPr>
              <a:t> </a:t>
            </a:r>
            <a:r>
              <a:rPr i="1" lang="en" sz="2133">
                <a:solidFill>
                  <a:schemeClr val="dk1"/>
                </a:solidFill>
                <a:highlight>
                  <a:srgbClr val="FFFFFF"/>
                </a:highlight>
                <a:latin typeface="Courier New"/>
                <a:ea typeface="Courier New"/>
                <a:cs typeface="Courier New"/>
                <a:sym typeface="Courier New"/>
              </a:rPr>
              <a:t>company</a:t>
            </a:r>
            <a:r>
              <a:rPr lang="en" sz="2133">
                <a:solidFill>
                  <a:schemeClr val="dk1"/>
                </a:solidFill>
                <a:highlight>
                  <a:srgbClr val="FFFFFF"/>
                </a:highlight>
                <a:latin typeface="Courier New"/>
                <a:ea typeface="Courier New"/>
                <a:cs typeface="Courier New"/>
                <a:sym typeface="Courier New"/>
              </a:rPr>
              <a:t>;</a:t>
            </a:r>
            <a:endParaRPr sz="2133">
              <a:solidFill>
                <a:schemeClr val="dk1"/>
              </a:solidFill>
              <a:latin typeface="Courier New"/>
              <a:ea typeface="Courier New"/>
              <a:cs typeface="Courier New"/>
              <a:sym typeface="Courier New"/>
            </a:endParaRPr>
          </a:p>
        </p:txBody>
      </p:sp>
      <p:sp>
        <p:nvSpPr>
          <p:cNvPr id="519" name="Google Shape;519;p33"/>
          <p:cNvSpPr txBox="1"/>
          <p:nvPr/>
        </p:nvSpPr>
        <p:spPr>
          <a:xfrm>
            <a:off x="508000" y="3612933"/>
            <a:ext cx="11040800" cy="555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Use </a:t>
            </a:r>
            <a:r>
              <a:rPr b="1" lang="en" sz="2133">
                <a:solidFill>
                  <a:schemeClr val="dk1"/>
                </a:solidFill>
                <a:latin typeface="Courier New"/>
                <a:ea typeface="Courier New"/>
                <a:cs typeface="Courier New"/>
                <a:sym typeface="Courier New"/>
              </a:rPr>
              <a:t>SHOW DATABASES</a:t>
            </a:r>
            <a:r>
              <a:rPr lang="en" sz="2133">
                <a:solidFill>
                  <a:schemeClr val="dk1"/>
                </a:solidFill>
                <a:latin typeface="Avenir"/>
                <a:ea typeface="Avenir"/>
                <a:cs typeface="Avenir"/>
                <a:sym typeface="Avenir"/>
              </a:rPr>
              <a:t> to check if the database </a:t>
            </a:r>
            <a:r>
              <a:rPr i="1" lang="en" sz="2133">
                <a:solidFill>
                  <a:schemeClr val="dk1"/>
                </a:solidFill>
                <a:latin typeface="Avenir"/>
                <a:ea typeface="Avenir"/>
                <a:cs typeface="Avenir"/>
                <a:sym typeface="Avenir"/>
              </a:rPr>
              <a:t>company</a:t>
            </a:r>
            <a:r>
              <a:rPr lang="en" sz="2133">
                <a:solidFill>
                  <a:schemeClr val="dk1"/>
                </a:solidFill>
                <a:latin typeface="Avenir"/>
                <a:ea typeface="Avenir"/>
                <a:cs typeface="Avenir"/>
                <a:sym typeface="Avenir"/>
              </a:rPr>
              <a:t> has been </a:t>
            </a:r>
            <a:r>
              <a:rPr b="1" lang="en" sz="2133">
                <a:solidFill>
                  <a:schemeClr val="dk1"/>
                </a:solidFill>
                <a:latin typeface="Courier New"/>
                <a:ea typeface="Courier New"/>
                <a:cs typeface="Courier New"/>
                <a:sym typeface="Courier New"/>
              </a:rPr>
              <a:t>DROPPED</a:t>
            </a:r>
            <a:endParaRPr b="1" sz="2133">
              <a:solidFill>
                <a:schemeClr val="dk1"/>
              </a:solidFill>
              <a:latin typeface="Courier New"/>
              <a:ea typeface="Courier New"/>
              <a:cs typeface="Courier New"/>
              <a:sym typeface="Courier New"/>
            </a:endParaRPr>
          </a:p>
        </p:txBody>
      </p:sp>
      <p:grpSp>
        <p:nvGrpSpPr>
          <p:cNvPr id="520" name="Google Shape;520;p33"/>
          <p:cNvGrpSpPr/>
          <p:nvPr/>
        </p:nvGrpSpPr>
        <p:grpSpPr>
          <a:xfrm>
            <a:off x="1795767" y="4566834"/>
            <a:ext cx="9075267" cy="2010567"/>
            <a:chOff x="1346825" y="3425125"/>
            <a:chExt cx="6806450" cy="1507925"/>
          </a:xfrm>
        </p:grpSpPr>
        <p:cxnSp>
          <p:nvCxnSpPr>
            <p:cNvPr id="521" name="Google Shape;521;p33"/>
            <p:cNvCxnSpPr/>
            <p:nvPr/>
          </p:nvCxnSpPr>
          <p:spPr>
            <a:xfrm>
              <a:off x="3216574" y="4089488"/>
              <a:ext cx="974700" cy="9000"/>
            </a:xfrm>
            <a:prstGeom prst="straightConnector1">
              <a:avLst/>
            </a:prstGeom>
            <a:noFill/>
            <a:ln cap="flat" cmpd="sng" w="28575">
              <a:solidFill>
                <a:srgbClr val="3D85C6"/>
              </a:solidFill>
              <a:prstDash val="solid"/>
              <a:round/>
              <a:headEnd len="sm" w="sm" type="none"/>
              <a:tailEnd len="med" w="med" type="triangle"/>
            </a:ln>
          </p:spPr>
        </p:cxnSp>
        <p:pic>
          <p:nvPicPr>
            <p:cNvPr id="522" name="Google Shape;522;p33"/>
            <p:cNvPicPr preferRelativeResize="0"/>
            <p:nvPr/>
          </p:nvPicPr>
          <p:blipFill rotWithShape="1">
            <a:blip r:embed="rId4">
              <a:alphaModFix/>
            </a:blip>
            <a:srcRect b="2205" l="11611" r="2823" t="2337"/>
            <a:stretch/>
          </p:blipFill>
          <p:spPr>
            <a:xfrm>
              <a:off x="1346825" y="3425125"/>
              <a:ext cx="1767550" cy="1507925"/>
            </a:xfrm>
            <a:prstGeom prst="rect">
              <a:avLst/>
            </a:prstGeom>
            <a:noFill/>
            <a:ln cap="flat" cmpd="sng" w="9525">
              <a:solidFill>
                <a:srgbClr val="999999"/>
              </a:solidFill>
              <a:prstDash val="solid"/>
              <a:round/>
              <a:headEnd len="sm" w="sm" type="none"/>
              <a:tailEnd len="sm" w="sm" type="none"/>
            </a:ln>
          </p:spPr>
        </p:pic>
        <p:sp>
          <p:nvSpPr>
            <p:cNvPr id="523" name="Google Shape;523;p33"/>
            <p:cNvSpPr txBox="1"/>
            <p:nvPr/>
          </p:nvSpPr>
          <p:spPr>
            <a:xfrm>
              <a:off x="4369675" y="3733192"/>
              <a:ext cx="3783600" cy="8145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We see the database </a:t>
              </a:r>
              <a:r>
                <a:rPr i="1" lang="en" sz="2133">
                  <a:solidFill>
                    <a:schemeClr val="dk1"/>
                  </a:solidFill>
                  <a:latin typeface="Avenir"/>
                  <a:ea typeface="Avenir"/>
                  <a:cs typeface="Avenir"/>
                  <a:sym typeface="Avenir"/>
                </a:rPr>
                <a:t>company</a:t>
              </a:r>
              <a:r>
                <a:rPr lang="en" sz="2133">
                  <a:solidFill>
                    <a:schemeClr val="dk1"/>
                  </a:solidFill>
                  <a:latin typeface="Avenir"/>
                  <a:ea typeface="Avenir"/>
                  <a:cs typeface="Avenir"/>
                  <a:sym typeface="Avenir"/>
                </a:rPr>
                <a:t> is now dropped</a:t>
              </a:r>
              <a:endParaRPr sz="2133">
                <a:solidFill>
                  <a:schemeClr val="dk1"/>
                </a:solidFill>
                <a:latin typeface="Avenir"/>
                <a:ea typeface="Avenir"/>
                <a:cs typeface="Avenir"/>
                <a:sym typeface="Aveni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4"/>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Create Tables</a:t>
            </a:r>
            <a:endParaRPr sz="6667">
              <a:solidFill>
                <a:srgbClr val="7F7F7F"/>
              </a:solidFill>
              <a:latin typeface="Calibri"/>
              <a:ea typeface="Calibri"/>
              <a:cs typeface="Calibri"/>
              <a:sym typeface="Calibri"/>
            </a:endParaRPr>
          </a:p>
        </p:txBody>
      </p:sp>
      <p:sp>
        <p:nvSpPr>
          <p:cNvPr id="530" name="Google Shape;530;p3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31" name="Google Shape;531;p3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32" name="Google Shape;532;p3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Prerequisites for Creating Tables</a:t>
            </a:r>
            <a:endParaRPr sz="3200">
              <a:solidFill>
                <a:srgbClr val="434343"/>
              </a:solidFill>
              <a:latin typeface="Avenir"/>
              <a:ea typeface="Avenir"/>
              <a:cs typeface="Avenir"/>
              <a:sym typeface="Avenir"/>
            </a:endParaRPr>
          </a:p>
        </p:txBody>
      </p:sp>
      <p:sp>
        <p:nvSpPr>
          <p:cNvPr id="538" name="Google Shape;538;p3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39" name="Google Shape;539;p3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40" name="Google Shape;540;p3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41" name="Google Shape;541;p35"/>
          <p:cNvSpPr txBox="1"/>
          <p:nvPr/>
        </p:nvSpPr>
        <p:spPr>
          <a:xfrm>
            <a:off x="619200" y="1625600"/>
            <a:ext cx="11288400" cy="4844000"/>
          </a:xfrm>
          <a:prstGeom prst="rect">
            <a:avLst/>
          </a:prstGeom>
          <a:noFill/>
          <a:ln>
            <a:noFill/>
          </a:ln>
        </p:spPr>
        <p:txBody>
          <a:bodyPr anchorCtr="0" anchor="t" bIns="121900" lIns="121900" spcFirstLastPara="1" rIns="121900" wrap="square" tIns="121900">
            <a:noAutofit/>
          </a:bodyPr>
          <a:lstStyle/>
          <a:p>
            <a:pPr indent="-457188" lvl="0" marL="609585" marR="0" rtl="0" algn="l">
              <a:lnSpc>
                <a:spcPct val="115000"/>
              </a:lnSpc>
              <a:spcBef>
                <a:spcPts val="0"/>
              </a:spcBef>
              <a:spcAft>
                <a:spcPts val="0"/>
              </a:spcAft>
              <a:buClr>
                <a:srgbClr val="333333"/>
              </a:buClr>
              <a:buSzPts val="1800"/>
              <a:buFont typeface="Avenir"/>
              <a:buChar char="●"/>
            </a:pPr>
            <a:r>
              <a:rPr lang="en" sz="2400">
                <a:solidFill>
                  <a:srgbClr val="333333"/>
                </a:solidFill>
                <a:highlight>
                  <a:srgbClr val="FFFFFF"/>
                </a:highlight>
                <a:latin typeface="Avenir"/>
                <a:ea typeface="Avenir"/>
                <a:cs typeface="Avenir"/>
                <a:sym typeface="Avenir"/>
              </a:rPr>
              <a:t>To create and maintain table, you need a database</a:t>
            </a:r>
            <a:endParaRPr sz="2400">
              <a:solidFill>
                <a:srgbClr val="333333"/>
              </a:solidFill>
              <a:latin typeface="Avenir"/>
              <a:ea typeface="Avenir"/>
              <a:cs typeface="Avenir"/>
              <a:sym typeface="Avenir"/>
            </a:endParaRPr>
          </a:p>
          <a:p>
            <a:pPr indent="0" lvl="0" marL="0" marR="0" rtl="0" algn="l">
              <a:lnSpc>
                <a:spcPct val="115000"/>
              </a:lnSpc>
              <a:spcBef>
                <a:spcPts val="0"/>
              </a:spcBef>
              <a:spcAft>
                <a:spcPts val="0"/>
              </a:spcAft>
              <a:buNone/>
            </a:pPr>
            <a:r>
              <a:t/>
            </a:r>
            <a:endParaRPr sz="2400">
              <a:solidFill>
                <a:srgbClr val="333333"/>
              </a:solidFill>
              <a:latin typeface="Avenir"/>
              <a:ea typeface="Avenir"/>
              <a:cs typeface="Avenir"/>
              <a:sym typeface="Avenir"/>
            </a:endParaRPr>
          </a:p>
          <a:p>
            <a:pPr indent="-457188" lvl="0" marL="609585" marR="0" rtl="0" algn="l">
              <a:lnSpc>
                <a:spcPct val="150000"/>
              </a:lnSpc>
              <a:spcBef>
                <a:spcPts val="1333"/>
              </a:spcBef>
              <a:spcAft>
                <a:spcPts val="0"/>
              </a:spcAft>
              <a:buClr>
                <a:srgbClr val="333333"/>
              </a:buClr>
              <a:buSzPts val="1800"/>
              <a:buFont typeface="Avenir"/>
              <a:buChar char="●"/>
            </a:pPr>
            <a:r>
              <a:rPr lang="en" sz="2400">
                <a:solidFill>
                  <a:srgbClr val="333333"/>
                </a:solidFill>
                <a:latin typeface="Avenir"/>
                <a:ea typeface="Avenir"/>
                <a:cs typeface="Avenir"/>
                <a:sym typeface="Avenir"/>
              </a:rPr>
              <a:t>While defining columns in a table, you should mention:</a:t>
            </a:r>
            <a:endParaRPr sz="2400">
              <a:solidFill>
                <a:srgbClr val="333333"/>
              </a:solidFill>
              <a:latin typeface="Avenir"/>
              <a:ea typeface="Avenir"/>
              <a:cs typeface="Avenir"/>
              <a:sym typeface="Avenir"/>
            </a:endParaRPr>
          </a:p>
          <a:p>
            <a:pPr indent="-457188" lvl="1" marL="1219170" marR="0" rtl="0" algn="l">
              <a:lnSpc>
                <a:spcPct val="150000"/>
              </a:lnSpc>
              <a:spcBef>
                <a:spcPts val="1333"/>
              </a:spcBef>
              <a:spcAft>
                <a:spcPts val="0"/>
              </a:spcAft>
              <a:buClr>
                <a:srgbClr val="333333"/>
              </a:buClr>
              <a:buSzPts val="1800"/>
              <a:buFont typeface="Avenir"/>
              <a:buChar char="○"/>
            </a:pPr>
            <a:r>
              <a:rPr b="0" i="0" lang="en" sz="2400" u="none" cap="none" strike="noStrike">
                <a:solidFill>
                  <a:srgbClr val="333333"/>
                </a:solidFill>
                <a:latin typeface="Avenir"/>
                <a:ea typeface="Avenir"/>
                <a:cs typeface="Avenir"/>
                <a:sym typeface="Avenir"/>
              </a:rPr>
              <a:t>the </a:t>
            </a:r>
            <a:r>
              <a:rPr b="1" i="0" lang="en" sz="2400" u="none" cap="none" strike="noStrike">
                <a:solidFill>
                  <a:srgbClr val="333333"/>
                </a:solidFill>
                <a:latin typeface="Avenir"/>
                <a:ea typeface="Avenir"/>
                <a:cs typeface="Avenir"/>
                <a:sym typeface="Avenir"/>
              </a:rPr>
              <a:t>name of the columns</a:t>
            </a:r>
            <a:r>
              <a:rPr b="0" i="0" lang="en" sz="2400" u="none" cap="none" strike="noStrike">
                <a:solidFill>
                  <a:srgbClr val="333333"/>
                </a:solidFill>
                <a:latin typeface="Avenir"/>
                <a:ea typeface="Avenir"/>
                <a:cs typeface="Avenir"/>
                <a:sym typeface="Avenir"/>
              </a:rPr>
              <a:t>, </a:t>
            </a:r>
            <a:endParaRPr b="0" i="0" sz="2400" u="none" cap="none" strike="noStrike">
              <a:solidFill>
                <a:srgbClr val="333333"/>
              </a:solidFill>
              <a:latin typeface="Avenir"/>
              <a:ea typeface="Avenir"/>
              <a:cs typeface="Avenir"/>
              <a:sym typeface="Avenir"/>
            </a:endParaRPr>
          </a:p>
          <a:p>
            <a:pPr indent="-457188" lvl="1" marL="1219170" marR="0" rtl="0" algn="l">
              <a:lnSpc>
                <a:spcPct val="150000"/>
              </a:lnSpc>
              <a:spcBef>
                <a:spcPts val="1333"/>
              </a:spcBef>
              <a:spcAft>
                <a:spcPts val="0"/>
              </a:spcAft>
              <a:buClr>
                <a:srgbClr val="333333"/>
              </a:buClr>
              <a:buSzPts val="1800"/>
              <a:buFont typeface="Avenir"/>
              <a:buChar char="○"/>
            </a:pPr>
            <a:r>
              <a:rPr b="1" i="0" lang="en" sz="2400" u="none" cap="none" strike="noStrike">
                <a:solidFill>
                  <a:srgbClr val="333333"/>
                </a:solidFill>
                <a:latin typeface="Avenir"/>
                <a:ea typeface="Avenir"/>
                <a:cs typeface="Avenir"/>
                <a:sym typeface="Avenir"/>
              </a:rPr>
              <a:t>datatype</a:t>
            </a:r>
            <a:r>
              <a:rPr b="0" i="0" lang="en" sz="2400" u="none" cap="none" strike="noStrike">
                <a:solidFill>
                  <a:srgbClr val="333333"/>
                </a:solidFill>
                <a:latin typeface="Avenir"/>
                <a:ea typeface="Avenir"/>
                <a:cs typeface="Avenir"/>
                <a:sym typeface="Avenir"/>
              </a:rPr>
              <a:t> (integer, floating point, string, and so on), and </a:t>
            </a:r>
            <a:endParaRPr b="0" i="0" sz="2400" u="none" cap="none" strike="noStrike">
              <a:solidFill>
                <a:srgbClr val="333333"/>
              </a:solidFill>
              <a:latin typeface="Avenir"/>
              <a:ea typeface="Avenir"/>
              <a:cs typeface="Avenir"/>
              <a:sym typeface="Avenir"/>
            </a:endParaRPr>
          </a:p>
          <a:p>
            <a:pPr indent="-457188" lvl="1" marL="1219170" marR="0" rtl="0" algn="l">
              <a:lnSpc>
                <a:spcPct val="115000"/>
              </a:lnSpc>
              <a:spcBef>
                <a:spcPts val="1333"/>
              </a:spcBef>
              <a:spcAft>
                <a:spcPts val="0"/>
              </a:spcAft>
              <a:buClr>
                <a:srgbClr val="333333"/>
              </a:buClr>
              <a:buSzPts val="1800"/>
              <a:buFont typeface="Avenir"/>
              <a:buChar char="○"/>
            </a:pPr>
            <a:r>
              <a:rPr b="1" i="0" lang="en" sz="2400" u="none" cap="none" strike="noStrike">
                <a:solidFill>
                  <a:srgbClr val="333333"/>
                </a:solidFill>
                <a:latin typeface="Avenir"/>
                <a:ea typeface="Avenir"/>
                <a:cs typeface="Avenir"/>
                <a:sym typeface="Avenir"/>
              </a:rPr>
              <a:t>default value</a:t>
            </a:r>
            <a:r>
              <a:rPr b="0" i="0" lang="en" sz="2400" u="none" cap="none" strike="noStrike">
                <a:solidFill>
                  <a:srgbClr val="333333"/>
                </a:solidFill>
                <a:latin typeface="Avenir"/>
                <a:ea typeface="Avenir"/>
                <a:cs typeface="Avenir"/>
                <a:sym typeface="Avenir"/>
              </a:rPr>
              <a:t> (if any)</a:t>
            </a:r>
            <a:endParaRPr b="0" i="0" sz="2400" u="none" cap="none" strike="noStrike">
              <a:solidFill>
                <a:srgbClr val="333333"/>
              </a:solidFill>
              <a:latin typeface="Avenir"/>
              <a:ea typeface="Avenir"/>
              <a:cs typeface="Avenir"/>
              <a:sym typeface="Avenir"/>
            </a:endParaRPr>
          </a:p>
          <a:p>
            <a:pPr indent="0" lvl="0" marL="1219170" marR="0" rtl="0" algn="l">
              <a:lnSpc>
                <a:spcPct val="150000"/>
              </a:lnSpc>
              <a:spcBef>
                <a:spcPts val="0"/>
              </a:spcBef>
              <a:spcAft>
                <a:spcPts val="0"/>
              </a:spcAft>
              <a:buNone/>
            </a:pPr>
            <a:r>
              <a:t/>
            </a:r>
            <a:endParaRPr sz="2400">
              <a:solidFill>
                <a:srgbClr val="333333"/>
              </a:solidFill>
              <a:latin typeface="Avenir"/>
              <a:ea typeface="Avenir"/>
              <a:cs typeface="Avenir"/>
              <a:sym typeface="Avenir"/>
            </a:endParaRPr>
          </a:p>
          <a:p>
            <a:pPr indent="-457188" lvl="0" marL="609585" marR="0" rtl="0" algn="l">
              <a:lnSpc>
                <a:spcPct val="150000"/>
              </a:lnSpc>
              <a:spcBef>
                <a:spcPts val="0"/>
              </a:spcBef>
              <a:spcAft>
                <a:spcPts val="1333"/>
              </a:spcAft>
              <a:buClr>
                <a:srgbClr val="333333"/>
              </a:buClr>
              <a:buSzPts val="1800"/>
              <a:buFont typeface="Avenir"/>
              <a:buChar char="●"/>
            </a:pPr>
            <a:r>
              <a:rPr lang="en" sz="2400">
                <a:solidFill>
                  <a:srgbClr val="333333"/>
                </a:solidFill>
                <a:latin typeface="Avenir"/>
                <a:ea typeface="Avenir"/>
                <a:cs typeface="Avenir"/>
                <a:sym typeface="Avenir"/>
              </a:rPr>
              <a:t>Let’s take a look at data types before we create table</a:t>
            </a:r>
            <a:endParaRPr sz="2400">
              <a:solidFill>
                <a:srgbClr val="333333"/>
              </a:solidFill>
              <a:latin typeface="Avenir"/>
              <a:ea typeface="Avenir"/>
              <a:cs typeface="Avenir"/>
              <a:sym typeface="Aveni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6"/>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Data Types</a:t>
            </a:r>
            <a:endParaRPr sz="6667">
              <a:solidFill>
                <a:srgbClr val="7F7F7F"/>
              </a:solidFill>
              <a:latin typeface="Calibri"/>
              <a:ea typeface="Calibri"/>
              <a:cs typeface="Calibri"/>
              <a:sym typeface="Calibri"/>
            </a:endParaRPr>
          </a:p>
        </p:txBody>
      </p:sp>
      <p:sp>
        <p:nvSpPr>
          <p:cNvPr id="548" name="Google Shape;548;p3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49" name="Google Shape;549;p3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50" name="Google Shape;550;p3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3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Built - in Data Types</a:t>
            </a:r>
            <a:endParaRPr sz="3200">
              <a:solidFill>
                <a:srgbClr val="434343"/>
              </a:solidFill>
              <a:latin typeface="Avenir"/>
              <a:ea typeface="Avenir"/>
              <a:cs typeface="Avenir"/>
              <a:sym typeface="Avenir"/>
            </a:endParaRPr>
          </a:p>
        </p:txBody>
      </p:sp>
      <p:sp>
        <p:nvSpPr>
          <p:cNvPr id="556" name="Google Shape;556;p3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57" name="Google Shape;557;p3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58" name="Google Shape;558;p3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59" name="Google Shape;559;p37"/>
          <p:cNvSpPr txBox="1"/>
          <p:nvPr/>
        </p:nvSpPr>
        <p:spPr>
          <a:xfrm>
            <a:off x="526333" y="1623533"/>
            <a:ext cx="11408400" cy="3514000"/>
          </a:xfrm>
          <a:prstGeom prst="rect">
            <a:avLst/>
          </a:prstGeom>
          <a:noFill/>
          <a:ln>
            <a:noFill/>
          </a:ln>
        </p:spPr>
        <p:txBody>
          <a:bodyPr anchorCtr="0" anchor="t" bIns="121900" lIns="121900" spcFirstLastPara="1" rIns="121900" wrap="square" tIns="121900">
            <a:noAutofit/>
          </a:bodyPr>
          <a:lstStyle/>
          <a:p>
            <a:pPr indent="-457188" lvl="0" marL="609585" marR="186262" rtl="0" algn="l">
              <a:lnSpc>
                <a:spcPct val="115000"/>
              </a:lnSpc>
              <a:spcBef>
                <a:spcPts val="0"/>
              </a:spcBef>
              <a:spcAft>
                <a:spcPts val="0"/>
              </a:spcAft>
              <a:buClr>
                <a:srgbClr val="333333"/>
              </a:buClr>
              <a:buSzPts val="1800"/>
              <a:buFont typeface="Avenir"/>
              <a:buChar char="●"/>
            </a:pPr>
            <a:r>
              <a:rPr lang="en" sz="2400">
                <a:solidFill>
                  <a:srgbClr val="333333"/>
                </a:solidFill>
                <a:latin typeface="Avenir"/>
                <a:ea typeface="Avenir"/>
                <a:cs typeface="Avenir"/>
                <a:sym typeface="Avenir"/>
              </a:rPr>
              <a:t>Numeric</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TINYINT</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SMALLINT</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MEDIUMINT</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INT</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BIGINT</a:t>
            </a:r>
            <a:r>
              <a:rPr lang="en" sz="2400">
                <a:solidFill>
                  <a:srgbClr val="3C3C3B"/>
                </a:solidFill>
                <a:latin typeface="Avenir"/>
                <a:ea typeface="Avenir"/>
                <a:cs typeface="Avenir"/>
                <a:sym typeface="Avenir"/>
              </a:rPr>
              <a:t>, and </a:t>
            </a:r>
            <a:r>
              <a:rPr lang="en" sz="2400">
                <a:solidFill>
                  <a:srgbClr val="6FA8DC"/>
                </a:solidFill>
                <a:latin typeface="Avenir"/>
                <a:ea typeface="Avenir"/>
                <a:cs typeface="Avenir"/>
                <a:sym typeface="Avenir"/>
              </a:rPr>
              <a:t>BIT</a:t>
            </a:r>
            <a:endParaRPr sz="2400">
              <a:solidFill>
                <a:srgbClr val="6FA8DC"/>
              </a:solidFill>
              <a:latin typeface="Avenir"/>
              <a:ea typeface="Avenir"/>
              <a:cs typeface="Avenir"/>
              <a:sym typeface="Avenir"/>
            </a:endParaRPr>
          </a:p>
          <a:p>
            <a:pPr indent="0" lvl="0" marL="609585" marR="186262" rtl="0" algn="l">
              <a:lnSpc>
                <a:spcPct val="115000"/>
              </a:lnSpc>
              <a:spcBef>
                <a:spcPts val="0"/>
              </a:spcBef>
              <a:spcAft>
                <a:spcPts val="0"/>
              </a:spcAft>
              <a:buNone/>
            </a:pPr>
            <a:r>
              <a:t/>
            </a:r>
            <a:endParaRPr sz="2400">
              <a:solidFill>
                <a:srgbClr val="6FA8DC"/>
              </a:solidFill>
              <a:latin typeface="Avenir"/>
              <a:ea typeface="Avenir"/>
              <a:cs typeface="Avenir"/>
              <a:sym typeface="Avenir"/>
            </a:endParaRPr>
          </a:p>
          <a:p>
            <a:pPr indent="0" lvl="0" marL="609585" marR="186262" rtl="0" algn="l">
              <a:lnSpc>
                <a:spcPct val="115000"/>
              </a:lnSpc>
              <a:spcBef>
                <a:spcPts val="0"/>
              </a:spcBef>
              <a:spcAft>
                <a:spcPts val="0"/>
              </a:spcAft>
              <a:buNone/>
            </a:pPr>
            <a:r>
              <a:t/>
            </a:r>
            <a:endParaRPr sz="2400">
              <a:solidFill>
                <a:srgbClr val="6FA8DC"/>
              </a:solidFill>
              <a:latin typeface="Avenir"/>
              <a:ea typeface="Avenir"/>
              <a:cs typeface="Avenir"/>
              <a:sym typeface="Avenir"/>
            </a:endParaRPr>
          </a:p>
          <a:p>
            <a:pPr indent="-457188" lvl="0" marL="609585" marR="186262" rtl="0" algn="l">
              <a:lnSpc>
                <a:spcPct val="115000"/>
              </a:lnSpc>
              <a:spcBef>
                <a:spcPts val="0"/>
              </a:spcBef>
              <a:spcAft>
                <a:spcPts val="0"/>
              </a:spcAft>
              <a:buClr>
                <a:srgbClr val="3C3C3B"/>
              </a:buClr>
              <a:buSzPts val="1800"/>
              <a:buFont typeface="Avenir"/>
              <a:buChar char="●"/>
            </a:pPr>
            <a:r>
              <a:rPr lang="en" sz="2400">
                <a:solidFill>
                  <a:srgbClr val="3C3C3B"/>
                </a:solidFill>
                <a:latin typeface="Avenir"/>
                <a:ea typeface="Avenir"/>
                <a:cs typeface="Avenir"/>
                <a:sym typeface="Avenir"/>
              </a:rPr>
              <a:t>Floating numbers: </a:t>
            </a:r>
            <a:r>
              <a:rPr lang="en" sz="2400">
                <a:solidFill>
                  <a:srgbClr val="6FA8DC"/>
                </a:solidFill>
                <a:latin typeface="Avenir"/>
                <a:ea typeface="Avenir"/>
                <a:cs typeface="Avenir"/>
                <a:sym typeface="Avenir"/>
              </a:rPr>
              <a:t>DECIMAL</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FLOAT</a:t>
            </a:r>
            <a:r>
              <a:rPr lang="en" sz="2400">
                <a:solidFill>
                  <a:srgbClr val="3C3C3B"/>
                </a:solidFill>
                <a:latin typeface="Avenir"/>
                <a:ea typeface="Avenir"/>
                <a:cs typeface="Avenir"/>
                <a:sym typeface="Avenir"/>
              </a:rPr>
              <a:t>, and </a:t>
            </a:r>
            <a:r>
              <a:rPr lang="en" sz="2400">
                <a:solidFill>
                  <a:srgbClr val="6FA8DC"/>
                </a:solidFill>
                <a:latin typeface="Avenir"/>
                <a:ea typeface="Avenir"/>
                <a:cs typeface="Avenir"/>
                <a:sym typeface="Avenir"/>
              </a:rPr>
              <a:t>DOUBLE</a:t>
            </a:r>
            <a:endParaRPr sz="2400">
              <a:solidFill>
                <a:srgbClr val="3C3C3B"/>
              </a:solidFill>
              <a:latin typeface="Avenir"/>
              <a:ea typeface="Avenir"/>
              <a:cs typeface="Avenir"/>
              <a:sym typeface="Avenir"/>
            </a:endParaRPr>
          </a:p>
          <a:p>
            <a:pPr indent="0" lvl="0" marL="609585" marR="186262" rtl="0" algn="l">
              <a:lnSpc>
                <a:spcPct val="115000"/>
              </a:lnSpc>
              <a:spcBef>
                <a:spcPts val="0"/>
              </a:spcBef>
              <a:spcAft>
                <a:spcPts val="0"/>
              </a:spcAft>
              <a:buNone/>
            </a:pPr>
            <a:r>
              <a:t/>
            </a:r>
            <a:endParaRPr sz="2400">
              <a:solidFill>
                <a:srgbClr val="3C3C3B"/>
              </a:solidFill>
              <a:latin typeface="Avenir"/>
              <a:ea typeface="Avenir"/>
              <a:cs typeface="Avenir"/>
              <a:sym typeface="Avenir"/>
            </a:endParaRPr>
          </a:p>
          <a:p>
            <a:pPr indent="0" lvl="0" marL="609585" marR="186262" rtl="0" algn="l">
              <a:lnSpc>
                <a:spcPct val="115000"/>
              </a:lnSpc>
              <a:spcBef>
                <a:spcPts val="0"/>
              </a:spcBef>
              <a:spcAft>
                <a:spcPts val="0"/>
              </a:spcAft>
              <a:buNone/>
            </a:pPr>
            <a:r>
              <a:t/>
            </a:r>
            <a:endParaRPr sz="2400">
              <a:solidFill>
                <a:srgbClr val="3C3C3B"/>
              </a:solidFill>
              <a:latin typeface="Avenir"/>
              <a:ea typeface="Avenir"/>
              <a:cs typeface="Avenir"/>
              <a:sym typeface="Avenir"/>
            </a:endParaRPr>
          </a:p>
          <a:p>
            <a:pPr indent="-457188" lvl="0" marL="609585" marR="186262" rtl="0" algn="l">
              <a:lnSpc>
                <a:spcPct val="115000"/>
              </a:lnSpc>
              <a:spcBef>
                <a:spcPts val="0"/>
              </a:spcBef>
              <a:spcAft>
                <a:spcPts val="0"/>
              </a:spcAft>
              <a:buClr>
                <a:srgbClr val="3C3C3B"/>
              </a:buClr>
              <a:buSzPts val="1800"/>
              <a:buFont typeface="Avenir"/>
              <a:buChar char="●"/>
            </a:pPr>
            <a:r>
              <a:rPr lang="en" sz="2400">
                <a:solidFill>
                  <a:srgbClr val="3C3C3B"/>
                </a:solidFill>
                <a:latin typeface="Avenir"/>
                <a:ea typeface="Avenir"/>
                <a:cs typeface="Avenir"/>
                <a:sym typeface="Avenir"/>
              </a:rPr>
              <a:t>Strings: </a:t>
            </a:r>
            <a:r>
              <a:rPr lang="en" sz="2400">
                <a:solidFill>
                  <a:srgbClr val="6FA8DC"/>
                </a:solidFill>
                <a:latin typeface="Avenir"/>
                <a:ea typeface="Avenir"/>
                <a:cs typeface="Avenir"/>
                <a:sym typeface="Avenir"/>
              </a:rPr>
              <a:t>CHAR</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VARCHAR</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BINARY</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VARBINARY</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BLOB</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TEXT</a:t>
            </a:r>
            <a:r>
              <a:rPr lang="en" sz="2400">
                <a:solidFill>
                  <a:srgbClr val="3C3C3B"/>
                </a:solidFill>
                <a:latin typeface="Avenir"/>
                <a:ea typeface="Avenir"/>
                <a:cs typeface="Avenir"/>
                <a:sym typeface="Avenir"/>
              </a:rPr>
              <a:t>, </a:t>
            </a:r>
            <a:r>
              <a:rPr lang="en" sz="2400">
                <a:solidFill>
                  <a:srgbClr val="6FA8DC"/>
                </a:solidFill>
                <a:latin typeface="Avenir"/>
                <a:ea typeface="Avenir"/>
                <a:cs typeface="Avenir"/>
                <a:sym typeface="Avenir"/>
              </a:rPr>
              <a:t>ENUM</a:t>
            </a:r>
            <a:r>
              <a:rPr lang="en" sz="2400">
                <a:solidFill>
                  <a:srgbClr val="3C3C3B"/>
                </a:solidFill>
                <a:latin typeface="Avenir"/>
                <a:ea typeface="Avenir"/>
                <a:cs typeface="Avenir"/>
                <a:sym typeface="Avenir"/>
              </a:rPr>
              <a:t>, and </a:t>
            </a:r>
            <a:r>
              <a:rPr lang="en" sz="2400">
                <a:solidFill>
                  <a:srgbClr val="6FA8DC"/>
                </a:solidFill>
                <a:latin typeface="Avenir"/>
                <a:ea typeface="Avenir"/>
                <a:cs typeface="Avenir"/>
                <a:sym typeface="Avenir"/>
              </a:rPr>
              <a:t>SET</a:t>
            </a:r>
            <a:endParaRPr sz="2400">
              <a:solidFill>
                <a:srgbClr val="6FA8DC"/>
              </a:solidFill>
              <a:latin typeface="Avenir"/>
              <a:ea typeface="Avenir"/>
              <a:cs typeface="Avenir"/>
              <a:sym typeface="Avenir"/>
            </a:endParaRPr>
          </a:p>
          <a:p>
            <a:pPr indent="0" lvl="0" marL="609585" marR="186262" rtl="0" algn="l">
              <a:lnSpc>
                <a:spcPct val="115000"/>
              </a:lnSpc>
              <a:spcBef>
                <a:spcPts val="0"/>
              </a:spcBef>
              <a:spcAft>
                <a:spcPts val="0"/>
              </a:spcAft>
              <a:buNone/>
            </a:pPr>
            <a:r>
              <a:t/>
            </a:r>
            <a:endParaRPr sz="2400">
              <a:solidFill>
                <a:srgbClr val="6FA8DC"/>
              </a:solidFill>
              <a:latin typeface="Avenir"/>
              <a:ea typeface="Avenir"/>
              <a:cs typeface="Avenir"/>
              <a:sym typeface="Avenir"/>
            </a:endParaRPr>
          </a:p>
          <a:p>
            <a:pPr indent="0" lvl="0" marL="609585" marR="186262" rtl="0" algn="l">
              <a:lnSpc>
                <a:spcPct val="115000"/>
              </a:lnSpc>
              <a:spcBef>
                <a:spcPts val="0"/>
              </a:spcBef>
              <a:spcAft>
                <a:spcPts val="0"/>
              </a:spcAft>
              <a:buNone/>
            </a:pPr>
            <a:r>
              <a:t/>
            </a:r>
            <a:endParaRPr sz="2400">
              <a:solidFill>
                <a:srgbClr val="6FA8DC"/>
              </a:solidFill>
              <a:latin typeface="Avenir"/>
              <a:ea typeface="Avenir"/>
              <a:cs typeface="Avenir"/>
              <a:sym typeface="Avenir"/>
            </a:endParaRPr>
          </a:p>
          <a:p>
            <a:pPr indent="-457188" lvl="0" marL="609585" marR="186262" rtl="0" algn="l">
              <a:lnSpc>
                <a:spcPct val="115000"/>
              </a:lnSpc>
              <a:spcBef>
                <a:spcPts val="0"/>
              </a:spcBef>
              <a:spcAft>
                <a:spcPts val="0"/>
              </a:spcAft>
              <a:buClr>
                <a:srgbClr val="333333"/>
              </a:buClr>
              <a:buSzPts val="1800"/>
              <a:buFont typeface="Avenir"/>
              <a:buChar char="●"/>
            </a:pPr>
            <a:r>
              <a:rPr lang="en" sz="2400">
                <a:solidFill>
                  <a:srgbClr val="333333"/>
                </a:solidFill>
                <a:latin typeface="Avenir"/>
                <a:ea typeface="Avenir"/>
                <a:cs typeface="Avenir"/>
                <a:sym typeface="Avenir"/>
              </a:rPr>
              <a:t>Date and Time:</a:t>
            </a:r>
            <a:r>
              <a:rPr lang="en" sz="2400">
                <a:solidFill>
                  <a:srgbClr val="6FA8DC"/>
                </a:solidFill>
                <a:latin typeface="Avenir"/>
                <a:ea typeface="Avenir"/>
                <a:cs typeface="Avenir"/>
                <a:sym typeface="Avenir"/>
              </a:rPr>
              <a:t> DATE</a:t>
            </a:r>
            <a:r>
              <a:rPr lang="en" sz="2400">
                <a:solidFill>
                  <a:srgbClr val="333333"/>
                </a:solidFill>
                <a:latin typeface="Avenir"/>
                <a:ea typeface="Avenir"/>
                <a:cs typeface="Avenir"/>
                <a:sym typeface="Avenir"/>
              </a:rPr>
              <a:t>,</a:t>
            </a:r>
            <a:r>
              <a:rPr lang="en" sz="2400">
                <a:solidFill>
                  <a:srgbClr val="6FA8DC"/>
                </a:solidFill>
                <a:latin typeface="Avenir"/>
                <a:ea typeface="Avenir"/>
                <a:cs typeface="Avenir"/>
                <a:sym typeface="Avenir"/>
              </a:rPr>
              <a:t> TIME</a:t>
            </a:r>
            <a:r>
              <a:rPr lang="en" sz="2400">
                <a:solidFill>
                  <a:srgbClr val="333333"/>
                </a:solidFill>
                <a:latin typeface="Avenir"/>
                <a:ea typeface="Avenir"/>
                <a:cs typeface="Avenir"/>
                <a:sym typeface="Avenir"/>
              </a:rPr>
              <a:t>,</a:t>
            </a:r>
            <a:r>
              <a:rPr lang="en" sz="2400">
                <a:solidFill>
                  <a:srgbClr val="6FA8DC"/>
                </a:solidFill>
                <a:latin typeface="Avenir"/>
                <a:ea typeface="Avenir"/>
                <a:cs typeface="Avenir"/>
                <a:sym typeface="Avenir"/>
              </a:rPr>
              <a:t> DATETIME</a:t>
            </a:r>
            <a:r>
              <a:rPr lang="en" sz="2400">
                <a:solidFill>
                  <a:srgbClr val="333333"/>
                </a:solidFill>
                <a:latin typeface="Avenir"/>
                <a:ea typeface="Avenir"/>
                <a:cs typeface="Avenir"/>
                <a:sym typeface="Avenir"/>
              </a:rPr>
              <a:t>,</a:t>
            </a:r>
            <a:r>
              <a:rPr lang="en" sz="2400">
                <a:solidFill>
                  <a:srgbClr val="6FA8DC"/>
                </a:solidFill>
                <a:latin typeface="Avenir"/>
                <a:ea typeface="Avenir"/>
                <a:cs typeface="Avenir"/>
                <a:sym typeface="Avenir"/>
              </a:rPr>
              <a:t> TIMESTAMP</a:t>
            </a:r>
            <a:r>
              <a:rPr lang="en" sz="2400">
                <a:solidFill>
                  <a:srgbClr val="333333"/>
                </a:solidFill>
                <a:latin typeface="Avenir"/>
                <a:ea typeface="Avenir"/>
                <a:cs typeface="Avenir"/>
                <a:sym typeface="Avenir"/>
              </a:rPr>
              <a:t>, and</a:t>
            </a:r>
            <a:r>
              <a:rPr lang="en" sz="2400">
                <a:solidFill>
                  <a:srgbClr val="6FA8DC"/>
                </a:solidFill>
                <a:latin typeface="Avenir"/>
                <a:ea typeface="Avenir"/>
                <a:cs typeface="Avenir"/>
                <a:sym typeface="Avenir"/>
              </a:rPr>
              <a:t> YEAR </a:t>
            </a:r>
            <a:endParaRPr sz="2400">
              <a:solidFill>
                <a:srgbClr val="6FA8DC"/>
              </a:solidFill>
              <a:latin typeface="Avenir"/>
              <a:ea typeface="Avenir"/>
              <a:cs typeface="Avenir"/>
              <a:sym typeface="Aveni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65" name="Google Shape;565;p3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66" name="Google Shape;566;p3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567" name="Google Shape;567;p38"/>
          <p:cNvSpPr txBox="1"/>
          <p:nvPr/>
        </p:nvSpPr>
        <p:spPr>
          <a:xfrm>
            <a:off x="794000" y="2306633"/>
            <a:ext cx="10615200" cy="2198400"/>
          </a:xfrm>
          <a:prstGeom prst="rect">
            <a:avLst/>
          </a:prstGeom>
          <a:noFill/>
          <a:ln>
            <a:noFill/>
          </a:ln>
        </p:spPr>
        <p:txBody>
          <a:bodyPr anchorCtr="0" anchor="t" bIns="121900" lIns="121900" spcFirstLastPara="1" rIns="121900" wrap="square" tIns="121900">
            <a:noAutofit/>
          </a:bodyPr>
          <a:lstStyle/>
          <a:p>
            <a:pPr indent="0" lvl="0" marL="0" marR="0" rtl="0" algn="just">
              <a:lnSpc>
                <a:spcPct val="200000"/>
              </a:lnSpc>
              <a:spcBef>
                <a:spcPts val="0"/>
              </a:spcBef>
              <a:spcAft>
                <a:spcPts val="0"/>
              </a:spcAft>
              <a:buNone/>
            </a:pPr>
            <a:r>
              <a:rPr i="1" lang="en" sz="2667">
                <a:solidFill>
                  <a:srgbClr val="333333"/>
                </a:solidFill>
                <a:latin typeface="Trebuchet MS"/>
                <a:ea typeface="Trebuchet MS"/>
                <a:cs typeface="Trebuchet MS"/>
                <a:sym typeface="Trebuchet MS"/>
              </a:rPr>
              <a:t>Every relational database has its own </a:t>
            </a:r>
            <a:r>
              <a:rPr b="1" i="1" lang="en" sz="2667">
                <a:solidFill>
                  <a:srgbClr val="333333"/>
                </a:solidFill>
                <a:latin typeface="Trebuchet MS"/>
                <a:ea typeface="Trebuchet MS"/>
                <a:cs typeface="Trebuchet MS"/>
                <a:sym typeface="Trebuchet MS"/>
              </a:rPr>
              <a:t>maximum and minimum size limit</a:t>
            </a:r>
            <a:r>
              <a:rPr i="1" lang="en" sz="2667">
                <a:solidFill>
                  <a:srgbClr val="333333"/>
                </a:solidFill>
                <a:latin typeface="Trebuchet MS"/>
                <a:ea typeface="Trebuchet MS"/>
                <a:cs typeface="Trebuchet MS"/>
                <a:sym typeface="Trebuchet MS"/>
              </a:rPr>
              <a:t> for different data types, you don’t need to remember the limit. Idea is to have the knowledge of what data type to be used in a specific scenario</a:t>
            </a:r>
            <a:endParaRPr i="1" sz="2667">
              <a:solidFill>
                <a:srgbClr val="333333"/>
              </a:solidFill>
              <a:latin typeface="Trebuchet MS"/>
              <a:ea typeface="Trebuchet MS"/>
              <a:cs typeface="Trebuchet MS"/>
              <a:sym typeface="Trebuchet MS"/>
            </a:endParaRPr>
          </a:p>
        </p:txBody>
      </p:sp>
      <p:pic>
        <p:nvPicPr>
          <p:cNvPr id="568" name="Google Shape;568;p38"/>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Why DBMS?</a:t>
            </a:r>
            <a:endParaRPr b="0" i="0" sz="3200" u="none" cap="none" strike="noStrike">
              <a:solidFill>
                <a:srgbClr val="434343"/>
              </a:solidFill>
              <a:latin typeface="Avenir"/>
              <a:ea typeface="Avenir"/>
              <a:cs typeface="Avenir"/>
              <a:sym typeface="Avenir"/>
            </a:endParaRPr>
          </a:p>
        </p:txBody>
      </p:sp>
      <p:sp>
        <p:nvSpPr>
          <p:cNvPr id="118" name="Google Shape;118;p3"/>
          <p:cNvSpPr txBox="1"/>
          <p:nvPr/>
        </p:nvSpPr>
        <p:spPr>
          <a:xfrm>
            <a:off x="503400" y="1653100"/>
            <a:ext cx="11031200" cy="49964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Consider a bank that maintains customer’s account details, employee details, bank device details, etc.</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This details needs to be stored in such a way that it can be added, deleted, updated and retrieved from one place</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highlight>
                  <a:srgbClr val="FFFFFF"/>
                </a:highlight>
                <a:latin typeface="Avenir"/>
                <a:ea typeface="Avenir"/>
                <a:cs typeface="Avenir"/>
                <a:sym typeface="Avenir"/>
              </a:rPr>
              <a:t>DBMS is a software designed for this type of operations</a:t>
            </a:r>
            <a:endParaRPr b="0" i="0" sz="2400" u="none" cap="none" strike="noStrike">
              <a:solidFill>
                <a:srgbClr val="666666"/>
              </a:solidFill>
              <a:latin typeface="Avenir"/>
              <a:ea typeface="Avenir"/>
              <a:cs typeface="Avenir"/>
              <a:sym typeface="Avenir"/>
            </a:endParaRPr>
          </a:p>
        </p:txBody>
      </p:sp>
      <p:sp>
        <p:nvSpPr>
          <p:cNvPr id="119" name="Google Shape;119;p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20" name="Google Shape;120;p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21" name="Google Shape;121;p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Numeric - Data Types</a:t>
            </a:r>
            <a:endParaRPr sz="3200">
              <a:solidFill>
                <a:srgbClr val="434343"/>
              </a:solidFill>
              <a:latin typeface="Avenir"/>
              <a:ea typeface="Avenir"/>
              <a:cs typeface="Avenir"/>
              <a:sym typeface="Avenir"/>
            </a:endParaRPr>
          </a:p>
        </p:txBody>
      </p:sp>
      <p:sp>
        <p:nvSpPr>
          <p:cNvPr id="574" name="Google Shape;574;p3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75" name="Google Shape;575;p3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76" name="Google Shape;576;p3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577" name="Google Shape;577;p39"/>
          <p:cNvGraphicFramePr/>
          <p:nvPr/>
        </p:nvGraphicFramePr>
        <p:xfrm>
          <a:off x="662417" y="1930400"/>
          <a:ext cx="3000000" cy="3000000"/>
        </p:xfrm>
        <a:graphic>
          <a:graphicData uri="http://schemas.openxmlformats.org/drawingml/2006/table">
            <a:tbl>
              <a:tblPr>
                <a:noFill/>
                <a:tableStyleId>{DDA3E305-7AAE-48A7-A098-6525D307D14D}</a:tableStyleId>
              </a:tblPr>
              <a:tblGrid>
                <a:gridCol w="1863700"/>
                <a:gridCol w="4026775"/>
                <a:gridCol w="5030875"/>
              </a:tblGrid>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Datatype</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From</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To</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Bit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0</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1</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Tinyint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0</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255</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Smallint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-32.768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32.767</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mediumint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-8388608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8388607</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17700">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-2,147,483,648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2,147,483,647</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6386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bigint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-9,223,372,036,854,775,808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 sz="2100" u="none" cap="none" strike="noStrike">
                          <a:solidFill>
                            <a:srgbClr val="333333"/>
                          </a:solidFill>
                          <a:latin typeface="Avenir"/>
                          <a:ea typeface="Avenir"/>
                          <a:cs typeface="Avenir"/>
                          <a:sym typeface="Avenir"/>
                        </a:rPr>
                        <a:t>9,223,372,036,854,775,807</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Floating Numbers</a:t>
            </a:r>
            <a:endParaRPr sz="3200">
              <a:solidFill>
                <a:srgbClr val="434343"/>
              </a:solidFill>
              <a:latin typeface="Avenir"/>
              <a:ea typeface="Avenir"/>
              <a:cs typeface="Avenir"/>
              <a:sym typeface="Avenir"/>
            </a:endParaRPr>
          </a:p>
        </p:txBody>
      </p:sp>
      <p:sp>
        <p:nvSpPr>
          <p:cNvPr id="583" name="Google Shape;583;p4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84" name="Google Shape;584;p4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85" name="Google Shape;585;p4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586" name="Google Shape;586;p40"/>
          <p:cNvGraphicFramePr/>
          <p:nvPr/>
        </p:nvGraphicFramePr>
        <p:xfrm>
          <a:off x="2280133" y="2293267"/>
          <a:ext cx="3000000" cy="3000000"/>
        </p:xfrm>
        <a:graphic>
          <a:graphicData uri="http://schemas.openxmlformats.org/drawingml/2006/table">
            <a:tbl>
              <a:tblPr>
                <a:solidFill>
                  <a:srgbClr val="FFFFFF"/>
                </a:solidFill>
                <a:tableStyleId>{DDA3E305-7AAE-48A7-A098-6525D307D14D}</a:tableStyleId>
              </a:tblPr>
              <a:tblGrid>
                <a:gridCol w="2195200"/>
                <a:gridCol w="2962700"/>
                <a:gridCol w="2473825"/>
              </a:tblGrid>
              <a:tr h="7164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Datatype</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From</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To</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6167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Decimal</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-10^38 +1</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10^38 -1</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30700">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Float</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-1.79E + 308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15000"/>
                        </a:lnSpc>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1.79E + 308</a:t>
                      </a:r>
                      <a:endParaRPr sz="2100" u="none" cap="none" strike="noStrike">
                        <a:solidFill>
                          <a:srgbClr val="333333"/>
                        </a:solidFill>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Strings</a:t>
            </a:r>
            <a:endParaRPr sz="3200">
              <a:solidFill>
                <a:srgbClr val="434343"/>
              </a:solidFill>
              <a:latin typeface="Avenir"/>
              <a:ea typeface="Avenir"/>
              <a:cs typeface="Avenir"/>
              <a:sym typeface="Avenir"/>
            </a:endParaRPr>
          </a:p>
        </p:txBody>
      </p:sp>
      <p:sp>
        <p:nvSpPr>
          <p:cNvPr id="592" name="Google Shape;592;p4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593" name="Google Shape;593;p4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594" name="Google Shape;594;p4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595" name="Google Shape;595;p41"/>
          <p:cNvGraphicFramePr/>
          <p:nvPr/>
        </p:nvGraphicFramePr>
        <p:xfrm>
          <a:off x="900867" y="1488233"/>
          <a:ext cx="3000000" cy="3000000"/>
        </p:xfrm>
        <a:graphic>
          <a:graphicData uri="http://schemas.openxmlformats.org/drawingml/2006/table">
            <a:tbl>
              <a:tblPr>
                <a:noFill/>
                <a:tableStyleId>{DDA3E305-7AAE-48A7-A098-6525D307D14D}</a:tableStyleId>
              </a:tblPr>
              <a:tblGrid>
                <a:gridCol w="1905900"/>
                <a:gridCol w="8102200"/>
              </a:tblGrid>
              <a:tr h="5689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Datatype </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Description</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7413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CHAR</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Fixed length with maximum length of 8,000 characters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413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VARCHAR</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Variable length storage with maximum length of 8,000 characters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413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BINARY</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Fixed length with maximum length of 8,000 bytes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413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VARBINARY</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Variable length storage with maximum length of 8,000 bytes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5689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BLOB</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For binary large objects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741325">
                <a:tc>
                  <a:txBody>
                    <a:bodyPr/>
                    <a:lstStyle/>
                    <a:p>
                      <a:pPr indent="0" lvl="0" marL="0" marR="0" rtl="0" algn="ctr">
                        <a:spcBef>
                          <a:spcPts val="0"/>
                        </a:spcBef>
                        <a:spcAft>
                          <a:spcPts val="0"/>
                        </a:spcAft>
                        <a:buClr>
                          <a:schemeClr val="dk1"/>
                        </a:buClr>
                        <a:buSzPts val="1100"/>
                        <a:buFont typeface="Arial"/>
                        <a:buNone/>
                      </a:pPr>
                      <a:r>
                        <a:rPr lang="en" sz="2100" u="none" cap="none" strike="noStrike">
                          <a:solidFill>
                            <a:schemeClr val="dk1"/>
                          </a:solidFill>
                          <a:latin typeface="Avenir"/>
                          <a:ea typeface="Avenir"/>
                          <a:cs typeface="Avenir"/>
                          <a:sym typeface="Avenir"/>
                        </a:rPr>
                        <a:t>TEXT</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Variable length storage with maximum size of 1GB data</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Date and Time</a:t>
            </a:r>
            <a:endParaRPr sz="3200">
              <a:solidFill>
                <a:srgbClr val="434343"/>
              </a:solidFill>
              <a:latin typeface="Avenir"/>
              <a:ea typeface="Avenir"/>
              <a:cs typeface="Avenir"/>
              <a:sym typeface="Avenir"/>
            </a:endParaRPr>
          </a:p>
        </p:txBody>
      </p:sp>
      <p:sp>
        <p:nvSpPr>
          <p:cNvPr id="601" name="Google Shape;601;p4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02" name="Google Shape;602;p4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03" name="Google Shape;603;p4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604" name="Google Shape;604;p42"/>
          <p:cNvGraphicFramePr/>
          <p:nvPr/>
        </p:nvGraphicFramePr>
        <p:xfrm>
          <a:off x="900867" y="1488233"/>
          <a:ext cx="3000000" cy="3000000"/>
        </p:xfrm>
        <a:graphic>
          <a:graphicData uri="http://schemas.openxmlformats.org/drawingml/2006/table">
            <a:tbl>
              <a:tblPr>
                <a:noFill/>
                <a:tableStyleId>{DDA3E305-7AAE-48A7-A098-6525D307D14D}</a:tableStyleId>
              </a:tblPr>
              <a:tblGrid>
                <a:gridCol w="1954525"/>
                <a:gridCol w="8309000"/>
              </a:tblGrid>
              <a:tr h="568925">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Datatype </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Description</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D9D9"/>
                    </a:solidFill>
                  </a:tcPr>
                </a:tc>
              </a:tr>
              <a:tr h="80610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DATE</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date in the format YYYY-MM-DD</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0610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TIME</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time in the format HH:MI:SS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9405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DATETIME</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date and time information in the format YYYY-MM-DD HH:MI:SS</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9405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TIMESTAMP</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number of seconds passed since the Unix epoch (‘1970-01-01 00:00:00’ UTC)</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894050">
                <a:tc>
                  <a:txBody>
                    <a:bodyPr/>
                    <a:lstStyle/>
                    <a:p>
                      <a:pPr indent="0" lvl="0" marL="0" marR="0" rtl="0" algn="ctr">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YEAR</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Clr>
                          <a:srgbClr val="444444"/>
                        </a:buClr>
                        <a:buSzPts val="2100"/>
                        <a:buFont typeface="Avenir"/>
                        <a:buNone/>
                      </a:pPr>
                      <a:r>
                        <a:rPr lang="en" sz="2100" u="none" cap="none" strike="noStrike">
                          <a:solidFill>
                            <a:srgbClr val="444444"/>
                          </a:solidFill>
                          <a:latin typeface="Avenir"/>
                          <a:ea typeface="Avenir"/>
                          <a:cs typeface="Avenir"/>
                          <a:sym typeface="Avenir"/>
                        </a:rPr>
                        <a:t>Stores year in 2 digit or 4 digit format. Range 1901 to 2155 in 4-digit format. Range 70 to 69, representing 1970 to 2069.</a:t>
                      </a:r>
                      <a:endParaRPr sz="2100" u="none" cap="none" strike="noStrike">
                        <a:latin typeface="Avenir"/>
                        <a:ea typeface="Avenir"/>
                        <a:cs typeface="Avenir"/>
                        <a:sym typeface="Avenir"/>
                      </a:endParaRPr>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10" name="Google Shape;610;p4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11" name="Google Shape;611;p4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pic>
        <p:nvPicPr>
          <p:cNvPr id="612" name="Google Shape;612;p43"/>
          <p:cNvPicPr preferRelativeResize="0"/>
          <p:nvPr/>
        </p:nvPicPr>
        <p:blipFill rotWithShape="1">
          <a:blip r:embed="rId4">
            <a:alphaModFix/>
          </a:blip>
          <a:srcRect b="0" l="0" r="0" t="0"/>
          <a:stretch/>
        </p:blipFill>
        <p:spPr>
          <a:xfrm>
            <a:off x="685400" y="273700"/>
            <a:ext cx="2251733" cy="879400"/>
          </a:xfrm>
          <a:prstGeom prst="rect">
            <a:avLst/>
          </a:prstGeom>
          <a:noFill/>
          <a:ln>
            <a:noFill/>
          </a:ln>
        </p:spPr>
      </p:pic>
      <p:sp>
        <p:nvSpPr>
          <p:cNvPr id="613" name="Google Shape;613;p43"/>
          <p:cNvSpPr txBox="1"/>
          <p:nvPr/>
        </p:nvSpPr>
        <p:spPr>
          <a:xfrm>
            <a:off x="1671367" y="2627633"/>
            <a:ext cx="9010000" cy="2096000"/>
          </a:xfrm>
          <a:prstGeom prst="rect">
            <a:avLst/>
          </a:prstGeom>
          <a:noFill/>
          <a:ln>
            <a:noFill/>
          </a:ln>
        </p:spPr>
        <p:txBody>
          <a:bodyPr anchorCtr="0" anchor="t" bIns="121900" lIns="121900" spcFirstLastPara="1" rIns="121900" wrap="square" tIns="121900">
            <a:noAutofit/>
          </a:bodyPr>
          <a:lstStyle/>
          <a:p>
            <a:pPr indent="0" lvl="0" marL="0" marR="0" rtl="0" algn="l">
              <a:lnSpc>
                <a:spcPct val="150000"/>
              </a:lnSpc>
              <a:spcBef>
                <a:spcPts val="0"/>
              </a:spcBef>
              <a:spcAft>
                <a:spcPts val="1333"/>
              </a:spcAft>
              <a:buNone/>
            </a:pPr>
            <a:r>
              <a:rPr i="1" lang="en" sz="2667">
                <a:solidFill>
                  <a:srgbClr val="333333"/>
                </a:solidFill>
                <a:latin typeface="Trebuchet MS"/>
                <a:ea typeface="Trebuchet MS"/>
                <a:cs typeface="Trebuchet MS"/>
                <a:sym typeface="Trebuchet MS"/>
              </a:rPr>
              <a:t>MySQL supports various data types. Refer to the MySQL documentation for more details</a:t>
            </a:r>
            <a:r>
              <a:rPr lang="en" sz="2133">
                <a:solidFill>
                  <a:srgbClr val="333333"/>
                </a:solidFill>
                <a:latin typeface="Avenir"/>
                <a:ea typeface="Avenir"/>
                <a:cs typeface="Avenir"/>
                <a:sym typeface="Avenir"/>
              </a:rPr>
              <a:t> </a:t>
            </a:r>
            <a:r>
              <a:rPr lang="en" sz="2133">
                <a:solidFill>
                  <a:srgbClr val="6FA8DC"/>
                </a:solidFill>
                <a:latin typeface="Avenir"/>
                <a:ea typeface="Avenir"/>
                <a:cs typeface="Avenir"/>
                <a:sym typeface="Avenir"/>
              </a:rPr>
              <a:t>(</a:t>
            </a:r>
            <a:r>
              <a:rPr lang="en" sz="2133" u="sng">
                <a:solidFill>
                  <a:srgbClr val="6FA8DC"/>
                </a:solidFill>
                <a:latin typeface="Avenir"/>
                <a:ea typeface="Avenir"/>
                <a:cs typeface="Avenir"/>
                <a:sym typeface="Avenir"/>
                <a:hlinkClick r:id="rId5">
                  <a:extLst>
                    <a:ext uri="{A12FA001-AC4F-418D-AE19-62706E023703}">
                      <ahyp:hlinkClr val="tx"/>
                    </a:ext>
                  </a:extLst>
                </a:hlinkClick>
              </a:rPr>
              <a:t>https://dev.mysql.com/doc/refman/8.0/en/data-types.html</a:t>
            </a:r>
            <a:r>
              <a:rPr lang="en" sz="2133">
                <a:solidFill>
                  <a:srgbClr val="6FA8DC"/>
                </a:solidFill>
                <a:latin typeface="Avenir"/>
                <a:ea typeface="Avenir"/>
                <a:cs typeface="Avenir"/>
                <a:sym typeface="Avenir"/>
              </a:rPr>
              <a:t>)</a:t>
            </a:r>
            <a:endParaRPr sz="24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CREATE TABLE - Syntax</a:t>
            </a:r>
            <a:endParaRPr sz="3200">
              <a:solidFill>
                <a:srgbClr val="434343"/>
              </a:solidFill>
              <a:latin typeface="Avenir"/>
              <a:ea typeface="Avenir"/>
              <a:cs typeface="Avenir"/>
              <a:sym typeface="Avenir"/>
            </a:endParaRPr>
          </a:p>
        </p:txBody>
      </p:sp>
      <p:sp>
        <p:nvSpPr>
          <p:cNvPr id="619" name="Google Shape;619;p4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20" name="Google Shape;620;p4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21" name="Google Shape;621;p4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22" name="Google Shape;622;p44"/>
          <p:cNvSpPr txBox="1"/>
          <p:nvPr/>
        </p:nvSpPr>
        <p:spPr>
          <a:xfrm>
            <a:off x="1169633" y="2344367"/>
            <a:ext cx="1284800" cy="619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623" name="Google Shape;623;p44"/>
          <p:cNvSpPr txBox="1"/>
          <p:nvPr/>
        </p:nvSpPr>
        <p:spPr>
          <a:xfrm>
            <a:off x="3444000" y="2900717"/>
            <a:ext cx="5304000" cy="1907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latin typeface="Courier New"/>
                <a:ea typeface="Courier New"/>
                <a:cs typeface="Courier New"/>
                <a:sym typeface="Courier New"/>
              </a:rPr>
              <a:t>CREATE TABLE</a:t>
            </a:r>
            <a:r>
              <a:rPr lang="en" sz="2133">
                <a:solidFill>
                  <a:schemeClr val="dk1"/>
                </a:solidFill>
                <a:latin typeface="Courier New"/>
                <a:ea typeface="Courier New"/>
                <a:cs typeface="Courier New"/>
                <a:sym typeface="Courier New"/>
              </a:rPr>
              <a:t> table_name (</a:t>
            </a:r>
            <a:endParaRPr sz="2133">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2133">
                <a:solidFill>
                  <a:schemeClr val="dk1"/>
                </a:solidFill>
                <a:latin typeface="Courier New"/>
                <a:ea typeface="Courier New"/>
                <a:cs typeface="Courier New"/>
                <a:sym typeface="Courier New"/>
              </a:rPr>
              <a:t>	column1 datatype,</a:t>
            </a:r>
            <a:endParaRPr sz="2133">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2133">
                <a:solidFill>
                  <a:schemeClr val="dk1"/>
                </a:solidFill>
                <a:latin typeface="Courier New"/>
                <a:ea typeface="Courier New"/>
                <a:cs typeface="Courier New"/>
                <a:sym typeface="Courier New"/>
              </a:rPr>
              <a:t>	column2 datatype,</a:t>
            </a:r>
            <a:endParaRPr sz="2133">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2133">
                <a:solidFill>
                  <a:schemeClr val="dk1"/>
                </a:solidFill>
                <a:latin typeface="Courier New"/>
                <a:ea typeface="Courier New"/>
                <a:cs typeface="Courier New"/>
                <a:sym typeface="Courier New"/>
              </a:rPr>
              <a:t>	column3 datatype,</a:t>
            </a:r>
            <a:endParaRPr sz="2133">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 sz="2133">
                <a:solidFill>
                  <a:schemeClr val="dk1"/>
                </a:solidFill>
                <a:latin typeface="Courier New"/>
                <a:ea typeface="Courier New"/>
                <a:cs typeface="Courier New"/>
                <a:sym typeface="Courier New"/>
              </a:rPr>
              <a:t>   ....);</a:t>
            </a:r>
            <a:endParaRPr sz="2133">
              <a:solidFill>
                <a:schemeClr val="dk1"/>
              </a:solidFill>
              <a:latin typeface="Calibri"/>
              <a:ea typeface="Calibri"/>
              <a:cs typeface="Calibri"/>
              <a:sym typeface="Calibri"/>
            </a:endParaRPr>
          </a:p>
        </p:txBody>
      </p:sp>
      <p:sp>
        <p:nvSpPr>
          <p:cNvPr id="624" name="Google Shape;624;p44"/>
          <p:cNvSpPr txBox="1"/>
          <p:nvPr/>
        </p:nvSpPr>
        <p:spPr>
          <a:xfrm>
            <a:off x="508000" y="1727200"/>
            <a:ext cx="11118400" cy="70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CREATE TABLE statement is used to create a new table in a database</a:t>
            </a:r>
            <a:endParaRPr sz="2133">
              <a:solidFill>
                <a:schemeClr val="dk1"/>
              </a:solidFill>
              <a:latin typeface="Avenir"/>
              <a:ea typeface="Avenir"/>
              <a:cs typeface="Avenir"/>
              <a:sym typeface="Avenir"/>
            </a:endParaRPr>
          </a:p>
        </p:txBody>
      </p:sp>
      <p:sp>
        <p:nvSpPr>
          <p:cNvPr id="625" name="Google Shape;625;p44"/>
          <p:cNvSpPr txBox="1"/>
          <p:nvPr/>
        </p:nvSpPr>
        <p:spPr>
          <a:xfrm>
            <a:off x="626000" y="5073833"/>
            <a:ext cx="11201200" cy="1219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column parameters specify the names of the columns of the table</a:t>
            </a:r>
            <a:endParaRPr sz="2133">
              <a:solidFill>
                <a:schemeClr val="dk1"/>
              </a:solidFill>
              <a:latin typeface="Avenir"/>
              <a:ea typeface="Avenir"/>
              <a:cs typeface="Avenir"/>
              <a:sym typeface="Avenir"/>
            </a:endParaRPr>
          </a:p>
          <a:p>
            <a:pPr indent="0" lvl="0" marL="609585" marR="0" rtl="0" algn="l">
              <a:spcBef>
                <a:spcPts val="0"/>
              </a:spcBef>
              <a:spcAft>
                <a:spcPts val="0"/>
              </a:spcAft>
              <a:buNone/>
            </a:pPr>
            <a:r>
              <a:t/>
            </a:r>
            <a:endParaRPr sz="2133">
              <a:solidFill>
                <a:schemeClr val="dk1"/>
              </a:solidFill>
              <a:latin typeface="Avenir"/>
              <a:ea typeface="Avenir"/>
              <a:cs typeface="Avenir"/>
              <a:sym typeface="Avenir"/>
            </a:endParaRPr>
          </a:p>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datatype parameter specifies the type of data the column can hold (e.g. varchar, integer, date, etc.).</a:t>
            </a:r>
            <a:endParaRPr sz="2133">
              <a:solidFill>
                <a:schemeClr val="dk1"/>
              </a:solidFill>
              <a:latin typeface="Avenir"/>
              <a:ea typeface="Avenir"/>
              <a:cs typeface="Avenir"/>
              <a:sym typeface="Aveni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CREATE TABLE - Example</a:t>
            </a:r>
            <a:endParaRPr sz="3200">
              <a:solidFill>
                <a:srgbClr val="434343"/>
              </a:solidFill>
              <a:latin typeface="Avenir"/>
              <a:ea typeface="Avenir"/>
              <a:cs typeface="Avenir"/>
              <a:sym typeface="Avenir"/>
            </a:endParaRPr>
          </a:p>
        </p:txBody>
      </p:sp>
      <p:sp>
        <p:nvSpPr>
          <p:cNvPr id="631" name="Google Shape;631;p4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32" name="Google Shape;632;p4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33" name="Google Shape;633;p4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34" name="Google Shape;634;p45"/>
          <p:cNvSpPr txBox="1"/>
          <p:nvPr/>
        </p:nvSpPr>
        <p:spPr>
          <a:xfrm>
            <a:off x="503400" y="1828800"/>
            <a:ext cx="10518800" cy="49488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We will create a customers table, which will hold the customers information</a:t>
            </a:r>
            <a:endParaRPr sz="2133">
              <a:solidFill>
                <a:schemeClr val="dk1"/>
              </a:solidFill>
              <a:highlight>
                <a:srgbClr val="FFFFFF"/>
              </a:highlight>
              <a:latin typeface="Avenir"/>
              <a:ea typeface="Avenir"/>
              <a:cs typeface="Avenir"/>
              <a:sym typeface="Avenir"/>
            </a:endParaRPr>
          </a:p>
          <a:p>
            <a:pPr indent="0" lvl="0" marL="609585" marR="0" rtl="0" algn="l">
              <a:spcBef>
                <a:spcPts val="1333"/>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l">
              <a:spcBef>
                <a:spcPts val="1333"/>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table will have the following columns in it</a:t>
            </a:r>
            <a:endParaRPr sz="2133">
              <a:solidFill>
                <a:schemeClr val="dk1"/>
              </a:solidFill>
              <a:latin typeface="Avenir"/>
              <a:ea typeface="Avenir"/>
              <a:cs typeface="Avenir"/>
              <a:sym typeface="Avenir"/>
            </a:endParaRPr>
          </a:p>
          <a:p>
            <a:pPr indent="-440255" lvl="1" marL="1219170" marR="0" rtl="0" algn="l">
              <a:spcBef>
                <a:spcPts val="1333"/>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CustomerID </a:t>
            </a:r>
            <a:endParaRPr b="0" i="0" sz="2133" u="none" cap="none" strike="noStrike">
              <a:solidFill>
                <a:schemeClr val="dk1"/>
              </a:solidFill>
              <a:latin typeface="Avenir"/>
              <a:ea typeface="Avenir"/>
              <a:cs typeface="Avenir"/>
              <a:sym typeface="Avenir"/>
            </a:endParaRPr>
          </a:p>
          <a:p>
            <a:pPr indent="0" lvl="0" marL="1219170" marR="0" rtl="0" algn="l">
              <a:spcBef>
                <a:spcPts val="1333"/>
              </a:spcBef>
              <a:spcAft>
                <a:spcPts val="0"/>
              </a:spcAft>
              <a:buNone/>
            </a:pPr>
            <a:r>
              <a:t/>
            </a:r>
            <a:endParaRPr sz="2133">
              <a:solidFill>
                <a:schemeClr val="dk1"/>
              </a:solidFill>
              <a:latin typeface="Avenir"/>
              <a:ea typeface="Avenir"/>
              <a:cs typeface="Avenir"/>
              <a:sym typeface="Avenir"/>
            </a:endParaRPr>
          </a:p>
          <a:p>
            <a:pPr indent="-440255" lvl="1" marL="1219170" marR="0" rtl="0" algn="l">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FirstName</a:t>
            </a:r>
            <a:endParaRPr b="0" i="0" sz="2133" u="none" cap="none" strike="noStrike">
              <a:solidFill>
                <a:schemeClr val="dk1"/>
              </a:solidFill>
              <a:latin typeface="Avenir"/>
              <a:ea typeface="Avenir"/>
              <a:cs typeface="Avenir"/>
              <a:sym typeface="Avenir"/>
            </a:endParaRPr>
          </a:p>
          <a:p>
            <a:pPr indent="0" lvl="0" marL="1219170" marR="0" rtl="0" algn="l">
              <a:spcBef>
                <a:spcPts val="1333"/>
              </a:spcBef>
              <a:spcAft>
                <a:spcPts val="0"/>
              </a:spcAft>
              <a:buNone/>
            </a:pPr>
            <a:r>
              <a:t/>
            </a:r>
            <a:endParaRPr sz="2133">
              <a:solidFill>
                <a:schemeClr val="dk1"/>
              </a:solidFill>
              <a:latin typeface="Avenir"/>
              <a:ea typeface="Avenir"/>
              <a:cs typeface="Avenir"/>
              <a:sym typeface="Avenir"/>
            </a:endParaRPr>
          </a:p>
          <a:p>
            <a:pPr indent="-440255" lvl="1" marL="1219170" marR="0" rtl="0" algn="l">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LastName and </a:t>
            </a:r>
            <a:endParaRPr b="0" i="0" sz="2133" u="none" cap="none" strike="noStrike">
              <a:solidFill>
                <a:schemeClr val="dk1"/>
              </a:solidFill>
              <a:latin typeface="Avenir"/>
              <a:ea typeface="Avenir"/>
              <a:cs typeface="Avenir"/>
              <a:sym typeface="Avenir"/>
            </a:endParaRPr>
          </a:p>
          <a:p>
            <a:pPr indent="0" lvl="0" marL="1219170" marR="0" rtl="0" algn="l">
              <a:spcBef>
                <a:spcPts val="1333"/>
              </a:spcBef>
              <a:spcAft>
                <a:spcPts val="0"/>
              </a:spcAft>
              <a:buNone/>
            </a:pPr>
            <a:r>
              <a:t/>
            </a:r>
            <a:endParaRPr sz="2133">
              <a:solidFill>
                <a:schemeClr val="dk1"/>
              </a:solidFill>
              <a:latin typeface="Avenir"/>
              <a:ea typeface="Avenir"/>
              <a:cs typeface="Avenir"/>
              <a:sym typeface="Avenir"/>
            </a:endParaRPr>
          </a:p>
          <a:p>
            <a:pPr indent="-440255" lvl="1" marL="1219170" marR="0" rtl="0" algn="l">
              <a:spcBef>
                <a:spcPts val="0"/>
              </a:spcBef>
              <a:spcAft>
                <a:spcPts val="0"/>
              </a:spcAft>
              <a:buClr>
                <a:schemeClr val="dk1"/>
              </a:buClr>
              <a:buSzPts val="1600"/>
              <a:buFont typeface="Avenir"/>
              <a:buChar char="○"/>
            </a:pPr>
            <a:r>
              <a:rPr b="0" i="0" lang="en" sz="2133" u="none" cap="none" strike="noStrike">
                <a:solidFill>
                  <a:schemeClr val="dk1"/>
                </a:solidFill>
                <a:latin typeface="Avenir"/>
                <a:ea typeface="Avenir"/>
                <a:cs typeface="Avenir"/>
                <a:sym typeface="Avenir"/>
              </a:rPr>
              <a:t>Country </a:t>
            </a:r>
            <a:endParaRPr b="0" i="0" sz="2133" u="none" cap="none" strike="noStrike">
              <a:solidFill>
                <a:schemeClr val="dk1"/>
              </a:solidFill>
              <a:latin typeface="Avenir"/>
              <a:ea typeface="Avenir"/>
              <a:cs typeface="Avenir"/>
              <a:sym typeface="Aveni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CREATE TABLE - Example</a:t>
            </a:r>
            <a:endParaRPr sz="3200">
              <a:solidFill>
                <a:srgbClr val="434343"/>
              </a:solidFill>
              <a:latin typeface="Avenir"/>
              <a:ea typeface="Avenir"/>
              <a:cs typeface="Avenir"/>
              <a:sym typeface="Avenir"/>
            </a:endParaRPr>
          </a:p>
        </p:txBody>
      </p:sp>
      <p:sp>
        <p:nvSpPr>
          <p:cNvPr id="640" name="Google Shape;640;p4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41" name="Google Shape;641;p4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42" name="Google Shape;642;p4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43" name="Google Shape;643;p46"/>
          <p:cNvSpPr txBox="1"/>
          <p:nvPr/>
        </p:nvSpPr>
        <p:spPr>
          <a:xfrm>
            <a:off x="1617467" y="2861067"/>
            <a:ext cx="5588400" cy="1981600"/>
          </a:xfrm>
          <a:prstGeom prst="rect">
            <a:avLst/>
          </a:prstGeom>
          <a:noFill/>
          <a:ln cap="flat" cmpd="sng" w="19050">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CREATE TABLE</a:t>
            </a:r>
            <a:r>
              <a:rPr lang="en" sz="2400">
                <a:solidFill>
                  <a:srgbClr val="3D85C6"/>
                </a:solidFill>
                <a:latin typeface="Courier New"/>
                <a:ea typeface="Courier New"/>
                <a:cs typeface="Courier New"/>
                <a:sym typeface="Courier New"/>
              </a:rPr>
              <a:t> </a:t>
            </a:r>
            <a:r>
              <a:rPr lang="en" sz="2400">
                <a:solidFill>
                  <a:srgbClr val="333333"/>
                </a:solidFill>
                <a:latin typeface="Courier New"/>
                <a:ea typeface="Courier New"/>
                <a:cs typeface="Courier New"/>
                <a:sym typeface="Courier New"/>
              </a:rPr>
              <a:t>customers(</a:t>
            </a:r>
            <a:endParaRPr sz="2400">
              <a:solidFill>
                <a:srgbClr val="333333"/>
              </a:solidFill>
              <a:latin typeface="Courier New"/>
              <a:ea typeface="Courier New"/>
              <a:cs typeface="Courier New"/>
              <a:sym typeface="Courier New"/>
            </a:endParaRPr>
          </a:p>
          <a:p>
            <a:pPr indent="0" lvl="0" marL="0" marR="0" rtl="0" algn="l">
              <a:spcBef>
                <a:spcPts val="0"/>
              </a:spcBef>
              <a:spcAft>
                <a:spcPts val="0"/>
              </a:spcAft>
              <a:buNone/>
            </a:pPr>
            <a:r>
              <a:rPr lang="en" sz="2400">
                <a:solidFill>
                  <a:srgbClr val="333333"/>
                </a:solidFill>
                <a:latin typeface="Courier New"/>
                <a:ea typeface="Courier New"/>
                <a:cs typeface="Courier New"/>
                <a:sym typeface="Courier New"/>
              </a:rPr>
              <a:t>CustomerId int,</a:t>
            </a:r>
            <a:endParaRPr sz="2400">
              <a:solidFill>
                <a:srgbClr val="333333"/>
              </a:solidFill>
              <a:latin typeface="Courier New"/>
              <a:ea typeface="Courier New"/>
              <a:cs typeface="Courier New"/>
              <a:sym typeface="Courier New"/>
            </a:endParaRPr>
          </a:p>
          <a:p>
            <a:pPr indent="0" lvl="0" marL="0" marR="0" rtl="0" algn="l">
              <a:spcBef>
                <a:spcPts val="0"/>
              </a:spcBef>
              <a:spcAft>
                <a:spcPts val="0"/>
              </a:spcAft>
              <a:buNone/>
            </a:pPr>
            <a:r>
              <a:rPr lang="en" sz="2400">
                <a:solidFill>
                  <a:srgbClr val="333333"/>
                </a:solidFill>
                <a:latin typeface="Courier New"/>
                <a:ea typeface="Courier New"/>
                <a:cs typeface="Courier New"/>
                <a:sym typeface="Courier New"/>
              </a:rPr>
              <a:t>first_name varchar(20),</a:t>
            </a:r>
            <a:endParaRPr sz="2400">
              <a:solidFill>
                <a:srgbClr val="333333"/>
              </a:solidFill>
              <a:latin typeface="Courier New"/>
              <a:ea typeface="Courier New"/>
              <a:cs typeface="Courier New"/>
              <a:sym typeface="Courier New"/>
            </a:endParaRPr>
          </a:p>
          <a:p>
            <a:pPr indent="0" lvl="0" marL="0" marR="0" rtl="0" algn="l">
              <a:spcBef>
                <a:spcPts val="0"/>
              </a:spcBef>
              <a:spcAft>
                <a:spcPts val="0"/>
              </a:spcAft>
              <a:buNone/>
            </a:pPr>
            <a:r>
              <a:rPr lang="en" sz="2400">
                <a:solidFill>
                  <a:srgbClr val="333333"/>
                </a:solidFill>
                <a:latin typeface="Courier New"/>
                <a:ea typeface="Courier New"/>
                <a:cs typeface="Courier New"/>
                <a:sym typeface="Courier New"/>
              </a:rPr>
              <a:t>last_name varchar(20),</a:t>
            </a:r>
            <a:endParaRPr sz="2400">
              <a:solidFill>
                <a:srgbClr val="333333"/>
              </a:solidFill>
              <a:latin typeface="Courier New"/>
              <a:ea typeface="Courier New"/>
              <a:cs typeface="Courier New"/>
              <a:sym typeface="Courier New"/>
            </a:endParaRPr>
          </a:p>
          <a:p>
            <a:pPr indent="0" lvl="0" marL="0" marR="0" rtl="0" algn="l">
              <a:spcBef>
                <a:spcPts val="0"/>
              </a:spcBef>
              <a:spcAft>
                <a:spcPts val="0"/>
              </a:spcAft>
              <a:buNone/>
            </a:pPr>
            <a:r>
              <a:rPr lang="en" sz="2400">
                <a:solidFill>
                  <a:srgbClr val="333333"/>
                </a:solidFill>
                <a:latin typeface="Courier New"/>
                <a:ea typeface="Courier New"/>
                <a:cs typeface="Courier New"/>
                <a:sym typeface="Courier New"/>
              </a:rPr>
              <a:t>country varchar(20)</a:t>
            </a:r>
            <a:endParaRPr sz="2400">
              <a:solidFill>
                <a:srgbClr val="333333"/>
              </a:solidFill>
              <a:latin typeface="Courier New"/>
              <a:ea typeface="Courier New"/>
              <a:cs typeface="Courier New"/>
              <a:sym typeface="Courier New"/>
            </a:endParaRPr>
          </a:p>
          <a:p>
            <a:pPr indent="0" lvl="0" marL="0" marR="0" rtl="0" algn="l">
              <a:spcBef>
                <a:spcPts val="0"/>
              </a:spcBef>
              <a:spcAft>
                <a:spcPts val="0"/>
              </a:spcAft>
              <a:buNone/>
            </a:pPr>
            <a:r>
              <a:rPr lang="en" sz="2400">
                <a:solidFill>
                  <a:srgbClr val="333333"/>
                </a:solidFill>
                <a:latin typeface="Courier New"/>
                <a:ea typeface="Courier New"/>
                <a:cs typeface="Courier New"/>
                <a:sym typeface="Courier New"/>
              </a:rPr>
              <a:t>);</a:t>
            </a:r>
            <a:endParaRPr sz="2400">
              <a:solidFill>
                <a:srgbClr val="333333"/>
              </a:solidFill>
              <a:latin typeface="Courier New"/>
              <a:ea typeface="Courier New"/>
              <a:cs typeface="Courier New"/>
              <a:sym typeface="Courier New"/>
            </a:endParaRPr>
          </a:p>
        </p:txBody>
      </p:sp>
      <p:sp>
        <p:nvSpPr>
          <p:cNvPr id="644" name="Google Shape;644;p46"/>
          <p:cNvSpPr txBox="1"/>
          <p:nvPr/>
        </p:nvSpPr>
        <p:spPr>
          <a:xfrm>
            <a:off x="503400" y="1628467"/>
            <a:ext cx="11485200" cy="91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We will create a table “customers” in the company database. Select the database ‘company’ using</a:t>
            </a:r>
            <a:r>
              <a:rPr b="1" lang="en" sz="2133">
                <a:solidFill>
                  <a:schemeClr val="dk1"/>
                </a:solidFill>
                <a:highlight>
                  <a:srgbClr val="FFFFFF"/>
                </a:highlight>
                <a:latin typeface="Avenir"/>
                <a:ea typeface="Avenir"/>
                <a:cs typeface="Avenir"/>
                <a:sym typeface="Avenir"/>
              </a:rPr>
              <a:t> </a:t>
            </a:r>
            <a:r>
              <a:rPr b="1" lang="en" sz="2133">
                <a:solidFill>
                  <a:schemeClr val="dk1"/>
                </a:solidFill>
                <a:highlight>
                  <a:srgbClr val="FFFFFF"/>
                </a:highlight>
                <a:latin typeface="Courier New"/>
                <a:ea typeface="Courier New"/>
                <a:cs typeface="Courier New"/>
                <a:sym typeface="Courier New"/>
              </a:rPr>
              <a:t>USE company</a:t>
            </a:r>
            <a:r>
              <a:rPr b="1" lang="en" sz="2133">
                <a:solidFill>
                  <a:schemeClr val="dk1"/>
                </a:solidFill>
                <a:highlight>
                  <a:srgbClr val="FFFFFF"/>
                </a:highlight>
                <a:latin typeface="Avenir"/>
                <a:ea typeface="Avenir"/>
                <a:cs typeface="Avenir"/>
                <a:sym typeface="Avenir"/>
              </a:rPr>
              <a:t> </a:t>
            </a:r>
            <a:r>
              <a:rPr lang="en" sz="2133">
                <a:solidFill>
                  <a:schemeClr val="dk1"/>
                </a:solidFill>
                <a:highlight>
                  <a:srgbClr val="FFFFFF"/>
                </a:highlight>
                <a:latin typeface="Avenir"/>
                <a:ea typeface="Avenir"/>
                <a:cs typeface="Avenir"/>
                <a:sym typeface="Avenir"/>
              </a:rPr>
              <a:t>command</a:t>
            </a:r>
            <a:endParaRPr sz="2133">
              <a:solidFill>
                <a:schemeClr val="dk1"/>
              </a:solidFill>
              <a:latin typeface="Avenir"/>
              <a:ea typeface="Avenir"/>
              <a:cs typeface="Avenir"/>
              <a:sym typeface="Avenir"/>
            </a:endParaRPr>
          </a:p>
        </p:txBody>
      </p:sp>
      <p:cxnSp>
        <p:nvCxnSpPr>
          <p:cNvPr id="645" name="Google Shape;645;p46"/>
          <p:cNvCxnSpPr/>
          <p:nvPr/>
        </p:nvCxnSpPr>
        <p:spPr>
          <a:xfrm flipH="1" rot="10800000">
            <a:off x="1082737" y="3403052"/>
            <a:ext cx="650000" cy="400"/>
          </a:xfrm>
          <a:prstGeom prst="straightConnector1">
            <a:avLst/>
          </a:prstGeom>
          <a:noFill/>
          <a:ln cap="flat" cmpd="sng" w="9525">
            <a:solidFill>
              <a:srgbClr val="0F75BD"/>
            </a:solidFill>
            <a:prstDash val="solid"/>
            <a:round/>
            <a:headEnd len="sm" w="sm" type="none"/>
            <a:tailEnd len="med" w="med" type="triangle"/>
          </a:ln>
        </p:spPr>
      </p:cxnSp>
      <p:cxnSp>
        <p:nvCxnSpPr>
          <p:cNvPr id="646" name="Google Shape;646;p46"/>
          <p:cNvCxnSpPr/>
          <p:nvPr/>
        </p:nvCxnSpPr>
        <p:spPr>
          <a:xfrm>
            <a:off x="1098215" y="3396133"/>
            <a:ext cx="15600" cy="2043600"/>
          </a:xfrm>
          <a:prstGeom prst="straightConnector1">
            <a:avLst/>
          </a:prstGeom>
          <a:noFill/>
          <a:ln cap="flat" cmpd="sng" w="9525">
            <a:solidFill>
              <a:srgbClr val="0F75BD"/>
            </a:solidFill>
            <a:prstDash val="solid"/>
            <a:round/>
            <a:headEnd len="sm" w="sm" type="none"/>
            <a:tailEnd len="med" w="med" type="triangle"/>
          </a:ln>
        </p:spPr>
      </p:cxnSp>
      <p:sp>
        <p:nvSpPr>
          <p:cNvPr id="647" name="Google Shape;647;p46"/>
          <p:cNvSpPr txBox="1"/>
          <p:nvPr/>
        </p:nvSpPr>
        <p:spPr>
          <a:xfrm>
            <a:off x="808200" y="5460800"/>
            <a:ext cx="5162400" cy="7676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just">
              <a:spcBef>
                <a:spcPts val="0"/>
              </a:spcBef>
              <a:spcAft>
                <a:spcPts val="0"/>
              </a:spcAft>
              <a:buNone/>
            </a:pPr>
            <a:r>
              <a:rPr lang="en" sz="1733">
                <a:solidFill>
                  <a:srgbClr val="333333"/>
                </a:solidFill>
                <a:latin typeface="Avenir"/>
                <a:ea typeface="Avenir"/>
                <a:cs typeface="Avenir"/>
                <a:sym typeface="Avenir"/>
              </a:rPr>
              <a:t>It is declared as an integer since it contains only integers</a:t>
            </a:r>
            <a:endParaRPr sz="1733">
              <a:solidFill>
                <a:srgbClr val="6FA8DC"/>
              </a:solidFill>
              <a:latin typeface="Avenir"/>
              <a:ea typeface="Avenir"/>
              <a:cs typeface="Avenir"/>
              <a:sym typeface="Avenir"/>
            </a:endParaRPr>
          </a:p>
        </p:txBody>
      </p:sp>
      <p:sp>
        <p:nvSpPr>
          <p:cNvPr id="648" name="Google Shape;648;p46"/>
          <p:cNvSpPr txBox="1"/>
          <p:nvPr/>
        </p:nvSpPr>
        <p:spPr>
          <a:xfrm>
            <a:off x="6723433" y="5691000"/>
            <a:ext cx="4980000" cy="858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1733">
                <a:solidFill>
                  <a:srgbClr val="6FA8DC"/>
                </a:solidFill>
                <a:latin typeface="Avenir"/>
                <a:ea typeface="Avenir"/>
                <a:cs typeface="Avenir"/>
                <a:sym typeface="Avenir"/>
              </a:rPr>
              <a:t>first_name</a:t>
            </a:r>
            <a:r>
              <a:rPr lang="en" sz="1733">
                <a:solidFill>
                  <a:srgbClr val="3C3C3B"/>
                </a:solidFill>
                <a:latin typeface="Avenir"/>
                <a:ea typeface="Avenir"/>
                <a:cs typeface="Avenir"/>
                <a:sym typeface="Avenir"/>
              </a:rPr>
              <a:t>, </a:t>
            </a:r>
            <a:r>
              <a:rPr lang="en" sz="1733">
                <a:solidFill>
                  <a:srgbClr val="6FA8DC"/>
                </a:solidFill>
                <a:latin typeface="Avenir"/>
                <a:ea typeface="Avenir"/>
                <a:cs typeface="Avenir"/>
                <a:sym typeface="Avenir"/>
              </a:rPr>
              <a:t>last_name</a:t>
            </a:r>
            <a:r>
              <a:rPr lang="en" sz="1733">
                <a:solidFill>
                  <a:srgbClr val="3C3C3B"/>
                </a:solidFill>
                <a:latin typeface="Avenir"/>
                <a:ea typeface="Avenir"/>
                <a:cs typeface="Avenir"/>
                <a:sym typeface="Avenir"/>
              </a:rPr>
              <a:t>, and </a:t>
            </a:r>
            <a:r>
              <a:rPr lang="en" sz="1733">
                <a:solidFill>
                  <a:srgbClr val="6FA8DC"/>
                </a:solidFill>
                <a:latin typeface="Avenir"/>
                <a:ea typeface="Avenir"/>
                <a:cs typeface="Avenir"/>
                <a:sym typeface="Avenir"/>
              </a:rPr>
              <a:t>country</a:t>
            </a:r>
            <a:r>
              <a:rPr lang="en" sz="1733">
                <a:solidFill>
                  <a:srgbClr val="3C3C3B"/>
                </a:solidFill>
                <a:latin typeface="Avenir"/>
                <a:ea typeface="Avenir"/>
                <a:cs typeface="Avenir"/>
                <a:sym typeface="Avenir"/>
              </a:rPr>
              <a:t>: They contain strings, so they are defined as </a:t>
            </a:r>
            <a:r>
              <a:rPr lang="en" sz="1733">
                <a:solidFill>
                  <a:srgbClr val="6FA8DC"/>
                </a:solidFill>
                <a:latin typeface="Avenir"/>
                <a:ea typeface="Avenir"/>
                <a:cs typeface="Avenir"/>
                <a:sym typeface="Avenir"/>
              </a:rPr>
              <a:t>varchar</a:t>
            </a:r>
            <a:endParaRPr sz="1733">
              <a:solidFill>
                <a:srgbClr val="6FA8DC"/>
              </a:solidFill>
              <a:latin typeface="Avenir"/>
              <a:ea typeface="Avenir"/>
              <a:cs typeface="Avenir"/>
              <a:sym typeface="Avenir"/>
            </a:endParaRPr>
          </a:p>
        </p:txBody>
      </p:sp>
      <p:sp>
        <p:nvSpPr>
          <p:cNvPr id="649" name="Google Shape;649;p46"/>
          <p:cNvSpPr/>
          <p:nvPr/>
        </p:nvSpPr>
        <p:spPr>
          <a:xfrm>
            <a:off x="5800200" y="3713533"/>
            <a:ext cx="170400" cy="704400"/>
          </a:xfrm>
          <a:prstGeom prst="rightBrace">
            <a:avLst>
              <a:gd fmla="val 8333" name="adj1"/>
              <a:gd fmla="val 50000" name="adj2"/>
            </a:avLst>
          </a:prstGeom>
          <a:noFill/>
          <a:ln cap="flat" cmpd="sng" w="19050">
            <a:solidFill>
              <a:srgbClr val="3D85C6"/>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rgbClr val="6FA8DC"/>
              </a:solidFill>
              <a:latin typeface="Calibri"/>
              <a:ea typeface="Calibri"/>
              <a:cs typeface="Calibri"/>
              <a:sym typeface="Calibri"/>
            </a:endParaRPr>
          </a:p>
        </p:txBody>
      </p:sp>
      <p:cxnSp>
        <p:nvCxnSpPr>
          <p:cNvPr id="650" name="Google Shape;650;p46"/>
          <p:cNvCxnSpPr>
            <a:stCxn id="649" idx="1"/>
          </p:cNvCxnSpPr>
          <p:nvPr/>
        </p:nvCxnSpPr>
        <p:spPr>
          <a:xfrm flipH="1" rot="10800000">
            <a:off x="5970600" y="4018333"/>
            <a:ext cx="1915500" cy="47400"/>
          </a:xfrm>
          <a:prstGeom prst="straightConnector1">
            <a:avLst/>
          </a:prstGeom>
          <a:noFill/>
          <a:ln cap="flat" cmpd="sng" w="9525">
            <a:solidFill>
              <a:srgbClr val="6FA8DC"/>
            </a:solidFill>
            <a:prstDash val="solid"/>
            <a:round/>
            <a:headEnd len="sm" w="sm" type="none"/>
            <a:tailEnd len="sm" w="sm" type="none"/>
          </a:ln>
        </p:spPr>
      </p:cxnSp>
      <p:cxnSp>
        <p:nvCxnSpPr>
          <p:cNvPr id="651" name="Google Shape;651;p46"/>
          <p:cNvCxnSpPr/>
          <p:nvPr/>
        </p:nvCxnSpPr>
        <p:spPr>
          <a:xfrm>
            <a:off x="7885967" y="4018300"/>
            <a:ext cx="0" cy="1634000"/>
          </a:xfrm>
          <a:prstGeom prst="straightConnector1">
            <a:avLst/>
          </a:prstGeom>
          <a:noFill/>
          <a:ln cap="flat" cmpd="sng" w="9525">
            <a:solidFill>
              <a:srgbClr val="6FA8DC"/>
            </a:solidFill>
            <a:prstDash val="solid"/>
            <a:round/>
            <a:headEnd len="sm" w="sm"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4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CREATE TABLE - Example</a:t>
            </a:r>
            <a:endParaRPr sz="3200">
              <a:solidFill>
                <a:srgbClr val="434343"/>
              </a:solidFill>
              <a:latin typeface="Avenir"/>
              <a:ea typeface="Avenir"/>
              <a:cs typeface="Avenir"/>
              <a:sym typeface="Avenir"/>
            </a:endParaRPr>
          </a:p>
        </p:txBody>
      </p:sp>
      <p:sp>
        <p:nvSpPr>
          <p:cNvPr id="657" name="Google Shape;657;p4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58" name="Google Shape;658;p4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59" name="Google Shape;659;p4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60" name="Google Shape;660;p47"/>
          <p:cNvSpPr txBox="1"/>
          <p:nvPr/>
        </p:nvSpPr>
        <p:spPr>
          <a:xfrm>
            <a:off x="503400" y="1704967"/>
            <a:ext cx="10266000" cy="27776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CustomerID column is of type int and will hold an integer</a:t>
            </a:r>
            <a:endParaRPr sz="2133">
              <a:solidFill>
                <a:srgbClr val="333333"/>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just">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‘firstName’, ‘lastName’, and ‘country’ columns are of type varchar with  maximum length of 20 characters</a:t>
            </a:r>
            <a:endParaRPr sz="2133">
              <a:solidFill>
                <a:srgbClr val="333333"/>
              </a:solidFill>
              <a:latin typeface="Avenir"/>
              <a:ea typeface="Avenir"/>
              <a:cs typeface="Avenir"/>
              <a:sym typeface="Avenir"/>
            </a:endParaRPr>
          </a:p>
          <a:p>
            <a:pPr indent="0" lvl="0" marL="609585" marR="0" rtl="0" algn="just">
              <a:lnSpc>
                <a:spcPct val="115000"/>
              </a:lnSpc>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just">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Check the definition of the table by using: describe</a:t>
            </a:r>
            <a:r>
              <a:rPr i="1" lang="en" sz="2133">
                <a:solidFill>
                  <a:srgbClr val="333333"/>
                </a:solidFill>
                <a:latin typeface="Avenir"/>
                <a:ea typeface="Avenir"/>
                <a:cs typeface="Avenir"/>
                <a:sym typeface="Avenir"/>
              </a:rPr>
              <a:t> customers </a:t>
            </a:r>
            <a:r>
              <a:rPr lang="en" sz="2133">
                <a:solidFill>
                  <a:srgbClr val="333333"/>
                </a:solidFill>
                <a:latin typeface="Avenir"/>
                <a:ea typeface="Avenir"/>
                <a:cs typeface="Avenir"/>
                <a:sym typeface="Avenir"/>
              </a:rPr>
              <a:t>:</a:t>
            </a:r>
            <a:endParaRPr sz="2133">
              <a:solidFill>
                <a:srgbClr val="333333"/>
              </a:solidFill>
              <a:latin typeface="Avenir"/>
              <a:ea typeface="Avenir"/>
              <a:cs typeface="Avenir"/>
              <a:sym typeface="Avenir"/>
            </a:endParaRPr>
          </a:p>
        </p:txBody>
      </p:sp>
      <p:pic>
        <p:nvPicPr>
          <p:cNvPr id="661" name="Google Shape;661;p47"/>
          <p:cNvPicPr preferRelativeResize="0"/>
          <p:nvPr/>
        </p:nvPicPr>
        <p:blipFill rotWithShape="1">
          <a:blip r:embed="rId4">
            <a:alphaModFix/>
          </a:blip>
          <a:srcRect b="0" l="0" r="0" t="0"/>
          <a:stretch/>
        </p:blipFill>
        <p:spPr>
          <a:xfrm>
            <a:off x="2974700" y="4637400"/>
            <a:ext cx="5423800" cy="15229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48"/>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Drop Table</a:t>
            </a:r>
            <a:endParaRPr sz="6667">
              <a:solidFill>
                <a:srgbClr val="7F7F7F"/>
              </a:solidFill>
              <a:latin typeface="Calibri"/>
              <a:ea typeface="Calibri"/>
              <a:cs typeface="Calibri"/>
              <a:sym typeface="Calibri"/>
            </a:endParaRPr>
          </a:p>
        </p:txBody>
      </p:sp>
      <p:sp>
        <p:nvSpPr>
          <p:cNvPr id="668" name="Google Shape;668;p4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69" name="Google Shape;669;p4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70" name="Google Shape;670;p4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b="0" i="0" lang="en" sz="6667" u="none" cap="none" strike="noStrike">
                <a:solidFill>
                  <a:srgbClr val="7F7F7F"/>
                </a:solidFill>
                <a:latin typeface="Avenir"/>
                <a:ea typeface="Avenir"/>
                <a:cs typeface="Avenir"/>
                <a:sym typeface="Avenir"/>
              </a:rPr>
              <a:t>RDBMS</a:t>
            </a:r>
            <a:endParaRPr b="0" i="0" sz="6667" u="none" cap="none" strike="noStrike">
              <a:solidFill>
                <a:srgbClr val="7F7F7F"/>
              </a:solidFill>
              <a:latin typeface="Avenir"/>
              <a:ea typeface="Avenir"/>
              <a:cs typeface="Avenir"/>
              <a:sym typeface="Avenir"/>
            </a:endParaRPr>
          </a:p>
        </p:txBody>
      </p:sp>
      <p:sp>
        <p:nvSpPr>
          <p:cNvPr id="128" name="Google Shape;128;p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29" name="Google Shape;129;p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30" name="Google Shape;130;p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4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DROP TABLE - Syntax</a:t>
            </a:r>
            <a:endParaRPr sz="3200">
              <a:solidFill>
                <a:srgbClr val="434343"/>
              </a:solidFill>
              <a:latin typeface="Avenir"/>
              <a:ea typeface="Avenir"/>
              <a:cs typeface="Avenir"/>
              <a:sym typeface="Avenir"/>
            </a:endParaRPr>
          </a:p>
        </p:txBody>
      </p:sp>
      <p:sp>
        <p:nvSpPr>
          <p:cNvPr id="676" name="Google Shape;676;p4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77" name="Google Shape;677;p4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78" name="Google Shape;678;p4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79" name="Google Shape;679;p49"/>
          <p:cNvSpPr txBox="1"/>
          <p:nvPr/>
        </p:nvSpPr>
        <p:spPr>
          <a:xfrm>
            <a:off x="1317000" y="3148451"/>
            <a:ext cx="1219200" cy="619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rgbClr val="333333"/>
                </a:solidFill>
                <a:latin typeface="Avenir"/>
                <a:ea typeface="Avenir"/>
                <a:cs typeface="Avenir"/>
                <a:sym typeface="Avenir"/>
              </a:rPr>
              <a:t>Syntax:</a:t>
            </a:r>
            <a:endParaRPr sz="2133">
              <a:solidFill>
                <a:srgbClr val="333333"/>
              </a:solidFill>
              <a:latin typeface="Avenir"/>
              <a:ea typeface="Avenir"/>
              <a:cs typeface="Avenir"/>
              <a:sym typeface="Avenir"/>
            </a:endParaRPr>
          </a:p>
        </p:txBody>
      </p:sp>
      <p:sp>
        <p:nvSpPr>
          <p:cNvPr id="680" name="Google Shape;680;p49"/>
          <p:cNvSpPr txBox="1"/>
          <p:nvPr/>
        </p:nvSpPr>
        <p:spPr>
          <a:xfrm>
            <a:off x="2251200" y="4195333"/>
            <a:ext cx="7689600" cy="61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 sz="2133">
                <a:solidFill>
                  <a:srgbClr val="333333"/>
                </a:solidFill>
                <a:latin typeface="Courier New"/>
                <a:ea typeface="Courier New"/>
                <a:cs typeface="Courier New"/>
                <a:sym typeface="Courier New"/>
              </a:rPr>
              <a:t>DROP TABLE</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table_name</a:t>
            </a:r>
            <a:r>
              <a:rPr lang="en" sz="2133">
                <a:solidFill>
                  <a:srgbClr val="333333"/>
                </a:solidFill>
                <a:latin typeface="Courier New"/>
                <a:ea typeface="Courier New"/>
                <a:cs typeface="Courier New"/>
                <a:sym typeface="Courier New"/>
              </a:rPr>
              <a:t>;</a:t>
            </a:r>
            <a:endParaRPr sz="2133">
              <a:solidFill>
                <a:srgbClr val="333333"/>
              </a:solidFill>
              <a:latin typeface="Courier New"/>
              <a:ea typeface="Courier New"/>
              <a:cs typeface="Courier New"/>
              <a:sym typeface="Courier New"/>
            </a:endParaRPr>
          </a:p>
        </p:txBody>
      </p:sp>
      <p:sp>
        <p:nvSpPr>
          <p:cNvPr id="681" name="Google Shape;681;p49"/>
          <p:cNvSpPr txBox="1"/>
          <p:nvPr/>
        </p:nvSpPr>
        <p:spPr>
          <a:xfrm>
            <a:off x="508000" y="2032000"/>
            <a:ext cx="11212000" cy="70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highlight>
                  <a:srgbClr val="FFFFFF"/>
                </a:highlight>
                <a:latin typeface="Avenir"/>
                <a:ea typeface="Avenir"/>
                <a:cs typeface="Avenir"/>
                <a:sym typeface="Avenir"/>
              </a:rPr>
              <a:t>The DROP TABLE statement is used to drop an existing table in a database</a:t>
            </a:r>
            <a:endParaRPr sz="2133">
              <a:solidFill>
                <a:srgbClr val="333333"/>
              </a:solidFill>
              <a:latin typeface="Avenir"/>
              <a:ea typeface="Avenir"/>
              <a:cs typeface="Avenir"/>
              <a:sym typeface="Aveni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5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87" name="Google Shape;687;p5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88" name="Google Shape;688;p5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89" name="Google Shape;689;p50"/>
          <p:cNvSpPr txBox="1"/>
          <p:nvPr/>
        </p:nvSpPr>
        <p:spPr>
          <a:xfrm>
            <a:off x="662200" y="3013067"/>
            <a:ext cx="10867600" cy="1040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i="1" lang="en" sz="2667">
                <a:solidFill>
                  <a:srgbClr val="333333"/>
                </a:solidFill>
                <a:latin typeface="Trebuchet MS"/>
                <a:ea typeface="Trebuchet MS"/>
                <a:cs typeface="Trebuchet MS"/>
                <a:sym typeface="Trebuchet MS"/>
              </a:rPr>
              <a:t>Be careful before dropping a table. Deleting a table will result in loss of complete information stored in the table!!!!</a:t>
            </a:r>
            <a:endParaRPr i="1" sz="2667">
              <a:solidFill>
                <a:srgbClr val="333333"/>
              </a:solidFill>
              <a:latin typeface="Trebuchet MS"/>
              <a:ea typeface="Trebuchet MS"/>
              <a:cs typeface="Trebuchet MS"/>
              <a:sym typeface="Trebuchet MS"/>
            </a:endParaRPr>
          </a:p>
        </p:txBody>
      </p:sp>
      <p:pic>
        <p:nvPicPr>
          <p:cNvPr id="690" name="Google Shape;690;p50"/>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DROP and TRUNCATE TABLE - Example</a:t>
            </a:r>
            <a:endParaRPr sz="3200">
              <a:solidFill>
                <a:srgbClr val="434343"/>
              </a:solidFill>
              <a:latin typeface="Avenir"/>
              <a:ea typeface="Avenir"/>
              <a:cs typeface="Avenir"/>
              <a:sym typeface="Avenir"/>
            </a:endParaRPr>
          </a:p>
        </p:txBody>
      </p:sp>
      <p:sp>
        <p:nvSpPr>
          <p:cNvPr id="696" name="Google Shape;696;p5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697" name="Google Shape;697;p5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698" name="Google Shape;698;p5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699" name="Google Shape;699;p51"/>
          <p:cNvSpPr txBox="1"/>
          <p:nvPr/>
        </p:nvSpPr>
        <p:spPr>
          <a:xfrm>
            <a:off x="2411000" y="2726033"/>
            <a:ext cx="7795600" cy="61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 sz="2133">
                <a:solidFill>
                  <a:srgbClr val="333333"/>
                </a:solidFill>
                <a:latin typeface="Courier New"/>
                <a:ea typeface="Courier New"/>
                <a:cs typeface="Courier New"/>
                <a:sym typeface="Courier New"/>
              </a:rPr>
              <a:t>DROP TABLE</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customers</a:t>
            </a:r>
            <a:r>
              <a:rPr lang="en" sz="2133">
                <a:solidFill>
                  <a:srgbClr val="333333"/>
                </a:solidFill>
                <a:latin typeface="Courier New"/>
                <a:ea typeface="Courier New"/>
                <a:cs typeface="Courier New"/>
                <a:sym typeface="Courier New"/>
              </a:rPr>
              <a:t>;</a:t>
            </a:r>
            <a:endParaRPr sz="2133">
              <a:solidFill>
                <a:srgbClr val="333333"/>
              </a:solidFill>
              <a:latin typeface="Courier New"/>
              <a:ea typeface="Courier New"/>
              <a:cs typeface="Courier New"/>
              <a:sym typeface="Courier New"/>
            </a:endParaRPr>
          </a:p>
        </p:txBody>
      </p:sp>
      <p:sp>
        <p:nvSpPr>
          <p:cNvPr id="700" name="Google Shape;700;p51"/>
          <p:cNvSpPr txBox="1"/>
          <p:nvPr/>
        </p:nvSpPr>
        <p:spPr>
          <a:xfrm>
            <a:off x="508000" y="1727200"/>
            <a:ext cx="10111600" cy="70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following SQL statement drops the existing table "company":</a:t>
            </a:r>
            <a:endParaRPr sz="2133">
              <a:solidFill>
                <a:srgbClr val="333333"/>
              </a:solidFill>
              <a:latin typeface="Avenir"/>
              <a:ea typeface="Avenir"/>
              <a:cs typeface="Avenir"/>
              <a:sym typeface="Avenir"/>
            </a:endParaRPr>
          </a:p>
        </p:txBody>
      </p:sp>
      <p:sp>
        <p:nvSpPr>
          <p:cNvPr id="701" name="Google Shape;701;p51"/>
          <p:cNvSpPr txBox="1"/>
          <p:nvPr/>
        </p:nvSpPr>
        <p:spPr>
          <a:xfrm>
            <a:off x="508000" y="4225267"/>
            <a:ext cx="10839200" cy="91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chemeClr val="dk1"/>
                </a:solidFill>
                <a:highlight>
                  <a:srgbClr val="FFFFFF"/>
                </a:highlight>
                <a:latin typeface="Avenir"/>
                <a:ea typeface="Avenir"/>
                <a:cs typeface="Avenir"/>
                <a:sym typeface="Avenir"/>
              </a:rPr>
              <a:t>The TRUNCATE TABLE statement is used to delete the data inside a table, but not the table itself</a:t>
            </a:r>
            <a:endParaRPr sz="2133">
              <a:solidFill>
                <a:srgbClr val="333333"/>
              </a:solidFill>
              <a:latin typeface="Avenir"/>
              <a:ea typeface="Avenir"/>
              <a:cs typeface="Avenir"/>
              <a:sym typeface="Avenir"/>
            </a:endParaRPr>
          </a:p>
        </p:txBody>
      </p:sp>
      <p:sp>
        <p:nvSpPr>
          <p:cNvPr id="702" name="Google Shape;702;p51"/>
          <p:cNvSpPr txBox="1"/>
          <p:nvPr/>
        </p:nvSpPr>
        <p:spPr>
          <a:xfrm>
            <a:off x="2411000" y="5440333"/>
            <a:ext cx="7795600" cy="61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ctr">
              <a:spcBef>
                <a:spcPts val="0"/>
              </a:spcBef>
              <a:spcAft>
                <a:spcPts val="0"/>
              </a:spcAft>
              <a:buNone/>
            </a:pPr>
            <a:r>
              <a:rPr b="1" lang="en" sz="2133">
                <a:solidFill>
                  <a:srgbClr val="333333"/>
                </a:solidFill>
                <a:latin typeface="Courier New"/>
                <a:ea typeface="Courier New"/>
                <a:cs typeface="Courier New"/>
                <a:sym typeface="Courier New"/>
              </a:rPr>
              <a:t>TRUNCATE TABLE</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customers</a:t>
            </a:r>
            <a:r>
              <a:rPr lang="en" sz="2133">
                <a:solidFill>
                  <a:srgbClr val="333333"/>
                </a:solidFill>
                <a:latin typeface="Courier New"/>
                <a:ea typeface="Courier New"/>
                <a:cs typeface="Courier New"/>
                <a:sym typeface="Courier New"/>
              </a:rPr>
              <a:t>;</a:t>
            </a:r>
            <a:endParaRPr sz="2133">
              <a:solidFill>
                <a:srgbClr val="333333"/>
              </a:solidFill>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2"/>
          <p:cNvSpPr txBox="1"/>
          <p:nvPr/>
        </p:nvSpPr>
        <p:spPr>
          <a:xfrm>
            <a:off x="513633" y="2691500"/>
            <a:ext cx="11380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Data Manipulation Language (DML)</a:t>
            </a:r>
            <a:endParaRPr sz="6667">
              <a:solidFill>
                <a:srgbClr val="7F7F7F"/>
              </a:solidFill>
              <a:latin typeface="Calibri"/>
              <a:ea typeface="Calibri"/>
              <a:cs typeface="Calibri"/>
              <a:sym typeface="Calibri"/>
            </a:endParaRPr>
          </a:p>
        </p:txBody>
      </p:sp>
      <p:sp>
        <p:nvSpPr>
          <p:cNvPr id="709" name="Google Shape;709;p5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10" name="Google Shape;710;p5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11" name="Google Shape;711;p5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Data Manipulation Language (DML)</a:t>
            </a:r>
            <a:endParaRPr sz="3200">
              <a:solidFill>
                <a:srgbClr val="434343"/>
              </a:solidFill>
              <a:latin typeface="Avenir"/>
              <a:ea typeface="Avenir"/>
              <a:cs typeface="Avenir"/>
              <a:sym typeface="Avenir"/>
            </a:endParaRPr>
          </a:p>
        </p:txBody>
      </p:sp>
      <p:sp>
        <p:nvSpPr>
          <p:cNvPr id="717" name="Google Shape;717;p53"/>
          <p:cNvSpPr txBox="1"/>
          <p:nvPr/>
        </p:nvSpPr>
        <p:spPr>
          <a:xfrm>
            <a:off x="503400" y="1857167"/>
            <a:ext cx="11031200" cy="40052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As a data analyst, the majority of your work will focus on insight generation, and you will be working with DML commands</a:t>
            </a:r>
            <a:endParaRPr sz="2133">
              <a:solidFill>
                <a:srgbClr val="333333"/>
              </a:solidFill>
              <a:latin typeface="Avenir"/>
              <a:ea typeface="Avenir"/>
              <a:cs typeface="Avenir"/>
              <a:sym typeface="Avenir"/>
            </a:endParaRPr>
          </a:p>
          <a:p>
            <a:pPr indent="0" lvl="0" marL="609585" marR="0" rtl="0" algn="just">
              <a:lnSpc>
                <a:spcPct val="150000"/>
              </a:lnSpc>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just">
              <a:lnSpc>
                <a:spcPct val="150000"/>
              </a:lnSpc>
              <a:spcBef>
                <a:spcPts val="1333"/>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typical commands available in DML are:</a:t>
            </a:r>
            <a:endParaRPr sz="2133">
              <a:solidFill>
                <a:srgbClr val="333333"/>
              </a:solidFill>
              <a:latin typeface="Avenir"/>
              <a:ea typeface="Avenir"/>
              <a:cs typeface="Avenir"/>
              <a:sym typeface="Avenir"/>
            </a:endParaRPr>
          </a:p>
          <a:p>
            <a:pPr indent="-440255" lvl="1" marL="1219170" marR="0" rtl="0" algn="just">
              <a:lnSpc>
                <a:spcPct val="20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INSERT</a:t>
            </a:r>
            <a:endParaRPr b="0" i="0" sz="2133" u="none" cap="none" strike="noStrike">
              <a:solidFill>
                <a:srgbClr val="333333"/>
              </a:solidFill>
              <a:latin typeface="Avenir"/>
              <a:ea typeface="Avenir"/>
              <a:cs typeface="Avenir"/>
              <a:sym typeface="Avenir"/>
            </a:endParaRPr>
          </a:p>
          <a:p>
            <a:pPr indent="-440255" lvl="1" marL="1219170" marR="0" rtl="0" algn="just">
              <a:lnSpc>
                <a:spcPct val="20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UPDATE</a:t>
            </a:r>
            <a:endParaRPr b="0" i="0" sz="2133" u="none" cap="none" strike="noStrike">
              <a:solidFill>
                <a:srgbClr val="333333"/>
              </a:solidFill>
              <a:latin typeface="Avenir"/>
              <a:ea typeface="Avenir"/>
              <a:cs typeface="Avenir"/>
              <a:sym typeface="Avenir"/>
            </a:endParaRPr>
          </a:p>
          <a:p>
            <a:pPr indent="-440255" lvl="1" marL="1219170" marR="0" rtl="0" algn="just">
              <a:lnSpc>
                <a:spcPct val="20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DELETE</a:t>
            </a:r>
            <a:endParaRPr b="0" i="0" sz="2133" u="none" cap="none" strike="noStrike">
              <a:solidFill>
                <a:srgbClr val="333333"/>
              </a:solidFill>
              <a:latin typeface="Avenir"/>
              <a:ea typeface="Avenir"/>
              <a:cs typeface="Avenir"/>
              <a:sym typeface="Avenir"/>
            </a:endParaRPr>
          </a:p>
          <a:p>
            <a:pPr indent="-440255" lvl="1" marL="1219170" marR="0" rtl="0" algn="just">
              <a:lnSpc>
                <a:spcPct val="200000"/>
              </a:lnSpc>
              <a:spcBef>
                <a:spcPts val="0"/>
              </a:spcBef>
              <a:spcAft>
                <a:spcPts val="0"/>
              </a:spcAft>
              <a:buClr>
                <a:srgbClr val="333333"/>
              </a:buClr>
              <a:buSzPts val="1600"/>
              <a:buFont typeface="Avenir"/>
              <a:buChar char="○"/>
            </a:pPr>
            <a:r>
              <a:rPr b="0" i="0" lang="en" sz="2133" u="none" cap="none" strike="noStrike">
                <a:solidFill>
                  <a:srgbClr val="333333"/>
                </a:solidFill>
                <a:latin typeface="Avenir"/>
                <a:ea typeface="Avenir"/>
                <a:cs typeface="Avenir"/>
                <a:sym typeface="Avenir"/>
              </a:rPr>
              <a:t>SELECT</a:t>
            </a:r>
            <a:endParaRPr b="0" i="0" sz="2133" u="none" cap="none" strike="noStrike">
              <a:solidFill>
                <a:srgbClr val="333333"/>
              </a:solidFill>
              <a:latin typeface="Avenir"/>
              <a:ea typeface="Avenir"/>
              <a:cs typeface="Avenir"/>
              <a:sym typeface="Avenir"/>
            </a:endParaRPr>
          </a:p>
        </p:txBody>
      </p:sp>
      <p:sp>
        <p:nvSpPr>
          <p:cNvPr id="718" name="Google Shape;718;p5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19" name="Google Shape;719;p5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20" name="Google Shape;720;p5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4"/>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INSERT</a:t>
            </a:r>
            <a:endParaRPr sz="6667">
              <a:solidFill>
                <a:srgbClr val="7F7F7F"/>
              </a:solidFill>
              <a:latin typeface="Calibri"/>
              <a:ea typeface="Calibri"/>
              <a:cs typeface="Calibri"/>
              <a:sym typeface="Calibri"/>
            </a:endParaRPr>
          </a:p>
        </p:txBody>
      </p:sp>
      <p:sp>
        <p:nvSpPr>
          <p:cNvPr id="727" name="Google Shape;727;p5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28" name="Google Shape;728;p5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29" name="Google Shape;729;p5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5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INSERT - Syntax</a:t>
            </a:r>
            <a:endParaRPr sz="3200">
              <a:solidFill>
                <a:srgbClr val="434343"/>
              </a:solidFill>
              <a:latin typeface="Avenir"/>
              <a:ea typeface="Avenir"/>
              <a:cs typeface="Avenir"/>
              <a:sym typeface="Avenir"/>
            </a:endParaRPr>
          </a:p>
        </p:txBody>
      </p:sp>
      <p:sp>
        <p:nvSpPr>
          <p:cNvPr id="735" name="Google Shape;735;p5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36" name="Google Shape;736;p5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37" name="Google Shape;737;p5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38" name="Google Shape;738;p55"/>
          <p:cNvSpPr txBox="1"/>
          <p:nvPr/>
        </p:nvSpPr>
        <p:spPr>
          <a:xfrm>
            <a:off x="508000" y="1793400"/>
            <a:ext cx="10491200" cy="2423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444444"/>
              </a:buClr>
              <a:buSzPts val="1600"/>
              <a:buFont typeface="Avenir"/>
              <a:buChar char="●"/>
            </a:pPr>
            <a:r>
              <a:rPr lang="en" sz="2133">
                <a:solidFill>
                  <a:schemeClr val="dk1"/>
                </a:solidFill>
                <a:latin typeface="Avenir"/>
                <a:ea typeface="Avenir"/>
                <a:cs typeface="Avenir"/>
                <a:sym typeface="Avenir"/>
              </a:rPr>
              <a:t>The INSERT INTO statement is used to insert new records in a table</a:t>
            </a:r>
            <a:endParaRPr sz="2133">
              <a:solidFill>
                <a:schemeClr val="dk1"/>
              </a:solidFill>
              <a:latin typeface="Avenir"/>
              <a:ea typeface="Avenir"/>
              <a:cs typeface="Avenir"/>
              <a:sym typeface="Avenir"/>
            </a:endParaRPr>
          </a:p>
          <a:p>
            <a:pPr indent="0" lvl="0" marL="609585" marR="0" rtl="0" algn="l">
              <a:spcBef>
                <a:spcPts val="133"/>
              </a:spcBef>
              <a:spcAft>
                <a:spcPts val="0"/>
              </a:spcAft>
              <a:buNone/>
            </a:pPr>
            <a:r>
              <a:t/>
            </a:r>
            <a:endParaRPr sz="2133">
              <a:solidFill>
                <a:schemeClr val="dk1"/>
              </a:solidFill>
              <a:latin typeface="Avenir"/>
              <a:ea typeface="Avenir"/>
              <a:cs typeface="Avenir"/>
              <a:sym typeface="Avenir"/>
            </a:endParaRPr>
          </a:p>
          <a:p>
            <a:pPr indent="0" lvl="0" marL="609585" marR="0" rtl="0" algn="l">
              <a:spcBef>
                <a:spcPts val="133"/>
              </a:spcBef>
              <a:spcAft>
                <a:spcPts val="0"/>
              </a:spcAft>
              <a:buNone/>
            </a:pPr>
            <a:r>
              <a:t/>
            </a:r>
            <a:endParaRPr sz="2133">
              <a:solidFill>
                <a:schemeClr val="dk1"/>
              </a:solidFill>
              <a:latin typeface="Avenir"/>
              <a:ea typeface="Avenir"/>
              <a:cs typeface="Avenir"/>
              <a:sym typeface="Avenir"/>
            </a:endParaRPr>
          </a:p>
          <a:p>
            <a:pPr indent="-440255" lvl="0" marL="609585" marR="0" rtl="0" algn="l">
              <a:spcBef>
                <a:spcPts val="133"/>
              </a:spcBef>
              <a:spcAft>
                <a:spcPts val="0"/>
              </a:spcAft>
              <a:buClr>
                <a:srgbClr val="444444"/>
              </a:buClr>
              <a:buSzPts val="1600"/>
              <a:buFont typeface="Avenir"/>
              <a:buChar char="●"/>
            </a:pPr>
            <a:r>
              <a:rPr lang="en" sz="2133">
                <a:solidFill>
                  <a:schemeClr val="dk1"/>
                </a:solidFill>
                <a:latin typeface="Avenir"/>
                <a:ea typeface="Avenir"/>
                <a:cs typeface="Avenir"/>
                <a:sym typeface="Avenir"/>
              </a:rPr>
              <a:t>It is possible to write the INSERT INTO statement in two ways</a:t>
            </a:r>
            <a:endParaRPr sz="2133">
              <a:solidFill>
                <a:schemeClr val="dk1"/>
              </a:solidFill>
              <a:latin typeface="Avenir"/>
              <a:ea typeface="Avenir"/>
              <a:cs typeface="Avenir"/>
              <a:sym typeface="Avenir"/>
            </a:endParaRPr>
          </a:p>
          <a:p>
            <a:pPr indent="0" lvl="0" marL="609585" marR="0" rtl="0" algn="l">
              <a:spcBef>
                <a:spcPts val="133"/>
              </a:spcBef>
              <a:spcAft>
                <a:spcPts val="0"/>
              </a:spcAft>
              <a:buNone/>
            </a:pPr>
            <a:r>
              <a:t/>
            </a:r>
            <a:endParaRPr sz="2133">
              <a:solidFill>
                <a:schemeClr val="dk1"/>
              </a:solidFill>
              <a:latin typeface="Avenir"/>
              <a:ea typeface="Avenir"/>
              <a:cs typeface="Avenir"/>
              <a:sym typeface="Avenir"/>
            </a:endParaRPr>
          </a:p>
          <a:p>
            <a:pPr indent="0" lvl="0" marL="609585" marR="0" rtl="0" algn="l">
              <a:spcBef>
                <a:spcPts val="133"/>
              </a:spcBef>
              <a:spcAft>
                <a:spcPts val="0"/>
              </a:spcAft>
              <a:buNone/>
            </a:pPr>
            <a:r>
              <a:t/>
            </a:r>
            <a:endParaRPr sz="2133">
              <a:solidFill>
                <a:schemeClr val="dk1"/>
              </a:solidFill>
              <a:latin typeface="Avenir"/>
              <a:ea typeface="Avenir"/>
              <a:cs typeface="Avenir"/>
              <a:sym typeface="Avenir"/>
            </a:endParaRPr>
          </a:p>
          <a:p>
            <a:pPr indent="-440255" lvl="0" marL="609585" marR="0" rtl="0" algn="l">
              <a:spcBef>
                <a:spcPts val="133"/>
              </a:spcBef>
              <a:spcAft>
                <a:spcPts val="133"/>
              </a:spcAft>
              <a:buClr>
                <a:srgbClr val="444444"/>
              </a:buClr>
              <a:buSzPts val="1600"/>
              <a:buFont typeface="Avenir"/>
              <a:buChar char="●"/>
            </a:pPr>
            <a:r>
              <a:rPr lang="en" sz="2133">
                <a:solidFill>
                  <a:schemeClr val="dk1"/>
                </a:solidFill>
                <a:latin typeface="Avenir"/>
                <a:ea typeface="Avenir"/>
                <a:cs typeface="Avenir"/>
                <a:sym typeface="Avenir"/>
              </a:rPr>
              <a:t>The first way specifies both the column names and the values to be inserted</a:t>
            </a:r>
            <a:endParaRPr sz="2133">
              <a:solidFill>
                <a:srgbClr val="444444"/>
              </a:solidFill>
              <a:latin typeface="Avenir"/>
              <a:ea typeface="Avenir"/>
              <a:cs typeface="Avenir"/>
              <a:sym typeface="Avenir"/>
            </a:endParaRPr>
          </a:p>
        </p:txBody>
      </p:sp>
      <p:sp>
        <p:nvSpPr>
          <p:cNvPr id="739" name="Google Shape;739;p55"/>
          <p:cNvSpPr txBox="1"/>
          <p:nvPr/>
        </p:nvSpPr>
        <p:spPr>
          <a:xfrm>
            <a:off x="1054493" y="4561567"/>
            <a:ext cx="1284800" cy="619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740" name="Google Shape;740;p55"/>
          <p:cNvSpPr txBox="1"/>
          <p:nvPr/>
        </p:nvSpPr>
        <p:spPr>
          <a:xfrm>
            <a:off x="1171600" y="5234633"/>
            <a:ext cx="9848800" cy="91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rgbClr val="333333"/>
                </a:solidFill>
                <a:latin typeface="Courier New"/>
                <a:ea typeface="Courier New"/>
                <a:cs typeface="Courier New"/>
                <a:sym typeface="Courier New"/>
              </a:rPr>
              <a:t>INSERT</a:t>
            </a:r>
            <a:r>
              <a:rPr lang="en" sz="2133">
                <a:solidFill>
                  <a:srgbClr val="333333"/>
                </a:solidFill>
                <a:latin typeface="Courier New"/>
                <a:ea typeface="Courier New"/>
                <a:cs typeface="Courier New"/>
                <a:sym typeface="Courier New"/>
              </a:rPr>
              <a:t> </a:t>
            </a:r>
            <a:r>
              <a:rPr b="1" lang="en" sz="2133">
                <a:solidFill>
                  <a:srgbClr val="333333"/>
                </a:solidFill>
                <a:latin typeface="Courier New"/>
                <a:ea typeface="Courier New"/>
                <a:cs typeface="Courier New"/>
                <a:sym typeface="Courier New"/>
              </a:rPr>
              <a:t>INTO</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table_name</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column1</a:t>
            </a:r>
            <a:r>
              <a:rPr lang="en" sz="2133">
                <a:solidFill>
                  <a:srgbClr val="333333"/>
                </a:solidFill>
                <a:latin typeface="Courier New"/>
                <a:ea typeface="Courier New"/>
                <a:cs typeface="Courier New"/>
                <a:sym typeface="Courier New"/>
              </a:rPr>
              <a:t>,</a:t>
            </a:r>
            <a:r>
              <a:rPr i="1" lang="en" sz="2133">
                <a:solidFill>
                  <a:srgbClr val="333333"/>
                </a:solidFill>
                <a:latin typeface="Courier New"/>
                <a:ea typeface="Courier New"/>
                <a:cs typeface="Courier New"/>
                <a:sym typeface="Courier New"/>
              </a:rPr>
              <a:t> column2</a:t>
            </a:r>
            <a:r>
              <a:rPr lang="en" sz="2133">
                <a:solidFill>
                  <a:srgbClr val="333333"/>
                </a:solidFill>
                <a:latin typeface="Courier New"/>
                <a:ea typeface="Courier New"/>
                <a:cs typeface="Courier New"/>
                <a:sym typeface="Courier New"/>
              </a:rPr>
              <a:t>,</a:t>
            </a:r>
            <a:r>
              <a:rPr i="1" lang="en" sz="2133">
                <a:solidFill>
                  <a:srgbClr val="333333"/>
                </a:solidFill>
                <a:latin typeface="Courier New"/>
                <a:ea typeface="Courier New"/>
                <a:cs typeface="Courier New"/>
                <a:sym typeface="Courier New"/>
              </a:rPr>
              <a:t> column3</a:t>
            </a:r>
            <a:r>
              <a:rPr lang="en" sz="2133">
                <a:solidFill>
                  <a:srgbClr val="333333"/>
                </a:solidFill>
                <a:latin typeface="Courier New"/>
                <a:ea typeface="Courier New"/>
                <a:cs typeface="Courier New"/>
                <a:sym typeface="Courier New"/>
              </a:rPr>
              <a:t>, ...)</a:t>
            </a:r>
            <a:endParaRPr sz="2133">
              <a:solidFill>
                <a:srgbClr val="333333"/>
              </a:solidFill>
              <a:latin typeface="Courier New"/>
              <a:ea typeface="Courier New"/>
              <a:cs typeface="Courier New"/>
              <a:sym typeface="Courier New"/>
            </a:endParaRPr>
          </a:p>
          <a:p>
            <a:pPr indent="0" lvl="0" marL="0" marR="0" rtl="0" algn="l">
              <a:spcBef>
                <a:spcPts val="0"/>
              </a:spcBef>
              <a:spcAft>
                <a:spcPts val="0"/>
              </a:spcAft>
              <a:buNone/>
            </a:pPr>
            <a:r>
              <a:rPr b="1" lang="en" sz="2133">
                <a:solidFill>
                  <a:srgbClr val="333333"/>
                </a:solidFill>
                <a:latin typeface="Courier New"/>
                <a:ea typeface="Courier New"/>
                <a:cs typeface="Courier New"/>
                <a:sym typeface="Courier New"/>
              </a:rPr>
              <a:t>VALUES</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value1</a:t>
            </a:r>
            <a:r>
              <a:rPr lang="en" sz="2133">
                <a:solidFill>
                  <a:srgbClr val="333333"/>
                </a:solidFill>
                <a:latin typeface="Courier New"/>
                <a:ea typeface="Courier New"/>
                <a:cs typeface="Courier New"/>
                <a:sym typeface="Courier New"/>
              </a:rPr>
              <a:t>,</a:t>
            </a:r>
            <a:r>
              <a:rPr i="1" lang="en" sz="2133">
                <a:solidFill>
                  <a:srgbClr val="333333"/>
                </a:solidFill>
                <a:latin typeface="Courier New"/>
                <a:ea typeface="Courier New"/>
                <a:cs typeface="Courier New"/>
                <a:sym typeface="Courier New"/>
              </a:rPr>
              <a:t> value2</a:t>
            </a:r>
            <a:r>
              <a:rPr lang="en" sz="2133">
                <a:solidFill>
                  <a:srgbClr val="333333"/>
                </a:solidFill>
                <a:latin typeface="Courier New"/>
                <a:ea typeface="Courier New"/>
                <a:cs typeface="Courier New"/>
                <a:sym typeface="Courier New"/>
              </a:rPr>
              <a:t>,</a:t>
            </a:r>
            <a:r>
              <a:rPr i="1" lang="en" sz="2133">
                <a:solidFill>
                  <a:srgbClr val="333333"/>
                </a:solidFill>
                <a:latin typeface="Courier New"/>
                <a:ea typeface="Courier New"/>
                <a:cs typeface="Courier New"/>
                <a:sym typeface="Courier New"/>
              </a:rPr>
              <a:t> value3</a:t>
            </a:r>
            <a:r>
              <a:rPr lang="en" sz="2133">
                <a:solidFill>
                  <a:srgbClr val="333333"/>
                </a:solidFill>
                <a:latin typeface="Courier New"/>
                <a:ea typeface="Courier New"/>
                <a:cs typeface="Courier New"/>
                <a:sym typeface="Courier New"/>
              </a:rPr>
              <a:t>, ...);</a:t>
            </a:r>
            <a:endParaRPr b="1" sz="2133">
              <a:solidFill>
                <a:srgbClr val="333333"/>
              </a:solidFill>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5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INSERT - Syntax</a:t>
            </a:r>
            <a:endParaRPr sz="3200">
              <a:solidFill>
                <a:srgbClr val="434343"/>
              </a:solidFill>
              <a:latin typeface="Avenir"/>
              <a:ea typeface="Avenir"/>
              <a:cs typeface="Avenir"/>
              <a:sym typeface="Avenir"/>
            </a:endParaRPr>
          </a:p>
        </p:txBody>
      </p:sp>
      <p:sp>
        <p:nvSpPr>
          <p:cNvPr id="746" name="Google Shape;746;p5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47" name="Google Shape;747;p5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48" name="Google Shape;748;p5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49" name="Google Shape;749;p56"/>
          <p:cNvSpPr txBox="1"/>
          <p:nvPr/>
        </p:nvSpPr>
        <p:spPr>
          <a:xfrm>
            <a:off x="507800" y="5181933"/>
            <a:ext cx="11022000" cy="619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Make sure the order of the values is in the same order as the columns in the table</a:t>
            </a:r>
            <a:endParaRPr sz="2133">
              <a:solidFill>
                <a:srgbClr val="333333"/>
              </a:solidFill>
              <a:latin typeface="Avenir"/>
              <a:ea typeface="Avenir"/>
              <a:cs typeface="Avenir"/>
              <a:sym typeface="Avenir"/>
            </a:endParaRPr>
          </a:p>
        </p:txBody>
      </p:sp>
      <p:sp>
        <p:nvSpPr>
          <p:cNvPr id="750" name="Google Shape;750;p56"/>
          <p:cNvSpPr txBox="1"/>
          <p:nvPr/>
        </p:nvSpPr>
        <p:spPr>
          <a:xfrm>
            <a:off x="1134867" y="3797433"/>
            <a:ext cx="10036000" cy="76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rgbClr val="333333"/>
                </a:solidFill>
                <a:latin typeface="Courier New"/>
                <a:ea typeface="Courier New"/>
                <a:cs typeface="Courier New"/>
                <a:sym typeface="Courier New"/>
              </a:rPr>
              <a:t>INSERT</a:t>
            </a:r>
            <a:r>
              <a:rPr lang="en" sz="2133">
                <a:solidFill>
                  <a:srgbClr val="333333"/>
                </a:solidFill>
                <a:latin typeface="Courier New"/>
                <a:ea typeface="Courier New"/>
                <a:cs typeface="Courier New"/>
                <a:sym typeface="Courier New"/>
              </a:rPr>
              <a:t> </a:t>
            </a:r>
            <a:r>
              <a:rPr b="1" lang="en" sz="2133">
                <a:solidFill>
                  <a:srgbClr val="333333"/>
                </a:solidFill>
                <a:latin typeface="Courier New"/>
                <a:ea typeface="Courier New"/>
                <a:cs typeface="Courier New"/>
                <a:sym typeface="Courier New"/>
              </a:rPr>
              <a:t>INTO</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table_name </a:t>
            </a:r>
            <a:r>
              <a:rPr b="1" lang="en" sz="2133">
                <a:solidFill>
                  <a:srgbClr val="333333"/>
                </a:solidFill>
                <a:latin typeface="Courier New"/>
                <a:ea typeface="Courier New"/>
                <a:cs typeface="Courier New"/>
                <a:sym typeface="Courier New"/>
              </a:rPr>
              <a:t>VALUES</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value1</a:t>
            </a:r>
            <a:r>
              <a:rPr lang="en" sz="2133">
                <a:solidFill>
                  <a:srgbClr val="333333"/>
                </a:solidFill>
                <a:latin typeface="Courier New"/>
                <a:ea typeface="Courier New"/>
                <a:cs typeface="Courier New"/>
                <a:sym typeface="Courier New"/>
              </a:rPr>
              <a:t>,</a:t>
            </a:r>
            <a:r>
              <a:rPr i="1" lang="en" sz="2133">
                <a:solidFill>
                  <a:srgbClr val="333333"/>
                </a:solidFill>
                <a:latin typeface="Courier New"/>
                <a:ea typeface="Courier New"/>
                <a:cs typeface="Courier New"/>
                <a:sym typeface="Courier New"/>
              </a:rPr>
              <a:t> value2</a:t>
            </a:r>
            <a:r>
              <a:rPr lang="en" sz="2133">
                <a:solidFill>
                  <a:srgbClr val="333333"/>
                </a:solidFill>
                <a:latin typeface="Courier New"/>
                <a:ea typeface="Courier New"/>
                <a:cs typeface="Courier New"/>
                <a:sym typeface="Courier New"/>
              </a:rPr>
              <a:t>,</a:t>
            </a:r>
            <a:r>
              <a:rPr i="1" lang="en" sz="2133">
                <a:solidFill>
                  <a:srgbClr val="333333"/>
                </a:solidFill>
                <a:latin typeface="Courier New"/>
                <a:ea typeface="Courier New"/>
                <a:cs typeface="Courier New"/>
                <a:sym typeface="Courier New"/>
              </a:rPr>
              <a:t> value3</a:t>
            </a:r>
            <a:r>
              <a:rPr lang="en" sz="2133">
                <a:solidFill>
                  <a:srgbClr val="333333"/>
                </a:solidFill>
                <a:latin typeface="Courier New"/>
                <a:ea typeface="Courier New"/>
                <a:cs typeface="Courier New"/>
                <a:sym typeface="Courier New"/>
              </a:rPr>
              <a:t>,...);</a:t>
            </a:r>
            <a:endParaRPr b="1" sz="2133">
              <a:solidFill>
                <a:srgbClr val="333333"/>
              </a:solidFill>
              <a:latin typeface="Courier New"/>
              <a:ea typeface="Courier New"/>
              <a:cs typeface="Courier New"/>
              <a:sym typeface="Courier New"/>
            </a:endParaRPr>
          </a:p>
        </p:txBody>
      </p:sp>
      <p:sp>
        <p:nvSpPr>
          <p:cNvPr id="751" name="Google Shape;751;p56"/>
          <p:cNvSpPr txBox="1"/>
          <p:nvPr/>
        </p:nvSpPr>
        <p:spPr>
          <a:xfrm>
            <a:off x="508000" y="1916800"/>
            <a:ext cx="11022000" cy="1085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Another way to insert values can be in the following manner where we do not use the column names:</a:t>
            </a:r>
            <a:endParaRPr sz="2133">
              <a:solidFill>
                <a:srgbClr val="333333"/>
              </a:solidFill>
              <a:latin typeface="Avenir"/>
              <a:ea typeface="Avenir"/>
              <a:cs typeface="Avenir"/>
              <a:sym typeface="Avenir"/>
            </a:endParaRPr>
          </a:p>
        </p:txBody>
      </p:sp>
      <p:sp>
        <p:nvSpPr>
          <p:cNvPr id="752" name="Google Shape;752;p56"/>
          <p:cNvSpPr txBox="1"/>
          <p:nvPr/>
        </p:nvSpPr>
        <p:spPr>
          <a:xfrm>
            <a:off x="1134860" y="3154800"/>
            <a:ext cx="1284800" cy="619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5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INSERT - Example</a:t>
            </a:r>
            <a:endParaRPr sz="3200">
              <a:solidFill>
                <a:srgbClr val="434343"/>
              </a:solidFill>
              <a:latin typeface="Avenir"/>
              <a:ea typeface="Avenir"/>
              <a:cs typeface="Avenir"/>
              <a:sym typeface="Avenir"/>
            </a:endParaRPr>
          </a:p>
        </p:txBody>
      </p:sp>
      <p:sp>
        <p:nvSpPr>
          <p:cNvPr id="758" name="Google Shape;758;p5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59" name="Google Shape;759;p5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60" name="Google Shape;760;p5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61" name="Google Shape;761;p57"/>
          <p:cNvSpPr txBox="1"/>
          <p:nvPr/>
        </p:nvSpPr>
        <p:spPr>
          <a:xfrm>
            <a:off x="848667" y="3996367"/>
            <a:ext cx="10858000" cy="206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135463" marR="135463" rtl="0" algn="l">
              <a:lnSpc>
                <a:spcPct val="115000"/>
              </a:lnSpc>
              <a:spcBef>
                <a:spcPts val="0"/>
              </a:spcBef>
              <a:spcAft>
                <a:spcPts val="0"/>
              </a:spcAft>
              <a:buNone/>
            </a:pPr>
            <a:r>
              <a:rPr b="1" lang="en" sz="2133">
                <a:solidFill>
                  <a:schemeClr val="dk1"/>
                </a:solidFill>
                <a:latin typeface="Courier New"/>
                <a:ea typeface="Courier New"/>
                <a:cs typeface="Courier New"/>
                <a:sym typeface="Courier New"/>
              </a:rPr>
              <a:t>INSERT</a:t>
            </a:r>
            <a:r>
              <a:rPr lang="en" sz="2133">
                <a:solidFill>
                  <a:schemeClr val="dk1"/>
                </a:solidFill>
                <a:latin typeface="Courier New"/>
                <a:ea typeface="Courier New"/>
                <a:cs typeface="Courier New"/>
                <a:sym typeface="Courier New"/>
              </a:rPr>
              <a:t> </a:t>
            </a:r>
            <a:r>
              <a:rPr b="1" lang="en" sz="2133">
                <a:solidFill>
                  <a:schemeClr val="dk1"/>
                </a:solidFill>
                <a:latin typeface="Courier New"/>
                <a:ea typeface="Courier New"/>
                <a:cs typeface="Courier New"/>
                <a:sym typeface="Courier New"/>
              </a:rPr>
              <a:t>INTO</a:t>
            </a:r>
            <a:r>
              <a:rPr lang="en" sz="2133">
                <a:solidFill>
                  <a:schemeClr val="dk1"/>
                </a:solidFill>
                <a:latin typeface="Courier New"/>
                <a:ea typeface="Courier New"/>
                <a:cs typeface="Courier New"/>
                <a:sym typeface="Courier New"/>
              </a:rPr>
              <a:t> </a:t>
            </a:r>
            <a:r>
              <a:rPr b="1" lang="en" sz="2133">
                <a:solidFill>
                  <a:schemeClr val="dk1"/>
                </a:solidFill>
                <a:latin typeface="Courier New"/>
                <a:ea typeface="Courier New"/>
                <a:cs typeface="Courier New"/>
                <a:sym typeface="Courier New"/>
              </a:rPr>
              <a:t>customers </a:t>
            </a:r>
            <a:r>
              <a:rPr lang="en" sz="2133">
                <a:solidFill>
                  <a:schemeClr val="dk1"/>
                </a:solidFill>
                <a:latin typeface="Courier New"/>
                <a:ea typeface="Courier New"/>
                <a:cs typeface="Courier New"/>
                <a:sym typeface="Courier New"/>
              </a:rPr>
              <a:t>(CustomerId,first_name,last_name,country)</a:t>
            </a:r>
            <a:endParaRPr sz="2133">
              <a:solidFill>
                <a:schemeClr val="dk1"/>
              </a:solidFill>
              <a:latin typeface="Courier New"/>
              <a:ea typeface="Courier New"/>
              <a:cs typeface="Courier New"/>
              <a:sym typeface="Courier New"/>
            </a:endParaRPr>
          </a:p>
          <a:p>
            <a:pPr indent="0" lvl="0" marL="135463" marR="135463" rtl="0" algn="l">
              <a:lnSpc>
                <a:spcPct val="115000"/>
              </a:lnSpc>
              <a:spcBef>
                <a:spcPts val="0"/>
              </a:spcBef>
              <a:spcAft>
                <a:spcPts val="0"/>
              </a:spcAft>
              <a:buNone/>
            </a:pPr>
            <a:r>
              <a:rPr b="1" lang="en" sz="2133">
                <a:solidFill>
                  <a:schemeClr val="dk1"/>
                </a:solidFill>
                <a:latin typeface="Courier New"/>
                <a:ea typeface="Courier New"/>
                <a:cs typeface="Courier New"/>
                <a:sym typeface="Courier New"/>
              </a:rPr>
              <a:t>VALUES</a:t>
            </a:r>
            <a:r>
              <a:rPr lang="en" sz="2133">
                <a:solidFill>
                  <a:schemeClr val="dk1"/>
                </a:solidFill>
                <a:latin typeface="Courier New"/>
                <a:ea typeface="Courier New"/>
                <a:cs typeface="Courier New"/>
                <a:sym typeface="Courier New"/>
              </a:rPr>
              <a:t> </a:t>
            </a:r>
            <a:endParaRPr sz="2133">
              <a:solidFill>
                <a:schemeClr val="dk1"/>
              </a:solidFill>
              <a:latin typeface="Courier New"/>
              <a:ea typeface="Courier New"/>
              <a:cs typeface="Courier New"/>
              <a:sym typeface="Courier New"/>
            </a:endParaRPr>
          </a:p>
          <a:p>
            <a:pPr indent="0" lvl="0" marL="135463" marR="135463" rtl="0" algn="l">
              <a:lnSpc>
                <a:spcPct val="115000"/>
              </a:lnSpc>
              <a:spcBef>
                <a:spcPts val="0"/>
              </a:spcBef>
              <a:spcAft>
                <a:spcPts val="0"/>
              </a:spcAft>
              <a:buNone/>
            </a:pPr>
            <a:r>
              <a:rPr lang="en" sz="2133">
                <a:solidFill>
                  <a:schemeClr val="dk1"/>
                </a:solidFill>
                <a:latin typeface="Courier New"/>
                <a:ea typeface="Courier New"/>
                <a:cs typeface="Courier New"/>
                <a:sym typeface="Courier New"/>
              </a:rPr>
              <a:t>(1,'Mike', 'Christensen', 'USA'),</a:t>
            </a:r>
            <a:endParaRPr sz="2133">
              <a:solidFill>
                <a:schemeClr val="dk1"/>
              </a:solidFill>
              <a:latin typeface="Courier New"/>
              <a:ea typeface="Courier New"/>
              <a:cs typeface="Courier New"/>
              <a:sym typeface="Courier New"/>
            </a:endParaRPr>
          </a:p>
          <a:p>
            <a:pPr indent="0" lvl="0" marL="135463" marR="135463" rtl="0" algn="l">
              <a:lnSpc>
                <a:spcPct val="115000"/>
              </a:lnSpc>
              <a:spcBef>
                <a:spcPts val="0"/>
              </a:spcBef>
              <a:spcAft>
                <a:spcPts val="0"/>
              </a:spcAft>
              <a:buNone/>
            </a:pPr>
            <a:r>
              <a:rPr lang="en" sz="2133">
                <a:solidFill>
                  <a:schemeClr val="dk1"/>
                </a:solidFill>
                <a:latin typeface="Courier New"/>
                <a:ea typeface="Courier New"/>
                <a:cs typeface="Courier New"/>
                <a:sym typeface="Courier New"/>
              </a:rPr>
              <a:t>(2, 'Andy', 'Hollands', 'Australia'),</a:t>
            </a:r>
            <a:endParaRPr sz="2133">
              <a:solidFill>
                <a:schemeClr val="dk1"/>
              </a:solidFill>
              <a:latin typeface="Courier New"/>
              <a:ea typeface="Courier New"/>
              <a:cs typeface="Courier New"/>
              <a:sym typeface="Courier New"/>
            </a:endParaRPr>
          </a:p>
          <a:p>
            <a:pPr indent="0" lvl="0" marL="135463" marR="135463" rtl="0" algn="l">
              <a:lnSpc>
                <a:spcPct val="115000"/>
              </a:lnSpc>
              <a:spcBef>
                <a:spcPts val="0"/>
              </a:spcBef>
              <a:spcAft>
                <a:spcPts val="0"/>
              </a:spcAft>
              <a:buNone/>
            </a:pPr>
            <a:r>
              <a:rPr lang="en" sz="2133">
                <a:solidFill>
                  <a:schemeClr val="dk1"/>
                </a:solidFill>
                <a:latin typeface="Courier New"/>
                <a:ea typeface="Courier New"/>
                <a:cs typeface="Courier New"/>
                <a:sym typeface="Courier New"/>
              </a:rPr>
              <a:t>(3, 'Ravi', 'Vedantam', 'India');</a:t>
            </a:r>
            <a:endParaRPr sz="2133">
              <a:solidFill>
                <a:schemeClr val="dk1"/>
              </a:solidFill>
              <a:latin typeface="Courier New"/>
              <a:ea typeface="Courier New"/>
              <a:cs typeface="Courier New"/>
              <a:sym typeface="Courier New"/>
            </a:endParaRPr>
          </a:p>
        </p:txBody>
      </p:sp>
      <p:sp>
        <p:nvSpPr>
          <p:cNvPr id="762" name="Google Shape;762;p57"/>
          <p:cNvSpPr txBox="1"/>
          <p:nvPr/>
        </p:nvSpPr>
        <p:spPr>
          <a:xfrm>
            <a:off x="513833" y="2011800"/>
            <a:ext cx="10858000" cy="17788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Here we insert values into the customers table created earlier</a:t>
            </a:r>
            <a:endParaRPr sz="2133">
              <a:solidFill>
                <a:srgbClr val="444444"/>
              </a:solidFill>
              <a:latin typeface="Avenir"/>
              <a:ea typeface="Avenir"/>
              <a:cs typeface="Avenir"/>
              <a:sym typeface="Avenir"/>
            </a:endParaRPr>
          </a:p>
          <a:p>
            <a:pPr indent="0" lvl="0" marL="609585" marR="0" rtl="0" algn="l">
              <a:lnSpc>
                <a:spcPct val="115000"/>
              </a:lnSpc>
              <a:spcBef>
                <a:spcPts val="1333"/>
              </a:spcBef>
              <a:spcAft>
                <a:spcPts val="0"/>
              </a:spcAft>
              <a:buNone/>
            </a:pPr>
            <a:r>
              <a:t/>
            </a:r>
            <a:endParaRPr sz="2133">
              <a:solidFill>
                <a:srgbClr val="444444"/>
              </a:solidFill>
              <a:latin typeface="Avenir"/>
              <a:ea typeface="Avenir"/>
              <a:cs typeface="Avenir"/>
              <a:sym typeface="Avenir"/>
            </a:endParaRPr>
          </a:p>
          <a:p>
            <a:pPr indent="-440255" lvl="0" marL="609585" marR="0" rtl="0" algn="l">
              <a:lnSpc>
                <a:spcPct val="115000"/>
              </a:lnSpc>
              <a:spcBef>
                <a:spcPts val="1333"/>
              </a:spcBef>
              <a:spcAft>
                <a:spcPts val="0"/>
              </a:spcAft>
              <a:buClr>
                <a:srgbClr val="444444"/>
              </a:buClr>
              <a:buSzPts val="1600"/>
              <a:buFont typeface="Avenir"/>
              <a:buChar char="●"/>
            </a:pPr>
            <a:r>
              <a:rPr lang="en" sz="2133">
                <a:solidFill>
                  <a:srgbClr val="444444"/>
                </a:solidFill>
                <a:latin typeface="Avenir"/>
                <a:ea typeface="Avenir"/>
                <a:cs typeface="Avenir"/>
                <a:sym typeface="Avenir"/>
              </a:rPr>
              <a:t>The INSERT statement is used to create new records in a table</a:t>
            </a:r>
            <a:endParaRPr sz="2133">
              <a:solidFill>
                <a:srgbClr val="444444"/>
              </a:solidFill>
              <a:latin typeface="Avenir"/>
              <a:ea typeface="Avenir"/>
              <a:cs typeface="Avenir"/>
              <a:sym typeface="Aveni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5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INSERT - Example</a:t>
            </a:r>
            <a:endParaRPr sz="3200">
              <a:solidFill>
                <a:srgbClr val="434343"/>
              </a:solidFill>
              <a:latin typeface="Avenir"/>
              <a:ea typeface="Avenir"/>
              <a:cs typeface="Avenir"/>
              <a:sym typeface="Avenir"/>
            </a:endParaRPr>
          </a:p>
        </p:txBody>
      </p:sp>
      <p:sp>
        <p:nvSpPr>
          <p:cNvPr id="768" name="Google Shape;768;p5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69" name="Google Shape;769;p5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70" name="Google Shape;770;p5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71" name="Google Shape;771;p58"/>
          <p:cNvSpPr txBox="1"/>
          <p:nvPr/>
        </p:nvSpPr>
        <p:spPr>
          <a:xfrm>
            <a:off x="503400" y="1989533"/>
            <a:ext cx="9088400" cy="588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"customer" table will now look like this:</a:t>
            </a:r>
            <a:endParaRPr sz="2133">
              <a:solidFill>
                <a:schemeClr val="dk1"/>
              </a:solidFill>
              <a:latin typeface="Avenir"/>
              <a:ea typeface="Avenir"/>
              <a:cs typeface="Avenir"/>
              <a:sym typeface="Avenir"/>
            </a:endParaRPr>
          </a:p>
        </p:txBody>
      </p:sp>
      <p:pic>
        <p:nvPicPr>
          <p:cNvPr id="772" name="Google Shape;772;p58"/>
          <p:cNvPicPr preferRelativeResize="0"/>
          <p:nvPr/>
        </p:nvPicPr>
        <p:blipFill rotWithShape="1">
          <a:blip r:embed="rId4">
            <a:alphaModFix/>
          </a:blip>
          <a:srcRect b="0" l="0" r="0" t="0"/>
          <a:stretch/>
        </p:blipFill>
        <p:spPr>
          <a:xfrm>
            <a:off x="3590000" y="3429002"/>
            <a:ext cx="5012000" cy="14151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What is RDBMS?</a:t>
            </a:r>
            <a:endParaRPr b="0" i="0" sz="3200" u="none" cap="none" strike="noStrike">
              <a:solidFill>
                <a:srgbClr val="434343"/>
              </a:solidFill>
              <a:latin typeface="Avenir"/>
              <a:ea typeface="Avenir"/>
              <a:cs typeface="Avenir"/>
              <a:sym typeface="Avenir"/>
            </a:endParaRPr>
          </a:p>
        </p:txBody>
      </p:sp>
      <p:sp>
        <p:nvSpPr>
          <p:cNvPr id="136" name="Google Shape;136;p5"/>
          <p:cNvSpPr txBox="1"/>
          <p:nvPr/>
        </p:nvSpPr>
        <p:spPr>
          <a:xfrm>
            <a:off x="503400" y="1791300"/>
            <a:ext cx="11031200" cy="45536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RDBMS stand for Relational Database Management Systems</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RDBMS allows to store, retrieve or manipulate data, but in a more efficient way than DBMS</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121917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Apart from rows and columns the RDBMS table has following components</a:t>
            </a:r>
            <a:endParaRPr b="0" i="0" sz="2400" u="none" cap="none" strike="noStrike">
              <a:solidFill>
                <a:srgbClr val="666666"/>
              </a:solidFill>
              <a:latin typeface="Avenir"/>
              <a:ea typeface="Avenir"/>
              <a:cs typeface="Avenir"/>
              <a:sym typeface="Avenir"/>
            </a:endParaRPr>
          </a:p>
          <a:p>
            <a:pPr indent="-457189" lvl="1" marL="1828754"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Domain</a:t>
            </a:r>
            <a:endParaRPr b="0" i="0" sz="2400" u="none" cap="none" strike="noStrike">
              <a:solidFill>
                <a:srgbClr val="666666"/>
              </a:solidFill>
              <a:latin typeface="Avenir"/>
              <a:ea typeface="Avenir"/>
              <a:cs typeface="Avenir"/>
              <a:sym typeface="Avenir"/>
            </a:endParaRPr>
          </a:p>
          <a:p>
            <a:pPr indent="-457189" lvl="1" marL="1828754"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Instance </a:t>
            </a:r>
            <a:endParaRPr b="0" i="0" sz="2400" u="none" cap="none" strike="noStrike">
              <a:solidFill>
                <a:srgbClr val="666666"/>
              </a:solidFill>
              <a:latin typeface="Avenir"/>
              <a:ea typeface="Avenir"/>
              <a:cs typeface="Avenir"/>
              <a:sym typeface="Avenir"/>
            </a:endParaRPr>
          </a:p>
          <a:p>
            <a:pPr indent="-457189" lvl="1" marL="1828754"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Schema</a:t>
            </a:r>
            <a:endParaRPr b="0" i="0" sz="2400" u="none" cap="none" strike="noStrike">
              <a:solidFill>
                <a:srgbClr val="666666"/>
              </a:solidFill>
              <a:latin typeface="Avenir"/>
              <a:ea typeface="Avenir"/>
              <a:cs typeface="Avenir"/>
              <a:sym typeface="Avenir"/>
            </a:endParaRPr>
          </a:p>
          <a:p>
            <a:pPr indent="-457189" lvl="1" marL="1828754"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Keys</a:t>
            </a:r>
            <a:endParaRPr b="0" i="0" sz="2400" u="none" cap="none" strike="noStrike">
              <a:solidFill>
                <a:srgbClr val="666666"/>
              </a:solidFill>
              <a:latin typeface="Avenir"/>
              <a:ea typeface="Avenir"/>
              <a:cs typeface="Avenir"/>
              <a:sym typeface="Avenir"/>
            </a:endParaRPr>
          </a:p>
        </p:txBody>
      </p:sp>
      <p:sp>
        <p:nvSpPr>
          <p:cNvPr id="137" name="Google Shape;137;p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38" name="Google Shape;138;p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59"/>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UPDATE</a:t>
            </a:r>
            <a:endParaRPr sz="6667">
              <a:solidFill>
                <a:srgbClr val="7F7F7F"/>
              </a:solidFill>
              <a:latin typeface="Calibri"/>
              <a:ea typeface="Calibri"/>
              <a:cs typeface="Calibri"/>
              <a:sym typeface="Calibri"/>
            </a:endParaRPr>
          </a:p>
        </p:txBody>
      </p:sp>
      <p:sp>
        <p:nvSpPr>
          <p:cNvPr id="779" name="Google Shape;779;p5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80" name="Google Shape;780;p5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81" name="Google Shape;781;p5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UPDATE - Syntax</a:t>
            </a:r>
            <a:endParaRPr sz="3200">
              <a:solidFill>
                <a:srgbClr val="434343"/>
              </a:solidFill>
              <a:latin typeface="Avenir"/>
              <a:ea typeface="Avenir"/>
              <a:cs typeface="Avenir"/>
              <a:sym typeface="Avenir"/>
            </a:endParaRPr>
          </a:p>
        </p:txBody>
      </p:sp>
      <p:sp>
        <p:nvSpPr>
          <p:cNvPr id="787" name="Google Shape;787;p6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88" name="Google Shape;788;p6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89" name="Google Shape;789;p6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790" name="Google Shape;790;p60"/>
          <p:cNvSpPr txBox="1"/>
          <p:nvPr/>
        </p:nvSpPr>
        <p:spPr>
          <a:xfrm>
            <a:off x="503400" y="1997333"/>
            <a:ext cx="10666400" cy="8440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UPDATE statement is used to modify the existing records in a table</a:t>
            </a:r>
            <a:endParaRPr sz="2133">
              <a:solidFill>
                <a:srgbClr val="444444"/>
              </a:solidFill>
              <a:latin typeface="Avenir"/>
              <a:ea typeface="Avenir"/>
              <a:cs typeface="Avenir"/>
              <a:sym typeface="Avenir"/>
            </a:endParaRPr>
          </a:p>
        </p:txBody>
      </p:sp>
      <p:sp>
        <p:nvSpPr>
          <p:cNvPr id="791" name="Google Shape;791;p60"/>
          <p:cNvSpPr txBox="1"/>
          <p:nvPr/>
        </p:nvSpPr>
        <p:spPr>
          <a:xfrm>
            <a:off x="1381611" y="3084284"/>
            <a:ext cx="1284800" cy="619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792" name="Google Shape;792;p60"/>
          <p:cNvSpPr txBox="1"/>
          <p:nvPr/>
        </p:nvSpPr>
        <p:spPr>
          <a:xfrm>
            <a:off x="1502167" y="3946467"/>
            <a:ext cx="8329600" cy="1219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457189" lvl="0" marL="0" marR="0" rtl="0" algn="l">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UPDATE</a:t>
            </a:r>
            <a:r>
              <a:rPr lang="en" sz="2133">
                <a:solidFill>
                  <a:schemeClr val="dk1"/>
                </a:solidFill>
                <a:highlight>
                  <a:srgbClr val="FFFFFF"/>
                </a:highlight>
                <a:latin typeface="Courier New"/>
                <a:ea typeface="Courier New"/>
                <a:cs typeface="Courier New"/>
                <a:sym typeface="Courier New"/>
              </a:rPr>
              <a:t> </a:t>
            </a:r>
            <a:r>
              <a:rPr i="1" lang="en" sz="2133">
                <a:solidFill>
                  <a:schemeClr val="dk1"/>
                </a:solidFill>
                <a:highlight>
                  <a:srgbClr val="FFFFFF"/>
                </a:highlight>
                <a:latin typeface="Courier New"/>
                <a:ea typeface="Courier New"/>
                <a:cs typeface="Courier New"/>
                <a:sym typeface="Courier New"/>
              </a:rPr>
              <a:t>table_name</a:t>
            </a:r>
            <a:endParaRPr i="1" sz="2133">
              <a:solidFill>
                <a:schemeClr val="dk1"/>
              </a:solidFill>
              <a:highlight>
                <a:srgbClr val="FFFFFF"/>
              </a:highlight>
              <a:latin typeface="Courier New"/>
              <a:ea typeface="Courier New"/>
              <a:cs typeface="Courier New"/>
              <a:sym typeface="Courier New"/>
            </a:endParaRPr>
          </a:p>
          <a:p>
            <a:pPr indent="457189" lvl="0" marL="0" marR="0" rtl="0" algn="l">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SET</a:t>
            </a:r>
            <a:r>
              <a:rPr lang="en" sz="2133">
                <a:solidFill>
                  <a:schemeClr val="dk1"/>
                </a:solidFill>
                <a:highlight>
                  <a:srgbClr val="FFFFFF"/>
                </a:highlight>
                <a:latin typeface="Courier New"/>
                <a:ea typeface="Courier New"/>
                <a:cs typeface="Courier New"/>
                <a:sym typeface="Courier New"/>
              </a:rPr>
              <a:t> </a:t>
            </a:r>
            <a:r>
              <a:rPr i="1" lang="en" sz="2133">
                <a:solidFill>
                  <a:schemeClr val="dk1"/>
                </a:solidFill>
                <a:highlight>
                  <a:srgbClr val="FFFFFF"/>
                </a:highlight>
                <a:latin typeface="Courier New"/>
                <a:ea typeface="Courier New"/>
                <a:cs typeface="Courier New"/>
                <a:sym typeface="Courier New"/>
              </a:rPr>
              <a:t>column1 </a:t>
            </a:r>
            <a:r>
              <a:rPr lang="en" sz="2133">
                <a:solidFill>
                  <a:schemeClr val="dk1"/>
                </a:solidFill>
                <a:highlight>
                  <a:srgbClr val="FFFFFF"/>
                </a:highlight>
                <a:latin typeface="Courier New"/>
                <a:ea typeface="Courier New"/>
                <a:cs typeface="Courier New"/>
                <a:sym typeface="Courier New"/>
              </a:rPr>
              <a:t>=</a:t>
            </a:r>
            <a:r>
              <a:rPr i="1" lang="en" sz="2133">
                <a:solidFill>
                  <a:schemeClr val="dk1"/>
                </a:solidFill>
                <a:highlight>
                  <a:srgbClr val="FFFFFF"/>
                </a:highlight>
                <a:latin typeface="Courier New"/>
                <a:ea typeface="Courier New"/>
                <a:cs typeface="Courier New"/>
                <a:sym typeface="Courier New"/>
              </a:rPr>
              <a:t> value1</a:t>
            </a:r>
            <a:r>
              <a:rPr lang="en" sz="2133">
                <a:solidFill>
                  <a:schemeClr val="dk1"/>
                </a:solidFill>
                <a:highlight>
                  <a:srgbClr val="FFFFFF"/>
                </a:highlight>
                <a:latin typeface="Courier New"/>
                <a:ea typeface="Courier New"/>
                <a:cs typeface="Courier New"/>
                <a:sym typeface="Courier New"/>
              </a:rPr>
              <a:t>,</a:t>
            </a:r>
            <a:r>
              <a:rPr i="1" lang="en" sz="2133">
                <a:solidFill>
                  <a:schemeClr val="dk1"/>
                </a:solidFill>
                <a:highlight>
                  <a:srgbClr val="FFFFFF"/>
                </a:highlight>
                <a:latin typeface="Courier New"/>
                <a:ea typeface="Courier New"/>
                <a:cs typeface="Courier New"/>
                <a:sym typeface="Courier New"/>
              </a:rPr>
              <a:t> column2 </a:t>
            </a:r>
            <a:r>
              <a:rPr lang="en" sz="2133">
                <a:solidFill>
                  <a:schemeClr val="dk1"/>
                </a:solidFill>
                <a:highlight>
                  <a:srgbClr val="FFFFFF"/>
                </a:highlight>
                <a:latin typeface="Courier New"/>
                <a:ea typeface="Courier New"/>
                <a:cs typeface="Courier New"/>
                <a:sym typeface="Courier New"/>
              </a:rPr>
              <a:t>=</a:t>
            </a:r>
            <a:r>
              <a:rPr i="1" lang="en" sz="2133">
                <a:solidFill>
                  <a:schemeClr val="dk1"/>
                </a:solidFill>
                <a:highlight>
                  <a:srgbClr val="FFFFFF"/>
                </a:highlight>
                <a:latin typeface="Courier New"/>
                <a:ea typeface="Courier New"/>
                <a:cs typeface="Courier New"/>
                <a:sym typeface="Courier New"/>
              </a:rPr>
              <a:t> value2</a:t>
            </a:r>
            <a:r>
              <a:rPr lang="en" sz="2133">
                <a:solidFill>
                  <a:schemeClr val="dk1"/>
                </a:solidFill>
                <a:highlight>
                  <a:srgbClr val="FFFFFF"/>
                </a:highlight>
                <a:latin typeface="Courier New"/>
                <a:ea typeface="Courier New"/>
                <a:cs typeface="Courier New"/>
                <a:sym typeface="Courier New"/>
              </a:rPr>
              <a:t>, ...</a:t>
            </a:r>
            <a:endParaRPr sz="2133">
              <a:solidFill>
                <a:schemeClr val="dk1"/>
              </a:solidFill>
              <a:highlight>
                <a:srgbClr val="FFFFFF"/>
              </a:highlight>
              <a:latin typeface="Courier New"/>
              <a:ea typeface="Courier New"/>
              <a:cs typeface="Courier New"/>
              <a:sym typeface="Courier New"/>
            </a:endParaRPr>
          </a:p>
          <a:p>
            <a:pPr indent="457189" lvl="0" marL="0" marR="0" rtl="0" algn="l">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WHERE</a:t>
            </a:r>
            <a:r>
              <a:rPr lang="en" sz="2133">
                <a:solidFill>
                  <a:schemeClr val="dk1"/>
                </a:solidFill>
                <a:highlight>
                  <a:srgbClr val="FFFFFF"/>
                </a:highlight>
                <a:latin typeface="Courier New"/>
                <a:ea typeface="Courier New"/>
                <a:cs typeface="Courier New"/>
                <a:sym typeface="Courier New"/>
              </a:rPr>
              <a:t> </a:t>
            </a:r>
            <a:r>
              <a:rPr i="1" lang="en" sz="2133">
                <a:solidFill>
                  <a:schemeClr val="dk1"/>
                </a:solidFill>
                <a:highlight>
                  <a:srgbClr val="FFFFFF"/>
                </a:highlight>
                <a:latin typeface="Courier New"/>
                <a:ea typeface="Courier New"/>
                <a:cs typeface="Courier New"/>
                <a:sym typeface="Courier New"/>
              </a:rPr>
              <a:t>condition</a:t>
            </a:r>
            <a:r>
              <a:rPr lang="en" sz="2133">
                <a:solidFill>
                  <a:schemeClr val="dk1"/>
                </a:solidFill>
                <a:highlight>
                  <a:srgbClr val="FFFFFF"/>
                </a:highlight>
                <a:latin typeface="Courier New"/>
                <a:ea typeface="Courier New"/>
                <a:cs typeface="Courier New"/>
                <a:sym typeface="Courier New"/>
              </a:rPr>
              <a:t>;</a:t>
            </a:r>
            <a:endParaRPr b="1" sz="2133">
              <a:solidFill>
                <a:srgbClr val="333333"/>
              </a:solidFill>
              <a:latin typeface="Courier New"/>
              <a:ea typeface="Courier New"/>
              <a:cs typeface="Courier New"/>
              <a:sym typeface="Courier New"/>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6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798" name="Google Shape;798;p6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799" name="Google Shape;799;p6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00" name="Google Shape;800;p61"/>
          <p:cNvSpPr txBox="1"/>
          <p:nvPr/>
        </p:nvSpPr>
        <p:spPr>
          <a:xfrm>
            <a:off x="662200" y="2495000"/>
            <a:ext cx="10867600" cy="1868000"/>
          </a:xfrm>
          <a:prstGeom prst="rect">
            <a:avLst/>
          </a:prstGeom>
          <a:noFill/>
          <a:ln>
            <a:noFill/>
          </a:ln>
        </p:spPr>
        <p:txBody>
          <a:bodyPr anchorCtr="0" anchor="t" bIns="121900" lIns="121900" spcFirstLastPara="1" rIns="121900" wrap="square" tIns="121900">
            <a:noAutofit/>
          </a:bodyPr>
          <a:lstStyle/>
          <a:p>
            <a:pPr indent="0" lvl="0" marL="0" marR="0" rtl="0" algn="just">
              <a:lnSpc>
                <a:spcPct val="150000"/>
              </a:lnSpc>
              <a:spcBef>
                <a:spcPts val="0"/>
              </a:spcBef>
              <a:spcAft>
                <a:spcPts val="0"/>
              </a:spcAft>
              <a:buNone/>
            </a:pPr>
            <a:r>
              <a:rPr i="1" lang="en" sz="2667">
                <a:solidFill>
                  <a:srgbClr val="333333"/>
                </a:solidFill>
                <a:latin typeface="Trebuchet MS"/>
                <a:ea typeface="Trebuchet MS"/>
                <a:cs typeface="Trebuchet MS"/>
                <a:sym typeface="Trebuchet MS"/>
              </a:rPr>
              <a:t>Be careful when updating records in a table! Notice the WHERE clause in the UPDATE statement. The WHERE clause specifies which record(s) that should be updated. If you omit the WHERE clause, all records in the table will be updated!</a:t>
            </a:r>
            <a:endParaRPr i="1" sz="2667">
              <a:solidFill>
                <a:srgbClr val="333333"/>
              </a:solidFill>
              <a:latin typeface="Trebuchet MS"/>
              <a:ea typeface="Trebuchet MS"/>
              <a:cs typeface="Trebuchet MS"/>
              <a:sym typeface="Trebuchet MS"/>
            </a:endParaRPr>
          </a:p>
        </p:txBody>
      </p:sp>
      <p:pic>
        <p:nvPicPr>
          <p:cNvPr id="801" name="Google Shape;801;p61"/>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6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UPDATE - Example</a:t>
            </a:r>
            <a:endParaRPr sz="3200">
              <a:solidFill>
                <a:srgbClr val="434343"/>
              </a:solidFill>
              <a:latin typeface="Avenir"/>
              <a:ea typeface="Avenir"/>
              <a:cs typeface="Avenir"/>
              <a:sym typeface="Avenir"/>
            </a:endParaRPr>
          </a:p>
        </p:txBody>
      </p:sp>
      <p:sp>
        <p:nvSpPr>
          <p:cNvPr id="807" name="Google Shape;807;p6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08" name="Google Shape;808;p6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09" name="Google Shape;809;p6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10" name="Google Shape;810;p62"/>
          <p:cNvSpPr txBox="1"/>
          <p:nvPr/>
        </p:nvSpPr>
        <p:spPr>
          <a:xfrm>
            <a:off x="1695800" y="4297600"/>
            <a:ext cx="7550000" cy="15568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135463" marR="135463" rtl="0" algn="l">
              <a:lnSpc>
                <a:spcPct val="115000"/>
              </a:lnSpc>
              <a:spcBef>
                <a:spcPts val="0"/>
              </a:spcBef>
              <a:spcAft>
                <a:spcPts val="0"/>
              </a:spcAft>
              <a:buNone/>
            </a:pPr>
            <a:r>
              <a:rPr b="1" lang="en" sz="2133">
                <a:solidFill>
                  <a:schemeClr val="dk1"/>
                </a:solidFill>
                <a:latin typeface="Courier New"/>
                <a:ea typeface="Courier New"/>
                <a:cs typeface="Courier New"/>
                <a:sym typeface="Courier New"/>
              </a:rPr>
              <a:t>UPDATE</a:t>
            </a:r>
            <a:r>
              <a:rPr lang="en" sz="2133">
                <a:solidFill>
                  <a:schemeClr val="dk1"/>
                </a:solidFill>
                <a:latin typeface="Courier New"/>
                <a:ea typeface="Courier New"/>
                <a:cs typeface="Courier New"/>
                <a:sym typeface="Courier New"/>
              </a:rPr>
              <a:t> customers</a:t>
            </a:r>
            <a:endParaRPr sz="2133">
              <a:solidFill>
                <a:schemeClr val="dk1"/>
              </a:solidFill>
              <a:latin typeface="Courier New"/>
              <a:ea typeface="Courier New"/>
              <a:cs typeface="Courier New"/>
              <a:sym typeface="Courier New"/>
            </a:endParaRPr>
          </a:p>
          <a:p>
            <a:pPr indent="0" lvl="0" marL="135463" marR="135463" rtl="0" algn="l">
              <a:lnSpc>
                <a:spcPct val="115000"/>
              </a:lnSpc>
              <a:spcBef>
                <a:spcPts val="0"/>
              </a:spcBef>
              <a:spcAft>
                <a:spcPts val="0"/>
              </a:spcAft>
              <a:buNone/>
            </a:pPr>
            <a:r>
              <a:rPr b="1" lang="en" sz="2133">
                <a:solidFill>
                  <a:schemeClr val="dk1"/>
                </a:solidFill>
                <a:latin typeface="Courier New"/>
                <a:ea typeface="Courier New"/>
                <a:cs typeface="Courier New"/>
                <a:sym typeface="Courier New"/>
              </a:rPr>
              <a:t>SET</a:t>
            </a:r>
            <a:r>
              <a:rPr lang="en" sz="2133">
                <a:solidFill>
                  <a:schemeClr val="dk1"/>
                </a:solidFill>
                <a:latin typeface="Courier New"/>
                <a:ea typeface="Courier New"/>
                <a:cs typeface="Courier New"/>
                <a:sym typeface="Courier New"/>
              </a:rPr>
              <a:t> first_name = 'John', last_name= 'Kent'</a:t>
            </a:r>
            <a:endParaRPr sz="2133">
              <a:solidFill>
                <a:schemeClr val="dk1"/>
              </a:solidFill>
              <a:latin typeface="Courier New"/>
              <a:ea typeface="Courier New"/>
              <a:cs typeface="Courier New"/>
              <a:sym typeface="Courier New"/>
            </a:endParaRPr>
          </a:p>
          <a:p>
            <a:pPr indent="0" lvl="0" marL="135463" marR="135463" rtl="0" algn="l">
              <a:lnSpc>
                <a:spcPct val="115000"/>
              </a:lnSpc>
              <a:spcBef>
                <a:spcPts val="0"/>
              </a:spcBef>
              <a:spcAft>
                <a:spcPts val="0"/>
              </a:spcAft>
              <a:buNone/>
            </a:pPr>
            <a:r>
              <a:rPr b="1" lang="en" sz="2133">
                <a:solidFill>
                  <a:schemeClr val="dk1"/>
                </a:solidFill>
                <a:latin typeface="Courier New"/>
                <a:ea typeface="Courier New"/>
                <a:cs typeface="Courier New"/>
                <a:sym typeface="Courier New"/>
              </a:rPr>
              <a:t>WHERE</a:t>
            </a:r>
            <a:r>
              <a:rPr lang="en" sz="2133">
                <a:solidFill>
                  <a:schemeClr val="dk1"/>
                </a:solidFill>
                <a:latin typeface="Courier New"/>
                <a:ea typeface="Courier New"/>
                <a:cs typeface="Courier New"/>
                <a:sym typeface="Courier New"/>
              </a:rPr>
              <a:t> country = 'USA';</a:t>
            </a:r>
            <a:endParaRPr sz="2133">
              <a:solidFill>
                <a:schemeClr val="dk1"/>
              </a:solidFill>
              <a:latin typeface="Courier New"/>
              <a:ea typeface="Courier New"/>
              <a:cs typeface="Courier New"/>
              <a:sym typeface="Courier New"/>
            </a:endParaRPr>
          </a:p>
        </p:txBody>
      </p:sp>
      <p:sp>
        <p:nvSpPr>
          <p:cNvPr id="811" name="Google Shape;811;p62"/>
          <p:cNvSpPr txBox="1"/>
          <p:nvPr/>
        </p:nvSpPr>
        <p:spPr>
          <a:xfrm>
            <a:off x="508000" y="1836867"/>
            <a:ext cx="11212000" cy="1860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We are updating the first row of the customers table</a:t>
            </a:r>
            <a:endParaRPr sz="2133">
              <a:solidFill>
                <a:srgbClr val="444444"/>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rgbClr val="444444"/>
              </a:solidFill>
              <a:latin typeface="Avenir"/>
              <a:ea typeface="Avenir"/>
              <a:cs typeface="Avenir"/>
              <a:sym typeface="Avenir"/>
            </a:endParaRPr>
          </a:p>
          <a:p>
            <a:pPr indent="0" lvl="0" marL="609585" marR="0" rtl="0" algn="l">
              <a:lnSpc>
                <a:spcPct val="115000"/>
              </a:lnSpc>
              <a:spcBef>
                <a:spcPts val="0"/>
              </a:spcBef>
              <a:spcAft>
                <a:spcPts val="0"/>
              </a:spcAft>
              <a:buNone/>
            </a:pPr>
            <a:r>
              <a:t/>
            </a:r>
            <a:endParaRPr sz="2133">
              <a:solidFill>
                <a:srgbClr val="444444"/>
              </a:solidFill>
              <a:latin typeface="Avenir"/>
              <a:ea typeface="Avenir"/>
              <a:cs typeface="Avenir"/>
              <a:sym typeface="Avenir"/>
            </a:endParaRPr>
          </a:p>
          <a:p>
            <a:pPr indent="-440255" lvl="0" marL="609585" marR="0" rtl="0" algn="l">
              <a:lnSpc>
                <a:spcPct val="115000"/>
              </a:lnSpc>
              <a:spcBef>
                <a:spcPts val="0"/>
              </a:spcBef>
              <a:spcAft>
                <a:spcPts val="0"/>
              </a:spcAft>
              <a:buClr>
                <a:srgbClr val="444444"/>
              </a:buClr>
              <a:buSzPts val="1600"/>
              <a:buFont typeface="Avenir"/>
              <a:buChar char="●"/>
            </a:pPr>
            <a:r>
              <a:rPr lang="en" sz="2133">
                <a:solidFill>
                  <a:srgbClr val="444444"/>
                </a:solidFill>
                <a:latin typeface="Avenir"/>
                <a:ea typeface="Avenir"/>
                <a:cs typeface="Avenir"/>
                <a:sym typeface="Avenir"/>
              </a:rPr>
              <a:t>The first_name and the last_name will be updated to John, Kent from the country ‘USA’</a:t>
            </a:r>
            <a:endParaRPr sz="2133">
              <a:solidFill>
                <a:srgbClr val="444444"/>
              </a:solidFill>
              <a:latin typeface="Avenir"/>
              <a:ea typeface="Avenir"/>
              <a:cs typeface="Avenir"/>
              <a:sym typeface="Aveni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6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UPDATE - Example</a:t>
            </a:r>
            <a:endParaRPr sz="3200">
              <a:solidFill>
                <a:srgbClr val="434343"/>
              </a:solidFill>
              <a:latin typeface="Avenir"/>
              <a:ea typeface="Avenir"/>
              <a:cs typeface="Avenir"/>
              <a:sym typeface="Avenir"/>
            </a:endParaRPr>
          </a:p>
        </p:txBody>
      </p:sp>
      <p:sp>
        <p:nvSpPr>
          <p:cNvPr id="817" name="Google Shape;817;p6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18" name="Google Shape;818;p6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19" name="Google Shape;819;p6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20" name="Google Shape;820;p63"/>
          <p:cNvSpPr txBox="1"/>
          <p:nvPr/>
        </p:nvSpPr>
        <p:spPr>
          <a:xfrm>
            <a:off x="503400" y="2324367"/>
            <a:ext cx="9142000" cy="588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"customer" table will now look like this:</a:t>
            </a:r>
            <a:endParaRPr sz="2133">
              <a:solidFill>
                <a:schemeClr val="dk1"/>
              </a:solidFill>
              <a:latin typeface="Avenir"/>
              <a:ea typeface="Avenir"/>
              <a:cs typeface="Avenir"/>
              <a:sym typeface="Avenir"/>
            </a:endParaRPr>
          </a:p>
        </p:txBody>
      </p:sp>
      <p:pic>
        <p:nvPicPr>
          <p:cNvPr id="821" name="Google Shape;821;p63"/>
          <p:cNvPicPr preferRelativeResize="0"/>
          <p:nvPr/>
        </p:nvPicPr>
        <p:blipFill rotWithShape="1">
          <a:blip r:embed="rId4">
            <a:alphaModFix/>
          </a:blip>
          <a:srcRect b="0" l="0" r="0" t="0"/>
          <a:stretch/>
        </p:blipFill>
        <p:spPr>
          <a:xfrm>
            <a:off x="3591367" y="3429001"/>
            <a:ext cx="5009267" cy="13989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4"/>
          <p:cNvSpPr txBox="1"/>
          <p:nvPr/>
        </p:nvSpPr>
        <p:spPr>
          <a:xfrm>
            <a:off x="513633" y="2691500"/>
            <a:ext cx="64216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DELETE</a:t>
            </a:r>
            <a:endParaRPr sz="6667">
              <a:solidFill>
                <a:srgbClr val="7F7F7F"/>
              </a:solidFill>
              <a:latin typeface="Calibri"/>
              <a:ea typeface="Calibri"/>
              <a:cs typeface="Calibri"/>
              <a:sym typeface="Calibri"/>
            </a:endParaRPr>
          </a:p>
        </p:txBody>
      </p:sp>
      <p:sp>
        <p:nvSpPr>
          <p:cNvPr id="828" name="Google Shape;828;p6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29" name="Google Shape;829;p6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30" name="Google Shape;830;p6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6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DELETE - Syntax</a:t>
            </a:r>
            <a:endParaRPr sz="3200">
              <a:solidFill>
                <a:srgbClr val="434343"/>
              </a:solidFill>
              <a:latin typeface="Avenir"/>
              <a:ea typeface="Avenir"/>
              <a:cs typeface="Avenir"/>
              <a:sym typeface="Avenir"/>
            </a:endParaRPr>
          </a:p>
        </p:txBody>
      </p:sp>
      <p:sp>
        <p:nvSpPr>
          <p:cNvPr id="836" name="Google Shape;836;p6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37" name="Google Shape;837;p6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38" name="Google Shape;838;p6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39" name="Google Shape;839;p65"/>
          <p:cNvSpPr txBox="1"/>
          <p:nvPr/>
        </p:nvSpPr>
        <p:spPr>
          <a:xfrm>
            <a:off x="508000" y="2207167"/>
            <a:ext cx="10552000" cy="70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DELETE statement is used to delete existing records in a table</a:t>
            </a:r>
            <a:endParaRPr sz="2133">
              <a:solidFill>
                <a:srgbClr val="444444"/>
              </a:solidFill>
              <a:latin typeface="Avenir"/>
              <a:ea typeface="Avenir"/>
              <a:cs typeface="Avenir"/>
              <a:sym typeface="Avenir"/>
            </a:endParaRPr>
          </a:p>
        </p:txBody>
      </p:sp>
      <p:sp>
        <p:nvSpPr>
          <p:cNvPr id="840" name="Google Shape;840;p65"/>
          <p:cNvSpPr txBox="1"/>
          <p:nvPr/>
        </p:nvSpPr>
        <p:spPr>
          <a:xfrm>
            <a:off x="1400611" y="3212520"/>
            <a:ext cx="1284800" cy="619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841" name="Google Shape;841;p65"/>
          <p:cNvSpPr txBox="1"/>
          <p:nvPr/>
        </p:nvSpPr>
        <p:spPr>
          <a:xfrm>
            <a:off x="2042300" y="4132700"/>
            <a:ext cx="7518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highlight>
                  <a:srgbClr val="FFFFFF"/>
                </a:highlight>
                <a:latin typeface="Courier New"/>
                <a:ea typeface="Courier New"/>
                <a:cs typeface="Courier New"/>
                <a:sym typeface="Courier New"/>
              </a:rPr>
              <a:t>DELETE FROM</a:t>
            </a:r>
            <a:r>
              <a:rPr lang="en" sz="2400">
                <a:solidFill>
                  <a:schemeClr val="dk1"/>
                </a:solidFill>
                <a:highlight>
                  <a:srgbClr val="FFFFFF"/>
                </a:highlight>
                <a:latin typeface="Courier New"/>
                <a:ea typeface="Courier New"/>
                <a:cs typeface="Courier New"/>
                <a:sym typeface="Courier New"/>
              </a:rPr>
              <a:t> </a:t>
            </a:r>
            <a:r>
              <a:rPr i="1" lang="en" sz="2400">
                <a:solidFill>
                  <a:schemeClr val="dk1"/>
                </a:solidFill>
                <a:highlight>
                  <a:srgbClr val="FFFFFF"/>
                </a:highlight>
                <a:latin typeface="Courier New"/>
                <a:ea typeface="Courier New"/>
                <a:cs typeface="Courier New"/>
                <a:sym typeface="Courier New"/>
              </a:rPr>
              <a:t>table_name </a:t>
            </a:r>
            <a:r>
              <a:rPr b="1" lang="en" sz="2400">
                <a:solidFill>
                  <a:schemeClr val="dk1"/>
                </a:solidFill>
                <a:highlight>
                  <a:srgbClr val="FFFFFF"/>
                </a:highlight>
                <a:latin typeface="Courier New"/>
                <a:ea typeface="Courier New"/>
                <a:cs typeface="Courier New"/>
                <a:sym typeface="Courier New"/>
              </a:rPr>
              <a:t>WHERE</a:t>
            </a:r>
            <a:r>
              <a:rPr lang="en" sz="2400">
                <a:solidFill>
                  <a:schemeClr val="dk1"/>
                </a:solidFill>
                <a:highlight>
                  <a:srgbClr val="FFFFFF"/>
                </a:highlight>
                <a:latin typeface="Courier New"/>
                <a:ea typeface="Courier New"/>
                <a:cs typeface="Courier New"/>
                <a:sym typeface="Courier New"/>
              </a:rPr>
              <a:t> </a:t>
            </a:r>
            <a:r>
              <a:rPr i="1" lang="en" sz="2400">
                <a:solidFill>
                  <a:schemeClr val="dk1"/>
                </a:solidFill>
                <a:highlight>
                  <a:srgbClr val="FFFFFF"/>
                </a:highlight>
                <a:latin typeface="Courier New"/>
                <a:ea typeface="Courier New"/>
                <a:cs typeface="Courier New"/>
                <a:sym typeface="Courier New"/>
              </a:rPr>
              <a:t>condition</a:t>
            </a:r>
            <a:r>
              <a:rPr lang="en" sz="2400">
                <a:solidFill>
                  <a:schemeClr val="dk1"/>
                </a:solidFill>
                <a:highlight>
                  <a:srgbClr val="FFFFFF"/>
                </a:highlight>
                <a:latin typeface="Courier New"/>
                <a:ea typeface="Courier New"/>
                <a:cs typeface="Courier New"/>
                <a:sym typeface="Courier New"/>
              </a:rPr>
              <a:t>;</a:t>
            </a:r>
            <a:endParaRPr b="1" sz="2400">
              <a:solidFill>
                <a:srgbClr val="333333"/>
              </a:solidFill>
              <a:latin typeface="Courier New"/>
              <a:ea typeface="Courier New"/>
              <a:cs typeface="Courier New"/>
              <a:sym typeface="Courier New"/>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6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47" name="Google Shape;847;p6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48" name="Google Shape;848;p6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49" name="Google Shape;849;p66"/>
          <p:cNvSpPr txBox="1"/>
          <p:nvPr/>
        </p:nvSpPr>
        <p:spPr>
          <a:xfrm>
            <a:off x="679467" y="2599067"/>
            <a:ext cx="10867600" cy="2544400"/>
          </a:xfrm>
          <a:prstGeom prst="rect">
            <a:avLst/>
          </a:prstGeom>
          <a:noFill/>
          <a:ln>
            <a:noFill/>
          </a:ln>
        </p:spPr>
        <p:txBody>
          <a:bodyPr anchorCtr="0" anchor="t" bIns="121900" lIns="121900" spcFirstLastPara="1" rIns="121900" wrap="square" tIns="121900">
            <a:noAutofit/>
          </a:bodyPr>
          <a:lstStyle/>
          <a:p>
            <a:pPr indent="0" lvl="0" marL="0" marR="0" rtl="0" algn="just">
              <a:lnSpc>
                <a:spcPct val="150000"/>
              </a:lnSpc>
              <a:spcBef>
                <a:spcPts val="0"/>
              </a:spcBef>
              <a:spcAft>
                <a:spcPts val="0"/>
              </a:spcAft>
              <a:buNone/>
            </a:pPr>
            <a:r>
              <a:rPr i="1" lang="en" sz="2667">
                <a:solidFill>
                  <a:srgbClr val="333333"/>
                </a:solidFill>
                <a:latin typeface="Trebuchet MS"/>
                <a:ea typeface="Trebuchet MS"/>
                <a:cs typeface="Trebuchet MS"/>
                <a:sym typeface="Trebuchet MS"/>
              </a:rPr>
              <a:t>Be careful when deleting records in a table! Notice the WHERE clause in the DELETE statement. The WHERE clause specifies which record(s) should be deleted. If you omit the WHERE clause, all records in the table will be deleted!</a:t>
            </a:r>
            <a:endParaRPr i="1" sz="2667">
              <a:solidFill>
                <a:srgbClr val="333333"/>
              </a:solidFill>
              <a:latin typeface="Trebuchet MS"/>
              <a:ea typeface="Trebuchet MS"/>
              <a:cs typeface="Trebuchet MS"/>
              <a:sym typeface="Trebuchet MS"/>
            </a:endParaRPr>
          </a:p>
        </p:txBody>
      </p:sp>
      <p:pic>
        <p:nvPicPr>
          <p:cNvPr id="850" name="Google Shape;850;p66"/>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6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SQL DELETE - Example</a:t>
            </a:r>
            <a:endParaRPr sz="3200">
              <a:solidFill>
                <a:srgbClr val="434343"/>
              </a:solidFill>
              <a:latin typeface="Avenir"/>
              <a:ea typeface="Avenir"/>
              <a:cs typeface="Avenir"/>
              <a:sym typeface="Avenir"/>
            </a:endParaRPr>
          </a:p>
        </p:txBody>
      </p:sp>
      <p:sp>
        <p:nvSpPr>
          <p:cNvPr id="856" name="Google Shape;856;p6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57" name="Google Shape;857;p6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58" name="Google Shape;858;p6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59" name="Google Shape;859;p67"/>
          <p:cNvSpPr txBox="1"/>
          <p:nvPr/>
        </p:nvSpPr>
        <p:spPr>
          <a:xfrm>
            <a:off x="1955600" y="2661933"/>
            <a:ext cx="82072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135463" marR="135463" rtl="0" algn="l">
              <a:lnSpc>
                <a:spcPct val="115000"/>
              </a:lnSpc>
              <a:spcBef>
                <a:spcPts val="0"/>
              </a:spcBef>
              <a:spcAft>
                <a:spcPts val="0"/>
              </a:spcAft>
              <a:buNone/>
            </a:pPr>
            <a:r>
              <a:rPr b="1" lang="en" sz="2133">
                <a:solidFill>
                  <a:schemeClr val="dk1"/>
                </a:solidFill>
                <a:latin typeface="Courier New"/>
                <a:ea typeface="Courier New"/>
                <a:cs typeface="Courier New"/>
                <a:sym typeface="Courier New"/>
              </a:rPr>
              <a:t>DELETE</a:t>
            </a:r>
            <a:r>
              <a:rPr lang="en" sz="2133">
                <a:solidFill>
                  <a:schemeClr val="dk1"/>
                </a:solidFill>
                <a:latin typeface="Courier New"/>
                <a:ea typeface="Courier New"/>
                <a:cs typeface="Courier New"/>
                <a:sym typeface="Courier New"/>
              </a:rPr>
              <a:t> FROM customers </a:t>
            </a:r>
            <a:r>
              <a:rPr b="1" lang="en" sz="2133">
                <a:solidFill>
                  <a:schemeClr val="dk1"/>
                </a:solidFill>
                <a:latin typeface="Courier New"/>
                <a:ea typeface="Courier New"/>
                <a:cs typeface="Courier New"/>
                <a:sym typeface="Courier New"/>
              </a:rPr>
              <a:t>WHERE</a:t>
            </a:r>
            <a:r>
              <a:rPr lang="en" sz="2133">
                <a:solidFill>
                  <a:schemeClr val="dk1"/>
                </a:solidFill>
                <a:latin typeface="Courier New"/>
                <a:ea typeface="Courier New"/>
                <a:cs typeface="Courier New"/>
                <a:sym typeface="Courier New"/>
              </a:rPr>
              <a:t> first_name='John';</a:t>
            </a:r>
            <a:endParaRPr sz="2133">
              <a:solidFill>
                <a:schemeClr val="dk1"/>
              </a:solidFill>
              <a:latin typeface="Courier New"/>
              <a:ea typeface="Courier New"/>
              <a:cs typeface="Courier New"/>
              <a:sym typeface="Courier New"/>
            </a:endParaRPr>
          </a:p>
        </p:txBody>
      </p:sp>
      <p:sp>
        <p:nvSpPr>
          <p:cNvPr id="860" name="Google Shape;860;p67"/>
          <p:cNvSpPr txBox="1"/>
          <p:nvPr/>
        </p:nvSpPr>
        <p:spPr>
          <a:xfrm>
            <a:off x="508000" y="1783233"/>
            <a:ext cx="10483200" cy="70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We are deleting the first row where, first name is John</a:t>
            </a:r>
            <a:endParaRPr sz="2133">
              <a:solidFill>
                <a:srgbClr val="333333"/>
              </a:solidFill>
              <a:latin typeface="Avenir"/>
              <a:ea typeface="Avenir"/>
              <a:cs typeface="Avenir"/>
              <a:sym typeface="Avenir"/>
            </a:endParaRPr>
          </a:p>
        </p:txBody>
      </p:sp>
      <p:sp>
        <p:nvSpPr>
          <p:cNvPr id="861" name="Google Shape;861;p67"/>
          <p:cNvSpPr txBox="1"/>
          <p:nvPr/>
        </p:nvSpPr>
        <p:spPr>
          <a:xfrm>
            <a:off x="503400" y="4064000"/>
            <a:ext cx="9075600" cy="588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"customer" table will now look like this:</a:t>
            </a:r>
            <a:endParaRPr sz="2133">
              <a:solidFill>
                <a:schemeClr val="dk1"/>
              </a:solidFill>
              <a:latin typeface="Avenir"/>
              <a:ea typeface="Avenir"/>
              <a:cs typeface="Avenir"/>
              <a:sym typeface="Avenir"/>
            </a:endParaRPr>
          </a:p>
        </p:txBody>
      </p:sp>
      <p:pic>
        <p:nvPicPr>
          <p:cNvPr id="862" name="Google Shape;862;p67"/>
          <p:cNvPicPr preferRelativeResize="0"/>
          <p:nvPr/>
        </p:nvPicPr>
        <p:blipFill rotWithShape="1">
          <a:blip r:embed="rId4">
            <a:alphaModFix/>
          </a:blip>
          <a:srcRect b="0" l="0" r="0" t="0"/>
          <a:stretch/>
        </p:blipFill>
        <p:spPr>
          <a:xfrm>
            <a:off x="3556934" y="5053499"/>
            <a:ext cx="5078133" cy="11079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68"/>
          <p:cNvSpPr txBox="1"/>
          <p:nvPr/>
        </p:nvSpPr>
        <p:spPr>
          <a:xfrm>
            <a:off x="513633" y="2691500"/>
            <a:ext cx="113808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Data Query Language (DQL)</a:t>
            </a:r>
            <a:endParaRPr sz="6667">
              <a:solidFill>
                <a:srgbClr val="7F7F7F"/>
              </a:solidFill>
              <a:latin typeface="Calibri"/>
              <a:ea typeface="Calibri"/>
              <a:cs typeface="Calibri"/>
              <a:sym typeface="Calibri"/>
            </a:endParaRPr>
          </a:p>
        </p:txBody>
      </p:sp>
      <p:sp>
        <p:nvSpPr>
          <p:cNvPr id="869" name="Google Shape;869;p6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70" name="Google Shape;870;p6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71" name="Google Shape;871;p6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A database table</a:t>
            </a:r>
            <a:endParaRPr b="0" i="0" sz="3200" u="none" cap="none" strike="noStrike">
              <a:solidFill>
                <a:srgbClr val="434343"/>
              </a:solidFill>
              <a:latin typeface="Avenir"/>
              <a:ea typeface="Avenir"/>
              <a:cs typeface="Avenir"/>
              <a:sym typeface="Avenir"/>
            </a:endParaRPr>
          </a:p>
        </p:txBody>
      </p:sp>
      <p:sp>
        <p:nvSpPr>
          <p:cNvPr id="145" name="Google Shape;145;p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46" name="Google Shape;146;p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47" name="Google Shape;147;p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48" name="Google Shape;148;p6"/>
          <p:cNvSpPr txBox="1"/>
          <p:nvPr/>
        </p:nvSpPr>
        <p:spPr>
          <a:xfrm>
            <a:off x="508000" y="1869533"/>
            <a:ext cx="6644800" cy="42064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A database consists of one or more tables</a:t>
            </a:r>
            <a:endParaRPr b="0" i="0" sz="2400" u="none" cap="none" strike="noStrike">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A table is the most significant component in an RDBMS</a:t>
            </a:r>
            <a:endParaRPr b="0" i="0" sz="2400" u="none" cap="none" strike="noStrike">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A table is where all data is stored</a:t>
            </a:r>
            <a:endParaRPr b="0" i="0" sz="2400" u="none" cap="none" strike="noStrike">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A table constitutes of rows &amp; columns</a:t>
            </a:r>
            <a:endParaRPr b="0" i="0" sz="2400" u="none" cap="none" strike="noStrike">
              <a:solidFill>
                <a:srgbClr val="666666"/>
              </a:solidFill>
              <a:latin typeface="Avenir"/>
              <a:ea typeface="Avenir"/>
              <a:cs typeface="Avenir"/>
              <a:sym typeface="Avenir"/>
            </a:endParaRPr>
          </a:p>
          <a:p>
            <a:pPr indent="0" lvl="0" marL="609585"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Each column represents attributes of the entity</a:t>
            </a:r>
            <a:endParaRPr b="0" i="0" sz="2400" u="none" cap="none" strike="noStrike">
              <a:solidFill>
                <a:srgbClr val="666666"/>
              </a:solidFill>
              <a:latin typeface="Avenir"/>
              <a:ea typeface="Avenir"/>
              <a:cs typeface="Avenir"/>
              <a:sym typeface="Avenir"/>
            </a:endParaRPr>
          </a:p>
        </p:txBody>
      </p:sp>
      <p:pic>
        <p:nvPicPr>
          <p:cNvPr id="149" name="Google Shape;149;p6"/>
          <p:cNvPicPr preferRelativeResize="0"/>
          <p:nvPr/>
        </p:nvPicPr>
        <p:blipFill rotWithShape="1">
          <a:blip r:embed="rId4">
            <a:alphaModFix/>
          </a:blip>
          <a:srcRect b="0" l="0" r="0" t="0"/>
          <a:stretch/>
        </p:blipFill>
        <p:spPr>
          <a:xfrm>
            <a:off x="7232067" y="2346432"/>
            <a:ext cx="4756735" cy="2616699"/>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6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SELECT Statement - Syntax</a:t>
            </a:r>
            <a:endParaRPr sz="3200">
              <a:solidFill>
                <a:srgbClr val="434343"/>
              </a:solidFill>
              <a:latin typeface="Avenir"/>
              <a:ea typeface="Avenir"/>
              <a:cs typeface="Avenir"/>
              <a:sym typeface="Avenir"/>
            </a:endParaRPr>
          </a:p>
        </p:txBody>
      </p:sp>
      <p:sp>
        <p:nvSpPr>
          <p:cNvPr id="877" name="Google Shape;877;p6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78" name="Google Shape;878;p6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79" name="Google Shape;879;p6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80" name="Google Shape;880;p69"/>
          <p:cNvSpPr txBox="1"/>
          <p:nvPr/>
        </p:nvSpPr>
        <p:spPr>
          <a:xfrm>
            <a:off x="508000" y="1737867"/>
            <a:ext cx="10436800" cy="1422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SELECT statement is used to retrieve data from a table</a:t>
            </a:r>
            <a:endParaRPr sz="2133">
              <a:solidFill>
                <a:srgbClr val="333333"/>
              </a:solidFill>
              <a:latin typeface="Avenir"/>
              <a:ea typeface="Avenir"/>
              <a:cs typeface="Avenir"/>
              <a:sym typeface="Avenir"/>
            </a:endParaRPr>
          </a:p>
          <a:p>
            <a:pPr indent="0" lvl="0" marL="609585" marR="0" rtl="0" algn="l">
              <a:lnSpc>
                <a:spcPct val="115000"/>
              </a:lnSpc>
              <a:spcBef>
                <a:spcPts val="1867"/>
              </a:spcBef>
              <a:spcAft>
                <a:spcPts val="0"/>
              </a:spcAft>
              <a:buNone/>
            </a:pPr>
            <a:r>
              <a:t/>
            </a:r>
            <a:endParaRPr sz="2133">
              <a:solidFill>
                <a:srgbClr val="333333"/>
              </a:solidFill>
              <a:latin typeface="Avenir"/>
              <a:ea typeface="Avenir"/>
              <a:cs typeface="Avenir"/>
              <a:sym typeface="Avenir"/>
            </a:endParaRPr>
          </a:p>
          <a:p>
            <a:pPr indent="-440255" lvl="0" marL="609585" marR="0" rtl="0" algn="l">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data returned is stored in a result table, called the result-set</a:t>
            </a:r>
            <a:endParaRPr sz="2133">
              <a:solidFill>
                <a:srgbClr val="333333"/>
              </a:solidFill>
              <a:latin typeface="Avenir"/>
              <a:ea typeface="Avenir"/>
              <a:cs typeface="Avenir"/>
              <a:sym typeface="Avenir"/>
            </a:endParaRPr>
          </a:p>
        </p:txBody>
      </p:sp>
      <p:sp>
        <p:nvSpPr>
          <p:cNvPr id="881" name="Google Shape;881;p69"/>
          <p:cNvSpPr txBox="1"/>
          <p:nvPr/>
        </p:nvSpPr>
        <p:spPr>
          <a:xfrm>
            <a:off x="1101000" y="4126533"/>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882" name="Google Shape;882;p69"/>
          <p:cNvSpPr txBox="1"/>
          <p:nvPr/>
        </p:nvSpPr>
        <p:spPr>
          <a:xfrm>
            <a:off x="2385800" y="4827167"/>
            <a:ext cx="74204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52396" rtl="0" algn="l">
              <a:lnSpc>
                <a:spcPct val="115000"/>
              </a:lnSpc>
              <a:spcBef>
                <a:spcPts val="0"/>
              </a:spcBef>
              <a:spcAft>
                <a:spcPts val="0"/>
              </a:spcAft>
              <a:buNone/>
            </a:pPr>
            <a:r>
              <a:rPr b="1" lang="en" sz="2133">
                <a:solidFill>
                  <a:srgbClr val="333333"/>
                </a:solidFill>
                <a:highlight>
                  <a:srgbClr val="FFFFFF"/>
                </a:highlight>
                <a:latin typeface="Courier New"/>
                <a:ea typeface="Courier New"/>
                <a:cs typeface="Courier New"/>
                <a:sym typeface="Courier New"/>
              </a:rPr>
              <a:t>SELECT</a:t>
            </a:r>
            <a:r>
              <a:rPr lang="en" sz="2133">
                <a:solidFill>
                  <a:srgbClr val="333333"/>
                </a:solidFill>
                <a:highlight>
                  <a:srgbClr val="FFFFFF"/>
                </a:highlight>
                <a:latin typeface="Courier New"/>
                <a:ea typeface="Courier New"/>
                <a:cs typeface="Courier New"/>
                <a:sym typeface="Courier New"/>
              </a:rPr>
              <a:t> </a:t>
            </a:r>
            <a:r>
              <a:rPr i="1" lang="en" sz="2133">
                <a:solidFill>
                  <a:srgbClr val="333333"/>
                </a:solidFill>
                <a:highlight>
                  <a:srgbClr val="FFFFFF"/>
                </a:highlight>
                <a:latin typeface="Courier New"/>
                <a:ea typeface="Courier New"/>
                <a:cs typeface="Courier New"/>
                <a:sym typeface="Courier New"/>
              </a:rPr>
              <a:t>column1</a:t>
            </a:r>
            <a:r>
              <a:rPr lang="en" sz="2133">
                <a:solidFill>
                  <a:srgbClr val="333333"/>
                </a:solidFill>
                <a:highlight>
                  <a:srgbClr val="FFFFFF"/>
                </a:highlight>
                <a:latin typeface="Courier New"/>
                <a:ea typeface="Courier New"/>
                <a:cs typeface="Courier New"/>
                <a:sym typeface="Courier New"/>
              </a:rPr>
              <a:t>,</a:t>
            </a:r>
            <a:r>
              <a:rPr i="1" lang="en" sz="2133">
                <a:solidFill>
                  <a:srgbClr val="333333"/>
                </a:solidFill>
                <a:highlight>
                  <a:srgbClr val="FFFFFF"/>
                </a:highlight>
                <a:latin typeface="Courier New"/>
                <a:ea typeface="Courier New"/>
                <a:cs typeface="Courier New"/>
                <a:sym typeface="Courier New"/>
              </a:rPr>
              <a:t> column2, … </a:t>
            </a:r>
            <a:r>
              <a:rPr b="1" lang="en" sz="2133">
                <a:solidFill>
                  <a:srgbClr val="333333"/>
                </a:solidFill>
                <a:highlight>
                  <a:srgbClr val="FFFFFF"/>
                </a:highlight>
                <a:latin typeface="Courier New"/>
                <a:ea typeface="Courier New"/>
                <a:cs typeface="Courier New"/>
                <a:sym typeface="Courier New"/>
              </a:rPr>
              <a:t>FROM</a:t>
            </a:r>
            <a:r>
              <a:rPr lang="en" sz="2133">
                <a:solidFill>
                  <a:srgbClr val="333333"/>
                </a:solidFill>
                <a:highlight>
                  <a:srgbClr val="FFFFFF"/>
                </a:highlight>
                <a:latin typeface="Courier New"/>
                <a:ea typeface="Courier New"/>
                <a:cs typeface="Courier New"/>
                <a:sym typeface="Courier New"/>
              </a:rPr>
              <a:t> </a:t>
            </a:r>
            <a:r>
              <a:rPr i="1" lang="en" sz="2133">
                <a:solidFill>
                  <a:srgbClr val="333333"/>
                </a:solidFill>
                <a:highlight>
                  <a:srgbClr val="FFFFFF"/>
                </a:highlight>
                <a:latin typeface="Courier New"/>
                <a:ea typeface="Courier New"/>
                <a:cs typeface="Courier New"/>
                <a:sym typeface="Courier New"/>
              </a:rPr>
              <a:t>table_name</a:t>
            </a:r>
            <a:r>
              <a:rPr lang="en" sz="2133">
                <a:solidFill>
                  <a:srgbClr val="333333"/>
                </a:solidFill>
                <a:highlight>
                  <a:srgbClr val="FFFFFF"/>
                </a:highlight>
                <a:latin typeface="Courier New"/>
                <a:ea typeface="Courier New"/>
                <a:cs typeface="Courier New"/>
                <a:sym typeface="Courier New"/>
              </a:rPr>
              <a:t>;</a:t>
            </a:r>
            <a:endParaRPr b="1" sz="2133">
              <a:solidFill>
                <a:srgbClr val="333333"/>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7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SELECT Statement - Syntax</a:t>
            </a:r>
            <a:endParaRPr sz="3200">
              <a:solidFill>
                <a:srgbClr val="434343"/>
              </a:solidFill>
              <a:latin typeface="Avenir"/>
              <a:ea typeface="Avenir"/>
              <a:cs typeface="Avenir"/>
              <a:sym typeface="Avenir"/>
            </a:endParaRPr>
          </a:p>
        </p:txBody>
      </p:sp>
      <p:sp>
        <p:nvSpPr>
          <p:cNvPr id="888" name="Google Shape;888;p7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89" name="Google Shape;889;p7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890" name="Google Shape;890;p7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891" name="Google Shape;891;p70"/>
          <p:cNvSpPr txBox="1"/>
          <p:nvPr/>
        </p:nvSpPr>
        <p:spPr>
          <a:xfrm>
            <a:off x="503400" y="2148667"/>
            <a:ext cx="10620000" cy="1722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column1, column2, ... are the field names of the table you want to select data from</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0" lvl="0" marL="609585" marR="0" rtl="0" algn="l">
              <a:spcBef>
                <a:spcPts val="0"/>
              </a:spcBef>
              <a:spcAft>
                <a:spcPts val="0"/>
              </a:spcAft>
              <a:buNone/>
            </a:pPr>
            <a:r>
              <a:t/>
            </a:r>
            <a:endParaRPr sz="2133">
              <a:solidFill>
                <a:srgbClr val="333333"/>
              </a:solidFill>
              <a:latin typeface="Avenir"/>
              <a:ea typeface="Avenir"/>
              <a:cs typeface="Avenir"/>
              <a:sym typeface="Avenir"/>
            </a:endParaRPr>
          </a:p>
          <a:p>
            <a:pPr indent="-440255" lvl="0" marL="609585" marR="0" rtl="0" algn="l">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If you want to select all the fields available in the table, use the following syntax</a:t>
            </a:r>
            <a:endParaRPr sz="2133">
              <a:solidFill>
                <a:srgbClr val="333333"/>
              </a:solidFill>
              <a:latin typeface="Avenir"/>
              <a:ea typeface="Avenir"/>
              <a:cs typeface="Avenir"/>
              <a:sym typeface="Avenir"/>
            </a:endParaRPr>
          </a:p>
        </p:txBody>
      </p:sp>
      <p:sp>
        <p:nvSpPr>
          <p:cNvPr id="892" name="Google Shape;892;p70"/>
          <p:cNvSpPr txBox="1"/>
          <p:nvPr/>
        </p:nvSpPr>
        <p:spPr>
          <a:xfrm>
            <a:off x="3457400" y="4787733"/>
            <a:ext cx="5277200" cy="650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52396" rtl="0" algn="ctr">
              <a:lnSpc>
                <a:spcPct val="115000"/>
              </a:lnSpc>
              <a:spcBef>
                <a:spcPts val="0"/>
              </a:spcBef>
              <a:spcAft>
                <a:spcPts val="0"/>
              </a:spcAft>
              <a:buNone/>
            </a:pPr>
            <a:r>
              <a:rPr b="1" lang="en" sz="2133">
                <a:solidFill>
                  <a:srgbClr val="333333"/>
                </a:solidFill>
                <a:highlight>
                  <a:srgbClr val="FFFFFF"/>
                </a:highlight>
                <a:latin typeface="Courier New"/>
                <a:ea typeface="Courier New"/>
                <a:cs typeface="Courier New"/>
                <a:sym typeface="Courier New"/>
              </a:rPr>
              <a:t>SELECT</a:t>
            </a:r>
            <a:r>
              <a:rPr lang="en" sz="2133">
                <a:solidFill>
                  <a:srgbClr val="333333"/>
                </a:solidFill>
                <a:highlight>
                  <a:srgbClr val="FFFFFF"/>
                </a:highlight>
                <a:latin typeface="Courier New"/>
                <a:ea typeface="Courier New"/>
                <a:cs typeface="Courier New"/>
                <a:sym typeface="Courier New"/>
              </a:rPr>
              <a:t> * </a:t>
            </a:r>
            <a:r>
              <a:rPr b="1" lang="en" sz="2133">
                <a:solidFill>
                  <a:srgbClr val="333333"/>
                </a:solidFill>
                <a:highlight>
                  <a:srgbClr val="FFFFFF"/>
                </a:highlight>
                <a:latin typeface="Courier New"/>
                <a:ea typeface="Courier New"/>
                <a:cs typeface="Courier New"/>
                <a:sym typeface="Courier New"/>
              </a:rPr>
              <a:t>FROM </a:t>
            </a:r>
            <a:r>
              <a:rPr i="1" lang="en" sz="2133">
                <a:solidFill>
                  <a:srgbClr val="333333"/>
                </a:solidFill>
                <a:highlight>
                  <a:srgbClr val="FFFFFF"/>
                </a:highlight>
                <a:latin typeface="Courier New"/>
                <a:ea typeface="Courier New"/>
                <a:cs typeface="Courier New"/>
                <a:sym typeface="Courier New"/>
              </a:rPr>
              <a:t>table_name</a:t>
            </a:r>
            <a:r>
              <a:rPr lang="en" sz="2133">
                <a:solidFill>
                  <a:srgbClr val="333333"/>
                </a:solidFill>
                <a:highlight>
                  <a:srgbClr val="FFFFFF"/>
                </a:highlight>
                <a:latin typeface="Courier New"/>
                <a:ea typeface="Courier New"/>
                <a:cs typeface="Courier New"/>
                <a:sym typeface="Courier New"/>
              </a:rPr>
              <a:t>;</a:t>
            </a:r>
            <a:endParaRPr b="1" sz="2133">
              <a:solidFill>
                <a:srgbClr val="333333"/>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7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SELECT Statement - Data</a:t>
            </a:r>
            <a:endParaRPr sz="3200">
              <a:solidFill>
                <a:srgbClr val="434343"/>
              </a:solidFill>
              <a:latin typeface="Avenir"/>
              <a:ea typeface="Avenir"/>
              <a:cs typeface="Avenir"/>
              <a:sym typeface="Avenir"/>
            </a:endParaRPr>
          </a:p>
        </p:txBody>
      </p:sp>
      <p:sp>
        <p:nvSpPr>
          <p:cNvPr id="898" name="Google Shape;898;p7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899" name="Google Shape;899;p7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00" name="Google Shape;900;p7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901" name="Google Shape;901;p71"/>
          <p:cNvGraphicFramePr/>
          <p:nvPr/>
        </p:nvGraphicFramePr>
        <p:xfrm>
          <a:off x="2632859" y="2890603"/>
          <a:ext cx="3000000" cy="3000000"/>
        </p:xfrm>
        <a:graphic>
          <a:graphicData uri="http://schemas.openxmlformats.org/drawingml/2006/table">
            <a:tbl>
              <a:tblPr>
                <a:noFill/>
                <a:tableStyleId>{DDA3E305-7AAE-48A7-A098-6525D307D14D}</a:tableStyleId>
              </a:tblPr>
              <a:tblGrid>
                <a:gridCol w="2087900"/>
                <a:gridCol w="1623425"/>
                <a:gridCol w="1735300"/>
                <a:gridCol w="1504300"/>
              </a:tblGrid>
              <a:tr h="568925">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CustomerID</a:t>
                      </a:r>
                      <a:endParaRPr sz="21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FirstName</a:t>
                      </a:r>
                      <a:endParaRPr sz="21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LastName</a:t>
                      </a:r>
                      <a:endParaRPr sz="21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country</a:t>
                      </a:r>
                      <a:endParaRPr sz="2100" u="none" cap="none" strike="noStrike">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1</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Mike</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Christensen</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USA</a:t>
                      </a:r>
                      <a:endParaRPr sz="2100" u="none" cap="none" strike="noStrike">
                        <a:latin typeface="Avenir"/>
                        <a:ea typeface="Avenir"/>
                        <a:cs typeface="Avenir"/>
                        <a:sym typeface="Avenir"/>
                      </a:endParaRPr>
                    </a:p>
                  </a:txBody>
                  <a:tcPr marT="121900" marB="121900" marR="121900" marL="121900"/>
                </a:tc>
              </a:tr>
              <a:tr h="568925">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2</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Andy</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Hollands</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Australia</a:t>
                      </a:r>
                      <a:endParaRPr sz="2100" u="none" cap="none" strike="noStrike">
                        <a:latin typeface="Avenir"/>
                        <a:ea typeface="Avenir"/>
                        <a:cs typeface="Avenir"/>
                        <a:sym typeface="Avenir"/>
                      </a:endParaRPr>
                    </a:p>
                  </a:txBody>
                  <a:tcPr marT="121900" marB="121900" marR="121900" marL="121900"/>
                </a:tc>
              </a:tr>
              <a:tr h="568925">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3</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Rahul</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Vedantam</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India</a:t>
                      </a:r>
                      <a:endParaRPr sz="2100" u="none" cap="none" strike="noStrike">
                        <a:latin typeface="Avenir"/>
                        <a:ea typeface="Avenir"/>
                        <a:cs typeface="Avenir"/>
                        <a:sym typeface="Avenir"/>
                      </a:endParaRPr>
                    </a:p>
                  </a:txBody>
                  <a:tcPr marT="121900" marB="121900" marR="121900" marL="121900"/>
                </a:tc>
              </a:tr>
            </a:tbl>
          </a:graphicData>
        </a:graphic>
      </p:graphicFrame>
      <p:sp>
        <p:nvSpPr>
          <p:cNvPr id="902" name="Google Shape;902;p71"/>
          <p:cNvSpPr txBox="1"/>
          <p:nvPr/>
        </p:nvSpPr>
        <p:spPr>
          <a:xfrm>
            <a:off x="600867" y="1841300"/>
            <a:ext cx="10436800" cy="5972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rgbClr val="333333"/>
                </a:solidFill>
                <a:latin typeface="Avenir"/>
                <a:ea typeface="Avenir"/>
                <a:cs typeface="Avenir"/>
                <a:sym typeface="Avenir"/>
              </a:rPr>
              <a:t>Below is a selection from the "Customers" table in the “company” database:</a:t>
            </a:r>
            <a:endParaRPr sz="2133">
              <a:solidFill>
                <a:srgbClr val="333333"/>
              </a:solidFill>
              <a:latin typeface="Avenir"/>
              <a:ea typeface="Avenir"/>
              <a:cs typeface="Avenir"/>
              <a:sym typeface="Avenir"/>
            </a:endParaRPr>
          </a:p>
        </p:txBody>
      </p:sp>
      <p:graphicFrame>
        <p:nvGraphicFramePr>
          <p:cNvPr id="903" name="Google Shape;903;p71"/>
          <p:cNvGraphicFramePr/>
          <p:nvPr/>
        </p:nvGraphicFramePr>
        <p:xfrm>
          <a:off x="2632859" y="5186603"/>
          <a:ext cx="3000000" cy="3000000"/>
        </p:xfrm>
        <a:graphic>
          <a:graphicData uri="http://schemas.openxmlformats.org/drawingml/2006/table">
            <a:tbl>
              <a:tblPr>
                <a:noFill/>
                <a:tableStyleId>{DDA3E305-7AAE-48A7-A098-6525D307D14D}</a:tableStyleId>
              </a:tblPr>
              <a:tblGrid>
                <a:gridCol w="2087900"/>
                <a:gridCol w="1623425"/>
                <a:gridCol w="1735300"/>
                <a:gridCol w="1504300"/>
              </a:tblGrid>
              <a:tr h="568925">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4</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Jeevan</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Sharma</a:t>
                      </a:r>
                      <a:endParaRPr sz="21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100"/>
                        <a:buFont typeface="Avenir"/>
                        <a:buNone/>
                      </a:pPr>
                      <a:r>
                        <a:rPr lang="en" sz="2100" u="none" cap="none" strike="noStrike">
                          <a:latin typeface="Avenir"/>
                          <a:ea typeface="Avenir"/>
                          <a:cs typeface="Avenir"/>
                          <a:sym typeface="Avenir"/>
                        </a:rPr>
                        <a:t>India</a:t>
                      </a:r>
                      <a:endParaRPr sz="2100" u="none" cap="none" strike="noStrike">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7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SELECT Column - Example</a:t>
            </a:r>
            <a:endParaRPr sz="3200">
              <a:solidFill>
                <a:srgbClr val="434343"/>
              </a:solidFill>
              <a:latin typeface="Avenir"/>
              <a:ea typeface="Avenir"/>
              <a:cs typeface="Avenir"/>
              <a:sym typeface="Avenir"/>
            </a:endParaRPr>
          </a:p>
        </p:txBody>
      </p:sp>
      <p:sp>
        <p:nvSpPr>
          <p:cNvPr id="909" name="Google Shape;909;p7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10" name="Google Shape;910;p7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11" name="Google Shape;911;p7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12" name="Google Shape;912;p72"/>
          <p:cNvSpPr txBox="1"/>
          <p:nvPr/>
        </p:nvSpPr>
        <p:spPr>
          <a:xfrm>
            <a:off x="503400" y="1830200"/>
            <a:ext cx="10441200" cy="91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following SQL statement selects the "first_name"and “country”columns from the "Customers" table:</a:t>
            </a:r>
            <a:endParaRPr sz="2133">
              <a:solidFill>
                <a:srgbClr val="333333"/>
              </a:solidFill>
              <a:latin typeface="Avenir"/>
              <a:ea typeface="Avenir"/>
              <a:cs typeface="Avenir"/>
              <a:sym typeface="Avenir"/>
            </a:endParaRPr>
          </a:p>
        </p:txBody>
      </p:sp>
      <p:sp>
        <p:nvSpPr>
          <p:cNvPr id="913" name="Google Shape;913;p72"/>
          <p:cNvSpPr txBox="1"/>
          <p:nvPr/>
        </p:nvSpPr>
        <p:spPr>
          <a:xfrm>
            <a:off x="1848800" y="3072933"/>
            <a:ext cx="89208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152396" marR="152396" rtl="0" algn="ctr">
              <a:lnSpc>
                <a:spcPct val="115000"/>
              </a:lnSpc>
              <a:spcBef>
                <a:spcPts val="0"/>
              </a:spcBef>
              <a:spcAft>
                <a:spcPts val="0"/>
              </a:spcAft>
              <a:buNone/>
            </a:pPr>
            <a:r>
              <a:rPr b="1" lang="en" sz="2133">
                <a:solidFill>
                  <a:srgbClr val="333333"/>
                </a:solidFill>
                <a:highlight>
                  <a:srgbClr val="FFFFFF"/>
                </a:highlight>
                <a:latin typeface="Courier New"/>
                <a:ea typeface="Courier New"/>
                <a:cs typeface="Courier New"/>
                <a:sym typeface="Courier New"/>
              </a:rPr>
              <a:t>SELECT</a:t>
            </a:r>
            <a:r>
              <a:rPr lang="en" sz="2133">
                <a:solidFill>
                  <a:srgbClr val="333333"/>
                </a:solidFill>
                <a:highlight>
                  <a:srgbClr val="FFFFFF"/>
                </a:highlight>
                <a:latin typeface="Courier New"/>
                <a:ea typeface="Courier New"/>
                <a:cs typeface="Courier New"/>
                <a:sym typeface="Courier New"/>
              </a:rPr>
              <a:t> first_name, Country </a:t>
            </a:r>
            <a:r>
              <a:rPr b="1" lang="en" sz="2133">
                <a:solidFill>
                  <a:srgbClr val="333333"/>
                </a:solidFill>
                <a:highlight>
                  <a:srgbClr val="FFFFFF"/>
                </a:highlight>
                <a:latin typeface="Courier New"/>
                <a:ea typeface="Courier New"/>
                <a:cs typeface="Courier New"/>
                <a:sym typeface="Courier New"/>
              </a:rPr>
              <a:t>FROM</a:t>
            </a:r>
            <a:r>
              <a:rPr lang="en" sz="2133">
                <a:solidFill>
                  <a:srgbClr val="333333"/>
                </a:solidFill>
                <a:highlight>
                  <a:srgbClr val="FFFFFF"/>
                </a:highlight>
                <a:latin typeface="Courier New"/>
                <a:ea typeface="Courier New"/>
                <a:cs typeface="Courier New"/>
                <a:sym typeface="Courier New"/>
              </a:rPr>
              <a:t> Customers;</a:t>
            </a:r>
            <a:endParaRPr b="1" sz="2133">
              <a:solidFill>
                <a:srgbClr val="333333"/>
              </a:solidFill>
              <a:latin typeface="Courier New"/>
              <a:ea typeface="Courier New"/>
              <a:cs typeface="Courier New"/>
              <a:sym typeface="Courier New"/>
            </a:endParaRPr>
          </a:p>
        </p:txBody>
      </p:sp>
      <p:sp>
        <p:nvSpPr>
          <p:cNvPr id="914" name="Google Shape;914;p72"/>
          <p:cNvSpPr txBox="1"/>
          <p:nvPr/>
        </p:nvSpPr>
        <p:spPr>
          <a:xfrm>
            <a:off x="1848801" y="4392229"/>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915" name="Google Shape;915;p72"/>
          <p:cNvPicPr preferRelativeResize="0"/>
          <p:nvPr/>
        </p:nvPicPr>
        <p:blipFill rotWithShape="1">
          <a:blip r:embed="rId4">
            <a:alphaModFix/>
          </a:blip>
          <a:srcRect b="0" l="0" r="0" t="0"/>
          <a:stretch/>
        </p:blipFill>
        <p:spPr>
          <a:xfrm>
            <a:off x="4621100" y="4709134"/>
            <a:ext cx="2343533" cy="172836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7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Selecting all columns - Example</a:t>
            </a:r>
            <a:endParaRPr sz="3200">
              <a:solidFill>
                <a:srgbClr val="434343"/>
              </a:solidFill>
              <a:latin typeface="Avenir"/>
              <a:ea typeface="Avenir"/>
              <a:cs typeface="Avenir"/>
              <a:sym typeface="Avenir"/>
            </a:endParaRPr>
          </a:p>
        </p:txBody>
      </p:sp>
      <p:sp>
        <p:nvSpPr>
          <p:cNvPr id="921" name="Google Shape;921;p7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22" name="Google Shape;922;p7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23" name="Google Shape;923;p7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24" name="Google Shape;924;p73"/>
          <p:cNvSpPr txBox="1"/>
          <p:nvPr/>
        </p:nvSpPr>
        <p:spPr>
          <a:xfrm>
            <a:off x="508000" y="1839467"/>
            <a:ext cx="10823600" cy="91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1867"/>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following SQL statement selects all the columns from the "Customers" table:</a:t>
            </a:r>
            <a:endParaRPr sz="2133">
              <a:solidFill>
                <a:srgbClr val="333333"/>
              </a:solidFill>
              <a:latin typeface="Avenir"/>
              <a:ea typeface="Avenir"/>
              <a:cs typeface="Avenir"/>
              <a:sym typeface="Avenir"/>
            </a:endParaRPr>
          </a:p>
        </p:txBody>
      </p:sp>
      <p:sp>
        <p:nvSpPr>
          <p:cNvPr id="925" name="Google Shape;925;p73"/>
          <p:cNvSpPr txBox="1"/>
          <p:nvPr/>
        </p:nvSpPr>
        <p:spPr>
          <a:xfrm>
            <a:off x="2464600" y="3076800"/>
            <a:ext cx="74220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152396" marR="152396" rtl="0" algn="ctr">
              <a:lnSpc>
                <a:spcPct val="115000"/>
              </a:lnSpc>
              <a:spcBef>
                <a:spcPts val="0"/>
              </a:spcBef>
              <a:spcAft>
                <a:spcPts val="0"/>
              </a:spcAft>
              <a:buNone/>
            </a:pPr>
            <a:r>
              <a:rPr b="1" lang="en" sz="2133">
                <a:solidFill>
                  <a:srgbClr val="333333"/>
                </a:solidFill>
                <a:highlight>
                  <a:srgbClr val="FFFFFF"/>
                </a:highlight>
                <a:latin typeface="Courier New"/>
                <a:ea typeface="Courier New"/>
                <a:cs typeface="Courier New"/>
                <a:sym typeface="Courier New"/>
              </a:rPr>
              <a:t>SELECT</a:t>
            </a:r>
            <a:r>
              <a:rPr lang="en" sz="2133">
                <a:solidFill>
                  <a:srgbClr val="333333"/>
                </a:solidFill>
                <a:highlight>
                  <a:srgbClr val="FFFFFF"/>
                </a:highlight>
                <a:latin typeface="Courier New"/>
                <a:ea typeface="Courier New"/>
                <a:cs typeface="Courier New"/>
                <a:sym typeface="Courier New"/>
              </a:rPr>
              <a:t> * </a:t>
            </a:r>
            <a:r>
              <a:rPr b="1" lang="en" sz="2133">
                <a:solidFill>
                  <a:srgbClr val="333333"/>
                </a:solidFill>
                <a:highlight>
                  <a:srgbClr val="FFFFFF"/>
                </a:highlight>
                <a:latin typeface="Courier New"/>
                <a:ea typeface="Courier New"/>
                <a:cs typeface="Courier New"/>
                <a:sym typeface="Courier New"/>
              </a:rPr>
              <a:t>FROM</a:t>
            </a:r>
            <a:r>
              <a:rPr lang="en" sz="2133">
                <a:solidFill>
                  <a:srgbClr val="333333"/>
                </a:solidFill>
                <a:highlight>
                  <a:srgbClr val="FFFFFF"/>
                </a:highlight>
                <a:latin typeface="Courier New"/>
                <a:ea typeface="Courier New"/>
                <a:cs typeface="Courier New"/>
                <a:sym typeface="Courier New"/>
              </a:rPr>
              <a:t> Customers;</a:t>
            </a:r>
            <a:endParaRPr b="1" sz="2133">
              <a:solidFill>
                <a:srgbClr val="333333"/>
              </a:solidFill>
              <a:latin typeface="Courier New"/>
              <a:ea typeface="Courier New"/>
              <a:cs typeface="Courier New"/>
              <a:sym typeface="Courier New"/>
            </a:endParaRPr>
          </a:p>
        </p:txBody>
      </p:sp>
      <p:sp>
        <p:nvSpPr>
          <p:cNvPr id="926" name="Google Shape;926;p73"/>
          <p:cNvSpPr txBox="1"/>
          <p:nvPr/>
        </p:nvSpPr>
        <p:spPr>
          <a:xfrm>
            <a:off x="1953001" y="4122063"/>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927" name="Google Shape;927;p73"/>
          <p:cNvPicPr preferRelativeResize="0"/>
          <p:nvPr/>
        </p:nvPicPr>
        <p:blipFill rotWithShape="1">
          <a:blip r:embed="rId4">
            <a:alphaModFix/>
          </a:blip>
          <a:srcRect b="0" l="0" r="0" t="0"/>
          <a:stretch/>
        </p:blipFill>
        <p:spPr>
          <a:xfrm>
            <a:off x="3740467" y="4680934"/>
            <a:ext cx="4711067" cy="15475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7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Syntax</a:t>
            </a:r>
            <a:endParaRPr sz="3200">
              <a:solidFill>
                <a:srgbClr val="434343"/>
              </a:solidFill>
              <a:latin typeface="Avenir"/>
              <a:ea typeface="Avenir"/>
              <a:cs typeface="Avenir"/>
              <a:sym typeface="Avenir"/>
            </a:endParaRPr>
          </a:p>
        </p:txBody>
      </p:sp>
      <p:sp>
        <p:nvSpPr>
          <p:cNvPr id="933" name="Google Shape;933;p7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34" name="Google Shape;934;p7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35" name="Google Shape;935;p7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36" name="Google Shape;936;p74"/>
          <p:cNvSpPr txBox="1"/>
          <p:nvPr/>
        </p:nvSpPr>
        <p:spPr>
          <a:xfrm>
            <a:off x="508000" y="1941067"/>
            <a:ext cx="11480800" cy="13108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WHERE clause is used to filter records</a:t>
            </a:r>
            <a:endParaRPr sz="2133">
              <a:solidFill>
                <a:srgbClr val="333333"/>
              </a:solidFill>
              <a:latin typeface="Avenir"/>
              <a:ea typeface="Avenir"/>
              <a:cs typeface="Avenir"/>
              <a:sym typeface="Avenir"/>
            </a:endParaRPr>
          </a:p>
          <a:p>
            <a:pPr indent="0" lvl="0" marL="609585" marR="0" rtl="0" algn="l">
              <a:lnSpc>
                <a:spcPct val="115000"/>
              </a:lnSpc>
              <a:spcBef>
                <a:spcPts val="1867"/>
              </a:spcBef>
              <a:spcAft>
                <a:spcPts val="0"/>
              </a:spcAft>
              <a:buNone/>
            </a:pPr>
            <a:r>
              <a:t/>
            </a:r>
            <a:endParaRPr sz="2133">
              <a:solidFill>
                <a:srgbClr val="333333"/>
              </a:solidFill>
              <a:latin typeface="Avenir"/>
              <a:ea typeface="Avenir"/>
              <a:cs typeface="Avenir"/>
              <a:sym typeface="Avenir"/>
            </a:endParaRPr>
          </a:p>
          <a:p>
            <a:pPr indent="-440255" lvl="0" marL="609585" marR="0" rtl="0" algn="l">
              <a:lnSpc>
                <a:spcPct val="115000"/>
              </a:lnSpc>
              <a:spcBef>
                <a:spcPts val="1867"/>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WHERE clause is used to extract only those records that fulfill a specified condition</a:t>
            </a:r>
            <a:endParaRPr sz="2133">
              <a:solidFill>
                <a:srgbClr val="333333"/>
              </a:solidFill>
              <a:latin typeface="Avenir"/>
              <a:ea typeface="Avenir"/>
              <a:cs typeface="Avenir"/>
              <a:sym typeface="Avenir"/>
            </a:endParaRPr>
          </a:p>
        </p:txBody>
      </p:sp>
      <p:sp>
        <p:nvSpPr>
          <p:cNvPr id="937" name="Google Shape;937;p74"/>
          <p:cNvSpPr txBox="1"/>
          <p:nvPr/>
        </p:nvSpPr>
        <p:spPr>
          <a:xfrm>
            <a:off x="897433" y="4014833"/>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938" name="Google Shape;938;p74"/>
          <p:cNvSpPr txBox="1"/>
          <p:nvPr/>
        </p:nvSpPr>
        <p:spPr>
          <a:xfrm>
            <a:off x="1100633" y="4701700"/>
            <a:ext cx="10514800" cy="7632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52396" rtl="0" algn="l">
              <a:lnSpc>
                <a:spcPct val="115000"/>
              </a:lnSpc>
              <a:spcBef>
                <a:spcPts val="0"/>
              </a:spcBef>
              <a:spcAft>
                <a:spcPts val="0"/>
              </a:spcAft>
              <a:buNone/>
            </a:pPr>
            <a:r>
              <a:rPr b="1" lang="en" sz="2133">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column1</a:t>
            </a:r>
            <a:r>
              <a:rPr lang="en" sz="2133">
                <a:solidFill>
                  <a:srgbClr val="333333"/>
                </a:solidFill>
                <a:latin typeface="Courier New"/>
                <a:ea typeface="Courier New"/>
                <a:cs typeface="Courier New"/>
                <a:sym typeface="Courier New"/>
              </a:rPr>
              <a:t>,</a:t>
            </a:r>
            <a:r>
              <a:rPr i="1" lang="en" sz="2133">
                <a:solidFill>
                  <a:srgbClr val="333333"/>
                </a:solidFill>
                <a:latin typeface="Courier New"/>
                <a:ea typeface="Courier New"/>
                <a:cs typeface="Courier New"/>
                <a:sym typeface="Courier New"/>
              </a:rPr>
              <a:t> column2, … </a:t>
            </a:r>
            <a:r>
              <a:rPr b="1" lang="en" sz="2133">
                <a:solidFill>
                  <a:srgbClr val="333333"/>
                </a:solidFill>
                <a:latin typeface="Courier New"/>
                <a:ea typeface="Courier New"/>
                <a:cs typeface="Courier New"/>
                <a:sym typeface="Courier New"/>
              </a:rPr>
              <a:t>FROM</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table_name </a:t>
            </a:r>
            <a:r>
              <a:rPr b="1" lang="en" sz="2133">
                <a:solidFill>
                  <a:srgbClr val="333333"/>
                </a:solidFill>
                <a:latin typeface="Courier New"/>
                <a:ea typeface="Courier New"/>
                <a:cs typeface="Courier New"/>
                <a:sym typeface="Courier New"/>
              </a:rPr>
              <a:t>WHERE</a:t>
            </a:r>
            <a:r>
              <a:rPr lang="en" sz="2133">
                <a:solidFill>
                  <a:srgbClr val="333333"/>
                </a:solidFill>
                <a:latin typeface="Courier New"/>
                <a:ea typeface="Courier New"/>
                <a:cs typeface="Courier New"/>
                <a:sym typeface="Courier New"/>
              </a:rPr>
              <a:t> </a:t>
            </a:r>
            <a:r>
              <a:rPr i="1" lang="en" sz="2133">
                <a:solidFill>
                  <a:srgbClr val="333333"/>
                </a:solidFill>
                <a:latin typeface="Courier New"/>
                <a:ea typeface="Courier New"/>
                <a:cs typeface="Courier New"/>
                <a:sym typeface="Courier New"/>
              </a:rPr>
              <a:t>condition</a:t>
            </a:r>
            <a:r>
              <a:rPr lang="en" sz="2133">
                <a:solidFill>
                  <a:srgbClr val="333333"/>
                </a:solidFill>
                <a:latin typeface="Courier New"/>
                <a:ea typeface="Courier New"/>
                <a:cs typeface="Courier New"/>
                <a:sym typeface="Courier New"/>
              </a:rPr>
              <a:t>;</a:t>
            </a:r>
            <a:endParaRPr b="1" sz="2133">
              <a:solidFill>
                <a:srgbClr val="333333"/>
              </a:solidFill>
              <a:latin typeface="Courier New"/>
              <a:ea typeface="Courier New"/>
              <a:cs typeface="Courier New"/>
              <a:sym typeface="Courier New"/>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7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44" name="Google Shape;944;p7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45" name="Google Shape;945;p7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46" name="Google Shape;946;p75"/>
          <p:cNvSpPr txBox="1"/>
          <p:nvPr/>
        </p:nvSpPr>
        <p:spPr>
          <a:xfrm>
            <a:off x="971967" y="3008200"/>
            <a:ext cx="10360400" cy="10244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1333"/>
              </a:spcAft>
              <a:buNone/>
            </a:pPr>
            <a:r>
              <a:rPr i="1" lang="en" sz="2667">
                <a:solidFill>
                  <a:srgbClr val="333333"/>
                </a:solidFill>
                <a:latin typeface="Trebuchet MS"/>
                <a:ea typeface="Trebuchet MS"/>
                <a:cs typeface="Trebuchet MS"/>
                <a:sym typeface="Trebuchet MS"/>
              </a:rPr>
              <a:t>The WHERE clause is not only used in SELECT statement, it is also used in UPDATE, DELETE statement, etc.!</a:t>
            </a:r>
            <a:endParaRPr i="1" sz="2667">
              <a:solidFill>
                <a:srgbClr val="333333"/>
              </a:solidFill>
              <a:latin typeface="Trebuchet MS"/>
              <a:ea typeface="Trebuchet MS"/>
              <a:cs typeface="Trebuchet MS"/>
              <a:sym typeface="Trebuchet MS"/>
            </a:endParaRPr>
          </a:p>
        </p:txBody>
      </p:sp>
      <p:pic>
        <p:nvPicPr>
          <p:cNvPr id="947" name="Google Shape;947;p75"/>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7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WHERE Clause- Example</a:t>
            </a:r>
            <a:endParaRPr sz="3200">
              <a:solidFill>
                <a:srgbClr val="434343"/>
              </a:solidFill>
              <a:latin typeface="Avenir"/>
              <a:ea typeface="Avenir"/>
              <a:cs typeface="Avenir"/>
              <a:sym typeface="Avenir"/>
            </a:endParaRPr>
          </a:p>
          <a:p>
            <a:pPr indent="0" lvl="0" marL="0" marR="0" rtl="0" algn="l">
              <a:spcBef>
                <a:spcPts val="0"/>
              </a:spcBef>
              <a:spcAft>
                <a:spcPts val="0"/>
              </a:spcAft>
              <a:buNone/>
            </a:pPr>
            <a:r>
              <a:t/>
            </a:r>
            <a:endParaRPr sz="3200">
              <a:solidFill>
                <a:srgbClr val="434343"/>
              </a:solidFill>
              <a:latin typeface="Avenir"/>
              <a:ea typeface="Avenir"/>
              <a:cs typeface="Avenir"/>
              <a:sym typeface="Avenir"/>
            </a:endParaRPr>
          </a:p>
        </p:txBody>
      </p:sp>
      <p:sp>
        <p:nvSpPr>
          <p:cNvPr id="953" name="Google Shape;953;p7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54" name="Google Shape;954;p7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55" name="Google Shape;955;p7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56" name="Google Shape;956;p76"/>
          <p:cNvSpPr txBox="1"/>
          <p:nvPr/>
        </p:nvSpPr>
        <p:spPr>
          <a:xfrm>
            <a:off x="503400" y="1941067"/>
            <a:ext cx="11485600" cy="9144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following SQL statement selects all the customers from the country "India", in the "Customers" table:</a:t>
            </a:r>
            <a:endParaRPr sz="2133">
              <a:solidFill>
                <a:srgbClr val="333333"/>
              </a:solidFill>
              <a:latin typeface="Avenir"/>
              <a:ea typeface="Avenir"/>
              <a:cs typeface="Avenir"/>
              <a:sym typeface="Avenir"/>
            </a:endParaRPr>
          </a:p>
        </p:txBody>
      </p:sp>
      <p:sp>
        <p:nvSpPr>
          <p:cNvPr id="957" name="Google Shape;957;p76"/>
          <p:cNvSpPr txBox="1"/>
          <p:nvPr/>
        </p:nvSpPr>
        <p:spPr>
          <a:xfrm>
            <a:off x="2073200" y="3254433"/>
            <a:ext cx="8045600" cy="7044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152396" rtl="0" algn="ctr">
              <a:lnSpc>
                <a:spcPct val="115000"/>
              </a:lnSpc>
              <a:spcBef>
                <a:spcPts val="0"/>
              </a:spcBef>
              <a:spcAft>
                <a:spcPts val="0"/>
              </a:spcAft>
              <a:buNone/>
            </a:pPr>
            <a:r>
              <a:rPr b="1" lang="en" sz="2133">
                <a:solidFill>
                  <a:srgbClr val="333333"/>
                </a:solidFill>
                <a:highlight>
                  <a:srgbClr val="FFFFFF"/>
                </a:highlight>
                <a:latin typeface="Courier New"/>
                <a:ea typeface="Courier New"/>
                <a:cs typeface="Courier New"/>
                <a:sym typeface="Courier New"/>
              </a:rPr>
              <a:t>SELECT</a:t>
            </a:r>
            <a:r>
              <a:rPr lang="en" sz="2133">
                <a:solidFill>
                  <a:srgbClr val="333333"/>
                </a:solidFill>
                <a:highlight>
                  <a:srgbClr val="FFFFFF"/>
                </a:highlight>
                <a:latin typeface="Courier New"/>
                <a:ea typeface="Courier New"/>
                <a:cs typeface="Courier New"/>
                <a:sym typeface="Courier New"/>
              </a:rPr>
              <a:t> * </a:t>
            </a:r>
            <a:r>
              <a:rPr b="1" lang="en" sz="2133">
                <a:solidFill>
                  <a:srgbClr val="333333"/>
                </a:solidFill>
                <a:highlight>
                  <a:srgbClr val="FFFFFF"/>
                </a:highlight>
                <a:latin typeface="Courier New"/>
                <a:ea typeface="Courier New"/>
                <a:cs typeface="Courier New"/>
                <a:sym typeface="Courier New"/>
              </a:rPr>
              <a:t>FROM</a:t>
            </a:r>
            <a:r>
              <a:rPr lang="en" sz="2133">
                <a:solidFill>
                  <a:srgbClr val="333333"/>
                </a:solidFill>
                <a:highlight>
                  <a:srgbClr val="FFFFFF"/>
                </a:highlight>
                <a:latin typeface="Courier New"/>
                <a:ea typeface="Courier New"/>
                <a:cs typeface="Courier New"/>
                <a:sym typeface="Courier New"/>
              </a:rPr>
              <a:t> Customers </a:t>
            </a:r>
            <a:r>
              <a:rPr b="1" lang="en" sz="2133">
                <a:solidFill>
                  <a:srgbClr val="333333"/>
                </a:solidFill>
                <a:highlight>
                  <a:srgbClr val="FFFFFF"/>
                </a:highlight>
                <a:latin typeface="Courier New"/>
                <a:ea typeface="Courier New"/>
                <a:cs typeface="Courier New"/>
                <a:sym typeface="Courier New"/>
              </a:rPr>
              <a:t>WHERE</a:t>
            </a:r>
            <a:r>
              <a:rPr lang="en" sz="2133">
                <a:solidFill>
                  <a:srgbClr val="333333"/>
                </a:solidFill>
                <a:highlight>
                  <a:srgbClr val="FFFFFF"/>
                </a:highlight>
                <a:latin typeface="Courier New"/>
                <a:ea typeface="Courier New"/>
                <a:cs typeface="Courier New"/>
                <a:sym typeface="Courier New"/>
              </a:rPr>
              <a:t> Country=</a:t>
            </a:r>
            <a:r>
              <a:rPr b="1" lang="en" sz="2133">
                <a:solidFill>
                  <a:srgbClr val="A52A2A"/>
                </a:solidFill>
                <a:highlight>
                  <a:srgbClr val="FFFFFF"/>
                </a:highlight>
                <a:latin typeface="Courier New"/>
                <a:ea typeface="Courier New"/>
                <a:cs typeface="Courier New"/>
                <a:sym typeface="Courier New"/>
              </a:rPr>
              <a:t>'India'</a:t>
            </a:r>
            <a:r>
              <a:rPr lang="en" sz="2133">
                <a:solidFill>
                  <a:schemeClr val="dk1"/>
                </a:solidFill>
                <a:highlight>
                  <a:srgbClr val="FFFFFF"/>
                </a:highlight>
                <a:latin typeface="Courier New"/>
                <a:ea typeface="Courier New"/>
                <a:cs typeface="Courier New"/>
                <a:sym typeface="Courier New"/>
              </a:rPr>
              <a:t>;</a:t>
            </a:r>
            <a:endParaRPr b="1" sz="2133">
              <a:solidFill>
                <a:srgbClr val="333333"/>
              </a:solidFill>
              <a:latin typeface="Courier New"/>
              <a:ea typeface="Courier New"/>
              <a:cs typeface="Courier New"/>
              <a:sym typeface="Courier New"/>
            </a:endParaRPr>
          </a:p>
        </p:txBody>
      </p:sp>
      <p:sp>
        <p:nvSpPr>
          <p:cNvPr id="958" name="Google Shape;958;p76"/>
          <p:cNvSpPr txBox="1"/>
          <p:nvPr/>
        </p:nvSpPr>
        <p:spPr>
          <a:xfrm>
            <a:off x="1260400" y="4220000"/>
            <a:ext cx="1284800" cy="5580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pic>
        <p:nvPicPr>
          <p:cNvPr id="959" name="Google Shape;959;p76"/>
          <p:cNvPicPr preferRelativeResize="0"/>
          <p:nvPr/>
        </p:nvPicPr>
        <p:blipFill rotWithShape="1">
          <a:blip r:embed="rId4">
            <a:alphaModFix/>
          </a:blip>
          <a:srcRect b="0" l="0" r="0" t="0"/>
          <a:stretch/>
        </p:blipFill>
        <p:spPr>
          <a:xfrm>
            <a:off x="3690118" y="4862200"/>
            <a:ext cx="4811767" cy="1084133"/>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7"/>
          <p:cNvSpPr txBox="1"/>
          <p:nvPr/>
        </p:nvSpPr>
        <p:spPr>
          <a:xfrm>
            <a:off x="507999" y="210000"/>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Operators in the WHERE Clause</a:t>
            </a:r>
            <a:endParaRPr sz="3200">
              <a:solidFill>
                <a:srgbClr val="434343"/>
              </a:solidFill>
              <a:latin typeface="Avenir"/>
              <a:ea typeface="Avenir"/>
              <a:cs typeface="Avenir"/>
              <a:sym typeface="Avenir"/>
            </a:endParaRPr>
          </a:p>
        </p:txBody>
      </p:sp>
      <p:sp>
        <p:nvSpPr>
          <p:cNvPr id="965" name="Google Shape;965;p7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66" name="Google Shape;966;p7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67" name="Google Shape;967;p7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968" name="Google Shape;968;p77"/>
          <p:cNvSpPr txBox="1"/>
          <p:nvPr/>
        </p:nvSpPr>
        <p:spPr>
          <a:xfrm>
            <a:off x="508000" y="1803800"/>
            <a:ext cx="7495600" cy="5580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chemeClr val="dk1"/>
              </a:buClr>
              <a:buSzPts val="1600"/>
              <a:buFont typeface="Avenir"/>
              <a:buChar char="●"/>
            </a:pPr>
            <a:r>
              <a:rPr lang="en" sz="2133">
                <a:solidFill>
                  <a:schemeClr val="dk1"/>
                </a:solidFill>
                <a:latin typeface="Avenir"/>
                <a:ea typeface="Avenir"/>
                <a:cs typeface="Avenir"/>
                <a:sym typeface="Avenir"/>
              </a:rPr>
              <a:t>The following operators can be used in WHERE clause</a:t>
            </a:r>
            <a:endParaRPr sz="2133">
              <a:solidFill>
                <a:srgbClr val="333333"/>
              </a:solidFill>
              <a:latin typeface="Avenir"/>
              <a:ea typeface="Avenir"/>
              <a:cs typeface="Avenir"/>
              <a:sym typeface="Avenir"/>
            </a:endParaRPr>
          </a:p>
        </p:txBody>
      </p:sp>
      <p:graphicFrame>
        <p:nvGraphicFramePr>
          <p:cNvPr id="969" name="Google Shape;969;p77"/>
          <p:cNvGraphicFramePr/>
          <p:nvPr/>
        </p:nvGraphicFramePr>
        <p:xfrm>
          <a:off x="1330541" y="2666592"/>
          <a:ext cx="3000000" cy="3000000"/>
        </p:xfrm>
        <a:graphic>
          <a:graphicData uri="http://schemas.openxmlformats.org/drawingml/2006/table">
            <a:tbl>
              <a:tblPr>
                <a:noFill/>
                <a:tableStyleId>{DDA3E305-7AAE-48A7-A098-6525D307D14D}</a:tableStyleId>
              </a:tblPr>
              <a:tblGrid>
                <a:gridCol w="1986200"/>
                <a:gridCol w="7743225"/>
              </a:tblGrid>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Operator</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Description</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Equal</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&gt; </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Greater than</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&lt;</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Less than</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&gt;=</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Greater than or equal</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&lt;= </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Less than or equal</a:t>
                      </a:r>
                      <a:endParaRPr sz="2100" u="none" cap="none" strike="noStrike">
                        <a:solidFill>
                          <a:srgbClr val="333333"/>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78"/>
          <p:cNvSpPr txBox="1"/>
          <p:nvPr/>
        </p:nvSpPr>
        <p:spPr>
          <a:xfrm>
            <a:off x="507999" y="210000"/>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Operators in the WHERE Clause</a:t>
            </a:r>
            <a:endParaRPr sz="3200">
              <a:solidFill>
                <a:srgbClr val="434343"/>
              </a:solidFill>
              <a:latin typeface="Avenir"/>
              <a:ea typeface="Avenir"/>
              <a:cs typeface="Avenir"/>
              <a:sym typeface="Avenir"/>
            </a:endParaRPr>
          </a:p>
        </p:txBody>
      </p:sp>
      <p:sp>
        <p:nvSpPr>
          <p:cNvPr id="975" name="Google Shape;975;p7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76" name="Google Shape;976;p7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77" name="Google Shape;977;p7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graphicFrame>
        <p:nvGraphicFramePr>
          <p:cNvPr id="978" name="Google Shape;978;p78"/>
          <p:cNvGraphicFramePr/>
          <p:nvPr/>
        </p:nvGraphicFramePr>
        <p:xfrm>
          <a:off x="888541" y="2361792"/>
          <a:ext cx="3000000" cy="3000000"/>
        </p:xfrm>
        <a:graphic>
          <a:graphicData uri="http://schemas.openxmlformats.org/drawingml/2006/table">
            <a:tbl>
              <a:tblPr>
                <a:noFill/>
                <a:tableStyleId>{DDA3E305-7AAE-48A7-A098-6525D307D14D}</a:tableStyleId>
              </a:tblPr>
              <a:tblGrid>
                <a:gridCol w="2521425"/>
                <a:gridCol w="8105475"/>
              </a:tblGrid>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Operator</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Description</a:t>
                      </a:r>
                      <a:endParaRPr sz="2100" u="none" cap="none" strike="noStrike">
                        <a:solidFill>
                          <a:srgbClr val="333333"/>
                        </a:solidFill>
                        <a:latin typeface="Avenir"/>
                        <a:ea typeface="Avenir"/>
                        <a:cs typeface="Avenir"/>
                        <a:sym typeface="Avenir"/>
                      </a:endParaRPr>
                    </a:p>
                  </a:txBody>
                  <a:tcPr marT="121900" marB="121900" marR="121900" marL="121900">
                    <a:solidFill>
                      <a:srgbClr val="D9D9D9"/>
                    </a:solidFill>
                  </a:tcPr>
                </a:tc>
              </a:tr>
              <a:tr h="894050">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&lt;&gt;</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Not equal. In some versions of SQL the operator may be written as !=</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BETWEEN</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Between a certain range</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LIKE</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Search for a pattern</a:t>
                      </a:r>
                      <a:endParaRPr sz="2100" u="none" cap="none" strike="noStrike">
                        <a:solidFill>
                          <a:srgbClr val="333333"/>
                        </a:solidFill>
                        <a:latin typeface="Avenir"/>
                        <a:ea typeface="Avenir"/>
                        <a:cs typeface="Avenir"/>
                        <a:sym typeface="Avenir"/>
                      </a:endParaRPr>
                    </a:p>
                  </a:txBody>
                  <a:tcPr marT="121900" marB="121900" marR="121900" marL="121900"/>
                </a:tc>
              </a:tr>
              <a:tr h="568925">
                <a:tc>
                  <a:txBody>
                    <a:bodyPr/>
                    <a:lstStyle/>
                    <a:p>
                      <a:pPr indent="0" lvl="0" marL="0" marR="0" rtl="0" algn="ctr">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IN</a:t>
                      </a:r>
                      <a:endParaRPr sz="2100" u="none" cap="none" strike="noStrike">
                        <a:solidFill>
                          <a:srgbClr val="333333"/>
                        </a:solidFill>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rgbClr val="333333"/>
                        </a:buClr>
                        <a:buSzPts val="2100"/>
                        <a:buFont typeface="Avenir"/>
                        <a:buNone/>
                      </a:pPr>
                      <a:r>
                        <a:rPr lang="en" sz="2100" u="none" cap="none" strike="noStrike">
                          <a:solidFill>
                            <a:srgbClr val="333333"/>
                          </a:solidFill>
                          <a:latin typeface="Avenir"/>
                          <a:ea typeface="Avenir"/>
                          <a:cs typeface="Avenir"/>
                          <a:sym typeface="Avenir"/>
                        </a:rPr>
                        <a:t>To specify multiple possible values for a column</a:t>
                      </a:r>
                      <a:endParaRPr sz="2100" u="none" cap="none" strike="noStrike">
                        <a:solidFill>
                          <a:srgbClr val="333333"/>
                        </a:solidFill>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b="0" i="0" lang="en" sz="3200" u="none" cap="none" strike="noStrike">
                <a:solidFill>
                  <a:srgbClr val="434343"/>
                </a:solidFill>
                <a:latin typeface="Avenir"/>
                <a:ea typeface="Avenir"/>
                <a:cs typeface="Avenir"/>
                <a:sym typeface="Avenir"/>
              </a:rPr>
              <a:t>A record in a table</a:t>
            </a:r>
            <a:endParaRPr b="0" i="0" sz="3200" u="none" cap="none" strike="noStrike">
              <a:solidFill>
                <a:srgbClr val="434343"/>
              </a:solidFill>
              <a:latin typeface="Avenir"/>
              <a:ea typeface="Avenir"/>
              <a:cs typeface="Avenir"/>
              <a:sym typeface="Avenir"/>
            </a:endParaRPr>
          </a:p>
        </p:txBody>
      </p:sp>
      <p:sp>
        <p:nvSpPr>
          <p:cNvPr id="155" name="Google Shape;155;p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sp>
        <p:nvSpPr>
          <p:cNvPr id="156" name="Google Shape;156;p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b="0" i="0" sz="2400" u="none" cap="none" strike="noStrike">
              <a:solidFill>
                <a:srgbClr val="FFFFFF"/>
              </a:solidFill>
              <a:latin typeface="Calibri"/>
              <a:ea typeface="Calibri"/>
              <a:cs typeface="Calibri"/>
              <a:sym typeface="Calibri"/>
            </a:endParaRPr>
          </a:p>
        </p:txBody>
      </p:sp>
      <p:pic>
        <p:nvPicPr>
          <p:cNvPr id="157" name="Google Shape;157;p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58" name="Google Shape;158;p7"/>
          <p:cNvSpPr txBox="1"/>
          <p:nvPr/>
        </p:nvSpPr>
        <p:spPr>
          <a:xfrm>
            <a:off x="428667" y="1840400"/>
            <a:ext cx="11130800" cy="19716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Each row in a table is a record/tuple</a:t>
            </a:r>
            <a:endParaRPr b="0" i="0" sz="2400" u="none" cap="none" strike="noStrike">
              <a:solidFill>
                <a:srgbClr val="666666"/>
              </a:solidFill>
              <a:latin typeface="Avenir"/>
              <a:ea typeface="Avenir"/>
              <a:cs typeface="Avenir"/>
              <a:sym typeface="Avenir"/>
            </a:endParaRPr>
          </a:p>
          <a:p>
            <a:pPr indent="0" lvl="0" marL="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0" lvl="0" marL="0" marR="0" rtl="0" algn="just">
              <a:spcBef>
                <a:spcPts val="0"/>
              </a:spcBef>
              <a:spcAft>
                <a:spcPts val="0"/>
              </a:spcAft>
              <a:buNone/>
            </a:pPr>
            <a:r>
              <a:t/>
            </a:r>
            <a:endParaRPr b="0" i="0" sz="2400" u="none" cap="none" strike="noStrike">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b="0" i="0" lang="en" sz="2400" u="none" cap="none" strike="noStrike">
                <a:solidFill>
                  <a:srgbClr val="666666"/>
                </a:solidFill>
                <a:latin typeface="Avenir"/>
                <a:ea typeface="Avenir"/>
                <a:cs typeface="Avenir"/>
                <a:sym typeface="Avenir"/>
              </a:rPr>
              <a:t>Each record is all of the information for each object, say a person or a product</a:t>
            </a:r>
            <a:endParaRPr b="0" i="0" sz="2400" u="none" cap="none" strike="noStrike">
              <a:solidFill>
                <a:srgbClr val="666666"/>
              </a:solidFill>
              <a:latin typeface="Avenir"/>
              <a:ea typeface="Avenir"/>
              <a:cs typeface="Avenir"/>
              <a:sym typeface="Avenir"/>
            </a:endParaRPr>
          </a:p>
        </p:txBody>
      </p:sp>
      <p:pic>
        <p:nvPicPr>
          <p:cNvPr id="159" name="Google Shape;159;p7"/>
          <p:cNvPicPr preferRelativeResize="0"/>
          <p:nvPr/>
        </p:nvPicPr>
        <p:blipFill rotWithShape="1">
          <a:blip r:embed="rId4">
            <a:alphaModFix/>
          </a:blip>
          <a:srcRect b="0" l="0" r="0" t="0"/>
          <a:stretch/>
        </p:blipFill>
        <p:spPr>
          <a:xfrm>
            <a:off x="3734601" y="3760699"/>
            <a:ext cx="4756735" cy="2616699"/>
          </a:xfrm>
          <a:prstGeom prst="rect">
            <a:avLst/>
          </a:prstGeom>
          <a:noFill/>
          <a:ln>
            <a:noFill/>
          </a:ln>
        </p:spPr>
      </p:pic>
      <p:sp>
        <p:nvSpPr>
          <p:cNvPr id="160" name="Google Shape;160;p7"/>
          <p:cNvSpPr txBox="1"/>
          <p:nvPr/>
        </p:nvSpPr>
        <p:spPr>
          <a:xfrm>
            <a:off x="3700600" y="4923333"/>
            <a:ext cx="4790800" cy="317600"/>
          </a:xfrm>
          <a:prstGeom prst="rect">
            <a:avLst/>
          </a:prstGeom>
          <a:noFill/>
          <a:ln cap="flat" cmpd="sng" w="19050">
            <a:solidFill>
              <a:srgbClr val="FF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highlight>
                <a:srgbClr val="FF0000"/>
              </a:highlight>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79"/>
          <p:cNvSpPr txBox="1"/>
          <p:nvPr/>
        </p:nvSpPr>
        <p:spPr>
          <a:xfrm>
            <a:off x="820167" y="2520267"/>
            <a:ext cx="11168800" cy="24872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i="1" lang="en" sz="2667">
                <a:solidFill>
                  <a:srgbClr val="333333"/>
                </a:solidFill>
                <a:highlight>
                  <a:srgbClr val="FFFFFF"/>
                </a:highlight>
                <a:latin typeface="Trebuchet MS"/>
                <a:ea typeface="Trebuchet MS"/>
                <a:cs typeface="Trebuchet MS"/>
                <a:sym typeface="Trebuchet MS"/>
              </a:rPr>
              <a:t>By default, </a:t>
            </a:r>
            <a:r>
              <a:rPr lang="en" sz="2667">
                <a:solidFill>
                  <a:srgbClr val="333333"/>
                </a:solidFill>
                <a:highlight>
                  <a:srgbClr val="FFFFFF"/>
                </a:highlight>
                <a:latin typeface="Trebuchet MS"/>
                <a:ea typeface="Trebuchet MS"/>
                <a:cs typeface="Trebuchet MS"/>
                <a:sym typeface="Trebuchet MS"/>
              </a:rPr>
              <a:t>The SQL Keywords are case-insensitive (SELECT, FROM, WHERE, AS, etc.) but are usually written in all capitals. However, MySQL has a configuration option to enable or disable it</a:t>
            </a:r>
            <a:endParaRPr i="1" sz="2667">
              <a:solidFill>
                <a:srgbClr val="333333"/>
              </a:solidFill>
              <a:highlight>
                <a:srgbClr val="FFFFFF"/>
              </a:highlight>
              <a:latin typeface="Trebuchet MS"/>
              <a:ea typeface="Trebuchet MS"/>
              <a:cs typeface="Trebuchet MS"/>
              <a:sym typeface="Trebuchet MS"/>
            </a:endParaRPr>
          </a:p>
        </p:txBody>
      </p:sp>
      <p:pic>
        <p:nvPicPr>
          <p:cNvPr id="984" name="Google Shape;984;p79"/>
          <p:cNvPicPr preferRelativeResize="0"/>
          <p:nvPr/>
        </p:nvPicPr>
        <p:blipFill rotWithShape="1">
          <a:blip r:embed="rId3">
            <a:alphaModFix/>
          </a:blip>
          <a:srcRect b="0" l="0" r="0" t="0"/>
          <a:stretch/>
        </p:blipFill>
        <p:spPr>
          <a:xfrm>
            <a:off x="685400" y="273700"/>
            <a:ext cx="2251733" cy="879400"/>
          </a:xfrm>
          <a:prstGeom prst="rect">
            <a:avLst/>
          </a:prstGeom>
          <a:noFill/>
          <a:ln>
            <a:noFill/>
          </a:ln>
        </p:spPr>
      </p:pic>
      <p:sp>
        <p:nvSpPr>
          <p:cNvPr id="985" name="Google Shape;985;p7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86" name="Google Shape;986;p7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87" name="Google Shape;987;p79"/>
          <p:cNvPicPr preferRelativeResize="0"/>
          <p:nvPr/>
        </p:nvPicPr>
        <p:blipFill rotWithShape="1">
          <a:blip r:embed="rId4">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80"/>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4800">
                <a:solidFill>
                  <a:srgbClr val="7F7F7F"/>
                </a:solidFill>
                <a:latin typeface="Avenir"/>
                <a:ea typeface="Avenir"/>
                <a:cs typeface="Avenir"/>
                <a:sym typeface="Avenir"/>
              </a:rPr>
              <a:t>Compound Search Conditions</a:t>
            </a:r>
            <a:endParaRPr sz="4800">
              <a:solidFill>
                <a:srgbClr val="7F7F7F"/>
              </a:solidFill>
              <a:latin typeface="Avenir"/>
              <a:ea typeface="Avenir"/>
              <a:cs typeface="Avenir"/>
              <a:sym typeface="Avenir"/>
            </a:endParaRPr>
          </a:p>
        </p:txBody>
      </p:sp>
      <p:sp>
        <p:nvSpPr>
          <p:cNvPr id="994" name="Google Shape;994;p8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995" name="Google Shape;995;p8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996" name="Google Shape;996;p8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81"/>
          <p:cNvSpPr txBox="1"/>
          <p:nvPr/>
        </p:nvSpPr>
        <p:spPr>
          <a:xfrm>
            <a:off x="503400" y="2161967"/>
            <a:ext cx="11013600" cy="34640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434343"/>
              </a:buClr>
              <a:buSzPts val="1600"/>
              <a:buFont typeface="Avenir"/>
              <a:buChar char="●"/>
            </a:pPr>
            <a:r>
              <a:rPr lang="en" sz="2133">
                <a:solidFill>
                  <a:srgbClr val="434343"/>
                </a:solidFill>
                <a:highlight>
                  <a:srgbClr val="FFFFFF"/>
                </a:highlight>
                <a:latin typeface="Avenir"/>
                <a:ea typeface="Avenir"/>
                <a:cs typeface="Avenir"/>
                <a:sym typeface="Avenir"/>
              </a:rPr>
              <a:t>The compound conditions are made up of multiple simple conditions connected by AND or OR</a:t>
            </a:r>
            <a:endParaRPr sz="2133">
              <a:solidFill>
                <a:srgbClr val="434343"/>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133">
              <a:solidFill>
                <a:srgbClr val="434343"/>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133">
              <a:solidFill>
                <a:srgbClr val="434343"/>
              </a:solidFill>
              <a:highlight>
                <a:srgbClr val="FFFFFF"/>
              </a:highlight>
              <a:latin typeface="Avenir"/>
              <a:ea typeface="Avenir"/>
              <a:cs typeface="Avenir"/>
              <a:sym typeface="Avenir"/>
            </a:endParaRPr>
          </a:p>
          <a:p>
            <a:pPr indent="-440255" lvl="0" marL="609585" marR="0" rtl="0" algn="l">
              <a:spcBef>
                <a:spcPts val="0"/>
              </a:spcBef>
              <a:spcAft>
                <a:spcPts val="0"/>
              </a:spcAft>
              <a:buClr>
                <a:srgbClr val="434343"/>
              </a:buClr>
              <a:buSzPts val="1600"/>
              <a:buFont typeface="Avenir"/>
              <a:buChar char="●"/>
            </a:pPr>
            <a:r>
              <a:rPr lang="en" sz="2133">
                <a:solidFill>
                  <a:srgbClr val="434343"/>
                </a:solidFill>
                <a:highlight>
                  <a:srgbClr val="FFFFFF"/>
                </a:highlight>
                <a:latin typeface="Avenir"/>
                <a:ea typeface="Avenir"/>
                <a:cs typeface="Avenir"/>
                <a:sym typeface="Avenir"/>
              </a:rPr>
              <a:t>There is no limit to the number of simple conditions that can be present in a single query</a:t>
            </a:r>
            <a:endParaRPr sz="2133">
              <a:solidFill>
                <a:srgbClr val="434343"/>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133">
              <a:solidFill>
                <a:srgbClr val="434343"/>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133">
              <a:solidFill>
                <a:srgbClr val="434343"/>
              </a:solidFill>
              <a:highlight>
                <a:srgbClr val="FFFFFF"/>
              </a:highlight>
              <a:latin typeface="Avenir"/>
              <a:ea typeface="Avenir"/>
              <a:cs typeface="Avenir"/>
              <a:sym typeface="Avenir"/>
            </a:endParaRPr>
          </a:p>
          <a:p>
            <a:pPr indent="-440255" lvl="0" marL="609585" marR="0" rtl="0" algn="l">
              <a:spcBef>
                <a:spcPts val="0"/>
              </a:spcBef>
              <a:spcAft>
                <a:spcPts val="0"/>
              </a:spcAft>
              <a:buClr>
                <a:srgbClr val="434343"/>
              </a:buClr>
              <a:buSzPts val="1600"/>
              <a:buFont typeface="Avenir"/>
              <a:buChar char="●"/>
            </a:pPr>
            <a:r>
              <a:rPr lang="en" sz="2133">
                <a:solidFill>
                  <a:srgbClr val="434343"/>
                </a:solidFill>
                <a:highlight>
                  <a:srgbClr val="FFFFFF"/>
                </a:highlight>
                <a:latin typeface="Avenir"/>
                <a:ea typeface="Avenir"/>
                <a:cs typeface="Avenir"/>
                <a:sym typeface="Avenir"/>
              </a:rPr>
              <a:t>They enable you to specify compound search conditions to fine tune your data retrieval requirements</a:t>
            </a:r>
            <a:endParaRPr sz="2133">
              <a:solidFill>
                <a:srgbClr val="434343"/>
              </a:solidFill>
              <a:highlight>
                <a:srgbClr val="FFFFFF"/>
              </a:highlight>
              <a:latin typeface="Avenir"/>
              <a:ea typeface="Avenir"/>
              <a:cs typeface="Avenir"/>
              <a:sym typeface="Avenir"/>
            </a:endParaRPr>
          </a:p>
          <a:p>
            <a:pPr indent="0" lvl="0" marL="0" marR="0" rtl="0" algn="l">
              <a:spcBef>
                <a:spcPts val="0"/>
              </a:spcBef>
              <a:spcAft>
                <a:spcPts val="0"/>
              </a:spcAft>
              <a:buNone/>
            </a:pPr>
            <a:r>
              <a:t/>
            </a:r>
            <a:endParaRPr sz="2133">
              <a:solidFill>
                <a:srgbClr val="333333"/>
              </a:solidFill>
              <a:highlight>
                <a:srgbClr val="FFFFFF"/>
              </a:highlight>
              <a:latin typeface="Avenir"/>
              <a:ea typeface="Avenir"/>
              <a:cs typeface="Avenir"/>
              <a:sym typeface="Avenir"/>
            </a:endParaRPr>
          </a:p>
        </p:txBody>
      </p:sp>
      <p:sp>
        <p:nvSpPr>
          <p:cNvPr id="1002" name="Google Shape;1002;p8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03" name="Google Shape;1003;p8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04" name="Google Shape;1004;p8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05" name="Google Shape;1005;p81"/>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Compound Search Conditions</a:t>
            </a:r>
            <a:endParaRPr sz="3200">
              <a:solidFill>
                <a:srgbClr val="434343"/>
              </a:solidFill>
              <a:latin typeface="Avenir"/>
              <a:ea typeface="Avenir"/>
              <a:cs typeface="Avenir"/>
              <a:sym typeface="Aveni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82"/>
          <p:cNvSpPr txBox="1"/>
          <p:nvPr/>
        </p:nvSpPr>
        <p:spPr>
          <a:xfrm>
            <a:off x="503400" y="1958767"/>
            <a:ext cx="11013600" cy="622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535353"/>
              </a:buClr>
              <a:buSzPts val="1600"/>
              <a:buFont typeface="Avenir"/>
              <a:buChar char="●"/>
            </a:pPr>
            <a:r>
              <a:rPr lang="en" sz="2133">
                <a:solidFill>
                  <a:srgbClr val="535353"/>
                </a:solidFill>
                <a:highlight>
                  <a:srgbClr val="FFFFFF"/>
                </a:highlight>
                <a:latin typeface="Avenir"/>
                <a:ea typeface="Avenir"/>
                <a:cs typeface="Avenir"/>
                <a:sym typeface="Avenir"/>
              </a:rPr>
              <a:t>Use following table for further operations</a:t>
            </a:r>
            <a:endParaRPr sz="2267">
              <a:solidFill>
                <a:srgbClr val="535353"/>
              </a:solidFill>
              <a:highlight>
                <a:srgbClr val="FFFFFF"/>
              </a:highlight>
              <a:latin typeface="Calibri"/>
              <a:ea typeface="Calibri"/>
              <a:cs typeface="Calibri"/>
              <a:sym typeface="Calibri"/>
            </a:endParaRPr>
          </a:p>
        </p:txBody>
      </p:sp>
      <p:sp>
        <p:nvSpPr>
          <p:cNvPr id="1011" name="Google Shape;1011;p8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12" name="Google Shape;1012;p8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13" name="Google Shape;1013;p8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14" name="Google Shape;1014;p8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Compound Search Conditions</a:t>
            </a:r>
            <a:endParaRPr sz="3200">
              <a:solidFill>
                <a:srgbClr val="434343"/>
              </a:solidFill>
              <a:latin typeface="Avenir"/>
              <a:ea typeface="Avenir"/>
              <a:cs typeface="Avenir"/>
              <a:sym typeface="Avenir"/>
            </a:endParaRPr>
          </a:p>
        </p:txBody>
      </p:sp>
      <p:pic>
        <p:nvPicPr>
          <p:cNvPr id="1015" name="Google Shape;1015;p82"/>
          <p:cNvPicPr preferRelativeResize="0"/>
          <p:nvPr/>
        </p:nvPicPr>
        <p:blipFill rotWithShape="1">
          <a:blip r:embed="rId4">
            <a:alphaModFix/>
          </a:blip>
          <a:srcRect b="0" l="6803" r="0" t="0"/>
          <a:stretch/>
        </p:blipFill>
        <p:spPr>
          <a:xfrm>
            <a:off x="3369950" y="3014367"/>
            <a:ext cx="5452100" cy="233006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83"/>
          <p:cNvSpPr txBox="1"/>
          <p:nvPr/>
        </p:nvSpPr>
        <p:spPr>
          <a:xfrm>
            <a:off x="503400" y="1958767"/>
            <a:ext cx="11013600" cy="7044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535353"/>
              </a:buClr>
              <a:buSzPts val="1600"/>
              <a:buFont typeface="Avenir"/>
              <a:buChar char="●"/>
            </a:pPr>
            <a:r>
              <a:rPr lang="en" sz="2133">
                <a:solidFill>
                  <a:srgbClr val="535353"/>
                </a:solidFill>
                <a:highlight>
                  <a:srgbClr val="FFFFFF"/>
                </a:highlight>
                <a:latin typeface="Avenir"/>
                <a:ea typeface="Avenir"/>
                <a:cs typeface="Avenir"/>
                <a:sym typeface="Avenir"/>
              </a:rPr>
              <a:t> Use of  the "AND" and "OR" Conditions with the SELECT Statement</a:t>
            </a:r>
            <a:endParaRPr sz="2267">
              <a:solidFill>
                <a:srgbClr val="535353"/>
              </a:solidFill>
              <a:highlight>
                <a:srgbClr val="FFFFFF"/>
              </a:highlight>
              <a:latin typeface="Calibri"/>
              <a:ea typeface="Calibri"/>
              <a:cs typeface="Calibri"/>
              <a:sym typeface="Calibri"/>
            </a:endParaRPr>
          </a:p>
        </p:txBody>
      </p:sp>
      <p:sp>
        <p:nvSpPr>
          <p:cNvPr id="1021" name="Google Shape;1021;p8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22" name="Google Shape;1022;p8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23" name="Google Shape;1023;p8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24" name="Google Shape;1024;p83"/>
          <p:cNvSpPr txBox="1"/>
          <p:nvPr/>
        </p:nvSpPr>
        <p:spPr>
          <a:xfrm>
            <a:off x="503399" y="148645"/>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Compound Search Conditions</a:t>
            </a:r>
            <a:endParaRPr sz="3200">
              <a:solidFill>
                <a:srgbClr val="434343"/>
              </a:solidFill>
              <a:latin typeface="Avenir"/>
              <a:ea typeface="Avenir"/>
              <a:cs typeface="Avenir"/>
              <a:sym typeface="Avenir"/>
            </a:endParaRPr>
          </a:p>
        </p:txBody>
      </p:sp>
      <p:pic>
        <p:nvPicPr>
          <p:cNvPr id="1025" name="Google Shape;1025;p83"/>
          <p:cNvPicPr preferRelativeResize="0"/>
          <p:nvPr/>
        </p:nvPicPr>
        <p:blipFill rotWithShape="1">
          <a:blip r:embed="rId4">
            <a:alphaModFix/>
          </a:blip>
          <a:srcRect b="0" l="1508" r="18253" t="0"/>
          <a:stretch/>
        </p:blipFill>
        <p:spPr>
          <a:xfrm>
            <a:off x="3778750" y="5092267"/>
            <a:ext cx="4634500" cy="822967"/>
          </a:xfrm>
          <a:prstGeom prst="rect">
            <a:avLst/>
          </a:prstGeom>
          <a:noFill/>
          <a:ln cap="flat" cmpd="sng" w="9525">
            <a:solidFill>
              <a:schemeClr val="dk2"/>
            </a:solidFill>
            <a:prstDash val="solid"/>
            <a:round/>
            <a:headEnd len="sm" w="sm" type="none"/>
            <a:tailEnd len="sm" w="sm" type="none"/>
          </a:ln>
        </p:spPr>
      </p:pic>
      <p:sp>
        <p:nvSpPr>
          <p:cNvPr id="1026" name="Google Shape;1026;p83"/>
          <p:cNvSpPr txBox="1"/>
          <p:nvPr/>
        </p:nvSpPr>
        <p:spPr>
          <a:xfrm>
            <a:off x="1729200" y="2982867"/>
            <a:ext cx="8452000" cy="1602196"/>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SELECT * FROM employeee.distributor</a:t>
            </a:r>
            <a:endParaRPr b="1"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WHERE (state = 'maharashtra' AND distributor_id &lt;&gt; 7000)</a:t>
            </a:r>
            <a:endParaRPr b="1" sz="2400">
              <a:solidFill>
                <a:schemeClr val="dk1"/>
              </a:solidFill>
              <a:latin typeface="Courier New"/>
              <a:ea typeface="Courier New"/>
              <a:cs typeface="Courier New"/>
              <a:sym typeface="Courier New"/>
            </a:endParaRPr>
          </a:p>
          <a:p>
            <a:pPr indent="609585" lvl="0" marL="609585" marR="0" rtl="0" algn="l">
              <a:spcBef>
                <a:spcPts val="0"/>
              </a:spcBef>
              <a:spcAft>
                <a:spcPts val="0"/>
              </a:spcAft>
              <a:buNone/>
            </a:pPr>
            <a:r>
              <a:rPr b="1" lang="en" sz="2400">
                <a:solidFill>
                  <a:schemeClr val="dk1"/>
                </a:solidFill>
                <a:latin typeface="Courier New"/>
                <a:ea typeface="Courier New"/>
                <a:cs typeface="Courier New"/>
                <a:sym typeface="Courier New"/>
              </a:rPr>
              <a:t>OR (distributor_id = 1000);</a:t>
            </a:r>
            <a:endParaRPr b="1"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27" name="Google Shape;1027;p83"/>
          <p:cNvSpPr txBox="1"/>
          <p:nvPr/>
        </p:nvSpPr>
        <p:spPr>
          <a:xfrm>
            <a:off x="1188720" y="4571797"/>
            <a:ext cx="2526280" cy="548844"/>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84"/>
          <p:cNvSpPr txBox="1"/>
          <p:nvPr/>
        </p:nvSpPr>
        <p:spPr>
          <a:xfrm>
            <a:off x="503400" y="2568367"/>
            <a:ext cx="11013600" cy="1883200"/>
          </a:xfrm>
          <a:prstGeom prst="rect">
            <a:avLst/>
          </a:prstGeom>
          <a:noFill/>
          <a:ln>
            <a:noFill/>
          </a:ln>
        </p:spPr>
        <p:txBody>
          <a:bodyPr anchorCtr="0" anchor="t" bIns="121900" lIns="121900" spcFirstLastPara="1" rIns="121900" wrap="square" tIns="121900">
            <a:noAutofit/>
          </a:bodyPr>
          <a:lstStyle/>
          <a:p>
            <a:pPr indent="-440255" lvl="0" marL="609585" marR="0" rtl="0" algn="l">
              <a:spcBef>
                <a:spcPts val="0"/>
              </a:spcBef>
              <a:spcAft>
                <a:spcPts val="0"/>
              </a:spcAft>
              <a:buClr>
                <a:srgbClr val="434343"/>
              </a:buClr>
              <a:buSzPts val="1600"/>
              <a:buFont typeface="Avenir"/>
              <a:buChar char="●"/>
            </a:pPr>
            <a:r>
              <a:rPr lang="en" sz="2133">
                <a:solidFill>
                  <a:srgbClr val="434343"/>
                </a:solidFill>
                <a:highlight>
                  <a:srgbClr val="FFFFFF"/>
                </a:highlight>
                <a:latin typeface="Avenir"/>
                <a:ea typeface="Avenir"/>
                <a:cs typeface="Avenir"/>
                <a:sym typeface="Avenir"/>
              </a:rPr>
              <a:t>Previous query will  return all distributor  that are in the state of Maharashtra but do not have a distributor_id equal to 7000</a:t>
            </a:r>
            <a:endParaRPr sz="2133">
              <a:solidFill>
                <a:srgbClr val="434343"/>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133">
              <a:solidFill>
                <a:srgbClr val="434343"/>
              </a:solidFill>
              <a:highlight>
                <a:srgbClr val="FFFFFF"/>
              </a:highlight>
              <a:latin typeface="Avenir"/>
              <a:ea typeface="Avenir"/>
              <a:cs typeface="Avenir"/>
              <a:sym typeface="Avenir"/>
            </a:endParaRPr>
          </a:p>
          <a:p>
            <a:pPr indent="0" lvl="0" marL="609585" marR="0" rtl="0" algn="l">
              <a:spcBef>
                <a:spcPts val="0"/>
              </a:spcBef>
              <a:spcAft>
                <a:spcPts val="0"/>
              </a:spcAft>
              <a:buNone/>
            </a:pPr>
            <a:r>
              <a:t/>
            </a:r>
            <a:endParaRPr sz="2133">
              <a:solidFill>
                <a:srgbClr val="434343"/>
              </a:solidFill>
              <a:highlight>
                <a:srgbClr val="FFFFFF"/>
              </a:highlight>
              <a:latin typeface="Avenir"/>
              <a:ea typeface="Avenir"/>
              <a:cs typeface="Avenir"/>
              <a:sym typeface="Avenir"/>
            </a:endParaRPr>
          </a:p>
          <a:p>
            <a:pPr indent="-440255" lvl="0" marL="609585" marR="0" rtl="0" algn="l">
              <a:spcBef>
                <a:spcPts val="0"/>
              </a:spcBef>
              <a:spcAft>
                <a:spcPts val="0"/>
              </a:spcAft>
              <a:buClr>
                <a:srgbClr val="434343"/>
              </a:buClr>
              <a:buSzPts val="1600"/>
              <a:buFont typeface="Avenir"/>
              <a:buChar char="●"/>
            </a:pPr>
            <a:r>
              <a:rPr lang="en" sz="2133">
                <a:solidFill>
                  <a:srgbClr val="434343"/>
                </a:solidFill>
                <a:highlight>
                  <a:srgbClr val="FFFFFF"/>
                </a:highlight>
                <a:latin typeface="Avenir"/>
                <a:ea typeface="Avenir"/>
                <a:cs typeface="Avenir"/>
                <a:sym typeface="Avenir"/>
              </a:rPr>
              <a:t> The query will also return </a:t>
            </a:r>
            <a:r>
              <a:rPr lang="en" sz="2133">
                <a:solidFill>
                  <a:srgbClr val="434343"/>
                </a:solidFill>
                <a:highlight>
                  <a:schemeClr val="lt1"/>
                </a:highlight>
                <a:latin typeface="Avenir"/>
                <a:ea typeface="Avenir"/>
                <a:cs typeface="Avenir"/>
                <a:sym typeface="Avenir"/>
              </a:rPr>
              <a:t>distributor </a:t>
            </a:r>
            <a:r>
              <a:rPr lang="en" sz="2133">
                <a:solidFill>
                  <a:srgbClr val="434343"/>
                </a:solidFill>
                <a:highlight>
                  <a:srgbClr val="FFFFFF"/>
                </a:highlight>
                <a:latin typeface="Avenir"/>
                <a:ea typeface="Avenir"/>
                <a:cs typeface="Avenir"/>
                <a:sym typeface="Avenir"/>
              </a:rPr>
              <a:t>whose </a:t>
            </a:r>
            <a:r>
              <a:rPr lang="en" sz="2133">
                <a:solidFill>
                  <a:srgbClr val="434343"/>
                </a:solidFill>
                <a:highlight>
                  <a:schemeClr val="lt1"/>
                </a:highlight>
                <a:latin typeface="Avenir"/>
                <a:ea typeface="Avenir"/>
                <a:cs typeface="Avenir"/>
                <a:sym typeface="Avenir"/>
              </a:rPr>
              <a:t>distributor</a:t>
            </a:r>
            <a:r>
              <a:rPr lang="en" sz="2133">
                <a:solidFill>
                  <a:srgbClr val="434343"/>
                </a:solidFill>
                <a:highlight>
                  <a:srgbClr val="FFFFFF"/>
                </a:highlight>
                <a:latin typeface="Avenir"/>
                <a:ea typeface="Avenir"/>
                <a:cs typeface="Avenir"/>
                <a:sym typeface="Avenir"/>
              </a:rPr>
              <a:t>_id is equal to 1000</a:t>
            </a:r>
            <a:endParaRPr sz="2133">
              <a:solidFill>
                <a:srgbClr val="434343"/>
              </a:solidFill>
              <a:highlight>
                <a:srgbClr val="FFFFFF"/>
              </a:highlight>
              <a:latin typeface="Avenir"/>
              <a:ea typeface="Avenir"/>
              <a:cs typeface="Avenir"/>
              <a:sym typeface="Avenir"/>
            </a:endParaRPr>
          </a:p>
        </p:txBody>
      </p:sp>
      <p:sp>
        <p:nvSpPr>
          <p:cNvPr id="1033" name="Google Shape;1033;p8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34" name="Google Shape;1034;p8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35" name="Google Shape;1035;p8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36" name="Google Shape;1036;p8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Explanation</a:t>
            </a:r>
            <a:endParaRPr sz="3200">
              <a:solidFill>
                <a:srgbClr val="434343"/>
              </a:solidFill>
              <a:latin typeface="Avenir"/>
              <a:ea typeface="Avenir"/>
              <a:cs typeface="Avenir"/>
              <a:sym typeface="Aveni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85"/>
          <p:cNvSpPr txBox="1"/>
          <p:nvPr/>
        </p:nvSpPr>
        <p:spPr>
          <a:xfrm>
            <a:off x="503400" y="1624937"/>
            <a:ext cx="11013600" cy="503600"/>
          </a:xfrm>
          <a:prstGeom prst="rect">
            <a:avLst/>
          </a:prstGeom>
          <a:noFill/>
          <a:ln>
            <a:noFill/>
          </a:ln>
        </p:spPr>
        <p:txBody>
          <a:bodyPr anchorCtr="0" anchor="t" bIns="121900" lIns="121900" spcFirstLastPara="1" rIns="121900" wrap="square" tIns="121900">
            <a:noAutofit/>
          </a:bodyPr>
          <a:lstStyle/>
          <a:p>
            <a:pPr indent="-440255" lvl="0" marL="609585" marR="0" rtl="0" algn="l">
              <a:lnSpc>
                <a:spcPct val="115000"/>
              </a:lnSpc>
              <a:spcBef>
                <a:spcPts val="0"/>
              </a:spcBef>
              <a:spcAft>
                <a:spcPts val="0"/>
              </a:spcAft>
              <a:buClr>
                <a:srgbClr val="434343"/>
              </a:buClr>
              <a:buSzPts val="1600"/>
              <a:buFont typeface="Avenir"/>
              <a:buChar char="●"/>
            </a:pPr>
            <a:r>
              <a:rPr lang="en" sz="2133">
                <a:solidFill>
                  <a:srgbClr val="434343"/>
                </a:solidFill>
                <a:highlight>
                  <a:srgbClr val="FFFFFF"/>
                </a:highlight>
                <a:latin typeface="Avenir"/>
                <a:ea typeface="Avenir"/>
                <a:cs typeface="Avenir"/>
                <a:sym typeface="Avenir"/>
              </a:rPr>
              <a:t>Use of AND and OR with UPDATE statement</a:t>
            </a:r>
            <a:endParaRPr sz="2267">
              <a:solidFill>
                <a:srgbClr val="535353"/>
              </a:solidFill>
              <a:highlight>
                <a:srgbClr val="FFFFFF"/>
              </a:highlight>
              <a:latin typeface="Calibri"/>
              <a:ea typeface="Calibri"/>
              <a:cs typeface="Calibri"/>
              <a:sym typeface="Calibri"/>
            </a:endParaRPr>
          </a:p>
        </p:txBody>
      </p:sp>
      <p:sp>
        <p:nvSpPr>
          <p:cNvPr id="1042" name="Google Shape;1042;p8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43" name="Google Shape;1043;p8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44" name="Google Shape;1044;p8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45" name="Google Shape;1045;p8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Compound Search Conditions</a:t>
            </a:r>
            <a:endParaRPr sz="3200">
              <a:solidFill>
                <a:srgbClr val="434343"/>
              </a:solidFill>
              <a:latin typeface="Avenir"/>
              <a:ea typeface="Avenir"/>
              <a:cs typeface="Avenir"/>
              <a:sym typeface="Avenir"/>
            </a:endParaRPr>
          </a:p>
        </p:txBody>
      </p:sp>
      <p:sp>
        <p:nvSpPr>
          <p:cNvPr id="1046" name="Google Shape;1046;p85"/>
          <p:cNvSpPr txBox="1"/>
          <p:nvPr/>
        </p:nvSpPr>
        <p:spPr>
          <a:xfrm>
            <a:off x="2203800" y="2155217"/>
            <a:ext cx="8234400" cy="2011831"/>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UPDATE employeee.distributor SET state = 'rajasthan' </a:t>
            </a:r>
            <a:endParaRPr b="1"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b="1" lang="en" sz="2400">
                <a:solidFill>
                  <a:schemeClr val="dk1"/>
                </a:solidFill>
                <a:latin typeface="Courier New"/>
                <a:ea typeface="Courier New"/>
                <a:cs typeface="Courier New"/>
                <a:sym typeface="Courier New"/>
              </a:rPr>
              <a:t>WHERE distributor_id = 6000 OR (distributor_id &gt; 5000 AND city &lt;&gt; 'lucknow');</a:t>
            </a:r>
            <a:endParaRPr b="1"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b="1" sz="2400">
              <a:solidFill>
                <a:schemeClr val="dk1"/>
              </a:solidFill>
              <a:latin typeface="Courier New"/>
              <a:ea typeface="Courier New"/>
              <a:cs typeface="Courier New"/>
              <a:sym typeface="Courier New"/>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1047" name="Google Shape;1047;p85"/>
          <p:cNvPicPr preferRelativeResize="0"/>
          <p:nvPr/>
        </p:nvPicPr>
        <p:blipFill rotWithShape="1">
          <a:blip r:embed="rId4">
            <a:alphaModFix/>
          </a:blip>
          <a:srcRect b="0" l="6646" r="1424" t="0"/>
          <a:stretch/>
        </p:blipFill>
        <p:spPr>
          <a:xfrm>
            <a:off x="3410385" y="4317497"/>
            <a:ext cx="5371233" cy="2284200"/>
          </a:xfrm>
          <a:prstGeom prst="rect">
            <a:avLst/>
          </a:prstGeom>
          <a:noFill/>
          <a:ln cap="flat" cmpd="sng" w="9525">
            <a:solidFill>
              <a:srgbClr val="000000"/>
            </a:solidFill>
            <a:prstDash val="solid"/>
            <a:round/>
            <a:headEnd len="sm" w="sm" type="none"/>
            <a:tailEnd len="sm" w="sm" type="none"/>
          </a:ln>
        </p:spPr>
      </p:pic>
      <p:sp>
        <p:nvSpPr>
          <p:cNvPr id="1048" name="Google Shape;1048;p85"/>
          <p:cNvSpPr txBox="1"/>
          <p:nvPr/>
        </p:nvSpPr>
        <p:spPr>
          <a:xfrm>
            <a:off x="1358207" y="4575300"/>
            <a:ext cx="1465600" cy="531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Output:</a:t>
            </a:r>
            <a:endParaRPr sz="2133">
              <a:solidFill>
                <a:schemeClr val="dk1"/>
              </a:solidFill>
              <a:latin typeface="Avenir"/>
              <a:ea typeface="Avenir"/>
              <a:cs typeface="Avenir"/>
              <a:sym typeface="Aveni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6"/>
          <p:cNvSpPr txBox="1"/>
          <p:nvPr/>
        </p:nvSpPr>
        <p:spPr>
          <a:xfrm>
            <a:off x="513633" y="2691500"/>
            <a:ext cx="9208400" cy="10860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6667">
                <a:solidFill>
                  <a:srgbClr val="7F7F7F"/>
                </a:solidFill>
                <a:latin typeface="Calibri"/>
                <a:ea typeface="Calibri"/>
                <a:cs typeface="Calibri"/>
                <a:sym typeface="Calibri"/>
              </a:rPr>
              <a:t>Missing Data</a:t>
            </a:r>
            <a:endParaRPr sz="6667">
              <a:solidFill>
                <a:srgbClr val="7F7F7F"/>
              </a:solidFill>
              <a:latin typeface="Calibri"/>
              <a:ea typeface="Calibri"/>
              <a:cs typeface="Calibri"/>
              <a:sym typeface="Calibri"/>
            </a:endParaRPr>
          </a:p>
        </p:txBody>
      </p:sp>
      <p:sp>
        <p:nvSpPr>
          <p:cNvPr id="1055" name="Google Shape;1055;p8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56" name="Google Shape;1056;p8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57" name="Google Shape;1057;p8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1" name="Shape 1061"/>
        <p:cNvGrpSpPr/>
        <p:nvPr/>
      </p:nvGrpSpPr>
      <p:grpSpPr>
        <a:xfrm>
          <a:off x="0" y="0"/>
          <a:ext cx="0" cy="0"/>
          <a:chOff x="0" y="0"/>
          <a:chExt cx="0" cy="0"/>
        </a:xfrm>
      </p:grpSpPr>
      <p:sp>
        <p:nvSpPr>
          <p:cNvPr id="1062" name="Google Shape;1062;p8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Checking Missing Data</a:t>
            </a:r>
            <a:endParaRPr sz="3200">
              <a:solidFill>
                <a:srgbClr val="434343"/>
              </a:solidFill>
              <a:latin typeface="Avenir"/>
              <a:ea typeface="Avenir"/>
              <a:cs typeface="Avenir"/>
              <a:sym typeface="Avenir"/>
            </a:endParaRPr>
          </a:p>
        </p:txBody>
      </p:sp>
      <p:sp>
        <p:nvSpPr>
          <p:cNvPr id="1063" name="Google Shape;1063;p8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64" name="Google Shape;1064;p8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65" name="Google Shape;1065;p8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66" name="Google Shape;1066;p87"/>
          <p:cNvSpPr txBox="1"/>
          <p:nvPr/>
        </p:nvSpPr>
        <p:spPr>
          <a:xfrm>
            <a:off x="508000" y="2010300"/>
            <a:ext cx="11252400" cy="4079600"/>
          </a:xfrm>
          <a:prstGeom prst="rect">
            <a:avLst/>
          </a:prstGeom>
          <a:noFill/>
          <a:ln>
            <a:noFill/>
          </a:ln>
        </p:spPr>
        <p:txBody>
          <a:bodyPr anchorCtr="0" anchor="t" bIns="121900" lIns="121900" spcFirstLastPara="1" rIns="121900" wrap="square" tIns="121900">
            <a:noAutofit/>
          </a:bodyPr>
          <a:lstStyle/>
          <a:p>
            <a:pPr indent="-440255" lvl="0" marL="609585" marR="33866" rtl="0" algn="just">
              <a:lnSpc>
                <a:spcPct val="200000"/>
              </a:lnSpc>
              <a:spcBef>
                <a:spcPts val="80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The SQL NULL is the term used to represent a missing value</a:t>
            </a:r>
            <a:endParaRPr sz="2133">
              <a:solidFill>
                <a:srgbClr val="333333"/>
              </a:solidFill>
              <a:latin typeface="Avenir"/>
              <a:ea typeface="Avenir"/>
              <a:cs typeface="Avenir"/>
              <a:sym typeface="Avenir"/>
            </a:endParaRPr>
          </a:p>
          <a:p>
            <a:pPr indent="-440255" lvl="0" marL="609585" marR="33866" rtl="0" algn="just">
              <a:lnSpc>
                <a:spcPct val="200000"/>
              </a:lnSpc>
              <a:spcBef>
                <a:spcPts val="4000"/>
              </a:spcBef>
              <a:spcAft>
                <a:spcPts val="0"/>
              </a:spcAft>
              <a:buClr>
                <a:srgbClr val="333333"/>
              </a:buClr>
              <a:buSzPts val="1600"/>
              <a:buFont typeface="Avenir"/>
              <a:buChar char="●"/>
            </a:pPr>
            <a:r>
              <a:rPr lang="en" sz="2133">
                <a:solidFill>
                  <a:srgbClr val="333333"/>
                </a:solidFill>
                <a:latin typeface="Avenir"/>
                <a:ea typeface="Avenir"/>
                <a:cs typeface="Avenir"/>
                <a:sym typeface="Avenir"/>
              </a:rPr>
              <a:t>A NULL value in a table is a value in a field that appears to be blank.</a:t>
            </a:r>
            <a:endParaRPr sz="2133">
              <a:solidFill>
                <a:srgbClr val="333333"/>
              </a:solidFill>
              <a:latin typeface="Avenir"/>
              <a:ea typeface="Avenir"/>
              <a:cs typeface="Avenir"/>
              <a:sym typeface="Avenir"/>
            </a:endParaRPr>
          </a:p>
          <a:p>
            <a:pPr indent="-440255" lvl="0" marL="609585" marR="33866" rtl="0" algn="just">
              <a:lnSpc>
                <a:spcPct val="150000"/>
              </a:lnSpc>
              <a:spcBef>
                <a:spcPts val="4000"/>
              </a:spcBef>
              <a:spcAft>
                <a:spcPts val="0"/>
              </a:spcAft>
              <a:buClr>
                <a:srgbClr val="333333"/>
              </a:buClr>
              <a:buSzPts val="1600"/>
              <a:buFont typeface="Avenir"/>
              <a:buChar char="●"/>
            </a:pPr>
            <a:r>
              <a:rPr lang="en" sz="2133">
                <a:solidFill>
                  <a:schemeClr val="dk1"/>
                </a:solidFill>
                <a:latin typeface="Avenir"/>
                <a:ea typeface="Avenir"/>
                <a:cs typeface="Avenir"/>
                <a:sym typeface="Avenir"/>
              </a:rPr>
              <a:t>You must use the IS NULL or IS NOT NULL operators to check for a NULL value</a:t>
            </a:r>
            <a:endParaRPr sz="2133">
              <a:solidFill>
                <a:srgbClr val="333333"/>
              </a:solidFill>
              <a:latin typeface="Avenir"/>
              <a:ea typeface="Avenir"/>
              <a:cs typeface="Avenir"/>
              <a:sym typeface="Avenir"/>
            </a:endParaRPr>
          </a:p>
          <a:p>
            <a:pPr indent="0" lvl="0" marL="0" marR="0" rtl="0" algn="l">
              <a:spcBef>
                <a:spcPts val="933"/>
              </a:spcBef>
              <a:spcAft>
                <a:spcPts val="0"/>
              </a:spcAft>
              <a:buNone/>
            </a:pPr>
            <a:r>
              <a:t/>
            </a:r>
            <a:endParaRPr sz="2133">
              <a:solidFill>
                <a:schemeClr val="dk1"/>
              </a:solidFill>
              <a:highlight>
                <a:srgbClr val="FFFFFF"/>
              </a:highlight>
              <a:latin typeface="Avenir"/>
              <a:ea typeface="Avenir"/>
              <a:cs typeface="Avenir"/>
              <a:sym typeface="Aveni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8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Checking Missing Data</a:t>
            </a:r>
            <a:endParaRPr sz="3200">
              <a:solidFill>
                <a:srgbClr val="434343"/>
              </a:solidFill>
              <a:latin typeface="Avenir"/>
              <a:ea typeface="Avenir"/>
              <a:cs typeface="Avenir"/>
              <a:sym typeface="Avenir"/>
            </a:endParaRPr>
          </a:p>
        </p:txBody>
      </p:sp>
      <p:sp>
        <p:nvSpPr>
          <p:cNvPr id="1072" name="Google Shape;1072;p8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73" name="Google Shape;1073;p8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74" name="Google Shape;1074;p8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75" name="Google Shape;1075;p88"/>
          <p:cNvSpPr txBox="1"/>
          <p:nvPr/>
        </p:nvSpPr>
        <p:spPr>
          <a:xfrm>
            <a:off x="574000" y="1751400"/>
            <a:ext cx="10195600" cy="544800"/>
          </a:xfrm>
          <a:prstGeom prst="rect">
            <a:avLst/>
          </a:prstGeom>
          <a:noFill/>
          <a:ln>
            <a:noFill/>
          </a:ln>
        </p:spPr>
        <p:txBody>
          <a:bodyPr anchorCtr="0" anchor="t" bIns="121900" lIns="121900" spcFirstLastPara="1" rIns="121900" wrap="square" tIns="121900">
            <a:noAutofit/>
          </a:bodyPr>
          <a:lstStyle/>
          <a:p>
            <a:pPr indent="0" lvl="0" marL="0" marR="33866" rtl="0" algn="just">
              <a:spcBef>
                <a:spcPts val="0"/>
              </a:spcBef>
              <a:spcAft>
                <a:spcPts val="0"/>
              </a:spcAft>
              <a:buNone/>
            </a:pPr>
            <a:r>
              <a:rPr lang="en" sz="2133">
                <a:solidFill>
                  <a:schemeClr val="dk1"/>
                </a:solidFill>
                <a:highlight>
                  <a:srgbClr val="FFFFFF"/>
                </a:highlight>
                <a:latin typeface="Avenir"/>
                <a:ea typeface="Avenir"/>
                <a:cs typeface="Avenir"/>
                <a:sym typeface="Avenir"/>
              </a:rPr>
              <a:t>Consider the following Employee table having the records as shown below</a:t>
            </a:r>
            <a:endParaRPr sz="2133">
              <a:solidFill>
                <a:schemeClr val="dk1"/>
              </a:solidFill>
              <a:latin typeface="Avenir"/>
              <a:ea typeface="Avenir"/>
              <a:cs typeface="Avenir"/>
              <a:sym typeface="Avenir"/>
            </a:endParaRPr>
          </a:p>
        </p:txBody>
      </p:sp>
      <p:graphicFrame>
        <p:nvGraphicFramePr>
          <p:cNvPr id="1076" name="Google Shape;1076;p88"/>
          <p:cNvGraphicFramePr/>
          <p:nvPr/>
        </p:nvGraphicFramePr>
        <p:xfrm>
          <a:off x="2103893" y="2671591"/>
          <a:ext cx="3000000" cy="3000000"/>
        </p:xfrm>
        <a:graphic>
          <a:graphicData uri="http://schemas.openxmlformats.org/drawingml/2006/table">
            <a:tbl>
              <a:tblPr>
                <a:noFill/>
                <a:tableStyleId>{DDA3E305-7AAE-48A7-A098-6525D307D14D}</a:tableStyleId>
              </a:tblPr>
              <a:tblGrid>
                <a:gridCol w="845200"/>
                <a:gridCol w="1417975"/>
                <a:gridCol w="1185775"/>
                <a:gridCol w="1774025"/>
                <a:gridCol w="1510875"/>
              </a:tblGrid>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ID</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NAME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AGE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ADDRESS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SALARY</a:t>
                      </a:r>
                      <a:endParaRPr sz="2400" u="none" cap="none" strike="noStrike">
                        <a:latin typeface="Avenir"/>
                        <a:ea typeface="Avenir"/>
                        <a:cs typeface="Avenir"/>
                        <a:sym typeface="Avenir"/>
                      </a:endParaRPr>
                    </a:p>
                  </a:txBody>
                  <a:tcPr marT="121900" marB="121900" marR="121900" marL="121900">
                    <a:solidFill>
                      <a:srgbClr val="D9D9D9"/>
                    </a:solidFill>
                  </a:tcPr>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Kellie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California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Pete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Texas</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1500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Popy</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Boston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4</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Sam</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Florida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Calibri"/>
                        <a:buNone/>
                      </a:pPr>
                      <a:r>
                        <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Jhon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27</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Hawaii</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Calibri"/>
                        <a:buNone/>
                      </a:pPr>
                      <a:r>
                        <a:t/>
                      </a:r>
                      <a:endParaRPr sz="2400" u="none" cap="none" strike="noStrike">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8"/>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A column in a table</a:t>
            </a:r>
            <a:endParaRPr sz="3200">
              <a:solidFill>
                <a:srgbClr val="434343"/>
              </a:solidFill>
              <a:latin typeface="Avenir"/>
              <a:ea typeface="Avenir"/>
              <a:cs typeface="Avenir"/>
              <a:sym typeface="Avenir"/>
            </a:endParaRPr>
          </a:p>
        </p:txBody>
      </p:sp>
      <p:sp>
        <p:nvSpPr>
          <p:cNvPr id="166" name="Google Shape;166;p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67" name="Google Shape;167;p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68" name="Google Shape;168;p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69" name="Google Shape;169;p8"/>
          <p:cNvSpPr txBox="1"/>
          <p:nvPr/>
        </p:nvSpPr>
        <p:spPr>
          <a:xfrm>
            <a:off x="428667" y="1840400"/>
            <a:ext cx="11331600" cy="1986000"/>
          </a:xfrm>
          <a:prstGeom prst="rect">
            <a:avLst/>
          </a:prstGeom>
          <a:noFill/>
          <a:ln>
            <a:noFill/>
          </a:ln>
        </p:spPr>
        <p:txBody>
          <a:bodyPr anchorCtr="0" anchor="t" bIns="121900" lIns="121900" spcFirstLastPara="1" rIns="121900" wrap="square" tIns="121900">
            <a:noAutofit/>
          </a:bodyPr>
          <a:lstStyle/>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Each column in a table is an attribute</a:t>
            </a:r>
            <a:endParaRPr sz="2400">
              <a:solidFill>
                <a:srgbClr val="666666"/>
              </a:solidFill>
              <a:latin typeface="Avenir"/>
              <a:ea typeface="Avenir"/>
              <a:cs typeface="Avenir"/>
              <a:sym typeface="Avenir"/>
            </a:endParaRPr>
          </a:p>
          <a:p>
            <a:pPr indent="0" lvl="0" marL="0" marR="0" rtl="0" algn="just">
              <a:spcBef>
                <a:spcPts val="0"/>
              </a:spcBef>
              <a:spcAft>
                <a:spcPts val="0"/>
              </a:spcAft>
              <a:buNone/>
            </a:pPr>
            <a:r>
              <a:t/>
            </a:r>
            <a:endParaRPr sz="2400">
              <a:solidFill>
                <a:srgbClr val="666666"/>
              </a:solidFill>
              <a:latin typeface="Avenir"/>
              <a:ea typeface="Avenir"/>
              <a:cs typeface="Avenir"/>
              <a:sym typeface="Avenir"/>
            </a:endParaRPr>
          </a:p>
          <a:p>
            <a:pPr indent="0" lvl="0" marL="0" marR="0" rtl="0" algn="just">
              <a:spcBef>
                <a:spcPts val="0"/>
              </a:spcBef>
              <a:spcAft>
                <a:spcPts val="0"/>
              </a:spcAft>
              <a:buNone/>
            </a:pPr>
            <a:r>
              <a:t/>
            </a:r>
            <a:endParaRPr sz="2400">
              <a:solidFill>
                <a:srgbClr val="666666"/>
              </a:solidFill>
              <a:latin typeface="Avenir"/>
              <a:ea typeface="Avenir"/>
              <a:cs typeface="Avenir"/>
              <a:sym typeface="Avenir"/>
            </a:endParaRPr>
          </a:p>
          <a:p>
            <a:pPr indent="-457188" lvl="0" marL="609585" marR="0" rtl="0" algn="just">
              <a:spcBef>
                <a:spcPts val="0"/>
              </a:spcBef>
              <a:spcAft>
                <a:spcPts val="0"/>
              </a:spcAft>
              <a:buClr>
                <a:srgbClr val="666666"/>
              </a:buClr>
              <a:buSzPts val="1800"/>
              <a:buFont typeface="Avenir"/>
              <a:buChar char="●"/>
            </a:pPr>
            <a:r>
              <a:rPr lang="en" sz="2400">
                <a:solidFill>
                  <a:srgbClr val="666666"/>
                </a:solidFill>
                <a:latin typeface="Avenir"/>
                <a:ea typeface="Avenir"/>
                <a:cs typeface="Avenir"/>
                <a:sym typeface="Avenir"/>
              </a:rPr>
              <a:t>This gives one piece of information about the attribute. For example, last name of a customer</a:t>
            </a:r>
            <a:endParaRPr sz="2400">
              <a:solidFill>
                <a:srgbClr val="666666"/>
              </a:solidFill>
              <a:latin typeface="Avenir"/>
              <a:ea typeface="Avenir"/>
              <a:cs typeface="Avenir"/>
              <a:sym typeface="Avenir"/>
            </a:endParaRPr>
          </a:p>
        </p:txBody>
      </p:sp>
      <p:pic>
        <p:nvPicPr>
          <p:cNvPr id="170" name="Google Shape;170;p8"/>
          <p:cNvPicPr preferRelativeResize="0"/>
          <p:nvPr/>
        </p:nvPicPr>
        <p:blipFill rotWithShape="1">
          <a:blip r:embed="rId4">
            <a:alphaModFix/>
          </a:blip>
          <a:srcRect b="0" l="0" r="0" t="0"/>
          <a:stretch/>
        </p:blipFill>
        <p:spPr>
          <a:xfrm>
            <a:off x="3717634" y="3886799"/>
            <a:ext cx="4756735" cy="2616699"/>
          </a:xfrm>
          <a:prstGeom prst="rect">
            <a:avLst/>
          </a:prstGeom>
          <a:noFill/>
          <a:ln>
            <a:noFill/>
          </a:ln>
        </p:spPr>
      </p:pic>
      <p:sp>
        <p:nvSpPr>
          <p:cNvPr id="171" name="Google Shape;171;p8"/>
          <p:cNvSpPr txBox="1"/>
          <p:nvPr/>
        </p:nvSpPr>
        <p:spPr>
          <a:xfrm>
            <a:off x="4533800" y="3886751"/>
            <a:ext cx="952400" cy="2616800"/>
          </a:xfrm>
          <a:prstGeom prst="rect">
            <a:avLst/>
          </a:prstGeom>
          <a:noFill/>
          <a:ln cap="flat" cmpd="sng" w="19050">
            <a:solidFill>
              <a:srgbClr val="FF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highlight>
                <a:srgbClr val="FF0000"/>
              </a:highlight>
              <a:latin typeface="Calibri"/>
              <a:ea typeface="Calibri"/>
              <a:cs typeface="Calibri"/>
              <a:sym typeface="Calibri"/>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89"/>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Is Not Null Operator</a:t>
            </a:r>
            <a:endParaRPr sz="3200">
              <a:solidFill>
                <a:srgbClr val="434343"/>
              </a:solidFill>
              <a:latin typeface="Avenir"/>
              <a:ea typeface="Avenir"/>
              <a:cs typeface="Avenir"/>
              <a:sym typeface="Avenir"/>
            </a:endParaRPr>
          </a:p>
        </p:txBody>
      </p:sp>
      <p:sp>
        <p:nvSpPr>
          <p:cNvPr id="1082" name="Google Shape;1082;p89"/>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83" name="Google Shape;1083;p89"/>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84" name="Google Shape;1084;p89"/>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85" name="Google Shape;1085;p89"/>
          <p:cNvSpPr txBox="1"/>
          <p:nvPr/>
        </p:nvSpPr>
        <p:spPr>
          <a:xfrm>
            <a:off x="574000" y="1565631"/>
            <a:ext cx="1299200" cy="544800"/>
          </a:xfrm>
          <a:prstGeom prst="rect">
            <a:avLst/>
          </a:prstGeom>
          <a:noFill/>
          <a:ln>
            <a:noFill/>
          </a:ln>
        </p:spPr>
        <p:txBody>
          <a:bodyPr anchorCtr="0" anchor="t" bIns="121900" lIns="121900" spcFirstLastPara="1" rIns="121900" wrap="square" tIns="121900">
            <a:noAutofit/>
          </a:bodyPr>
          <a:lstStyle/>
          <a:p>
            <a:pPr indent="0" lvl="0" marL="0" marR="33866" rtl="0" algn="just">
              <a:spcBef>
                <a:spcPts val="0"/>
              </a:spcBef>
              <a:spcAft>
                <a:spcPts val="0"/>
              </a:spcAft>
              <a:buNone/>
            </a:pPr>
            <a:r>
              <a:rPr lang="en" sz="2133">
                <a:solidFill>
                  <a:schemeClr val="dk1"/>
                </a:solidFill>
                <a:highlight>
                  <a:srgbClr val="FFFFFF"/>
                </a:highlight>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086" name="Google Shape;1086;p89"/>
          <p:cNvSpPr txBox="1"/>
          <p:nvPr/>
        </p:nvSpPr>
        <p:spPr>
          <a:xfrm>
            <a:off x="1052700" y="2384033"/>
            <a:ext cx="9717200" cy="9488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ID, NAME, AGE, ADDRESS, SALARY </a:t>
            </a:r>
            <a:r>
              <a:rPr b="1" lang="en" sz="2133">
                <a:solidFill>
                  <a:srgbClr val="333333"/>
                </a:solidFill>
                <a:latin typeface="Courier New"/>
                <a:ea typeface="Courier New"/>
                <a:cs typeface="Courier New"/>
                <a:sym typeface="Courier New"/>
              </a:rPr>
              <a:t>FROM</a:t>
            </a:r>
            <a:r>
              <a:rPr lang="en" sz="2133">
                <a:solidFill>
                  <a:srgbClr val="333333"/>
                </a:solidFill>
                <a:latin typeface="Courier New"/>
                <a:ea typeface="Courier New"/>
                <a:cs typeface="Courier New"/>
                <a:sym typeface="Courier New"/>
              </a:rPr>
              <a:t> </a:t>
            </a:r>
            <a:r>
              <a:rPr b="1" lang="en" sz="2133">
                <a:solidFill>
                  <a:srgbClr val="333333"/>
                </a:solidFill>
                <a:latin typeface="Courier New"/>
                <a:ea typeface="Courier New"/>
                <a:cs typeface="Courier New"/>
                <a:sym typeface="Courier New"/>
              </a:rPr>
              <a:t>Employee</a:t>
            </a:r>
            <a:endParaRPr b="1" sz="2133">
              <a:solidFill>
                <a:srgbClr val="333333"/>
              </a:solidFill>
              <a:highlight>
                <a:srgbClr val="666666"/>
              </a:highlight>
              <a:latin typeface="Courier New"/>
              <a:ea typeface="Courier New"/>
              <a:cs typeface="Courier New"/>
              <a:sym typeface="Courier New"/>
            </a:endParaRPr>
          </a:p>
          <a:p>
            <a:pPr indent="0" lvl="0" marL="0" marR="33866" rtl="0" algn="l">
              <a:lnSpc>
                <a:spcPct val="115000"/>
              </a:lnSpc>
              <a:spcBef>
                <a:spcPts val="0"/>
              </a:spcBef>
              <a:spcAft>
                <a:spcPts val="0"/>
              </a:spcAft>
              <a:buNone/>
            </a:pPr>
            <a:r>
              <a:rPr b="1" lang="en" sz="2133">
                <a:solidFill>
                  <a:srgbClr val="333333"/>
                </a:solidFill>
                <a:latin typeface="Courier New"/>
                <a:ea typeface="Courier New"/>
                <a:cs typeface="Courier New"/>
                <a:sym typeface="Courier New"/>
              </a:rPr>
              <a:t>WHERE</a:t>
            </a:r>
            <a:r>
              <a:rPr lang="en" sz="2133">
                <a:solidFill>
                  <a:srgbClr val="333333"/>
                </a:solidFill>
                <a:latin typeface="Courier New"/>
                <a:ea typeface="Courier New"/>
                <a:cs typeface="Courier New"/>
                <a:sym typeface="Courier New"/>
              </a:rPr>
              <a:t> </a:t>
            </a:r>
            <a:r>
              <a:rPr b="1" lang="en" sz="2133">
                <a:solidFill>
                  <a:srgbClr val="333333"/>
                </a:solidFill>
                <a:latin typeface="Courier New"/>
                <a:ea typeface="Courier New"/>
                <a:cs typeface="Courier New"/>
                <a:sym typeface="Courier New"/>
              </a:rPr>
              <a:t>SALARY</a:t>
            </a:r>
            <a:r>
              <a:rPr lang="en" sz="2133">
                <a:solidFill>
                  <a:srgbClr val="333333"/>
                </a:solidFill>
                <a:latin typeface="Courier New"/>
                <a:ea typeface="Courier New"/>
                <a:cs typeface="Courier New"/>
                <a:sym typeface="Courier New"/>
              </a:rPr>
              <a:t> </a:t>
            </a:r>
            <a:r>
              <a:rPr b="1" lang="en" sz="2133">
                <a:solidFill>
                  <a:srgbClr val="333333"/>
                </a:solidFill>
                <a:latin typeface="Courier New"/>
                <a:ea typeface="Courier New"/>
                <a:cs typeface="Courier New"/>
                <a:sym typeface="Courier New"/>
              </a:rPr>
              <a:t>IS NOT NULL</a:t>
            </a:r>
            <a:r>
              <a:rPr lang="en" sz="2133">
                <a:solidFill>
                  <a:srgbClr val="333333"/>
                </a:solidFill>
                <a:latin typeface="Courier New"/>
                <a:ea typeface="Courier New"/>
                <a:cs typeface="Courier New"/>
                <a:sym typeface="Courier New"/>
              </a:rPr>
              <a:t>;</a:t>
            </a:r>
            <a:endParaRPr sz="2133">
              <a:solidFill>
                <a:srgbClr val="333333"/>
              </a:solidFill>
              <a:latin typeface="Courier New"/>
              <a:ea typeface="Courier New"/>
              <a:cs typeface="Courier New"/>
              <a:sym typeface="Courier New"/>
            </a:endParaRPr>
          </a:p>
        </p:txBody>
      </p:sp>
      <p:graphicFrame>
        <p:nvGraphicFramePr>
          <p:cNvPr id="1087" name="Google Shape;1087;p89"/>
          <p:cNvGraphicFramePr/>
          <p:nvPr/>
        </p:nvGraphicFramePr>
        <p:xfrm>
          <a:off x="2970653" y="4373301"/>
          <a:ext cx="3000000" cy="3000000"/>
        </p:xfrm>
        <a:graphic>
          <a:graphicData uri="http://schemas.openxmlformats.org/drawingml/2006/table">
            <a:tbl>
              <a:tblPr>
                <a:noFill/>
                <a:tableStyleId>{DDA3E305-7AAE-48A7-A098-6525D307D14D}</a:tableStyleId>
              </a:tblPr>
              <a:tblGrid>
                <a:gridCol w="845200"/>
                <a:gridCol w="1417975"/>
                <a:gridCol w="1185775"/>
                <a:gridCol w="1774025"/>
                <a:gridCol w="1510875"/>
              </a:tblGrid>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ID</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NAME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AGE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ADDRESS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SALARY</a:t>
                      </a:r>
                      <a:endParaRPr sz="2400" u="none" cap="none" strike="noStrike">
                        <a:latin typeface="Avenir"/>
                        <a:ea typeface="Avenir"/>
                        <a:cs typeface="Avenir"/>
                        <a:sym typeface="Avenir"/>
                      </a:endParaRPr>
                    </a:p>
                  </a:txBody>
                  <a:tcPr marT="121900" marB="121900" marR="121900" marL="121900">
                    <a:solidFill>
                      <a:srgbClr val="D9D9D9"/>
                    </a:solidFill>
                  </a:tcPr>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Kellie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California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Pete</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Texas</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1500</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Popy</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23</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Boston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2000</a:t>
                      </a:r>
                      <a:endParaRPr sz="2400" u="none" cap="none" strike="noStrike">
                        <a:latin typeface="Avenir"/>
                        <a:ea typeface="Avenir"/>
                        <a:cs typeface="Avenir"/>
                        <a:sym typeface="Avenir"/>
                      </a:endParaRPr>
                    </a:p>
                  </a:txBody>
                  <a:tcPr marT="121900" marB="121900" marR="121900" marL="121900"/>
                </a:tc>
              </a:tr>
            </a:tbl>
          </a:graphicData>
        </a:graphic>
      </p:graphicFrame>
      <p:sp>
        <p:nvSpPr>
          <p:cNvPr id="1088" name="Google Shape;1088;p89"/>
          <p:cNvSpPr txBox="1"/>
          <p:nvPr/>
        </p:nvSpPr>
        <p:spPr>
          <a:xfrm>
            <a:off x="574000" y="3628831"/>
            <a:ext cx="1299200" cy="544800"/>
          </a:xfrm>
          <a:prstGeom prst="rect">
            <a:avLst/>
          </a:prstGeom>
          <a:noFill/>
          <a:ln>
            <a:noFill/>
          </a:ln>
        </p:spPr>
        <p:txBody>
          <a:bodyPr anchorCtr="0" anchor="t" bIns="121900" lIns="121900" spcFirstLastPara="1" rIns="121900" wrap="square" tIns="121900">
            <a:noAutofit/>
          </a:bodyPr>
          <a:lstStyle/>
          <a:p>
            <a:pPr indent="0" lvl="0" marL="0" marR="33866" rtl="0" algn="just">
              <a:spcBef>
                <a:spcPts val="0"/>
              </a:spcBef>
              <a:spcAft>
                <a:spcPts val="0"/>
              </a:spcAft>
              <a:buNone/>
            </a:pPr>
            <a:r>
              <a:rPr lang="en" sz="2133">
                <a:solidFill>
                  <a:schemeClr val="dk1"/>
                </a:solidFill>
                <a:highlight>
                  <a:srgbClr val="FFFFFF"/>
                </a:highlight>
                <a:latin typeface="Avenir"/>
                <a:ea typeface="Avenir"/>
                <a:cs typeface="Avenir"/>
                <a:sym typeface="Avenir"/>
              </a:rPr>
              <a:t>Output:</a:t>
            </a:r>
            <a:endParaRPr sz="2133">
              <a:solidFill>
                <a:schemeClr val="dk1"/>
              </a:solidFill>
              <a:latin typeface="Avenir"/>
              <a:ea typeface="Avenir"/>
              <a:cs typeface="Avenir"/>
              <a:sym typeface="Aveni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90"/>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Is Null Operator</a:t>
            </a:r>
            <a:endParaRPr sz="3200">
              <a:solidFill>
                <a:srgbClr val="434343"/>
              </a:solidFill>
              <a:latin typeface="Avenir"/>
              <a:ea typeface="Avenir"/>
              <a:cs typeface="Avenir"/>
              <a:sym typeface="Avenir"/>
            </a:endParaRPr>
          </a:p>
        </p:txBody>
      </p:sp>
      <p:sp>
        <p:nvSpPr>
          <p:cNvPr id="1094" name="Google Shape;1094;p90"/>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095" name="Google Shape;1095;p90"/>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096" name="Google Shape;1096;p90"/>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097" name="Google Shape;1097;p90"/>
          <p:cNvSpPr txBox="1"/>
          <p:nvPr/>
        </p:nvSpPr>
        <p:spPr>
          <a:xfrm>
            <a:off x="574000" y="1565631"/>
            <a:ext cx="1299200" cy="544800"/>
          </a:xfrm>
          <a:prstGeom prst="rect">
            <a:avLst/>
          </a:prstGeom>
          <a:noFill/>
          <a:ln>
            <a:noFill/>
          </a:ln>
        </p:spPr>
        <p:txBody>
          <a:bodyPr anchorCtr="0" anchor="t" bIns="121900" lIns="121900" spcFirstLastPara="1" rIns="121900" wrap="square" tIns="121900">
            <a:noAutofit/>
          </a:bodyPr>
          <a:lstStyle/>
          <a:p>
            <a:pPr indent="0" lvl="0" marL="0" marR="33866" rtl="0" algn="just">
              <a:spcBef>
                <a:spcPts val="0"/>
              </a:spcBef>
              <a:spcAft>
                <a:spcPts val="0"/>
              </a:spcAft>
              <a:buNone/>
            </a:pPr>
            <a:r>
              <a:rPr lang="en" sz="2133">
                <a:solidFill>
                  <a:schemeClr val="dk1"/>
                </a:solidFill>
                <a:highlight>
                  <a:srgbClr val="FFFFFF"/>
                </a:highlight>
                <a:latin typeface="Avenir"/>
                <a:ea typeface="Avenir"/>
                <a:cs typeface="Avenir"/>
                <a:sym typeface="Avenir"/>
              </a:rPr>
              <a:t>Syntax:</a:t>
            </a:r>
            <a:endParaRPr sz="2133">
              <a:solidFill>
                <a:schemeClr val="dk1"/>
              </a:solidFill>
              <a:latin typeface="Avenir"/>
              <a:ea typeface="Avenir"/>
              <a:cs typeface="Avenir"/>
              <a:sym typeface="Avenir"/>
            </a:endParaRPr>
          </a:p>
        </p:txBody>
      </p:sp>
      <p:sp>
        <p:nvSpPr>
          <p:cNvPr id="1098" name="Google Shape;1098;p90"/>
          <p:cNvSpPr txBox="1"/>
          <p:nvPr/>
        </p:nvSpPr>
        <p:spPr>
          <a:xfrm>
            <a:off x="834900" y="2461433"/>
            <a:ext cx="9934800" cy="922000"/>
          </a:xfrm>
          <a:prstGeom prst="rect">
            <a:avLst/>
          </a:prstGeom>
          <a:noFill/>
          <a:ln cap="flat" cmpd="sng" w="9525">
            <a:solidFill>
              <a:srgbClr val="999999"/>
            </a:solidFill>
            <a:prstDash val="solid"/>
            <a:round/>
            <a:headEnd len="sm" w="sm" type="none"/>
            <a:tailEnd len="sm" w="sm" type="none"/>
          </a:ln>
        </p:spPr>
        <p:txBody>
          <a:bodyPr anchorCtr="0" anchor="t" bIns="121900" lIns="121900" spcFirstLastPara="1" rIns="121900" wrap="square" tIns="121900">
            <a:noAutofit/>
          </a:bodyPr>
          <a:lstStyle/>
          <a:p>
            <a:pPr indent="0" lvl="0" marL="0" marR="33866" rtl="0" algn="l">
              <a:lnSpc>
                <a:spcPct val="115000"/>
              </a:lnSpc>
              <a:spcBef>
                <a:spcPts val="0"/>
              </a:spcBef>
              <a:spcAft>
                <a:spcPts val="0"/>
              </a:spcAft>
              <a:buNone/>
            </a:pPr>
            <a:r>
              <a:rPr b="1" lang="en" sz="2133">
                <a:solidFill>
                  <a:srgbClr val="333333"/>
                </a:solidFill>
                <a:latin typeface="Courier New"/>
                <a:ea typeface="Courier New"/>
                <a:cs typeface="Courier New"/>
                <a:sym typeface="Courier New"/>
              </a:rPr>
              <a:t>SELECT</a:t>
            </a:r>
            <a:r>
              <a:rPr lang="en" sz="2133">
                <a:solidFill>
                  <a:srgbClr val="333333"/>
                </a:solidFill>
                <a:latin typeface="Courier New"/>
                <a:ea typeface="Courier New"/>
                <a:cs typeface="Courier New"/>
                <a:sym typeface="Courier New"/>
              </a:rPr>
              <a:t>  ID, NAME, AGE, ADDRESS, SALARY </a:t>
            </a:r>
            <a:r>
              <a:rPr b="1" lang="en" sz="2133">
                <a:solidFill>
                  <a:srgbClr val="333333"/>
                </a:solidFill>
                <a:latin typeface="Courier New"/>
                <a:ea typeface="Courier New"/>
                <a:cs typeface="Courier New"/>
                <a:sym typeface="Courier New"/>
              </a:rPr>
              <a:t>FROM</a:t>
            </a:r>
            <a:r>
              <a:rPr lang="en" sz="2133">
                <a:solidFill>
                  <a:srgbClr val="333333"/>
                </a:solidFill>
                <a:latin typeface="Courier New"/>
                <a:ea typeface="Courier New"/>
                <a:cs typeface="Courier New"/>
                <a:sym typeface="Courier New"/>
              </a:rPr>
              <a:t> </a:t>
            </a:r>
            <a:r>
              <a:rPr b="1" lang="en" sz="2133">
                <a:solidFill>
                  <a:srgbClr val="333333"/>
                </a:solidFill>
                <a:latin typeface="Courier New"/>
                <a:ea typeface="Courier New"/>
                <a:cs typeface="Courier New"/>
                <a:sym typeface="Courier New"/>
              </a:rPr>
              <a:t>Employee</a:t>
            </a:r>
            <a:endParaRPr b="1" sz="2133">
              <a:solidFill>
                <a:srgbClr val="333333"/>
              </a:solidFill>
              <a:latin typeface="Courier New"/>
              <a:ea typeface="Courier New"/>
              <a:cs typeface="Courier New"/>
              <a:sym typeface="Courier New"/>
            </a:endParaRPr>
          </a:p>
          <a:p>
            <a:pPr indent="0" lvl="0" marL="0" marR="33866" rtl="0" algn="l">
              <a:lnSpc>
                <a:spcPct val="115000"/>
              </a:lnSpc>
              <a:spcBef>
                <a:spcPts val="0"/>
              </a:spcBef>
              <a:spcAft>
                <a:spcPts val="0"/>
              </a:spcAft>
              <a:buNone/>
            </a:pPr>
            <a:r>
              <a:rPr b="1" lang="en" sz="2133">
                <a:solidFill>
                  <a:srgbClr val="333333"/>
                </a:solidFill>
                <a:latin typeface="Courier New"/>
                <a:ea typeface="Courier New"/>
                <a:cs typeface="Courier New"/>
                <a:sym typeface="Courier New"/>
              </a:rPr>
              <a:t>WHERE SALARY IS NULL;</a:t>
            </a:r>
            <a:endParaRPr b="1" sz="2133">
              <a:solidFill>
                <a:srgbClr val="333333"/>
              </a:solidFill>
              <a:latin typeface="Courier New"/>
              <a:ea typeface="Courier New"/>
              <a:cs typeface="Courier New"/>
              <a:sym typeface="Courier New"/>
            </a:endParaRPr>
          </a:p>
        </p:txBody>
      </p:sp>
      <p:sp>
        <p:nvSpPr>
          <p:cNvPr id="1099" name="Google Shape;1099;p90"/>
          <p:cNvSpPr txBox="1"/>
          <p:nvPr/>
        </p:nvSpPr>
        <p:spPr>
          <a:xfrm>
            <a:off x="574000" y="3737196"/>
            <a:ext cx="1299200" cy="544800"/>
          </a:xfrm>
          <a:prstGeom prst="rect">
            <a:avLst/>
          </a:prstGeom>
          <a:noFill/>
          <a:ln>
            <a:noFill/>
          </a:ln>
        </p:spPr>
        <p:txBody>
          <a:bodyPr anchorCtr="0" anchor="t" bIns="121900" lIns="121900" spcFirstLastPara="1" rIns="121900" wrap="square" tIns="121900">
            <a:noAutofit/>
          </a:bodyPr>
          <a:lstStyle/>
          <a:p>
            <a:pPr indent="0" lvl="0" marL="0" marR="33866" rtl="0" algn="just">
              <a:spcBef>
                <a:spcPts val="0"/>
              </a:spcBef>
              <a:spcAft>
                <a:spcPts val="0"/>
              </a:spcAft>
              <a:buNone/>
            </a:pPr>
            <a:r>
              <a:rPr lang="en" sz="2133">
                <a:solidFill>
                  <a:schemeClr val="dk1"/>
                </a:solidFill>
                <a:highlight>
                  <a:srgbClr val="FFFFFF"/>
                </a:highlight>
                <a:latin typeface="Avenir"/>
                <a:ea typeface="Avenir"/>
                <a:cs typeface="Avenir"/>
                <a:sym typeface="Avenir"/>
              </a:rPr>
              <a:t>Output:</a:t>
            </a:r>
            <a:endParaRPr sz="2133">
              <a:solidFill>
                <a:schemeClr val="dk1"/>
              </a:solidFill>
              <a:latin typeface="Avenir"/>
              <a:ea typeface="Avenir"/>
              <a:cs typeface="Avenir"/>
              <a:sym typeface="Avenir"/>
            </a:endParaRPr>
          </a:p>
        </p:txBody>
      </p:sp>
      <p:graphicFrame>
        <p:nvGraphicFramePr>
          <p:cNvPr id="1100" name="Google Shape;1100;p90"/>
          <p:cNvGraphicFramePr/>
          <p:nvPr/>
        </p:nvGraphicFramePr>
        <p:xfrm>
          <a:off x="2642526" y="4498324"/>
          <a:ext cx="3000000" cy="3000000"/>
        </p:xfrm>
        <a:graphic>
          <a:graphicData uri="http://schemas.openxmlformats.org/drawingml/2006/table">
            <a:tbl>
              <a:tblPr>
                <a:noFill/>
                <a:tableStyleId>{DDA3E305-7AAE-48A7-A098-6525D307D14D}</a:tableStyleId>
              </a:tblPr>
              <a:tblGrid>
                <a:gridCol w="845200"/>
                <a:gridCol w="1417975"/>
                <a:gridCol w="1185775"/>
                <a:gridCol w="1774025"/>
                <a:gridCol w="1510875"/>
              </a:tblGrid>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ID</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NAME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AGE</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ADDRESS</a:t>
                      </a:r>
                      <a:endParaRPr sz="2400" u="none" cap="none" strike="noStrike">
                        <a:latin typeface="Avenir"/>
                        <a:ea typeface="Avenir"/>
                        <a:cs typeface="Avenir"/>
                        <a:sym typeface="Avenir"/>
                      </a:endParaRPr>
                    </a:p>
                  </a:txBody>
                  <a:tcPr marT="121900" marB="121900" marR="121900" marL="121900">
                    <a:solidFill>
                      <a:srgbClr val="D9D9D9"/>
                    </a:solidFill>
                  </a:tcPr>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SALARY</a:t>
                      </a:r>
                      <a:endParaRPr sz="2400" u="none" cap="none" strike="noStrike">
                        <a:latin typeface="Avenir"/>
                        <a:ea typeface="Avenir"/>
                        <a:cs typeface="Avenir"/>
                        <a:sym typeface="Avenir"/>
                      </a:endParaRPr>
                    </a:p>
                  </a:txBody>
                  <a:tcPr marT="121900" marB="121900" marR="121900" marL="121900">
                    <a:solidFill>
                      <a:srgbClr val="D9D9D9"/>
                    </a:solidFill>
                  </a:tcPr>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4</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Sam</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Florida</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Calibri"/>
                        <a:buNone/>
                      </a:pPr>
                      <a:r>
                        <a:t/>
                      </a:r>
                      <a:endParaRPr sz="2400" u="none" cap="none" strike="noStrike">
                        <a:latin typeface="Avenir"/>
                        <a:ea typeface="Avenir"/>
                        <a:cs typeface="Avenir"/>
                        <a:sym typeface="Avenir"/>
                      </a:endParaRPr>
                    </a:p>
                  </a:txBody>
                  <a:tcPr marT="121900" marB="121900" marR="121900" marL="121900"/>
                </a:tc>
              </a:tr>
              <a:tr h="609550">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5</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Jhon</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27</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Avenir"/>
                        <a:buNone/>
                      </a:pPr>
                      <a:r>
                        <a:rPr lang="en" sz="2400" u="none" cap="none" strike="noStrike">
                          <a:latin typeface="Avenir"/>
                          <a:ea typeface="Avenir"/>
                          <a:cs typeface="Avenir"/>
                          <a:sym typeface="Avenir"/>
                        </a:rPr>
                        <a:t>Hawaii</a:t>
                      </a:r>
                      <a:endParaRPr sz="2400" u="none" cap="none" strike="noStrike">
                        <a:latin typeface="Avenir"/>
                        <a:ea typeface="Avenir"/>
                        <a:cs typeface="Avenir"/>
                        <a:sym typeface="Avenir"/>
                      </a:endParaRPr>
                    </a:p>
                  </a:txBody>
                  <a:tcPr marT="121900" marB="121900" marR="121900" marL="121900"/>
                </a:tc>
                <a:tc>
                  <a:txBody>
                    <a:bodyPr/>
                    <a:lstStyle/>
                    <a:p>
                      <a:pPr indent="0" lvl="0" marL="0" marR="0" rtl="0" algn="l">
                        <a:spcBef>
                          <a:spcPts val="0"/>
                        </a:spcBef>
                        <a:spcAft>
                          <a:spcPts val="0"/>
                        </a:spcAft>
                        <a:buClr>
                          <a:schemeClr val="dk1"/>
                        </a:buClr>
                        <a:buSzPts val="2400"/>
                        <a:buFont typeface="Calibri"/>
                        <a:buNone/>
                      </a:pPr>
                      <a:r>
                        <a:t/>
                      </a:r>
                      <a:endParaRPr sz="2400" u="none" cap="none" strike="noStrike">
                        <a:latin typeface="Avenir"/>
                        <a:ea typeface="Avenir"/>
                        <a:cs typeface="Avenir"/>
                        <a:sym typeface="Avenir"/>
                      </a:endParaRPr>
                    </a:p>
                  </a:txBody>
                  <a:tcPr marT="121900" marB="121900" marR="121900" marL="121900"/>
                </a:tc>
              </a:tr>
            </a:tbl>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91"/>
          <p:cNvSpPr txBox="1"/>
          <p:nvPr/>
        </p:nvSpPr>
        <p:spPr>
          <a:xfrm>
            <a:off x="668421" y="3097900"/>
            <a:ext cx="10058400" cy="1040800"/>
          </a:xfrm>
          <a:prstGeom prst="rect">
            <a:avLst/>
          </a:prstGeom>
          <a:noFill/>
          <a:ln>
            <a:noFill/>
          </a:ln>
        </p:spPr>
        <p:txBody>
          <a:bodyPr anchorCtr="0" anchor="t" bIns="22850" lIns="45725" spcFirstLastPara="1" rIns="45725" wrap="square" tIns="22850">
            <a:noAutofit/>
          </a:bodyPr>
          <a:lstStyle/>
          <a:p>
            <a:pPr indent="0" lvl="0" marL="0" marR="0" rtl="0" algn="l">
              <a:spcBef>
                <a:spcPts val="0"/>
              </a:spcBef>
              <a:spcAft>
                <a:spcPts val="0"/>
              </a:spcAft>
              <a:buNone/>
            </a:pPr>
            <a:r>
              <a:rPr lang="en" sz="4800">
                <a:solidFill>
                  <a:srgbClr val="7F7F7F"/>
                </a:solidFill>
                <a:latin typeface="Avenir"/>
                <a:ea typeface="Avenir"/>
                <a:cs typeface="Avenir"/>
                <a:sym typeface="Avenir"/>
              </a:rPr>
              <a:t>More Basic Operations - ALTER, DROP, RENAME</a:t>
            </a:r>
            <a:endParaRPr sz="4800">
              <a:solidFill>
                <a:srgbClr val="7F7F7F"/>
              </a:solidFill>
              <a:latin typeface="Avenir"/>
              <a:ea typeface="Avenir"/>
              <a:cs typeface="Avenir"/>
              <a:sym typeface="Avenir"/>
            </a:endParaRPr>
          </a:p>
        </p:txBody>
      </p:sp>
      <p:sp>
        <p:nvSpPr>
          <p:cNvPr id="1107" name="Google Shape;1107;p91"/>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08" name="Google Shape;1108;p91"/>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09" name="Google Shape;1109;p91"/>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92"/>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a:t>
            </a:r>
            <a:endParaRPr sz="3200">
              <a:solidFill>
                <a:srgbClr val="434343"/>
              </a:solidFill>
              <a:latin typeface="Avenir"/>
              <a:ea typeface="Avenir"/>
              <a:cs typeface="Avenir"/>
              <a:sym typeface="Avenir"/>
            </a:endParaRPr>
          </a:p>
        </p:txBody>
      </p:sp>
      <p:sp>
        <p:nvSpPr>
          <p:cNvPr id="1115" name="Google Shape;1115;p92"/>
          <p:cNvSpPr txBox="1"/>
          <p:nvPr/>
        </p:nvSpPr>
        <p:spPr>
          <a:xfrm>
            <a:off x="508000" y="1952567"/>
            <a:ext cx="11026800" cy="3925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Sometimes we need to incorporate changes to an already existing tables. For example, renaming a field, changing the data-type, etc</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b="1" i="1" lang="en" sz="2133">
                <a:solidFill>
                  <a:schemeClr val="dk1"/>
                </a:solidFill>
                <a:highlight>
                  <a:srgbClr val="FFFFFF"/>
                </a:highlight>
                <a:latin typeface="Avenir"/>
                <a:ea typeface="Avenir"/>
                <a:cs typeface="Avenir"/>
                <a:sym typeface="Avenir"/>
              </a:rPr>
              <a:t>alter</a:t>
            </a:r>
            <a:r>
              <a:rPr b="1" lang="en" sz="2133">
                <a:solidFill>
                  <a:schemeClr val="dk1"/>
                </a:solidFill>
                <a:highlight>
                  <a:srgbClr val="FFFFFF"/>
                </a:highlight>
                <a:latin typeface="Avenir"/>
                <a:ea typeface="Avenir"/>
                <a:cs typeface="Avenir"/>
                <a:sym typeface="Avenir"/>
              </a:rPr>
              <a:t> </a:t>
            </a:r>
            <a:r>
              <a:rPr lang="en" sz="2133">
                <a:solidFill>
                  <a:schemeClr val="dk1"/>
                </a:solidFill>
                <a:highlight>
                  <a:srgbClr val="FFFFFF"/>
                </a:highlight>
                <a:latin typeface="Avenir"/>
                <a:ea typeface="Avenir"/>
                <a:cs typeface="Avenir"/>
                <a:sym typeface="Avenir"/>
              </a:rPr>
              <a:t>command is used to make modification in an existing database/table</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0"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Alter command is generally used with clauses such as change, modify, add, drop</a:t>
            </a:r>
            <a:endParaRPr sz="2133">
              <a:solidFill>
                <a:schemeClr val="dk1"/>
              </a:solidFill>
              <a:highlight>
                <a:srgbClr val="FFFFFF"/>
              </a:highlight>
              <a:latin typeface="Avenir"/>
              <a:ea typeface="Avenir"/>
              <a:cs typeface="Avenir"/>
              <a:sym typeface="Avenir"/>
            </a:endParaRPr>
          </a:p>
        </p:txBody>
      </p:sp>
      <p:sp>
        <p:nvSpPr>
          <p:cNvPr id="1116" name="Google Shape;1116;p92"/>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17" name="Google Shape;1117;p92"/>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18" name="Google Shape;1118;p92"/>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93"/>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Change Clause</a:t>
            </a:r>
            <a:endParaRPr sz="3200">
              <a:solidFill>
                <a:srgbClr val="434343"/>
              </a:solidFill>
              <a:latin typeface="Avenir"/>
              <a:ea typeface="Avenir"/>
              <a:cs typeface="Avenir"/>
              <a:sym typeface="Avenir"/>
            </a:endParaRPr>
          </a:p>
        </p:txBody>
      </p:sp>
      <p:sp>
        <p:nvSpPr>
          <p:cNvPr id="1124" name="Google Shape;1124;p93"/>
          <p:cNvSpPr txBox="1"/>
          <p:nvPr/>
        </p:nvSpPr>
        <p:spPr>
          <a:xfrm>
            <a:off x="503400" y="1647767"/>
            <a:ext cx="11031200" cy="2972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To make changes in the column’s definition we use the </a:t>
            </a:r>
            <a:r>
              <a:rPr b="1" i="1" lang="en" sz="2133">
                <a:solidFill>
                  <a:schemeClr val="dk1"/>
                </a:solidFill>
                <a:highlight>
                  <a:srgbClr val="FFFFFF"/>
                </a:highlight>
                <a:latin typeface="Avenir"/>
                <a:ea typeface="Avenir"/>
                <a:cs typeface="Avenir"/>
                <a:sym typeface="Avenir"/>
              </a:rPr>
              <a:t>Change</a:t>
            </a:r>
            <a:r>
              <a:rPr lang="en" sz="2133">
                <a:solidFill>
                  <a:schemeClr val="dk1"/>
                </a:solidFill>
                <a:highlight>
                  <a:srgbClr val="FFFFFF"/>
                </a:highlight>
                <a:latin typeface="Avenir"/>
                <a:ea typeface="Avenir"/>
                <a:cs typeface="Avenir"/>
                <a:sym typeface="Avenir"/>
              </a:rPr>
              <a:t> clause</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lnSpc>
                <a:spcPct val="15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change clause allows you to:</a:t>
            </a:r>
            <a:endParaRPr sz="2133">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Change the name of the column</a:t>
            </a:r>
            <a:endParaRPr b="0" i="0" sz="2133" u="none" cap="none" strike="noStrike">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Change the column data type</a:t>
            </a:r>
            <a:endParaRPr b="0" i="0" sz="2133" u="none" cap="none" strike="noStrike">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Change column constraints</a:t>
            </a:r>
            <a:endParaRPr b="0" i="0" sz="2133" u="none" cap="none" strike="noStrike">
              <a:solidFill>
                <a:schemeClr val="dk1"/>
              </a:solidFill>
              <a:highlight>
                <a:srgbClr val="FFFFFF"/>
              </a:highlight>
              <a:latin typeface="Avenir"/>
              <a:ea typeface="Avenir"/>
              <a:cs typeface="Avenir"/>
              <a:sym typeface="Avenir"/>
            </a:endParaRPr>
          </a:p>
        </p:txBody>
      </p:sp>
      <p:sp>
        <p:nvSpPr>
          <p:cNvPr id="1125" name="Google Shape;1125;p93"/>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26" name="Google Shape;1126;p93"/>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27" name="Google Shape;1127;p93"/>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28" name="Google Shape;1128;p93"/>
          <p:cNvSpPr txBox="1"/>
          <p:nvPr/>
        </p:nvSpPr>
        <p:spPr>
          <a:xfrm>
            <a:off x="1020867" y="5448766"/>
            <a:ext cx="10704000" cy="1017347"/>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b="1" lang="en" sz="2400">
                <a:solidFill>
                  <a:schemeClr val="dk1"/>
                </a:solidFill>
                <a:highlight>
                  <a:srgbClr val="FFFFFF"/>
                </a:highlight>
                <a:latin typeface="Courier New"/>
                <a:ea typeface="Courier New"/>
                <a:cs typeface="Courier New"/>
                <a:sym typeface="Courier New"/>
              </a:rPr>
              <a:t>ALTER TABLE</a:t>
            </a:r>
            <a:r>
              <a:rPr lang="en" sz="2400">
                <a:solidFill>
                  <a:schemeClr val="dk1"/>
                </a:solidFill>
                <a:highlight>
                  <a:srgbClr val="FFFFFF"/>
                </a:highlight>
                <a:latin typeface="Courier New"/>
                <a:ea typeface="Courier New"/>
                <a:cs typeface="Courier New"/>
                <a:sym typeface="Courier New"/>
              </a:rPr>
              <a:t> </a:t>
            </a:r>
            <a:r>
              <a:rPr i="1" lang="en" sz="2400">
                <a:solidFill>
                  <a:schemeClr val="dk1"/>
                </a:solidFill>
                <a:highlight>
                  <a:srgbClr val="FFFFFF"/>
                </a:highlight>
                <a:latin typeface="Courier New"/>
                <a:ea typeface="Courier New"/>
                <a:cs typeface="Courier New"/>
                <a:sym typeface="Courier New"/>
              </a:rPr>
              <a:t>table_name</a:t>
            </a:r>
            <a:r>
              <a:rPr lang="en" sz="2400">
                <a:solidFill>
                  <a:schemeClr val="dk1"/>
                </a:solidFill>
                <a:highlight>
                  <a:srgbClr val="FFFFFF"/>
                </a:highlight>
                <a:latin typeface="Courier New"/>
                <a:ea typeface="Courier New"/>
                <a:cs typeface="Courier New"/>
                <a:sym typeface="Courier New"/>
              </a:rPr>
              <a:t> </a:t>
            </a:r>
            <a:r>
              <a:rPr b="1" lang="en" sz="2400">
                <a:solidFill>
                  <a:schemeClr val="dk1"/>
                </a:solidFill>
                <a:highlight>
                  <a:srgbClr val="FFFFFF"/>
                </a:highlight>
                <a:latin typeface="Courier New"/>
                <a:ea typeface="Courier New"/>
                <a:cs typeface="Courier New"/>
                <a:sym typeface="Courier New"/>
              </a:rPr>
              <a:t>CHANGE </a:t>
            </a:r>
            <a:r>
              <a:rPr lang="en" sz="2400">
                <a:solidFill>
                  <a:schemeClr val="dk1"/>
                </a:solidFill>
                <a:highlight>
                  <a:srgbClr val="FFFFFF"/>
                </a:highlight>
                <a:latin typeface="Courier New"/>
                <a:ea typeface="Courier New"/>
                <a:cs typeface="Courier New"/>
                <a:sym typeface="Courier New"/>
              </a:rPr>
              <a:t> </a:t>
            </a:r>
            <a:r>
              <a:rPr i="1" lang="en" sz="2400">
                <a:solidFill>
                  <a:schemeClr val="dk1"/>
                </a:solidFill>
                <a:highlight>
                  <a:srgbClr val="FFFFFF"/>
                </a:highlight>
                <a:latin typeface="Courier New"/>
                <a:ea typeface="Courier New"/>
                <a:cs typeface="Courier New"/>
                <a:sym typeface="Courier New"/>
              </a:rPr>
              <a:t>old_column_name new_column_name data type;</a:t>
            </a:r>
            <a:endParaRPr sz="2000">
              <a:solidFill>
                <a:schemeClr val="dk1"/>
              </a:solidFill>
              <a:latin typeface="Calibri"/>
              <a:ea typeface="Calibri"/>
              <a:cs typeface="Calibri"/>
              <a:sym typeface="Calibri"/>
            </a:endParaRPr>
          </a:p>
        </p:txBody>
      </p:sp>
      <p:sp>
        <p:nvSpPr>
          <p:cNvPr id="1129" name="Google Shape;1129;p93"/>
          <p:cNvSpPr txBox="1"/>
          <p:nvPr/>
        </p:nvSpPr>
        <p:spPr>
          <a:xfrm>
            <a:off x="1020867" y="4819667"/>
            <a:ext cx="1345200" cy="42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94"/>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Change Clause</a:t>
            </a:r>
            <a:endParaRPr sz="3200">
              <a:solidFill>
                <a:srgbClr val="434343"/>
              </a:solidFill>
              <a:latin typeface="Avenir"/>
              <a:ea typeface="Avenir"/>
              <a:cs typeface="Avenir"/>
              <a:sym typeface="Avenir"/>
            </a:endParaRPr>
          </a:p>
        </p:txBody>
      </p:sp>
      <p:sp>
        <p:nvSpPr>
          <p:cNvPr id="1135" name="Google Shape;1135;p94"/>
          <p:cNvSpPr txBox="1"/>
          <p:nvPr/>
        </p:nvSpPr>
        <p:spPr>
          <a:xfrm>
            <a:off x="503400" y="2054167"/>
            <a:ext cx="11390800" cy="43272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i="1" lang="en" sz="2133">
                <a:solidFill>
                  <a:schemeClr val="dk1"/>
                </a:solidFill>
                <a:highlight>
                  <a:srgbClr val="FFFFFF"/>
                </a:highlight>
                <a:latin typeface="Avenir"/>
                <a:ea typeface="Avenir"/>
                <a:cs typeface="Avenir"/>
                <a:sym typeface="Avenir"/>
              </a:rPr>
              <a:t>ALTER TABLE</a:t>
            </a:r>
            <a:r>
              <a:rPr lang="en" sz="2133">
                <a:solidFill>
                  <a:schemeClr val="dk1"/>
                </a:solidFill>
                <a:highlight>
                  <a:srgbClr val="FFFFFF"/>
                </a:highlight>
                <a:latin typeface="Avenir"/>
                <a:ea typeface="Avenir"/>
                <a:cs typeface="Avenir"/>
                <a:sym typeface="Avenir"/>
              </a:rPr>
              <a:t> command is used to specify the change in the structure of a table</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This is followed by the </a:t>
            </a:r>
            <a:r>
              <a:rPr i="1" lang="en" sz="2133">
                <a:solidFill>
                  <a:schemeClr val="dk1"/>
                </a:solidFill>
                <a:highlight>
                  <a:srgbClr val="FFFFFF"/>
                </a:highlight>
                <a:latin typeface="Avenir"/>
                <a:ea typeface="Avenir"/>
                <a:cs typeface="Avenir"/>
                <a:sym typeface="Avenir"/>
              </a:rPr>
              <a:t>CHANGE </a:t>
            </a:r>
            <a:r>
              <a:rPr lang="en" sz="2133">
                <a:solidFill>
                  <a:schemeClr val="dk1"/>
                </a:solidFill>
                <a:highlight>
                  <a:srgbClr val="FFFFFF"/>
                </a:highlight>
                <a:latin typeface="Avenir"/>
                <a:ea typeface="Avenir"/>
                <a:cs typeface="Avenir"/>
                <a:sym typeface="Avenir"/>
              </a:rPr>
              <a:t>clause that tells the MySql server that we want to change the column name</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b="1" i="1" lang="en" sz="2133">
                <a:solidFill>
                  <a:schemeClr val="dk1"/>
                </a:solidFill>
                <a:highlight>
                  <a:srgbClr val="FFFFFF"/>
                </a:highlight>
                <a:latin typeface="Avenir"/>
                <a:ea typeface="Avenir"/>
                <a:cs typeface="Avenir"/>
                <a:sym typeface="Avenir"/>
              </a:rPr>
              <a:t>CHANGE</a:t>
            </a:r>
            <a:r>
              <a:rPr lang="en" sz="2133">
                <a:solidFill>
                  <a:schemeClr val="dk1"/>
                </a:solidFill>
                <a:highlight>
                  <a:srgbClr val="FFFFFF"/>
                </a:highlight>
                <a:latin typeface="Avenir"/>
                <a:ea typeface="Avenir"/>
                <a:cs typeface="Avenir"/>
                <a:sym typeface="Avenir"/>
              </a:rPr>
              <a:t> clause is followed by an existing column name that needs to be changed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0" lvl="0" marL="609585" marR="0" rtl="0" algn="just">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And finally, we mention the new definition (new name, new data type, new constraint(optional))</a:t>
            </a:r>
            <a:endParaRPr sz="2133">
              <a:solidFill>
                <a:schemeClr val="dk1"/>
              </a:solidFill>
              <a:highlight>
                <a:srgbClr val="FFFFFF"/>
              </a:highlight>
              <a:latin typeface="Avenir"/>
              <a:ea typeface="Avenir"/>
              <a:cs typeface="Avenir"/>
              <a:sym typeface="Avenir"/>
            </a:endParaRPr>
          </a:p>
        </p:txBody>
      </p:sp>
      <p:sp>
        <p:nvSpPr>
          <p:cNvPr id="1136" name="Google Shape;1136;p94"/>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37" name="Google Shape;1137;p94"/>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38" name="Google Shape;1138;p94"/>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39" name="Google Shape;1139;p94"/>
          <p:cNvSpPr txBox="1"/>
          <p:nvPr/>
        </p:nvSpPr>
        <p:spPr>
          <a:xfrm>
            <a:off x="633167" y="1277667"/>
            <a:ext cx="4163600" cy="534400"/>
          </a:xfrm>
          <a:prstGeom prst="rect">
            <a:avLst/>
          </a:prstGeom>
          <a:noFill/>
          <a:ln cap="flat" cmpd="sng" w="19050">
            <a:solidFill>
              <a:srgbClr val="4A86E8"/>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spcBef>
                <a:spcPts val="0"/>
              </a:spcBef>
              <a:spcAft>
                <a:spcPts val="0"/>
              </a:spcAft>
              <a:buNone/>
            </a:pPr>
            <a:r>
              <a:rPr b="1" lang="en" sz="2133">
                <a:solidFill>
                  <a:schemeClr val="dk1"/>
                </a:solidFill>
                <a:latin typeface="Avenir"/>
                <a:ea typeface="Avenir"/>
                <a:cs typeface="Avenir"/>
                <a:sym typeface="Avenir"/>
              </a:rPr>
              <a:t>Changing Column Definition</a:t>
            </a:r>
            <a:endParaRPr b="1" sz="2133">
              <a:solidFill>
                <a:schemeClr val="dk1"/>
              </a:solidFill>
              <a:latin typeface="Avenir"/>
              <a:ea typeface="Avenir"/>
              <a:cs typeface="Avenir"/>
              <a:sym typeface="Aveni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3" name="Shape 1143"/>
        <p:cNvGrpSpPr/>
        <p:nvPr/>
      </p:nvGrpSpPr>
      <p:grpSpPr>
        <a:xfrm>
          <a:off x="0" y="0"/>
          <a:ext cx="0" cy="0"/>
          <a:chOff x="0" y="0"/>
          <a:chExt cx="0" cy="0"/>
        </a:xfrm>
      </p:grpSpPr>
      <p:sp>
        <p:nvSpPr>
          <p:cNvPr id="1144" name="Google Shape;1144;p95"/>
          <p:cNvSpPr txBox="1"/>
          <p:nvPr/>
        </p:nvSpPr>
        <p:spPr>
          <a:xfrm>
            <a:off x="503400" y="1850967"/>
            <a:ext cx="7929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Consider a table </a:t>
            </a:r>
            <a:r>
              <a:rPr b="1" i="1" lang="en" sz="2133">
                <a:solidFill>
                  <a:schemeClr val="dk1"/>
                </a:solidFill>
                <a:highlight>
                  <a:srgbClr val="FFFFFF"/>
                </a:highlight>
                <a:latin typeface="Avenir"/>
                <a:ea typeface="Avenir"/>
                <a:cs typeface="Avenir"/>
                <a:sym typeface="Avenir"/>
              </a:rPr>
              <a:t>Customer </a:t>
            </a:r>
            <a:r>
              <a:rPr lang="en" sz="2133">
                <a:solidFill>
                  <a:schemeClr val="dk1"/>
                </a:solidFill>
                <a:highlight>
                  <a:srgbClr val="FFFFFF"/>
                </a:highlight>
                <a:latin typeface="Avenir"/>
                <a:ea typeface="Avenir"/>
                <a:cs typeface="Avenir"/>
                <a:sym typeface="Avenir"/>
              </a:rPr>
              <a:t>with below fields</a:t>
            </a:r>
            <a:endParaRPr sz="2133">
              <a:solidFill>
                <a:schemeClr val="dk1"/>
              </a:solidFill>
              <a:highlight>
                <a:srgbClr val="FFFFFF"/>
              </a:highlight>
              <a:latin typeface="Avenir"/>
              <a:ea typeface="Avenir"/>
              <a:cs typeface="Avenir"/>
              <a:sym typeface="Avenir"/>
            </a:endParaRPr>
          </a:p>
        </p:txBody>
      </p:sp>
      <p:sp>
        <p:nvSpPr>
          <p:cNvPr id="1145" name="Google Shape;1145;p95"/>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46" name="Google Shape;1146;p95"/>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47" name="Google Shape;1147;p95"/>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pic>
        <p:nvPicPr>
          <p:cNvPr id="1148" name="Google Shape;1148;p95"/>
          <p:cNvPicPr preferRelativeResize="0"/>
          <p:nvPr/>
        </p:nvPicPr>
        <p:blipFill rotWithShape="1">
          <a:blip r:embed="rId4">
            <a:alphaModFix/>
          </a:blip>
          <a:srcRect b="0" l="0" r="0" t="0"/>
          <a:stretch/>
        </p:blipFill>
        <p:spPr>
          <a:xfrm>
            <a:off x="2803810" y="2788734"/>
            <a:ext cx="6584348" cy="2111367"/>
          </a:xfrm>
          <a:prstGeom prst="rect">
            <a:avLst/>
          </a:prstGeom>
          <a:noFill/>
          <a:ln cap="flat" cmpd="sng" w="19050">
            <a:solidFill>
              <a:schemeClr val="dk2"/>
            </a:solidFill>
            <a:prstDash val="solid"/>
            <a:round/>
            <a:headEnd len="sm" w="sm" type="none"/>
            <a:tailEnd len="sm" w="sm" type="none"/>
          </a:ln>
        </p:spPr>
      </p:pic>
      <p:sp>
        <p:nvSpPr>
          <p:cNvPr id="1149" name="Google Shape;1149;p95"/>
          <p:cNvSpPr txBox="1"/>
          <p:nvPr/>
        </p:nvSpPr>
        <p:spPr>
          <a:xfrm>
            <a:off x="508000" y="5438267"/>
            <a:ext cx="11379600" cy="91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Here, we need to rename ‘Second_name’ as ‘last_name’ with increase in the number of characters</a:t>
            </a:r>
            <a:endParaRPr sz="2133">
              <a:solidFill>
                <a:schemeClr val="dk1"/>
              </a:solidFill>
              <a:highlight>
                <a:srgbClr val="FFFFFF"/>
              </a:highlight>
              <a:latin typeface="Avenir"/>
              <a:ea typeface="Avenir"/>
              <a:cs typeface="Avenir"/>
              <a:sym typeface="Avenir"/>
            </a:endParaRPr>
          </a:p>
        </p:txBody>
      </p:sp>
      <p:sp>
        <p:nvSpPr>
          <p:cNvPr id="1150" name="Google Shape;1150;p95"/>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Change Clause</a:t>
            </a:r>
            <a:endParaRPr sz="3200">
              <a:solidFill>
                <a:srgbClr val="434343"/>
              </a:solidFill>
              <a:latin typeface="Avenir"/>
              <a:ea typeface="Avenir"/>
              <a:cs typeface="Avenir"/>
              <a:sym typeface="Aveni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96"/>
          <p:cNvSpPr txBox="1"/>
          <p:nvPr/>
        </p:nvSpPr>
        <p:spPr>
          <a:xfrm>
            <a:off x="503400" y="1749367"/>
            <a:ext cx="114016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below </a:t>
            </a:r>
            <a:r>
              <a:rPr i="1" lang="en" sz="2133">
                <a:solidFill>
                  <a:schemeClr val="dk1"/>
                </a:solidFill>
                <a:highlight>
                  <a:srgbClr val="FFFFFF"/>
                </a:highlight>
                <a:latin typeface="Avenir"/>
                <a:ea typeface="Avenir"/>
                <a:cs typeface="Avenir"/>
                <a:sym typeface="Avenir"/>
              </a:rPr>
              <a:t>alter </a:t>
            </a:r>
            <a:r>
              <a:rPr lang="en" sz="2133">
                <a:solidFill>
                  <a:schemeClr val="dk1"/>
                </a:solidFill>
                <a:highlight>
                  <a:srgbClr val="FFFFFF"/>
                </a:highlight>
                <a:latin typeface="Avenir"/>
                <a:ea typeface="Avenir"/>
                <a:cs typeface="Avenir"/>
                <a:sym typeface="Avenir"/>
              </a:rPr>
              <a:t>query to change the name of the field ‘Second_name’ to ‘last_name’ </a:t>
            </a:r>
            <a:endParaRPr sz="2133">
              <a:solidFill>
                <a:schemeClr val="dk1"/>
              </a:solidFill>
              <a:highlight>
                <a:srgbClr val="FFFFFF"/>
              </a:highlight>
              <a:latin typeface="Avenir"/>
              <a:ea typeface="Avenir"/>
              <a:cs typeface="Avenir"/>
              <a:sym typeface="Avenir"/>
            </a:endParaRPr>
          </a:p>
        </p:txBody>
      </p:sp>
      <p:sp>
        <p:nvSpPr>
          <p:cNvPr id="1156" name="Google Shape;1156;p96"/>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57" name="Google Shape;1157;p96"/>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58" name="Google Shape;1158;p96"/>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59" name="Google Shape;1159;p96"/>
          <p:cNvSpPr txBox="1"/>
          <p:nvPr/>
        </p:nvSpPr>
        <p:spPr>
          <a:xfrm>
            <a:off x="551433" y="3530600"/>
            <a:ext cx="11216000" cy="704400"/>
          </a:xfrm>
          <a:prstGeom prst="rect">
            <a:avLst/>
          </a:prstGeom>
          <a:noFill/>
          <a:ln>
            <a:noFill/>
          </a:ln>
        </p:spPr>
        <p:txBody>
          <a:bodyPr anchorCtr="0" anchor="t" bIns="121900" lIns="121900" spcFirstLastPara="1" rIns="121900" wrap="square" tIns="121900">
            <a:noAutofit/>
          </a:bodyPr>
          <a:lstStyle/>
          <a:p>
            <a:pPr indent="-440255" lvl="0" marL="609585" marR="0" rtl="0" algn="just">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Use </a:t>
            </a:r>
            <a:r>
              <a:rPr b="1" lang="en" sz="2000">
                <a:solidFill>
                  <a:schemeClr val="dk1"/>
                </a:solidFill>
                <a:highlight>
                  <a:srgbClr val="FFFFFF"/>
                </a:highlight>
                <a:latin typeface="Courier New"/>
                <a:ea typeface="Courier New"/>
                <a:cs typeface="Courier New"/>
                <a:sym typeface="Courier New"/>
              </a:rPr>
              <a:t>describe </a:t>
            </a:r>
            <a:r>
              <a:rPr b="1" i="1" lang="en" sz="2000">
                <a:solidFill>
                  <a:schemeClr val="dk1"/>
                </a:solidFill>
                <a:highlight>
                  <a:srgbClr val="FFFFFF"/>
                </a:highlight>
                <a:latin typeface="Courier New"/>
                <a:ea typeface="Courier New"/>
                <a:cs typeface="Courier New"/>
                <a:sym typeface="Courier New"/>
              </a:rPr>
              <a:t>Customer</a:t>
            </a:r>
            <a:r>
              <a:rPr b="1" i="1" lang="en" sz="2400">
                <a:solidFill>
                  <a:schemeClr val="dk1"/>
                </a:solidFill>
                <a:highlight>
                  <a:srgbClr val="FFFFFF"/>
                </a:highlight>
                <a:latin typeface="Courier New"/>
                <a:ea typeface="Courier New"/>
                <a:cs typeface="Courier New"/>
                <a:sym typeface="Courier New"/>
              </a:rPr>
              <a:t> </a:t>
            </a:r>
            <a:r>
              <a:rPr lang="en" sz="2133">
                <a:solidFill>
                  <a:schemeClr val="dk1"/>
                </a:solidFill>
                <a:highlight>
                  <a:srgbClr val="FFFFFF"/>
                </a:highlight>
                <a:latin typeface="Avenir"/>
                <a:ea typeface="Avenir"/>
                <a:cs typeface="Avenir"/>
                <a:sym typeface="Avenir"/>
              </a:rPr>
              <a:t>to check if the column name has changed to the desired column name</a:t>
            </a:r>
            <a:endParaRPr sz="2133">
              <a:solidFill>
                <a:schemeClr val="dk1"/>
              </a:solidFill>
              <a:highlight>
                <a:srgbClr val="FFFFFF"/>
              </a:highlight>
              <a:latin typeface="Avenir"/>
              <a:ea typeface="Avenir"/>
              <a:cs typeface="Avenir"/>
              <a:sym typeface="Avenir"/>
            </a:endParaRPr>
          </a:p>
        </p:txBody>
      </p:sp>
      <p:sp>
        <p:nvSpPr>
          <p:cNvPr id="1160" name="Google Shape;1160;p96"/>
          <p:cNvSpPr txBox="1"/>
          <p:nvPr/>
        </p:nvSpPr>
        <p:spPr>
          <a:xfrm>
            <a:off x="928800" y="2639984"/>
            <a:ext cx="10550800" cy="7044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135463" marR="0" rtl="0" algn="l">
              <a:lnSpc>
                <a:spcPct val="115000"/>
              </a:lnSpc>
              <a:spcBef>
                <a:spcPts val="0"/>
              </a:spcBef>
              <a:spcAft>
                <a:spcPts val="0"/>
              </a:spcAft>
              <a:buNone/>
            </a:pPr>
            <a:r>
              <a:rPr b="1" lang="en" sz="2133">
                <a:solidFill>
                  <a:schemeClr val="dk1"/>
                </a:solidFill>
                <a:highlight>
                  <a:srgbClr val="FFFFFF"/>
                </a:highlight>
                <a:latin typeface="Courier New"/>
                <a:ea typeface="Courier New"/>
                <a:cs typeface="Courier New"/>
                <a:sym typeface="Courier New"/>
              </a:rPr>
              <a:t>ALTER TABLE </a:t>
            </a:r>
            <a:r>
              <a:rPr i="1" lang="en" sz="2133">
                <a:solidFill>
                  <a:schemeClr val="dk1"/>
                </a:solidFill>
                <a:highlight>
                  <a:srgbClr val="FFFFFF"/>
                </a:highlight>
                <a:latin typeface="Courier New"/>
                <a:ea typeface="Courier New"/>
                <a:cs typeface="Courier New"/>
                <a:sym typeface="Courier New"/>
              </a:rPr>
              <a:t>Customer</a:t>
            </a:r>
            <a:r>
              <a:rPr lang="en" sz="2133">
                <a:solidFill>
                  <a:schemeClr val="dk1"/>
                </a:solidFill>
                <a:highlight>
                  <a:srgbClr val="FFFFFF"/>
                </a:highlight>
                <a:latin typeface="Courier New"/>
                <a:ea typeface="Courier New"/>
                <a:cs typeface="Courier New"/>
                <a:sym typeface="Courier New"/>
              </a:rPr>
              <a:t> </a:t>
            </a:r>
            <a:r>
              <a:rPr b="1" lang="en" sz="2133">
                <a:solidFill>
                  <a:schemeClr val="dk1"/>
                </a:solidFill>
                <a:highlight>
                  <a:srgbClr val="FFFFFF"/>
                </a:highlight>
                <a:latin typeface="Courier New"/>
                <a:ea typeface="Courier New"/>
                <a:cs typeface="Courier New"/>
                <a:sym typeface="Courier New"/>
              </a:rPr>
              <a:t>CHANGE </a:t>
            </a:r>
            <a:r>
              <a:rPr i="1" lang="en" sz="2133">
                <a:solidFill>
                  <a:schemeClr val="dk1"/>
                </a:solidFill>
                <a:highlight>
                  <a:srgbClr val="FFFFFF"/>
                </a:highlight>
                <a:latin typeface="Courier New"/>
                <a:ea typeface="Courier New"/>
                <a:cs typeface="Courier New"/>
                <a:sym typeface="Courier New"/>
              </a:rPr>
              <a:t>Second_name last_name varchar(20);</a:t>
            </a:r>
            <a:endParaRPr i="1" sz="2133">
              <a:solidFill>
                <a:schemeClr val="dk1"/>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None/>
            </a:pPr>
            <a:r>
              <a:t/>
            </a:r>
            <a:endParaRPr sz="1467">
              <a:solidFill>
                <a:srgbClr val="008000"/>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1161" name="Google Shape;1161;p96"/>
          <p:cNvPicPr preferRelativeResize="0"/>
          <p:nvPr/>
        </p:nvPicPr>
        <p:blipFill rotWithShape="1">
          <a:blip r:embed="rId4">
            <a:alphaModFix/>
          </a:blip>
          <a:srcRect b="0" l="0" r="0" t="0"/>
          <a:stretch/>
        </p:blipFill>
        <p:spPr>
          <a:xfrm>
            <a:off x="3137794" y="4472001"/>
            <a:ext cx="5916412" cy="1904300"/>
          </a:xfrm>
          <a:prstGeom prst="rect">
            <a:avLst/>
          </a:prstGeom>
          <a:noFill/>
          <a:ln cap="flat" cmpd="sng" w="19050">
            <a:solidFill>
              <a:schemeClr val="dk2"/>
            </a:solidFill>
            <a:prstDash val="solid"/>
            <a:round/>
            <a:headEnd len="sm" w="sm" type="none"/>
            <a:tailEnd len="sm" w="sm" type="none"/>
          </a:ln>
        </p:spPr>
      </p:pic>
      <p:sp>
        <p:nvSpPr>
          <p:cNvPr id="1162" name="Google Shape;1162;p96"/>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Change Clause</a:t>
            </a:r>
            <a:endParaRPr sz="3200">
              <a:solidFill>
                <a:srgbClr val="434343"/>
              </a:solidFill>
              <a:latin typeface="Avenir"/>
              <a:ea typeface="Avenir"/>
              <a:cs typeface="Avenir"/>
              <a:sym typeface="Aveni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97"/>
          <p:cNvSpPr txBox="1"/>
          <p:nvPr/>
        </p:nvSpPr>
        <p:spPr>
          <a:xfrm>
            <a:off x="503399" y="187833"/>
            <a:ext cx="9934800" cy="704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3200">
                <a:solidFill>
                  <a:srgbClr val="434343"/>
                </a:solidFill>
                <a:latin typeface="Avenir"/>
                <a:ea typeface="Avenir"/>
                <a:cs typeface="Avenir"/>
                <a:sym typeface="Avenir"/>
              </a:rPr>
              <a:t>The Alter Query - Modify Clause</a:t>
            </a:r>
            <a:endParaRPr sz="3200">
              <a:solidFill>
                <a:srgbClr val="434343"/>
              </a:solidFill>
              <a:latin typeface="Avenir"/>
              <a:ea typeface="Avenir"/>
              <a:cs typeface="Avenir"/>
              <a:sym typeface="Avenir"/>
            </a:endParaRPr>
          </a:p>
        </p:txBody>
      </p:sp>
      <p:sp>
        <p:nvSpPr>
          <p:cNvPr id="1168" name="Google Shape;1168;p97"/>
          <p:cNvSpPr txBox="1"/>
          <p:nvPr/>
        </p:nvSpPr>
        <p:spPr>
          <a:xfrm>
            <a:off x="503400" y="1908033"/>
            <a:ext cx="11031200" cy="2487600"/>
          </a:xfrm>
          <a:prstGeom prst="rect">
            <a:avLst/>
          </a:prstGeom>
          <a:noFill/>
          <a:ln>
            <a:noFill/>
          </a:ln>
        </p:spPr>
        <p:txBody>
          <a:bodyPr anchorCtr="0" anchor="t" bIns="121900" lIns="121900" spcFirstLastPara="1" rIns="121900" wrap="square" tIns="121900">
            <a:noAutofit/>
          </a:bodyPr>
          <a:lstStyle/>
          <a:p>
            <a:pPr indent="-440255" lvl="0" marL="609585" marR="0" rtl="0" algn="just">
              <a:lnSpc>
                <a:spcPct val="200000"/>
              </a:lnSpc>
              <a:spcBef>
                <a:spcPts val="0"/>
              </a:spcBef>
              <a:spcAft>
                <a:spcPts val="0"/>
              </a:spcAft>
              <a:buClr>
                <a:schemeClr val="dk1"/>
              </a:buClr>
              <a:buSzPts val="1600"/>
              <a:buFont typeface="Avenir"/>
              <a:buChar char="●"/>
            </a:pPr>
            <a:r>
              <a:rPr lang="en" sz="2133">
                <a:solidFill>
                  <a:schemeClr val="dk1"/>
                </a:solidFill>
                <a:highlight>
                  <a:srgbClr val="FFFFFF"/>
                </a:highlight>
                <a:latin typeface="Avenir"/>
                <a:ea typeface="Avenir"/>
                <a:cs typeface="Avenir"/>
                <a:sym typeface="Avenir"/>
              </a:rPr>
              <a:t>The </a:t>
            </a:r>
            <a:r>
              <a:rPr b="1" i="1" lang="en" sz="2133">
                <a:solidFill>
                  <a:schemeClr val="dk1"/>
                </a:solidFill>
                <a:highlight>
                  <a:srgbClr val="FFFFFF"/>
                </a:highlight>
                <a:latin typeface="Avenir"/>
                <a:ea typeface="Avenir"/>
                <a:cs typeface="Avenir"/>
                <a:sym typeface="Avenir"/>
              </a:rPr>
              <a:t>Modify </a:t>
            </a:r>
            <a:r>
              <a:rPr lang="en" sz="2133">
                <a:solidFill>
                  <a:schemeClr val="dk1"/>
                </a:solidFill>
                <a:highlight>
                  <a:srgbClr val="FFFFFF"/>
                </a:highlight>
                <a:latin typeface="Avenir"/>
                <a:ea typeface="Avenir"/>
                <a:cs typeface="Avenir"/>
                <a:sym typeface="Avenir"/>
              </a:rPr>
              <a:t>clause allows you to:</a:t>
            </a:r>
            <a:endParaRPr sz="2133">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Modify Column Data Type</a:t>
            </a:r>
            <a:endParaRPr b="0" i="0" sz="2133" u="none" cap="none" strike="noStrike">
              <a:solidFill>
                <a:schemeClr val="dk1"/>
              </a:solidFill>
              <a:highlight>
                <a:srgbClr val="FFFFFF"/>
              </a:highlight>
              <a:latin typeface="Avenir"/>
              <a:ea typeface="Avenir"/>
              <a:cs typeface="Avenir"/>
              <a:sym typeface="Avenir"/>
            </a:endParaRPr>
          </a:p>
          <a:p>
            <a:pPr indent="0" lvl="0" marL="0" marR="0" rtl="0" algn="just">
              <a:lnSpc>
                <a:spcPct val="115000"/>
              </a:lnSpc>
              <a:spcBef>
                <a:spcPts val="0"/>
              </a:spcBef>
              <a:spcAft>
                <a:spcPts val="0"/>
              </a:spcAft>
              <a:buNone/>
            </a:pPr>
            <a:r>
              <a:t/>
            </a:r>
            <a:endParaRPr sz="2133">
              <a:solidFill>
                <a:schemeClr val="dk1"/>
              </a:solidFill>
              <a:highlight>
                <a:srgbClr val="FFFFFF"/>
              </a:highlight>
              <a:latin typeface="Avenir"/>
              <a:ea typeface="Avenir"/>
              <a:cs typeface="Avenir"/>
              <a:sym typeface="Avenir"/>
            </a:endParaRPr>
          </a:p>
          <a:p>
            <a:pPr indent="-440255" lvl="1" marL="1219170" marR="0" rtl="0" algn="just">
              <a:lnSpc>
                <a:spcPct val="200000"/>
              </a:lnSpc>
              <a:spcBef>
                <a:spcPts val="0"/>
              </a:spcBef>
              <a:spcAft>
                <a:spcPts val="0"/>
              </a:spcAft>
              <a:buClr>
                <a:schemeClr val="dk1"/>
              </a:buClr>
              <a:buSzPts val="1600"/>
              <a:buFont typeface="Avenir"/>
              <a:buChar char="○"/>
            </a:pPr>
            <a:r>
              <a:rPr b="0" i="0" lang="en" sz="2133" u="none" cap="none" strike="noStrike">
                <a:solidFill>
                  <a:schemeClr val="dk1"/>
                </a:solidFill>
                <a:highlight>
                  <a:srgbClr val="FFFFFF"/>
                </a:highlight>
                <a:latin typeface="Avenir"/>
                <a:ea typeface="Avenir"/>
                <a:cs typeface="Avenir"/>
                <a:sym typeface="Avenir"/>
              </a:rPr>
              <a:t>Modify Column Constraints</a:t>
            </a:r>
            <a:endParaRPr b="0" i="0" sz="2133" u="none" cap="none" strike="noStrike">
              <a:solidFill>
                <a:schemeClr val="dk1"/>
              </a:solidFill>
              <a:highlight>
                <a:srgbClr val="FFFFFF"/>
              </a:highlight>
              <a:latin typeface="Avenir"/>
              <a:ea typeface="Avenir"/>
              <a:cs typeface="Avenir"/>
              <a:sym typeface="Avenir"/>
            </a:endParaRPr>
          </a:p>
        </p:txBody>
      </p:sp>
      <p:sp>
        <p:nvSpPr>
          <p:cNvPr id="1169" name="Google Shape;1169;p97"/>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70" name="Google Shape;1170;p97"/>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71" name="Google Shape;1171;p97"/>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72" name="Google Shape;1172;p97"/>
          <p:cNvSpPr txBox="1"/>
          <p:nvPr/>
        </p:nvSpPr>
        <p:spPr>
          <a:xfrm>
            <a:off x="1111733" y="5245567"/>
            <a:ext cx="10422800" cy="1102982"/>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None/>
            </a:pPr>
            <a:r>
              <a:rPr b="1" lang="en" sz="2400">
                <a:solidFill>
                  <a:schemeClr val="dk1"/>
                </a:solidFill>
                <a:highlight>
                  <a:srgbClr val="FFFFFF"/>
                </a:highlight>
                <a:latin typeface="Courier New"/>
                <a:ea typeface="Courier New"/>
                <a:cs typeface="Courier New"/>
                <a:sym typeface="Courier New"/>
              </a:rPr>
              <a:t>ALTER TABLE</a:t>
            </a:r>
            <a:r>
              <a:rPr lang="en" sz="2400">
                <a:solidFill>
                  <a:schemeClr val="dk1"/>
                </a:solidFill>
                <a:highlight>
                  <a:srgbClr val="FFFFFF"/>
                </a:highlight>
                <a:latin typeface="Courier New"/>
                <a:ea typeface="Courier New"/>
                <a:cs typeface="Courier New"/>
                <a:sym typeface="Courier New"/>
              </a:rPr>
              <a:t> </a:t>
            </a:r>
            <a:r>
              <a:rPr i="1" lang="en" sz="2400">
                <a:solidFill>
                  <a:schemeClr val="dk1"/>
                </a:solidFill>
                <a:highlight>
                  <a:srgbClr val="FFFFFF"/>
                </a:highlight>
                <a:latin typeface="Courier New"/>
                <a:ea typeface="Courier New"/>
                <a:cs typeface="Courier New"/>
                <a:sym typeface="Courier New"/>
              </a:rPr>
              <a:t>table_name</a:t>
            </a:r>
            <a:r>
              <a:rPr lang="en" sz="2400">
                <a:solidFill>
                  <a:schemeClr val="dk1"/>
                </a:solidFill>
                <a:highlight>
                  <a:srgbClr val="FFFFFF"/>
                </a:highlight>
                <a:latin typeface="Courier New"/>
                <a:ea typeface="Courier New"/>
                <a:cs typeface="Courier New"/>
                <a:sym typeface="Courier New"/>
              </a:rPr>
              <a:t> </a:t>
            </a:r>
            <a:r>
              <a:rPr b="1" lang="en" sz="2400">
                <a:solidFill>
                  <a:schemeClr val="dk1"/>
                </a:solidFill>
                <a:highlight>
                  <a:srgbClr val="FFFFFF"/>
                </a:highlight>
                <a:latin typeface="Courier New"/>
                <a:ea typeface="Courier New"/>
                <a:cs typeface="Courier New"/>
                <a:sym typeface="Courier New"/>
              </a:rPr>
              <a:t>MODIFY</a:t>
            </a:r>
            <a:r>
              <a:rPr lang="en" sz="2400">
                <a:solidFill>
                  <a:schemeClr val="dk1"/>
                </a:solidFill>
                <a:highlight>
                  <a:srgbClr val="FFFFFF"/>
                </a:highlight>
                <a:latin typeface="Courier New"/>
                <a:ea typeface="Courier New"/>
                <a:cs typeface="Courier New"/>
                <a:sym typeface="Courier New"/>
              </a:rPr>
              <a:t> </a:t>
            </a:r>
            <a:r>
              <a:rPr i="1" lang="en" sz="2400">
                <a:solidFill>
                  <a:schemeClr val="dk1"/>
                </a:solidFill>
                <a:highlight>
                  <a:srgbClr val="FFFFFF"/>
                </a:highlight>
                <a:latin typeface="Courier New"/>
                <a:ea typeface="Courier New"/>
                <a:cs typeface="Courier New"/>
                <a:sym typeface="Courier New"/>
              </a:rPr>
              <a:t>current_column_name data type constraint;</a:t>
            </a:r>
            <a:endParaRPr sz="2000">
              <a:solidFill>
                <a:schemeClr val="dk1"/>
              </a:solidFill>
              <a:latin typeface="Calibri"/>
              <a:ea typeface="Calibri"/>
              <a:cs typeface="Calibri"/>
              <a:sym typeface="Calibri"/>
            </a:endParaRPr>
          </a:p>
        </p:txBody>
      </p:sp>
      <p:sp>
        <p:nvSpPr>
          <p:cNvPr id="1173" name="Google Shape;1173;p97"/>
          <p:cNvSpPr txBox="1"/>
          <p:nvPr/>
        </p:nvSpPr>
        <p:spPr>
          <a:xfrm>
            <a:off x="1011133" y="4555533"/>
            <a:ext cx="1345200" cy="42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 sz="2133">
                <a:solidFill>
                  <a:schemeClr val="dk1"/>
                </a:solidFill>
                <a:latin typeface="Avenir"/>
                <a:ea typeface="Avenir"/>
                <a:cs typeface="Avenir"/>
                <a:sym typeface="Avenir"/>
              </a:rPr>
              <a:t>Syntax:</a:t>
            </a:r>
            <a:endParaRPr sz="2133">
              <a:solidFill>
                <a:schemeClr val="dk1"/>
              </a:solidFill>
              <a:latin typeface="Avenir"/>
              <a:ea typeface="Avenir"/>
              <a:cs typeface="Avenir"/>
              <a:sym typeface="Aveni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98"/>
          <p:cNvSpPr/>
          <p:nvPr/>
        </p:nvSpPr>
        <p:spPr>
          <a:xfrm>
            <a:off x="0" y="0"/>
            <a:ext cx="508000" cy="914400"/>
          </a:xfrm>
          <a:prstGeom prst="rect">
            <a:avLst/>
          </a:prstGeom>
          <a:solidFill>
            <a:srgbClr val="0F75BD"/>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sp>
        <p:nvSpPr>
          <p:cNvPr id="1179" name="Google Shape;1179;p98"/>
          <p:cNvSpPr/>
          <p:nvPr/>
        </p:nvSpPr>
        <p:spPr>
          <a:xfrm>
            <a:off x="0" y="914400"/>
            <a:ext cx="508000" cy="914400"/>
          </a:xfrm>
          <a:prstGeom prst="rect">
            <a:avLst/>
          </a:prstGeom>
          <a:solidFill>
            <a:srgbClr val="25AAE2"/>
          </a:solidFill>
          <a:ln>
            <a:noFill/>
          </a:ln>
        </p:spPr>
        <p:txBody>
          <a:bodyPr anchorCtr="0" anchor="ctr" bIns="60925" lIns="121900" spcFirstLastPara="1" rIns="121900" wrap="square" tIns="60925">
            <a:noAutofit/>
          </a:bodyPr>
          <a:lstStyle/>
          <a:p>
            <a:pPr indent="0" lvl="0" marL="0" marR="0" rtl="0" algn="ctr">
              <a:spcBef>
                <a:spcPts val="0"/>
              </a:spcBef>
              <a:spcAft>
                <a:spcPts val="0"/>
              </a:spcAft>
              <a:buNone/>
            </a:pPr>
            <a:r>
              <a:t/>
            </a:r>
            <a:endParaRPr sz="2400">
              <a:solidFill>
                <a:srgbClr val="FFFFFF"/>
              </a:solidFill>
              <a:latin typeface="Calibri"/>
              <a:ea typeface="Calibri"/>
              <a:cs typeface="Calibri"/>
              <a:sym typeface="Calibri"/>
            </a:endParaRPr>
          </a:p>
        </p:txBody>
      </p:sp>
      <p:pic>
        <p:nvPicPr>
          <p:cNvPr id="1180" name="Google Shape;1180;p98"/>
          <p:cNvPicPr preferRelativeResize="0"/>
          <p:nvPr/>
        </p:nvPicPr>
        <p:blipFill rotWithShape="1">
          <a:blip r:embed="rId3">
            <a:alphaModFix/>
          </a:blip>
          <a:srcRect b="0" l="0" r="0" t="0"/>
          <a:stretch/>
        </p:blipFill>
        <p:spPr>
          <a:xfrm>
            <a:off x="10769600" y="137767"/>
            <a:ext cx="1219200" cy="1219200"/>
          </a:xfrm>
          <a:prstGeom prst="rect">
            <a:avLst/>
          </a:prstGeom>
          <a:noFill/>
          <a:ln>
            <a:noFill/>
          </a:ln>
        </p:spPr>
      </p:pic>
      <p:sp>
        <p:nvSpPr>
          <p:cNvPr id="1181" name="Google Shape;1181;p98"/>
          <p:cNvSpPr txBox="1"/>
          <p:nvPr/>
        </p:nvSpPr>
        <p:spPr>
          <a:xfrm>
            <a:off x="1351033" y="3314000"/>
            <a:ext cx="9653600" cy="830400"/>
          </a:xfrm>
          <a:prstGeom prst="rect">
            <a:avLst/>
          </a:prstGeom>
          <a:noFill/>
          <a:ln>
            <a:noFill/>
          </a:ln>
        </p:spPr>
        <p:txBody>
          <a:bodyPr anchorCtr="0" anchor="t" bIns="121900" lIns="121900" spcFirstLastPara="1" rIns="121900" wrap="square" tIns="121900">
            <a:noAutofit/>
          </a:bodyPr>
          <a:lstStyle/>
          <a:p>
            <a:pPr indent="0" lvl="0" marL="609585" marR="0" rtl="0" algn="just">
              <a:spcBef>
                <a:spcPts val="0"/>
              </a:spcBef>
              <a:spcAft>
                <a:spcPts val="0"/>
              </a:spcAft>
              <a:buNone/>
            </a:pPr>
            <a:r>
              <a:rPr i="1" lang="en" sz="2667">
                <a:solidFill>
                  <a:schemeClr val="dk1"/>
                </a:solidFill>
                <a:highlight>
                  <a:schemeClr val="lt1"/>
                </a:highlight>
                <a:latin typeface="Trebuchet MS"/>
                <a:ea typeface="Trebuchet MS"/>
                <a:cs typeface="Trebuchet MS"/>
                <a:sym typeface="Trebuchet MS"/>
              </a:rPr>
              <a:t>Modify clause CANNOT be used to rename a column</a:t>
            </a:r>
            <a:endParaRPr i="1" sz="2667">
              <a:solidFill>
                <a:srgbClr val="333333"/>
              </a:solidFill>
              <a:latin typeface="Trebuchet MS"/>
              <a:ea typeface="Trebuchet MS"/>
              <a:cs typeface="Trebuchet MS"/>
              <a:sym typeface="Trebuchet MS"/>
            </a:endParaRPr>
          </a:p>
        </p:txBody>
      </p:sp>
      <p:pic>
        <p:nvPicPr>
          <p:cNvPr id="1182" name="Google Shape;1182;p98"/>
          <p:cNvPicPr preferRelativeResize="0"/>
          <p:nvPr/>
        </p:nvPicPr>
        <p:blipFill rotWithShape="1">
          <a:blip r:embed="rId4">
            <a:alphaModFix/>
          </a:blip>
          <a:srcRect b="4688" l="11594" r="10692" t="4094"/>
          <a:stretch/>
        </p:blipFill>
        <p:spPr>
          <a:xfrm>
            <a:off x="577867" y="248134"/>
            <a:ext cx="1638700" cy="14094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2020-07-28T08:25:01Z</dcterms:created>
  <dc:creator>Deepali Gatade</dc:creator>
</cp:coreProperties>
</file>