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7" roundtripDataSignature="AMtx7mh6JLi2lmr6FE8/rdI30sLbCTyH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062C5B-4F40-4596-A617-48A40577C6E0}">
  <a:tblStyle styleId="{B2062C5B-4F40-4596-A617-48A40577C6E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customschemas.google.com/relationships/presentationmetadata" Target="metadata"/><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8" name="Google Shape;8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3" name="Google Shape;1113;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8" name="Google Shape;1128;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8" name="Google Shape;1138;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7" name="Google Shape;1147;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6" name="Google Shape;1156;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5" name="Google Shape;1165;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4" name="Google Shape;1174;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75" name="Google Shape;1175;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3" name="Google Shape;1183;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3" name="Google Shape;1193;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2" name="Google Shape;1202;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1" name="Google Shape;1211;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0" name="Google Shape;1220;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8" name="Google Shape;1238;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7" name="Google Shape;1247;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p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2" name="Google Shape;1262;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7" name="Google Shape;1277;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2" name="Google Shape;1292;p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7" name="Google Shape;1307;p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2" name="Google Shape;1322;p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92" name="Google Shape;19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7" name="Google Shape;1337;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338" name="Google Shape;1338;p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p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6" name="Google Shape;1346;p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7" name="Google Shape;1357;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p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6" name="Google Shape;1366;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1" name="Google Shape;1381;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6" name="Google Shape;1396;p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p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1" name="Google Shape;1411;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12" name="Google Shape;1412;p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0" name="Google Shape;1420;p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3" name="Google Shape;1433;p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p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6" name="Google Shape;1446;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47" name="Google Shape;1447;p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p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5" name="Google Shape;1455;p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9" name="Google Shape;1469;p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p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2" name="Google Shape;1482;p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p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5" name="Google Shape;1495;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96" name="Google Shape;1496;p1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p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4" name="Google Shape;1504;p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p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7" name="Google Shape;1517;p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0" name="Google Shape;1530;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531" name="Google Shape;1531;p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9" name="Google Shape;1539;p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p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9" name="Google Shape;1549;p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p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2" name="Google Shape;1562;p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p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4" name="Google Shape;1574;p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p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6" name="Google Shape;1586;p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587" name="Google Shape;1587;p1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220" name="Google Shape;22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280" name="Google Shape;28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cbe39bf2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9cbe39bf2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377" name="Google Shape;377;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474" name="Google Shape;474;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36" name="Google Shape;13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729" name="Google Shape;729;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4" name="Google Shape;824;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4" name="Google Shape;834;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3" name="Google Shape;863;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83" name="Google Shape;883;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1" name="Google Shape;891;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2" name="Google Shape;922;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6" name="Google Shape;936;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37" name="Google Shape;937;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5" name="Google Shape;945;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5" name="Google Shape;955;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7" name="Google Shape;977;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9" name="Google Shape;989;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64" name="Google Shape;16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8" name="Google Shape;1008;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7" name="Google Shape;1017;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6" name="Google Shape;1026;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27" name="Google Shape;1027;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5" name="Google Shape;1035;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4" name="Google Shape;1044;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3" name="Google Shape;1053;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3" name="Google Shape;1063;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64" name="Google Shape;1064;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2" name="Google Shape;1072;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3" name="Google Shape;1083;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8" name="Google Shape;1098;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5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5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5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sign">
  <p:cSld name="2_Design">
    <p:spTree>
      <p:nvGrpSpPr>
        <p:cNvPr id="19"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4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4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4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4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4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4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4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5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5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1.png"/><Relationship Id="rId4" Type="http://schemas.openxmlformats.org/officeDocument/2006/relationships/image" Target="../media/image2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png"/><Relationship Id="rId4" Type="http://schemas.openxmlformats.org/officeDocument/2006/relationships/image" Target="../media/image38.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png"/><Relationship Id="rId4" Type="http://schemas.openxmlformats.org/officeDocument/2006/relationships/image" Target="../media/image3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1.png"/><Relationship Id="rId4" Type="http://schemas.openxmlformats.org/officeDocument/2006/relationships/image" Target="../media/image37.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1.png"/><Relationship Id="rId4" Type="http://schemas.openxmlformats.org/officeDocument/2006/relationships/image" Target="../media/image4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1.png"/><Relationship Id="rId4" Type="http://schemas.openxmlformats.org/officeDocument/2006/relationships/image" Target="../media/image3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1.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1.png"/><Relationship Id="rId4" Type="http://schemas.openxmlformats.org/officeDocument/2006/relationships/image" Target="../media/image40.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1.png"/><Relationship Id="rId4" Type="http://schemas.openxmlformats.org/officeDocument/2006/relationships/image" Target="../media/image48.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png"/><Relationship Id="rId4" Type="http://schemas.openxmlformats.org/officeDocument/2006/relationships/image" Target="../media/image47.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1.png"/><Relationship Id="rId4" Type="http://schemas.openxmlformats.org/officeDocument/2006/relationships/image" Target="../media/image4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1.png"/><Relationship Id="rId4" Type="http://schemas.openxmlformats.org/officeDocument/2006/relationships/image" Target="../media/image45.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1.png"/><Relationship Id="rId4" Type="http://schemas.openxmlformats.org/officeDocument/2006/relationships/image" Target="../media/image5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1.png"/><Relationship Id="rId4" Type="http://schemas.openxmlformats.org/officeDocument/2006/relationships/image" Target="../media/image46.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1.png"/><Relationship Id="rId4" Type="http://schemas.openxmlformats.org/officeDocument/2006/relationships/image" Target="../media/image10.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1.png"/><Relationship Id="rId4" Type="http://schemas.openxmlformats.org/officeDocument/2006/relationships/image" Target="../media/image50.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 Id="rId3" Type="http://schemas.openxmlformats.org/officeDocument/2006/relationships/image" Target="../media/image1.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 Id="rId3" Type="http://schemas.openxmlformats.org/officeDocument/2006/relationships/image" Target="../media/image1.png"/><Relationship Id="rId4" Type="http://schemas.openxmlformats.org/officeDocument/2006/relationships/image" Target="../media/image52.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files.grouplens.org/datasets/movielens/ml-latest.zi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2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png"/><Relationship Id="rId4" Type="http://schemas.openxmlformats.org/officeDocument/2006/relationships/image" Target="../media/image2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png"/><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png"/><Relationship Id="rId4" Type="http://schemas.openxmlformats.org/officeDocument/2006/relationships/image" Target="../media/image3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png"/><Relationship Id="rId4" Type="http://schemas.openxmlformats.org/officeDocument/2006/relationships/image" Target="../media/image1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png"/><Relationship Id="rId4"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png"/><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png"/><Relationship Id="rId4" Type="http://schemas.openxmlformats.org/officeDocument/2006/relationships/image" Target="../media/image4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9.png"/><Relationship Id="rId4" Type="http://schemas.openxmlformats.org/officeDocument/2006/relationships/image" Target="../media/image1.png"/><Relationship Id="rId5"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png"/><Relationship Id="rId4" Type="http://schemas.openxmlformats.org/officeDocument/2006/relationships/image" Target="../media/image3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1.png"/><Relationship Id="rId4" Type="http://schemas.openxmlformats.org/officeDocument/2006/relationships/image" Target="../media/image3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513625" y="2691500"/>
            <a:ext cx="11139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b="0" i="0" lang="en" sz="6667" u="none" cap="none" strike="noStrike">
                <a:solidFill>
                  <a:srgbClr val="7F7F7F"/>
                </a:solidFill>
                <a:latin typeface="Calibri"/>
                <a:ea typeface="Calibri"/>
                <a:cs typeface="Calibri"/>
                <a:sym typeface="Calibri"/>
              </a:rPr>
              <a:t>SQL Constraints &amp; </a:t>
            </a:r>
            <a:r>
              <a:rPr lang="en" sz="6667">
                <a:solidFill>
                  <a:srgbClr val="7F7F7F"/>
                </a:solidFill>
                <a:latin typeface="Calibri"/>
                <a:ea typeface="Calibri"/>
                <a:cs typeface="Calibri"/>
                <a:sym typeface="Calibri"/>
              </a:rPr>
              <a:t>Functions</a:t>
            </a:r>
            <a:endParaRPr b="0" i="0" sz="6667" u="none" cap="none" strike="noStrike">
              <a:solidFill>
                <a:srgbClr val="7F7F7F"/>
              </a:solidFill>
              <a:latin typeface="Calibri"/>
              <a:ea typeface="Calibri"/>
              <a:cs typeface="Calibri"/>
              <a:sym typeface="Calibri"/>
            </a:endParaRPr>
          </a:p>
        </p:txBody>
      </p:sp>
      <p:sp>
        <p:nvSpPr>
          <p:cNvPr id="91" name="Google Shape;91;p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92" name="Google Shape;92;p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UNIQUE Constraint</a:t>
            </a:r>
            <a:endParaRPr sz="3200">
              <a:solidFill>
                <a:srgbClr val="434343"/>
              </a:solidFill>
              <a:latin typeface="Avenir"/>
              <a:ea typeface="Avenir"/>
              <a:cs typeface="Avenir"/>
              <a:sym typeface="Avenir"/>
            </a:endParaRPr>
          </a:p>
        </p:txBody>
      </p:sp>
      <p:sp>
        <p:nvSpPr>
          <p:cNvPr id="175" name="Google Shape;175;p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76" name="Google Shape;176;p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77" name="Google Shape;177;p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78" name="Google Shape;178;p9"/>
          <p:cNvSpPr txBox="1"/>
          <p:nvPr/>
        </p:nvSpPr>
        <p:spPr>
          <a:xfrm>
            <a:off x="503400" y="1828800"/>
            <a:ext cx="10456800" cy="38528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1867"/>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UNIQUE constraint ensures that all values in a column are different.</a:t>
            </a:r>
            <a:endParaRPr sz="2133">
              <a:solidFill>
                <a:srgbClr val="333333"/>
              </a:solidFill>
              <a:latin typeface="Avenir"/>
              <a:ea typeface="Avenir"/>
              <a:cs typeface="Avenir"/>
              <a:sym typeface="Avenir"/>
            </a:endParaRPr>
          </a:p>
          <a:p>
            <a:pPr indent="0" lvl="0" marL="609585" marR="0" rtl="0" algn="l">
              <a:lnSpc>
                <a:spcPct val="115000"/>
              </a:lnSpc>
              <a:spcBef>
                <a:spcPts val="1333"/>
              </a:spcBef>
              <a:spcAft>
                <a:spcPts val="0"/>
              </a:spcAft>
              <a:buNone/>
            </a:pPr>
            <a:r>
              <a:t/>
            </a:r>
            <a:endParaRPr sz="2133">
              <a:solidFill>
                <a:srgbClr val="333333"/>
              </a:solidFill>
              <a:latin typeface="Avenir"/>
              <a:ea typeface="Avenir"/>
              <a:cs typeface="Avenir"/>
              <a:sym typeface="Avenir"/>
            </a:endParaRPr>
          </a:p>
          <a:p>
            <a:pPr indent="-440255" lvl="0" marL="609585" marR="0" rtl="0" algn="l">
              <a:lnSpc>
                <a:spcPct val="115000"/>
              </a:lnSpc>
              <a:spcBef>
                <a:spcPts val="1333"/>
              </a:spcBef>
              <a:spcAft>
                <a:spcPts val="0"/>
              </a:spcAft>
              <a:buClr>
                <a:srgbClr val="333333"/>
              </a:buClr>
              <a:buSzPts val="1600"/>
              <a:buFont typeface="Avenir"/>
              <a:buChar char="●"/>
            </a:pPr>
            <a:r>
              <a:rPr lang="en" sz="2133">
                <a:solidFill>
                  <a:srgbClr val="333333"/>
                </a:solidFill>
                <a:latin typeface="Avenir"/>
                <a:ea typeface="Avenir"/>
                <a:cs typeface="Avenir"/>
                <a:sym typeface="Avenir"/>
              </a:rPr>
              <a:t>A PRIMARY KEY constraint automatically has a UNIQUE constraint.</a:t>
            </a:r>
            <a:endParaRPr sz="2133">
              <a:solidFill>
                <a:srgbClr val="333333"/>
              </a:solidFill>
              <a:latin typeface="Avenir"/>
              <a:ea typeface="Avenir"/>
              <a:cs typeface="Avenir"/>
              <a:sym typeface="Avenir"/>
            </a:endParaRPr>
          </a:p>
          <a:p>
            <a:pPr indent="0" lvl="0" marL="609585" marR="0" rtl="0" algn="l">
              <a:lnSpc>
                <a:spcPct val="115000"/>
              </a:lnSpc>
              <a:spcBef>
                <a:spcPts val="1867"/>
              </a:spcBef>
              <a:spcAft>
                <a:spcPts val="0"/>
              </a:spcAft>
              <a:buNone/>
            </a:pPr>
            <a:r>
              <a:t/>
            </a:r>
            <a:endParaRPr sz="2133">
              <a:solidFill>
                <a:srgbClr val="333333"/>
              </a:solidFill>
              <a:latin typeface="Avenir"/>
              <a:ea typeface="Avenir"/>
              <a:cs typeface="Avenir"/>
              <a:sym typeface="Avenir"/>
            </a:endParaRPr>
          </a:p>
          <a:p>
            <a:pPr indent="-440255" lvl="0" marL="609585" marR="0" rtl="0" algn="l">
              <a:lnSpc>
                <a:spcPct val="115000"/>
              </a:lnSpc>
              <a:spcBef>
                <a:spcPts val="1867"/>
              </a:spcBef>
              <a:spcAft>
                <a:spcPts val="1333"/>
              </a:spcAft>
              <a:buClr>
                <a:srgbClr val="333333"/>
              </a:buClr>
              <a:buSzPts val="1600"/>
              <a:buFont typeface="Avenir"/>
              <a:buChar char="●"/>
            </a:pPr>
            <a:r>
              <a:rPr lang="en" sz="2133">
                <a:solidFill>
                  <a:srgbClr val="333333"/>
                </a:solidFill>
                <a:latin typeface="Avenir"/>
                <a:ea typeface="Avenir"/>
                <a:cs typeface="Avenir"/>
                <a:sym typeface="Avenir"/>
              </a:rPr>
              <a:t>You can have many UNIQUE constraints per table, but only one PRIMARY KEY constraint per table</a:t>
            </a:r>
            <a:endParaRPr sz="2133">
              <a:solidFill>
                <a:srgbClr val="333333"/>
              </a:solidFill>
              <a:latin typeface="Avenir"/>
              <a:ea typeface="Avenir"/>
              <a:cs typeface="Avenir"/>
              <a:sym typeface="Aveni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9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Numeric Function - Example - 3</a:t>
            </a:r>
            <a:endParaRPr sz="3200">
              <a:solidFill>
                <a:srgbClr val="434343"/>
              </a:solidFill>
              <a:latin typeface="Avenir"/>
              <a:ea typeface="Avenir"/>
              <a:cs typeface="Avenir"/>
              <a:sym typeface="Avenir"/>
            </a:endParaRPr>
          </a:p>
        </p:txBody>
      </p:sp>
      <p:sp>
        <p:nvSpPr>
          <p:cNvPr id="1116" name="Google Shape;1116;p9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17" name="Google Shape;1117;p9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18" name="Google Shape;1118;p9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19" name="Google Shape;1119;p99"/>
          <p:cNvSpPr txBox="1"/>
          <p:nvPr/>
        </p:nvSpPr>
        <p:spPr>
          <a:xfrm>
            <a:off x="625496" y="27451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120" name="Google Shape;1120;p99"/>
          <p:cNvSpPr txBox="1"/>
          <p:nvPr/>
        </p:nvSpPr>
        <p:spPr>
          <a:xfrm>
            <a:off x="503400" y="3367067"/>
            <a:ext cx="5060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b="1" lang="en" sz="2133">
                <a:solidFill>
                  <a:srgbClr val="333333"/>
                </a:solidFill>
                <a:latin typeface="Courier New"/>
                <a:ea typeface="Courier New"/>
                <a:cs typeface="Courier New"/>
                <a:sym typeface="Courier New"/>
              </a:rPr>
              <a:t> </a:t>
            </a:r>
            <a:r>
              <a:rPr lang="en" sz="2133">
                <a:solidFill>
                  <a:srgbClr val="333333"/>
                </a:solidFill>
                <a:latin typeface="Courier New"/>
                <a:ea typeface="Courier New"/>
                <a:cs typeface="Courier New"/>
                <a:sym typeface="Courier New"/>
              </a:rPr>
              <a:t>SELECT</a:t>
            </a:r>
            <a:r>
              <a:rPr b="1" lang="en" sz="2133">
                <a:solidFill>
                  <a:srgbClr val="333333"/>
                </a:solidFill>
                <a:latin typeface="Courier New"/>
                <a:ea typeface="Courier New"/>
                <a:cs typeface="Courier New"/>
                <a:sym typeface="Courier New"/>
              </a:rPr>
              <a:t> 20 DIV 6 </a:t>
            </a:r>
            <a:r>
              <a:rPr lang="en" sz="2133">
                <a:solidFill>
                  <a:srgbClr val="333333"/>
                </a:solidFill>
                <a:latin typeface="Courier New"/>
                <a:ea typeface="Courier New"/>
                <a:cs typeface="Courier New"/>
                <a:sym typeface="Courier New"/>
              </a:rPr>
              <a:t>As DIVISION;</a:t>
            </a:r>
            <a:endParaRPr sz="2133">
              <a:solidFill>
                <a:srgbClr val="333333"/>
              </a:solidFill>
              <a:latin typeface="Courier New"/>
              <a:ea typeface="Courier New"/>
              <a:cs typeface="Courier New"/>
              <a:sym typeface="Courier New"/>
            </a:endParaRPr>
          </a:p>
        </p:txBody>
      </p:sp>
      <p:sp>
        <p:nvSpPr>
          <p:cNvPr id="1121" name="Google Shape;1121;p99"/>
          <p:cNvSpPr txBox="1"/>
          <p:nvPr/>
        </p:nvSpPr>
        <p:spPr>
          <a:xfrm>
            <a:off x="702900" y="1603871"/>
            <a:ext cx="10195600" cy="953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lang="en" sz="2133">
                <a:solidFill>
                  <a:srgbClr val="333333"/>
                </a:solidFill>
                <a:latin typeface="Avenir"/>
                <a:ea typeface="Avenir"/>
                <a:cs typeface="Avenir"/>
                <a:sym typeface="Avenir"/>
              </a:rPr>
              <a:t>The numerical_expression is used for a mathematical expression or any formula. Following is a simple example showing the usage of SQL Numeric Expressions </a:t>
            </a:r>
            <a:endParaRPr sz="2133">
              <a:solidFill>
                <a:srgbClr val="333333"/>
              </a:solidFill>
              <a:latin typeface="Avenir"/>
              <a:ea typeface="Avenir"/>
              <a:cs typeface="Avenir"/>
              <a:sym typeface="Avenir"/>
            </a:endParaRPr>
          </a:p>
        </p:txBody>
      </p:sp>
      <p:sp>
        <p:nvSpPr>
          <p:cNvPr id="1122" name="Google Shape;1122;p99"/>
          <p:cNvSpPr txBox="1"/>
          <p:nvPr/>
        </p:nvSpPr>
        <p:spPr>
          <a:xfrm>
            <a:off x="625496" y="41675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123" name="Google Shape;1123;p99"/>
          <p:cNvGraphicFramePr/>
          <p:nvPr/>
        </p:nvGraphicFramePr>
        <p:xfrm>
          <a:off x="673734" y="4821667"/>
          <a:ext cx="3000000" cy="3000000"/>
        </p:xfrm>
        <a:graphic>
          <a:graphicData uri="http://schemas.openxmlformats.org/drawingml/2006/table">
            <a:tbl>
              <a:tblPr>
                <a:noFill/>
                <a:tableStyleId>{B2062C5B-4F40-4596-A617-48A40577C6E0}</a:tableStyleId>
              </a:tblPr>
              <a:tblGrid>
                <a:gridCol w="2288500"/>
              </a:tblGrid>
              <a:tr h="568925">
                <a:tc>
                  <a:txBody>
                    <a:bodyPr/>
                    <a:lstStyle/>
                    <a:p>
                      <a:pPr indent="0" lvl="0" marL="0" marR="0" rtl="0" algn="ctr">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DIVISION</a:t>
                      </a:r>
                      <a:endParaRPr sz="2100" u="none" cap="none" strike="noStrike">
                        <a:latin typeface="Courier New"/>
                        <a:ea typeface="Courier New"/>
                        <a:cs typeface="Courier New"/>
                        <a:sym typeface="Courier New"/>
                      </a:endParaRPr>
                    </a:p>
                  </a:txBody>
                  <a:tcPr marT="121900" marB="121900" marR="121900" marL="121900"/>
                </a:tc>
              </a:tr>
              <a:tr h="568925">
                <a:tc>
                  <a:txBody>
                    <a:bodyPr/>
                    <a:lstStyle/>
                    <a:p>
                      <a:pPr indent="0" lvl="0" marL="0" marR="0" rtl="0" algn="ctr">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3</a:t>
                      </a:r>
                      <a:endParaRPr sz="2100" u="none" cap="none" strike="noStrike">
                        <a:latin typeface="Courier New"/>
                        <a:ea typeface="Courier New"/>
                        <a:cs typeface="Courier New"/>
                        <a:sym typeface="Courier New"/>
                      </a:endParaRPr>
                    </a:p>
                  </a:txBody>
                  <a:tcPr marT="121900" marB="121900" marR="121900" marL="121900"/>
                </a:tc>
              </a:tr>
            </a:tbl>
          </a:graphicData>
        </a:graphic>
      </p:graphicFrame>
      <p:cxnSp>
        <p:nvCxnSpPr>
          <p:cNvPr id="1124" name="Google Shape;1124;p99"/>
          <p:cNvCxnSpPr/>
          <p:nvPr/>
        </p:nvCxnSpPr>
        <p:spPr>
          <a:xfrm>
            <a:off x="5756207" y="2604335"/>
            <a:ext cx="4400" cy="4087200"/>
          </a:xfrm>
          <a:prstGeom prst="straightConnector1">
            <a:avLst/>
          </a:prstGeom>
          <a:noFill/>
          <a:ln cap="flat" cmpd="sng" w="9525">
            <a:solidFill>
              <a:schemeClr val="dk2"/>
            </a:solidFill>
            <a:prstDash val="solid"/>
            <a:round/>
            <a:headEnd len="sm" w="sm" type="none"/>
            <a:tailEnd len="sm" w="sm" type="none"/>
          </a:ln>
        </p:spPr>
      </p:cxnSp>
      <p:pic>
        <p:nvPicPr>
          <p:cNvPr id="1125" name="Google Shape;1125;p99"/>
          <p:cNvPicPr preferRelativeResize="0"/>
          <p:nvPr/>
        </p:nvPicPr>
        <p:blipFill rotWithShape="1">
          <a:blip r:embed="rId4">
            <a:alphaModFix/>
          </a:blip>
          <a:srcRect b="0" l="0" r="0" t="0"/>
          <a:stretch/>
        </p:blipFill>
        <p:spPr>
          <a:xfrm>
            <a:off x="5953407" y="3268705"/>
            <a:ext cx="6024992" cy="286434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0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31" name="Google Shape;1131;p10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32" name="Google Shape;1132;p10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33" name="Google Shape;1133;p10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34" name="Google Shape;1134;p100"/>
          <p:cNvSpPr txBox="1"/>
          <p:nvPr/>
        </p:nvSpPr>
        <p:spPr>
          <a:xfrm>
            <a:off x="508000" y="994267"/>
            <a:ext cx="10390400" cy="70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Following are the numeric functions defined in SQL </a:t>
            </a:r>
            <a:endParaRPr sz="2133">
              <a:solidFill>
                <a:srgbClr val="333333"/>
              </a:solidFill>
              <a:latin typeface="Avenir"/>
              <a:ea typeface="Avenir"/>
              <a:cs typeface="Avenir"/>
              <a:sym typeface="Avenir"/>
            </a:endParaRPr>
          </a:p>
        </p:txBody>
      </p:sp>
      <p:graphicFrame>
        <p:nvGraphicFramePr>
          <p:cNvPr id="1135" name="Google Shape;1135;p100"/>
          <p:cNvGraphicFramePr/>
          <p:nvPr/>
        </p:nvGraphicFramePr>
        <p:xfrm>
          <a:off x="863600" y="1800267"/>
          <a:ext cx="3000000" cy="3000000"/>
        </p:xfrm>
        <a:graphic>
          <a:graphicData uri="http://schemas.openxmlformats.org/drawingml/2006/table">
            <a:tbl>
              <a:tblPr>
                <a:noFill/>
                <a:tableStyleId>{B2062C5B-4F40-4596-A617-48A40577C6E0}</a:tableStyleId>
              </a:tblPr>
              <a:tblGrid>
                <a:gridCol w="1757100"/>
                <a:gridCol w="9087025"/>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568925">
                <a:tc>
                  <a:txBody>
                    <a:bodyPr/>
                    <a:lstStyle/>
                    <a:p>
                      <a:pPr indent="0" lvl="0" marL="0" marR="0" rtl="0" algn="l">
                        <a:lnSpc>
                          <a:spcPct val="100000"/>
                        </a:lnSpc>
                        <a:spcBef>
                          <a:spcPts val="0"/>
                        </a:spcBef>
                        <a:spcAft>
                          <a:spcPts val="0"/>
                        </a:spcAft>
                        <a:buClr>
                          <a:schemeClr val="dk1"/>
                        </a:buClr>
                        <a:buSzPts val="1100"/>
                        <a:buFont typeface="Arial"/>
                        <a:buNone/>
                      </a:pPr>
                      <a:r>
                        <a:rPr b="1" lang="en" sz="2100" u="none" cap="none" strike="noStrike">
                          <a:solidFill>
                            <a:srgbClr val="3D85C6"/>
                          </a:solidFill>
                          <a:latin typeface="Avenir"/>
                          <a:ea typeface="Avenir"/>
                          <a:cs typeface="Avenir"/>
                          <a:sym typeface="Avenir"/>
                        </a:rPr>
                        <a:t>ABS</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It returns the absolute value of a number</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l">
                        <a:lnSpc>
                          <a:spcPct val="100000"/>
                        </a:lnSpc>
                        <a:spcBef>
                          <a:spcPts val="0"/>
                        </a:spcBef>
                        <a:spcAft>
                          <a:spcPts val="0"/>
                        </a:spcAft>
                        <a:buClr>
                          <a:schemeClr val="dk1"/>
                        </a:buClr>
                        <a:buSzPts val="1100"/>
                        <a:buFont typeface="Arial"/>
                        <a:buNone/>
                      </a:pPr>
                      <a:r>
                        <a:rPr b="1" lang="en" sz="2100" u="none" cap="none" strike="noStrike">
                          <a:solidFill>
                            <a:srgbClr val="3D85C6"/>
                          </a:solidFill>
                          <a:latin typeface="Avenir"/>
                          <a:ea typeface="Avenir"/>
                          <a:cs typeface="Avenir"/>
                          <a:sym typeface="Avenir"/>
                        </a:rPr>
                        <a:t>ACOS</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It returns the cosine of a number</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l">
                        <a:lnSpc>
                          <a:spcPct val="100000"/>
                        </a:lnSpc>
                        <a:spcBef>
                          <a:spcPts val="0"/>
                        </a:spcBef>
                        <a:spcAft>
                          <a:spcPts val="0"/>
                        </a:spcAft>
                        <a:buClr>
                          <a:schemeClr val="dk1"/>
                        </a:buClr>
                        <a:buSzPts val="1100"/>
                        <a:buFont typeface="Arial"/>
                        <a:buNone/>
                      </a:pPr>
                      <a:r>
                        <a:rPr b="1" lang="en" sz="2100" u="none" cap="none" strike="noStrike">
                          <a:solidFill>
                            <a:srgbClr val="3D85C6"/>
                          </a:solidFill>
                          <a:latin typeface="Avenir"/>
                          <a:ea typeface="Avenir"/>
                          <a:cs typeface="Avenir"/>
                          <a:sym typeface="Avenir"/>
                        </a:rPr>
                        <a:t>ASIN</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It returns the arc sine of a number</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l">
                        <a:lnSpc>
                          <a:spcPct val="100000"/>
                        </a:lnSpc>
                        <a:spcBef>
                          <a:spcPts val="0"/>
                        </a:spcBef>
                        <a:spcAft>
                          <a:spcPts val="0"/>
                        </a:spcAft>
                        <a:buClr>
                          <a:schemeClr val="dk1"/>
                        </a:buClr>
                        <a:buSzPts val="1100"/>
                        <a:buFont typeface="Arial"/>
                        <a:buNone/>
                      </a:pPr>
                      <a:r>
                        <a:rPr b="1" lang="en" sz="2100" u="none" cap="none" strike="noStrike">
                          <a:solidFill>
                            <a:srgbClr val="3D85C6"/>
                          </a:solidFill>
                          <a:latin typeface="Avenir"/>
                          <a:ea typeface="Avenir"/>
                          <a:cs typeface="Avenir"/>
                          <a:sym typeface="Avenir"/>
                        </a:rPr>
                        <a:t>ATAN</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It returns the arc sine of a number</a:t>
                      </a:r>
                      <a:endParaRPr sz="2100" u="none" cap="none" strike="noStrike">
                        <a:solidFill>
                          <a:srgbClr val="333333"/>
                        </a:solidFill>
                        <a:latin typeface="Avenir"/>
                        <a:ea typeface="Avenir"/>
                        <a:cs typeface="Avenir"/>
                        <a:sym typeface="Avenir"/>
                      </a:endParaRPr>
                    </a:p>
                  </a:txBody>
                  <a:tcPr marT="121900" marB="121900" marR="121900" marL="121900"/>
                </a:tc>
              </a:tr>
              <a:tr h="894050">
                <a:tc>
                  <a:txBody>
                    <a:bodyPr/>
                    <a:lstStyle/>
                    <a:p>
                      <a:pPr indent="0" lvl="0" marL="0" marR="0" rtl="0" algn="l">
                        <a:lnSpc>
                          <a:spcPct val="100000"/>
                        </a:lnSpc>
                        <a:spcBef>
                          <a:spcPts val="0"/>
                        </a:spcBef>
                        <a:spcAft>
                          <a:spcPts val="0"/>
                        </a:spcAft>
                        <a:buClr>
                          <a:schemeClr val="dk1"/>
                        </a:buClr>
                        <a:buSzPts val="1100"/>
                        <a:buFont typeface="Arial"/>
                        <a:buNone/>
                      </a:pPr>
                      <a:r>
                        <a:rPr b="1" lang="en" sz="2100" u="none" cap="none" strike="noStrike">
                          <a:solidFill>
                            <a:srgbClr val="3D85C6"/>
                          </a:solidFill>
                          <a:latin typeface="Avenir"/>
                          <a:ea typeface="Avenir"/>
                          <a:cs typeface="Avenir"/>
                          <a:sym typeface="Avenir"/>
                        </a:rPr>
                        <a:t>CEIL</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It returns the smallest integer value that is greater than or equal to a number</a:t>
                      </a:r>
                      <a:endParaRPr sz="2100" u="none" cap="none" strike="noStrike">
                        <a:solidFill>
                          <a:srgbClr val="333333"/>
                        </a:solidFill>
                        <a:latin typeface="Avenir"/>
                        <a:ea typeface="Avenir"/>
                        <a:cs typeface="Avenir"/>
                        <a:sym typeface="Avenir"/>
                      </a:endParaRPr>
                    </a:p>
                  </a:txBody>
                  <a:tcPr marT="121900" marB="121900" marR="121900" marL="121900"/>
                </a:tc>
              </a:tr>
              <a:tr h="894050">
                <a:tc>
                  <a:txBody>
                    <a:bodyPr/>
                    <a:lstStyle/>
                    <a:p>
                      <a:pPr indent="0" lvl="0" marL="0" marR="0" rtl="0" algn="l">
                        <a:lnSpc>
                          <a:spcPct val="100000"/>
                        </a:lnSpc>
                        <a:spcBef>
                          <a:spcPts val="0"/>
                        </a:spcBef>
                        <a:spcAft>
                          <a:spcPts val="0"/>
                        </a:spcAft>
                        <a:buClr>
                          <a:schemeClr val="dk1"/>
                        </a:buClr>
                        <a:buSzPts val="1100"/>
                        <a:buFont typeface="Arial"/>
                        <a:buNone/>
                      </a:pPr>
                      <a:r>
                        <a:rPr b="1" lang="en" sz="2100" u="none" cap="none" strike="noStrike">
                          <a:solidFill>
                            <a:srgbClr val="3D85C6"/>
                          </a:solidFill>
                          <a:latin typeface="Avenir"/>
                          <a:ea typeface="Avenir"/>
                          <a:cs typeface="Avenir"/>
                          <a:sym typeface="Avenir"/>
                        </a:rPr>
                        <a:t>CEILING</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It returns the smallest integer value that is greater than or equal to a number</a:t>
                      </a:r>
                      <a:endParaRPr sz="2100" u="none" cap="none" strike="noStrike">
                        <a:solidFill>
                          <a:srgbClr val="333333"/>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0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41" name="Google Shape;1141;p10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42" name="Google Shape;1142;p10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43" name="Google Shape;1143;p10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144" name="Google Shape;1144;p101"/>
          <p:cNvGraphicFramePr/>
          <p:nvPr/>
        </p:nvGraphicFramePr>
        <p:xfrm>
          <a:off x="863600" y="1800267"/>
          <a:ext cx="3000000" cy="3000000"/>
        </p:xfrm>
        <a:graphic>
          <a:graphicData uri="http://schemas.openxmlformats.org/drawingml/2006/table">
            <a:tbl>
              <a:tblPr>
                <a:noFill/>
                <a:tableStyleId>{B2062C5B-4F40-4596-A617-48A40577C6E0}</a:tableStyleId>
              </a:tblPr>
              <a:tblGrid>
                <a:gridCol w="1757100"/>
                <a:gridCol w="9087025"/>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highlight>
                            <a:schemeClr val="lt1"/>
                          </a:highlight>
                          <a:latin typeface="Avenir"/>
                          <a:ea typeface="Avenir"/>
                          <a:cs typeface="Avenir"/>
                          <a:sym typeface="Avenir"/>
                        </a:rPr>
                        <a:t>COS</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cosine of a number</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highlight>
                            <a:schemeClr val="lt1"/>
                          </a:highlight>
                          <a:latin typeface="Avenir"/>
                          <a:ea typeface="Avenir"/>
                          <a:cs typeface="Avenir"/>
                          <a:sym typeface="Avenir"/>
                        </a:rPr>
                        <a:t>COT</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cotangent of a number</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highlight>
                            <a:schemeClr val="lt1"/>
                          </a:highlight>
                          <a:latin typeface="Avenir"/>
                          <a:ea typeface="Avenir"/>
                          <a:cs typeface="Avenir"/>
                          <a:sym typeface="Avenir"/>
                        </a:rPr>
                        <a:t>DEGREES</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converts a radian value into degrees</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highlight>
                            <a:schemeClr val="lt1"/>
                          </a:highlight>
                          <a:latin typeface="Avenir"/>
                          <a:ea typeface="Avenir"/>
                          <a:cs typeface="Avenir"/>
                          <a:sym typeface="Avenir"/>
                        </a:rPr>
                        <a:t>DIV</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is used for integer division</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highlight>
                            <a:schemeClr val="lt1"/>
                          </a:highlight>
                          <a:latin typeface="Avenir"/>
                          <a:ea typeface="Avenir"/>
                          <a:cs typeface="Avenir"/>
                          <a:sym typeface="Avenir"/>
                        </a:rPr>
                        <a:t>EXP</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e raised to the power of number</a:t>
                      </a:r>
                      <a:endParaRPr sz="2400" u="none" cap="none" strike="noStrike">
                        <a:solidFill>
                          <a:srgbClr val="333333"/>
                        </a:solidFill>
                      </a:endParaRPr>
                    </a:p>
                  </a:txBody>
                  <a:tcPr marT="121900" marB="121900" marR="121900" marL="121900"/>
                </a:tc>
              </a:tr>
              <a:tr h="894050">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FLOOR</a:t>
                      </a:r>
                      <a:endParaRPr sz="2400" u="none" cap="none" strike="noStrike"/>
                    </a:p>
                  </a:txBody>
                  <a:tcPr marT="121900" marB="121900" marR="121900" marL="121900"/>
                </a:tc>
                <a:tc>
                  <a:txBody>
                    <a:bodyPr/>
                    <a:lstStyle/>
                    <a:p>
                      <a:pPr indent="0" lvl="0" marL="0" marR="0" rtl="0" algn="l">
                        <a:lnSpc>
                          <a:spcPct val="2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largest integer value that is less than or equal to a number</a:t>
                      </a:r>
                      <a:endParaRPr sz="2400" u="none" cap="none" strike="noStrike">
                        <a:solidFill>
                          <a:srgbClr val="333333"/>
                        </a:solidFill>
                      </a:endParaRPr>
                    </a:p>
                  </a:txBody>
                  <a:tcPr marT="121900" marB="121900" marR="121900" marL="121900"/>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0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50" name="Google Shape;1150;p10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51" name="Google Shape;1151;p10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52" name="Google Shape;1152;p10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153" name="Google Shape;1153;p102"/>
          <p:cNvGraphicFramePr/>
          <p:nvPr/>
        </p:nvGraphicFramePr>
        <p:xfrm>
          <a:off x="863600" y="1800267"/>
          <a:ext cx="3000000" cy="3000000"/>
        </p:xfrm>
        <a:graphic>
          <a:graphicData uri="http://schemas.openxmlformats.org/drawingml/2006/table">
            <a:tbl>
              <a:tblPr>
                <a:noFill/>
                <a:tableStyleId>{B2062C5B-4F40-4596-A617-48A40577C6E0}</a:tableStyleId>
              </a:tblPr>
              <a:tblGrid>
                <a:gridCol w="1757100"/>
                <a:gridCol w="9087025"/>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GREATEST</a:t>
                      </a:r>
                      <a:endParaRPr sz="2400" u="none" cap="none" strike="noStrike"/>
                    </a:p>
                  </a:txBody>
                  <a:tcPr marT="121900" marB="121900" marR="121900" marL="121900">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greatest value in a list of expressions</a:t>
                      </a:r>
                      <a:endParaRPr sz="2400" u="none" cap="none" strike="noStrike">
                        <a:solidFill>
                          <a:srgbClr val="333333"/>
                        </a:solidFill>
                      </a:endParaRPr>
                    </a:p>
                  </a:txBody>
                  <a:tcPr marT="121900" marB="121900" marR="121900" marL="121900">
                    <a:lnT cap="flat" cmpd="sng" w="9525">
                      <a:solidFill>
                        <a:srgbClr val="9E9E9E"/>
                      </a:solidFill>
                      <a:prstDash val="solid"/>
                      <a:round/>
                      <a:headEnd len="sm" w="sm" type="none"/>
                      <a:tailEnd len="sm" w="sm" type="none"/>
                    </a:lnT>
                  </a:tcPr>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LEAST</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smallest value in a list of expressions</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LN</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natural logarithm of a number</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LOG10</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base-10 logarithm of a number</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LOG2</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base-2 logarithm of a number</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MOD</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remainder of n divided by m</a:t>
                      </a:r>
                      <a:endParaRPr sz="2400" u="none" cap="none" strike="noStrike">
                        <a:solidFill>
                          <a:srgbClr val="333333"/>
                        </a:solidFill>
                      </a:endParaRPr>
                    </a:p>
                  </a:txBody>
                  <a:tcPr marT="121900" marB="121900" marR="121900" marL="121900"/>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0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59" name="Google Shape;1159;p10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60" name="Google Shape;1160;p10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61" name="Google Shape;1161;p10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162" name="Google Shape;1162;p103"/>
          <p:cNvGraphicFramePr/>
          <p:nvPr/>
        </p:nvGraphicFramePr>
        <p:xfrm>
          <a:off x="863600" y="1800267"/>
          <a:ext cx="3000000" cy="3000000"/>
        </p:xfrm>
        <a:graphic>
          <a:graphicData uri="http://schemas.openxmlformats.org/drawingml/2006/table">
            <a:tbl>
              <a:tblPr>
                <a:noFill/>
                <a:tableStyleId>{B2062C5B-4F40-4596-A617-48A40577C6E0}</a:tableStyleId>
              </a:tblPr>
              <a:tblGrid>
                <a:gridCol w="1757100"/>
                <a:gridCol w="9087025"/>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PI</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value of PI displayed with 6 decimal places</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POW</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m raised to the nth power</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RADIANS</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converts a value in degrees to radians</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RAND</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a random number</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ROUND</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a number rounded to a certain number of decimal places</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SIGN</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a value indicating the sign of a number</a:t>
                      </a:r>
                      <a:endParaRPr sz="2400" u="none" cap="none" strike="noStrike">
                        <a:solidFill>
                          <a:srgbClr val="333333"/>
                        </a:solidFill>
                      </a:endParaRPr>
                    </a:p>
                  </a:txBody>
                  <a:tcPr marT="121900" marB="121900" marR="121900" marL="121900"/>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0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68" name="Google Shape;1168;p10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69" name="Google Shape;1169;p10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70" name="Google Shape;1170;p10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171" name="Google Shape;1171;p104"/>
          <p:cNvGraphicFramePr/>
          <p:nvPr/>
        </p:nvGraphicFramePr>
        <p:xfrm>
          <a:off x="863600" y="1800267"/>
          <a:ext cx="3000000" cy="3000000"/>
        </p:xfrm>
        <a:graphic>
          <a:graphicData uri="http://schemas.openxmlformats.org/drawingml/2006/table">
            <a:tbl>
              <a:tblPr>
                <a:noFill/>
                <a:tableStyleId>{B2062C5B-4F40-4596-A617-48A40577C6E0}</a:tableStyleId>
              </a:tblPr>
              <a:tblGrid>
                <a:gridCol w="1891025"/>
                <a:gridCol w="8953100"/>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SIN</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sine of a number</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SQRT</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square root of a number</a:t>
                      </a:r>
                      <a:endParaRPr sz="2400" u="none" cap="none" strike="noStrike">
                        <a:solidFill>
                          <a:srgbClr val="333333"/>
                        </a:solidFill>
                      </a:endParaRPr>
                    </a:p>
                  </a:txBody>
                  <a:tcPr marT="121900" marB="121900" marR="121900" marL="121900"/>
                </a:tc>
              </a:tr>
              <a:tr h="568925">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TAN</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tangent of a number</a:t>
                      </a:r>
                      <a:endParaRPr sz="2400" u="none" cap="none" strike="noStrike">
                        <a:solidFill>
                          <a:srgbClr val="333333"/>
                        </a:solidFill>
                      </a:endParaRPr>
                    </a:p>
                  </a:txBody>
                  <a:tcPr marT="121900" marB="121900" marR="121900" marL="121900"/>
                </a:tc>
              </a:tr>
              <a:tr h="894050">
                <a:tc>
                  <a:txBody>
                    <a:bodyPr/>
                    <a:lstStyle/>
                    <a:p>
                      <a:pPr indent="0" lvl="0" marL="0" marR="0" rtl="0" algn="l">
                        <a:lnSpc>
                          <a:spcPct val="1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ATAN2</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It returns the arctangent of the x and y coordinates, as an angle and expressed in radians</a:t>
                      </a:r>
                      <a:endParaRPr sz="2400" u="none" cap="none" strike="noStrike">
                        <a:solidFill>
                          <a:srgbClr val="333333"/>
                        </a:solidFill>
                      </a:endParaRPr>
                    </a:p>
                  </a:txBody>
                  <a:tcPr marT="121900" marB="121900" marR="121900" marL="121900"/>
                </a:tc>
              </a:tr>
              <a:tr h="894050">
                <a:tc>
                  <a:txBody>
                    <a:bodyPr/>
                    <a:lstStyle/>
                    <a:p>
                      <a:pPr indent="0" lvl="0" marL="0" marR="0" rtl="0" algn="l">
                        <a:lnSpc>
                          <a:spcPct val="20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TRUNCATE</a:t>
                      </a:r>
                      <a:endParaRPr sz="24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This doesn’t work for SQL Server. It returns 7.53635 truncated to 2 places right of the decimal point</a:t>
                      </a:r>
                      <a:endParaRPr sz="2400" u="none" cap="none" strike="noStrike">
                        <a:solidFill>
                          <a:srgbClr val="333333"/>
                        </a:solidFill>
                      </a:endParaRPr>
                    </a:p>
                  </a:txBody>
                  <a:tcPr marT="121900" marB="121900" marR="121900" marL="121900"/>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05"/>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String Functions</a:t>
            </a:r>
            <a:endParaRPr sz="6667">
              <a:solidFill>
                <a:srgbClr val="7F7F7F"/>
              </a:solidFill>
              <a:latin typeface="Calibri"/>
              <a:ea typeface="Calibri"/>
              <a:cs typeface="Calibri"/>
              <a:sym typeface="Calibri"/>
            </a:endParaRPr>
          </a:p>
        </p:txBody>
      </p:sp>
      <p:sp>
        <p:nvSpPr>
          <p:cNvPr id="1178" name="Google Shape;1178;p10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79" name="Google Shape;1179;p10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80" name="Google Shape;1180;p10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0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86" name="Google Shape;1186;p10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87" name="Google Shape;1187;p10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88" name="Google Shape;1188;p10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89" name="Google Shape;1189;p106"/>
          <p:cNvSpPr txBox="1"/>
          <p:nvPr/>
        </p:nvSpPr>
        <p:spPr>
          <a:xfrm>
            <a:off x="508000" y="1603667"/>
            <a:ext cx="11199600" cy="19516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String functions are used to perform an operation on input string and return an output string</a:t>
            </a:r>
            <a:endParaRPr sz="2133">
              <a:solidFill>
                <a:schemeClr val="dk1"/>
              </a:solidFill>
              <a:latin typeface="Avenir"/>
              <a:ea typeface="Avenir"/>
              <a:cs typeface="Avenir"/>
              <a:sym typeface="Avenir"/>
            </a:endParaRPr>
          </a:p>
          <a:p>
            <a:pPr indent="0" lvl="0" marL="609585" marR="0" rtl="0" algn="l">
              <a:spcBef>
                <a:spcPts val="0"/>
              </a:spcBef>
              <a:spcAft>
                <a:spcPts val="0"/>
              </a:spcAft>
              <a:buNone/>
            </a:pPr>
            <a:r>
              <a:t/>
            </a:r>
            <a:endParaRPr sz="2133">
              <a:solidFill>
                <a:schemeClr val="dk1"/>
              </a:solidFill>
              <a:latin typeface="Avenir"/>
              <a:ea typeface="Avenir"/>
              <a:cs typeface="Avenir"/>
              <a:sym typeface="Avenir"/>
            </a:endParaRPr>
          </a:p>
          <a:p>
            <a:pPr indent="0" lvl="0" marL="0" marR="0" rtl="0" algn="l">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l">
              <a:spcBef>
                <a:spcPts val="0"/>
              </a:spcBef>
              <a:spcAft>
                <a:spcPts val="667"/>
              </a:spcAft>
              <a:buClr>
                <a:schemeClr val="dk1"/>
              </a:buClr>
              <a:buSzPts val="1600"/>
              <a:buFont typeface="Avenir"/>
              <a:buChar char="●"/>
            </a:pPr>
            <a:r>
              <a:rPr lang="en" sz="2133">
                <a:solidFill>
                  <a:schemeClr val="dk1"/>
                </a:solidFill>
                <a:latin typeface="Avenir"/>
                <a:ea typeface="Avenir"/>
                <a:cs typeface="Avenir"/>
                <a:sym typeface="Avenir"/>
              </a:rPr>
              <a:t>Following are the string functions defined in SQL</a:t>
            </a:r>
            <a:endParaRPr sz="2133">
              <a:solidFill>
                <a:schemeClr val="dk1"/>
              </a:solidFill>
              <a:latin typeface="Avenir"/>
              <a:ea typeface="Avenir"/>
              <a:cs typeface="Avenir"/>
              <a:sym typeface="Avenir"/>
            </a:endParaRPr>
          </a:p>
        </p:txBody>
      </p:sp>
      <p:graphicFrame>
        <p:nvGraphicFramePr>
          <p:cNvPr id="1190" name="Google Shape;1190;p106"/>
          <p:cNvGraphicFramePr/>
          <p:nvPr/>
        </p:nvGraphicFramePr>
        <p:xfrm>
          <a:off x="863600" y="3629067"/>
          <a:ext cx="3000000" cy="3000000"/>
        </p:xfrm>
        <a:graphic>
          <a:graphicData uri="http://schemas.openxmlformats.org/drawingml/2006/table">
            <a:tbl>
              <a:tblPr>
                <a:noFill/>
                <a:tableStyleId>{B2062C5B-4F40-4596-A617-48A40577C6E0}</a:tableStyleId>
              </a:tblPr>
              <a:tblGrid>
                <a:gridCol w="1931225"/>
                <a:gridCol w="8912900"/>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568925">
                <a:tc>
                  <a:txBody>
                    <a:bodyPr/>
                    <a:lstStyle/>
                    <a:p>
                      <a:pPr indent="0" lvl="0" marL="0" marR="0" rtl="0" algn="l">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ASCII</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Return the ASCII code value of a character</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l">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CHAR</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Convert an ASCII value to a character</a:t>
                      </a:r>
                      <a:endParaRPr sz="2100" u="none" cap="none" strike="noStrike">
                        <a:solidFill>
                          <a:srgbClr val="333333"/>
                        </a:solidFill>
                        <a:latin typeface="Avenir"/>
                        <a:ea typeface="Avenir"/>
                        <a:cs typeface="Avenir"/>
                        <a:sym typeface="Avenir"/>
                      </a:endParaRPr>
                    </a:p>
                  </a:txBody>
                  <a:tcPr marT="121900" marB="121900" marR="121900" marL="121900"/>
                </a:tc>
              </a:tr>
              <a:tr h="894050">
                <a:tc>
                  <a:txBody>
                    <a:bodyPr/>
                    <a:lstStyle/>
                    <a:p>
                      <a:pPr indent="0" lvl="0" marL="0" marR="0" rtl="0" algn="l">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CHARINDEX</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Search for a substring inside a string starting from a specified location and return the position of the substring</a:t>
                      </a:r>
                      <a:endParaRPr sz="2100" u="none" cap="none" strike="noStrike">
                        <a:solidFill>
                          <a:srgbClr val="333333"/>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0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96" name="Google Shape;1196;p10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97" name="Google Shape;1197;p10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98" name="Google Shape;1198;p10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199" name="Google Shape;1199;p107"/>
          <p:cNvGraphicFramePr/>
          <p:nvPr/>
        </p:nvGraphicFramePr>
        <p:xfrm>
          <a:off x="863600" y="1597067"/>
          <a:ext cx="3000000" cy="3000000"/>
        </p:xfrm>
        <a:graphic>
          <a:graphicData uri="http://schemas.openxmlformats.org/drawingml/2006/table">
            <a:tbl>
              <a:tblPr>
                <a:noFill/>
                <a:tableStyleId>{B2062C5B-4F40-4596-A617-48A40577C6E0}</a:tableStyleId>
              </a:tblPr>
              <a:tblGrid>
                <a:gridCol w="1931225"/>
                <a:gridCol w="8912900"/>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568925">
                <a:tc>
                  <a:txBody>
                    <a:bodyPr/>
                    <a:lstStyle/>
                    <a:p>
                      <a:pPr indent="0" lvl="0" marL="0" marR="0" rtl="0" algn="l">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CONCAT</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Join two or more strings into one string</a:t>
                      </a:r>
                      <a:endParaRPr sz="2100" u="none" cap="none" strike="noStrike">
                        <a:solidFill>
                          <a:srgbClr val="333333"/>
                        </a:solidFill>
                        <a:latin typeface="Avenir"/>
                        <a:ea typeface="Avenir"/>
                        <a:cs typeface="Avenir"/>
                        <a:sym typeface="Avenir"/>
                      </a:endParaRPr>
                    </a:p>
                  </a:txBody>
                  <a:tcPr marT="121900" marB="121900" marR="121900" marL="121900"/>
                </a:tc>
              </a:tr>
              <a:tr h="894050">
                <a:tc>
                  <a:txBody>
                    <a:bodyPr/>
                    <a:lstStyle/>
                    <a:p>
                      <a:pPr indent="0" lvl="0" marL="0" marR="0" rtl="0" algn="l">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CONCAT_WS</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Concatenate multiple strings with a separator into a single string</a:t>
                      </a:r>
                      <a:endParaRPr sz="2100" u="none" cap="none" strike="noStrike">
                        <a:solidFill>
                          <a:srgbClr val="333333"/>
                        </a:solidFill>
                        <a:latin typeface="Avenir"/>
                        <a:ea typeface="Avenir"/>
                        <a:cs typeface="Avenir"/>
                        <a:sym typeface="Avenir"/>
                      </a:endParaRPr>
                    </a:p>
                  </a:txBody>
                  <a:tcPr marT="121900" marB="121900" marR="121900" marL="121900"/>
                </a:tc>
              </a:tr>
              <a:tr h="894050">
                <a:tc>
                  <a:txBody>
                    <a:bodyPr/>
                    <a:lstStyle/>
                    <a:p>
                      <a:pPr indent="0" lvl="0" marL="0" marR="0" rtl="0" algn="l">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DIFFERENCE</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Compare the SOUNDEX() values of two strings</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l">
                        <a:spcBef>
                          <a:spcPts val="0"/>
                        </a:spcBef>
                        <a:spcAft>
                          <a:spcPts val="0"/>
                        </a:spcAft>
                        <a:buClr>
                          <a:schemeClr val="dk1"/>
                        </a:buClr>
                        <a:buSzPts val="1100"/>
                        <a:buFont typeface="Arial"/>
                        <a:buNone/>
                      </a:pPr>
                      <a:r>
                        <a:rPr lang="en" sz="2100" u="none" cap="none" strike="noStrike">
                          <a:solidFill>
                            <a:srgbClr val="3D85C6"/>
                          </a:solidFill>
                          <a:latin typeface="Avenir"/>
                          <a:ea typeface="Avenir"/>
                          <a:cs typeface="Avenir"/>
                          <a:sym typeface="Avenir"/>
                        </a:rPr>
                        <a:t>FORMAT</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1100"/>
                        <a:buFont typeface="Arial"/>
                        <a:buNone/>
                      </a:pPr>
                      <a:r>
                        <a:rPr lang="en" sz="2100" u="none" cap="none" strike="noStrike">
                          <a:solidFill>
                            <a:schemeClr val="dk1"/>
                          </a:solidFill>
                          <a:latin typeface="Avenir"/>
                          <a:ea typeface="Avenir"/>
                          <a:cs typeface="Avenir"/>
                          <a:sym typeface="Avenir"/>
                        </a:rPr>
                        <a:t>Return a value formatted with the specified format and optional culture</a:t>
                      </a:r>
                      <a:endParaRPr sz="2100" u="none" cap="none" strike="noStrike">
                        <a:solidFill>
                          <a:schemeClr val="dk1"/>
                        </a:solidFill>
                        <a:latin typeface="Avenir"/>
                        <a:ea typeface="Avenir"/>
                        <a:cs typeface="Avenir"/>
                        <a:sym typeface="Avenir"/>
                      </a:endParaRPr>
                    </a:p>
                  </a:txBody>
                  <a:tcPr marT="121900" marB="121900" marR="121900" marL="121900"/>
                </a:tc>
              </a:tr>
              <a:tr h="894050">
                <a:tc>
                  <a:txBody>
                    <a:bodyPr/>
                    <a:lstStyle/>
                    <a:p>
                      <a:pPr indent="0" lvl="0" marL="0" marR="0" rtl="0" algn="l">
                        <a:spcBef>
                          <a:spcPts val="0"/>
                        </a:spcBef>
                        <a:spcAft>
                          <a:spcPts val="0"/>
                        </a:spcAft>
                        <a:buClr>
                          <a:schemeClr val="dk1"/>
                        </a:buClr>
                        <a:buSzPts val="1100"/>
                        <a:buFont typeface="Arial"/>
                        <a:buNone/>
                      </a:pPr>
                      <a:r>
                        <a:rPr lang="en" sz="2100" u="none" cap="none" strike="noStrike">
                          <a:solidFill>
                            <a:srgbClr val="3D85C6"/>
                          </a:solidFill>
                          <a:latin typeface="Avenir"/>
                          <a:ea typeface="Avenir"/>
                          <a:cs typeface="Avenir"/>
                          <a:sym typeface="Avenir"/>
                        </a:rPr>
                        <a:t>LEFT</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1100"/>
                        <a:buFont typeface="Arial"/>
                        <a:buNone/>
                      </a:pPr>
                      <a:r>
                        <a:rPr lang="en" sz="2100" u="none" cap="none" strike="noStrike">
                          <a:solidFill>
                            <a:schemeClr val="dk1"/>
                          </a:solidFill>
                          <a:latin typeface="Avenir"/>
                          <a:ea typeface="Avenir"/>
                          <a:cs typeface="Avenir"/>
                          <a:sym typeface="Avenir"/>
                        </a:rPr>
                        <a:t>Extract a given a number of characters from a character string starting from the left</a:t>
                      </a:r>
                      <a:endParaRPr sz="2100" u="none" cap="none" strike="noStrike">
                        <a:solidFill>
                          <a:schemeClr val="dk1"/>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0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05" name="Google Shape;1205;p10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06" name="Google Shape;1206;p10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07" name="Google Shape;1207;p10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208" name="Google Shape;1208;p108"/>
          <p:cNvGraphicFramePr/>
          <p:nvPr/>
        </p:nvGraphicFramePr>
        <p:xfrm>
          <a:off x="863600" y="1597067"/>
          <a:ext cx="3000000" cy="3000000"/>
        </p:xfrm>
        <a:graphic>
          <a:graphicData uri="http://schemas.openxmlformats.org/drawingml/2006/table">
            <a:tbl>
              <a:tblPr>
                <a:noFill/>
                <a:tableStyleId>{B2062C5B-4F40-4596-A617-48A40577C6E0}</a:tableStyleId>
              </a:tblPr>
              <a:tblGrid>
                <a:gridCol w="1931225"/>
                <a:gridCol w="8912900"/>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568925">
                <a:tc>
                  <a:txBody>
                    <a:bodyPr/>
                    <a:lstStyle/>
                    <a:p>
                      <a:pPr indent="0" lvl="0" marL="0" marR="0" rtl="0" algn="l">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LEN</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Return a number of characters of a character string</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l">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LOWER</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Convert a string to lowercase</a:t>
                      </a:r>
                      <a:endParaRPr sz="2100" u="none" cap="none" strike="noStrike">
                        <a:solidFill>
                          <a:schemeClr val="dk1"/>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LTRIM</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Return a new string from a specified string after removing all leading blanks</a:t>
                      </a:r>
                      <a:endParaRPr sz="2100" u="none" cap="none" strike="noStrike">
                        <a:solidFill>
                          <a:schemeClr val="dk1"/>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NCHAR</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Return the Unicode character with the specified integer code, as defined by the Unicode standard</a:t>
                      </a:r>
                      <a:endParaRPr sz="2100" u="none" cap="none" strike="noStrike">
                        <a:solidFill>
                          <a:schemeClr val="dk1"/>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PATINDEX</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Returns the starting position of the first occurrence of a pattern in a string</a:t>
                      </a:r>
                      <a:endParaRPr sz="2100" u="none" cap="none" strike="noStrike">
                        <a:solidFill>
                          <a:schemeClr val="dk1"/>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UNIQUE Constraint on CREATE TABLE</a:t>
            </a:r>
            <a:endParaRPr sz="3200">
              <a:solidFill>
                <a:srgbClr val="434343"/>
              </a:solidFill>
              <a:latin typeface="Avenir"/>
              <a:ea typeface="Avenir"/>
              <a:cs typeface="Avenir"/>
              <a:sym typeface="Avenir"/>
            </a:endParaRPr>
          </a:p>
        </p:txBody>
      </p:sp>
      <p:sp>
        <p:nvSpPr>
          <p:cNvPr id="184" name="Google Shape;184;p1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85" name="Google Shape;185;p1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86" name="Google Shape;186;p1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87" name="Google Shape;187;p10"/>
          <p:cNvSpPr txBox="1"/>
          <p:nvPr/>
        </p:nvSpPr>
        <p:spPr>
          <a:xfrm>
            <a:off x="1568600" y="3574467"/>
            <a:ext cx="9054800" cy="2682642"/>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CREATE TABLE</a:t>
            </a:r>
            <a:r>
              <a:rPr lang="en" sz="2400">
                <a:solidFill>
                  <a:srgbClr val="3D85C6"/>
                </a:solidFill>
                <a:latin typeface="Courier New"/>
                <a:ea typeface="Courier New"/>
                <a:cs typeface="Courier New"/>
                <a:sym typeface="Courier New"/>
              </a:rPr>
              <a:t> </a:t>
            </a:r>
            <a:r>
              <a:rPr lang="en" sz="2400">
                <a:solidFill>
                  <a:srgbClr val="333333"/>
                </a:solidFill>
                <a:latin typeface="Courier New"/>
                <a:ea typeface="Courier New"/>
                <a:cs typeface="Courier New"/>
                <a:sym typeface="Courier New"/>
              </a:rPr>
              <a:t>customers ( id int Not Null</a:t>
            </a:r>
            <a:r>
              <a:rPr b="1" lang="en" sz="2400">
                <a:solidFill>
                  <a:srgbClr val="333333"/>
                </a:solidFill>
                <a:latin typeface="Courier New"/>
                <a:ea typeface="Courier New"/>
                <a:cs typeface="Courier New"/>
                <a:sym typeface="Courier New"/>
              </a:rPr>
              <a:t> UNIQUE,</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lang="en" sz="2400">
                <a:solidFill>
                  <a:srgbClr val="333333"/>
                </a:solidFill>
                <a:latin typeface="Courier New"/>
                <a:ea typeface="Courier New"/>
                <a:cs typeface="Courier New"/>
                <a:sym typeface="Courier New"/>
              </a:rPr>
              <a:t>first_name varchar(20) Not Null</a:t>
            </a:r>
            <a:r>
              <a:rPr b="1" lang="en" sz="2400">
                <a:solidFill>
                  <a:srgbClr val="333333"/>
                </a:solidFill>
                <a:latin typeface="Courier New"/>
                <a:ea typeface="Courier New"/>
                <a:cs typeface="Courier New"/>
                <a:sym typeface="Courier New"/>
              </a:rPr>
              <a:t>,</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lang="en" sz="2400">
                <a:solidFill>
                  <a:srgbClr val="333333"/>
                </a:solidFill>
                <a:latin typeface="Courier New"/>
                <a:ea typeface="Courier New"/>
                <a:cs typeface="Courier New"/>
                <a:sym typeface="Courier New"/>
              </a:rPr>
              <a:t>last_name varchar(20) Not Null</a:t>
            </a:r>
            <a:r>
              <a:rPr b="1" lang="en" sz="2400">
                <a:solidFill>
                  <a:srgbClr val="333333"/>
                </a:solidFill>
                <a:latin typeface="Courier New"/>
                <a:ea typeface="Courier New"/>
                <a:cs typeface="Courier New"/>
                <a:sym typeface="Courier New"/>
              </a:rPr>
              <a:t>,</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lang="en" sz="2400">
                <a:solidFill>
                  <a:srgbClr val="333333"/>
                </a:solidFill>
                <a:latin typeface="Courier New"/>
                <a:ea typeface="Courier New"/>
                <a:cs typeface="Courier New"/>
                <a:sym typeface="Courier New"/>
              </a:rPr>
              <a:t>country varchar(20)</a:t>
            </a:r>
            <a:endParaRPr b="1" sz="2400">
              <a:solidFill>
                <a:srgbClr val="333333"/>
              </a:solidFill>
              <a:latin typeface="Courier New"/>
              <a:ea typeface="Courier New"/>
              <a:cs typeface="Courier New"/>
              <a:sym typeface="Courier New"/>
            </a:endParaRPr>
          </a:p>
          <a:p>
            <a:pPr indent="0" lvl="0" marL="3047924" marR="0" rtl="0" algn="l">
              <a:spcBef>
                <a:spcPts val="0"/>
              </a:spcBef>
              <a:spcAft>
                <a:spcPts val="0"/>
              </a:spcAft>
              <a:buNone/>
            </a:pPr>
            <a:r>
              <a:rPr lang="en" sz="2400">
                <a:solidFill>
                  <a:srgbClr val="333333"/>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p:txBody>
      </p:sp>
      <p:sp>
        <p:nvSpPr>
          <p:cNvPr id="188" name="Google Shape;188;p10"/>
          <p:cNvSpPr txBox="1"/>
          <p:nvPr/>
        </p:nvSpPr>
        <p:spPr>
          <a:xfrm>
            <a:off x="508000" y="1839600"/>
            <a:ext cx="10436800" cy="97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following SQL creates a UNIQUE constraint on the "ID" column when the "company" table is created:</a:t>
            </a:r>
            <a:endParaRPr sz="2133">
              <a:solidFill>
                <a:srgbClr val="333333"/>
              </a:solidFill>
              <a:latin typeface="Avenir"/>
              <a:ea typeface="Avenir"/>
              <a:cs typeface="Avenir"/>
              <a:sym typeface="Aveni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0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14" name="Google Shape;1214;p10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15" name="Google Shape;1215;p10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16" name="Google Shape;1216;p10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217" name="Google Shape;1217;p109"/>
          <p:cNvGraphicFramePr/>
          <p:nvPr/>
        </p:nvGraphicFramePr>
        <p:xfrm>
          <a:off x="863600" y="1597067"/>
          <a:ext cx="3000000" cy="3000000"/>
        </p:xfrm>
        <a:graphic>
          <a:graphicData uri="http://schemas.openxmlformats.org/drawingml/2006/table">
            <a:tbl>
              <a:tblPr>
                <a:noFill/>
                <a:tableStyleId>{B2062C5B-4F40-4596-A617-48A40577C6E0}</a:tableStyleId>
              </a:tblPr>
              <a:tblGrid>
                <a:gridCol w="2051775"/>
                <a:gridCol w="8792375"/>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QUOTENAME</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Returns a Unicode string with the delimiters added to make the input string a valid delimited identifier</a:t>
                      </a:r>
                      <a:endParaRPr sz="2100" u="none" cap="none" strike="noStrike">
                        <a:solidFill>
                          <a:srgbClr val="333333"/>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REPLACE</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Replace all occurrences of a substring, within a string, with another substring</a:t>
                      </a:r>
                      <a:endParaRPr sz="2100" u="none" cap="none" strike="noStrike">
                        <a:solidFill>
                          <a:schemeClr val="dk1"/>
                        </a:solidFill>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REPLICATE</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Return a string repeated a specified number of times</a:t>
                      </a:r>
                      <a:endParaRPr sz="2100" u="none" cap="none" strike="noStrike">
                        <a:solidFill>
                          <a:schemeClr val="dk1"/>
                        </a:solidFill>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REVERSE</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Return the reverse order of a character string</a:t>
                      </a:r>
                      <a:endParaRPr sz="2100" u="none" cap="none" strike="noStrike">
                        <a:solidFill>
                          <a:schemeClr val="dk1"/>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RIGHT</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Extract a given a number of characters from a character string starting from the right</a:t>
                      </a:r>
                      <a:endParaRPr sz="2100" u="none" cap="none" strike="noStrike">
                        <a:solidFill>
                          <a:schemeClr val="dk1"/>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1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23" name="Google Shape;1223;p11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24" name="Google Shape;1224;p11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25" name="Google Shape;1225;p11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226" name="Google Shape;1226;p110"/>
          <p:cNvGraphicFramePr/>
          <p:nvPr/>
        </p:nvGraphicFramePr>
        <p:xfrm>
          <a:off x="863600" y="1597067"/>
          <a:ext cx="3000000" cy="3000000"/>
        </p:xfrm>
        <a:graphic>
          <a:graphicData uri="http://schemas.openxmlformats.org/drawingml/2006/table">
            <a:tbl>
              <a:tblPr>
                <a:noFill/>
                <a:tableStyleId>{B2062C5B-4F40-4596-A617-48A40577C6E0}</a:tableStyleId>
              </a:tblPr>
              <a:tblGrid>
                <a:gridCol w="2051775"/>
                <a:gridCol w="8792375"/>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RTRIM</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Return a new string from a specified string after removing all trailing blanks</a:t>
                      </a:r>
                      <a:endParaRPr sz="2100" u="none" cap="none" strike="noStrike">
                        <a:solidFill>
                          <a:srgbClr val="333333"/>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REPLACE</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Replace all occurrences of a substring, within a string, with another substring</a:t>
                      </a:r>
                      <a:endParaRPr sz="2100" u="none" cap="none" strike="noStrike">
                        <a:solidFill>
                          <a:schemeClr val="dk1"/>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SOUNDEX</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Return a four-character (SOUNDEX) code of a string based on how it is spoken</a:t>
                      </a:r>
                      <a:endParaRPr sz="2100" u="none" cap="none" strike="noStrike">
                        <a:solidFill>
                          <a:schemeClr val="dk1"/>
                        </a:solidFill>
                        <a:highlight>
                          <a:schemeClr val="lt1"/>
                        </a:highlight>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highlight>
                            <a:schemeClr val="lt1"/>
                          </a:highlight>
                          <a:latin typeface="Avenir"/>
                          <a:ea typeface="Avenir"/>
                          <a:cs typeface="Avenir"/>
                          <a:sym typeface="Avenir"/>
                        </a:rPr>
                        <a:t>SPACE</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Returns a string of repeated spaces</a:t>
                      </a:r>
                      <a:endParaRPr sz="2100" u="none" cap="none" strike="noStrike">
                        <a:solidFill>
                          <a:schemeClr val="dk1"/>
                        </a:solidFill>
                        <a:highlight>
                          <a:schemeClr val="lt1"/>
                        </a:highlight>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STR</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Returns character data converted from numeric data</a:t>
                      </a:r>
                      <a:endParaRPr sz="2100" u="none" cap="none" strike="noStrike">
                        <a:solidFill>
                          <a:schemeClr val="dk1"/>
                        </a:solidFill>
                        <a:highlight>
                          <a:schemeClr val="lt1"/>
                        </a:highlight>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1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32" name="Google Shape;1232;p11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33" name="Google Shape;1233;p11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34" name="Google Shape;1234;p11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235" name="Google Shape;1235;p111"/>
          <p:cNvGraphicFramePr/>
          <p:nvPr/>
        </p:nvGraphicFramePr>
        <p:xfrm>
          <a:off x="863600" y="1597067"/>
          <a:ext cx="3000000" cy="3000000"/>
        </p:xfrm>
        <a:graphic>
          <a:graphicData uri="http://schemas.openxmlformats.org/drawingml/2006/table">
            <a:tbl>
              <a:tblPr>
                <a:noFill/>
                <a:tableStyleId>{B2062C5B-4F40-4596-A617-48A40577C6E0}</a:tableStyleId>
              </a:tblPr>
              <a:tblGrid>
                <a:gridCol w="2520575"/>
                <a:gridCol w="8323575"/>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STRING_AGG</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Concatenate rows of strings with a specified separator into a new string</a:t>
                      </a:r>
                      <a:endParaRPr sz="2100" u="none" cap="none" strike="noStrike">
                        <a:solidFill>
                          <a:srgbClr val="333333"/>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STRING_ESCAPE</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Escapes special characters in a string and returns a new string with escaped characters</a:t>
                      </a:r>
                      <a:endParaRPr sz="2100" u="none" cap="none" strike="noStrike">
                        <a:solidFill>
                          <a:schemeClr val="dk1"/>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STRING_SPLIT</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A table-valued function that splits a string into rows of substrings based on a specified separator</a:t>
                      </a:r>
                      <a:endParaRPr sz="2100" u="none" cap="none" strike="noStrike">
                        <a:solidFill>
                          <a:schemeClr val="dk1"/>
                        </a:solidFill>
                        <a:highlight>
                          <a:schemeClr val="lt1"/>
                        </a:highlight>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STUFF</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Delete a part of a string and then insert another substring into the string starting at a specified position</a:t>
                      </a:r>
                      <a:endParaRPr sz="2100" u="none" cap="none" strike="noStrike">
                        <a:solidFill>
                          <a:schemeClr val="dk1"/>
                        </a:solidFill>
                        <a:highlight>
                          <a:schemeClr val="lt1"/>
                        </a:highlight>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11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41" name="Google Shape;1241;p11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42" name="Google Shape;1242;p11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43" name="Google Shape;1243;p11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244" name="Google Shape;1244;p112"/>
          <p:cNvGraphicFramePr/>
          <p:nvPr/>
        </p:nvGraphicFramePr>
        <p:xfrm>
          <a:off x="863600" y="1597067"/>
          <a:ext cx="3000000" cy="3000000"/>
        </p:xfrm>
        <a:graphic>
          <a:graphicData uri="http://schemas.openxmlformats.org/drawingml/2006/table">
            <a:tbl>
              <a:tblPr>
                <a:noFill/>
                <a:tableStyleId>{B2062C5B-4F40-4596-A617-48A40577C6E0}</a:tableStyleId>
              </a:tblPr>
              <a:tblGrid>
                <a:gridCol w="2520575"/>
                <a:gridCol w="8323575"/>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SUBSTRING</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Extract a substring within a string starting from a specified location with a specified length</a:t>
                      </a:r>
                      <a:endParaRPr sz="2100" u="none" cap="none" strike="noStrike">
                        <a:solidFill>
                          <a:srgbClr val="333333"/>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TRANSLATE</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Replace several single-characters, one-to-one translation in one operation</a:t>
                      </a:r>
                      <a:endParaRPr sz="2100" u="none" cap="none" strike="noStrike">
                        <a:solidFill>
                          <a:schemeClr val="dk1"/>
                        </a:solidFill>
                        <a:latin typeface="Avenir"/>
                        <a:ea typeface="Avenir"/>
                        <a:cs typeface="Avenir"/>
                        <a:sym typeface="Avenir"/>
                      </a:endParaRPr>
                    </a:p>
                  </a:txBody>
                  <a:tcPr marT="121900" marB="121900" marR="121900" marL="121900"/>
                </a:tc>
              </a:tr>
              <a:tr h="991575">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TRIM</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Return a new string from a specified string after removing all leading and trailing blanks</a:t>
                      </a:r>
                      <a:endParaRPr sz="2100" u="none" cap="none" strike="noStrike">
                        <a:solidFill>
                          <a:schemeClr val="dk1"/>
                        </a:solidFill>
                        <a:highlight>
                          <a:schemeClr val="lt1"/>
                        </a:highlight>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rgbClr val="3D85C6"/>
                        </a:buClr>
                        <a:buSzPts val="2100"/>
                        <a:buFont typeface="Avenir"/>
                        <a:buNone/>
                      </a:pPr>
                      <a:r>
                        <a:rPr lang="en" sz="2100" u="none" cap="none" strike="noStrike">
                          <a:solidFill>
                            <a:srgbClr val="3D85C6"/>
                          </a:solidFill>
                          <a:latin typeface="Avenir"/>
                          <a:ea typeface="Avenir"/>
                          <a:cs typeface="Avenir"/>
                          <a:sym typeface="Avenir"/>
                        </a:rPr>
                        <a:t>UPPER</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Convert a string to uppercase</a:t>
                      </a:r>
                      <a:endParaRPr sz="2100" u="none" cap="none" strike="noStrike">
                        <a:solidFill>
                          <a:schemeClr val="dk1"/>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1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String Function - Example - 1</a:t>
            </a:r>
            <a:endParaRPr sz="3200">
              <a:solidFill>
                <a:srgbClr val="434343"/>
              </a:solidFill>
              <a:latin typeface="Avenir"/>
              <a:ea typeface="Avenir"/>
              <a:cs typeface="Avenir"/>
              <a:sym typeface="Avenir"/>
            </a:endParaRPr>
          </a:p>
        </p:txBody>
      </p:sp>
      <p:sp>
        <p:nvSpPr>
          <p:cNvPr id="1250" name="Google Shape;1250;p11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51" name="Google Shape;1251;p11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52" name="Google Shape;1252;p11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53" name="Google Shape;1253;p113"/>
          <p:cNvSpPr txBox="1"/>
          <p:nvPr/>
        </p:nvSpPr>
        <p:spPr>
          <a:xfrm>
            <a:off x="625496" y="25419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54" name="Google Shape;1254;p113"/>
          <p:cNvSpPr txBox="1"/>
          <p:nvPr/>
        </p:nvSpPr>
        <p:spPr>
          <a:xfrm>
            <a:off x="503400" y="3163867"/>
            <a:ext cx="5060000" cy="91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b="1" lang="en" sz="2133">
                <a:solidFill>
                  <a:srgbClr val="333333"/>
                </a:solidFill>
                <a:latin typeface="Courier New"/>
                <a:ea typeface="Courier New"/>
                <a:cs typeface="Courier New"/>
                <a:sym typeface="Courier New"/>
              </a:rPr>
              <a:t> char_length('MySQL') </a:t>
            </a:r>
            <a:r>
              <a:rPr lang="en" sz="2133">
                <a:solidFill>
                  <a:srgbClr val="333333"/>
                </a:solidFill>
                <a:latin typeface="Courier New"/>
                <a:ea typeface="Courier New"/>
                <a:cs typeface="Courier New"/>
                <a:sym typeface="Courier New"/>
              </a:rPr>
              <a:t>as CHAR_LEN;</a:t>
            </a:r>
            <a:endParaRPr sz="2133">
              <a:solidFill>
                <a:srgbClr val="333333"/>
              </a:solidFill>
              <a:latin typeface="Courier New"/>
              <a:ea typeface="Courier New"/>
              <a:cs typeface="Courier New"/>
              <a:sym typeface="Courier New"/>
            </a:endParaRPr>
          </a:p>
        </p:txBody>
      </p:sp>
      <p:sp>
        <p:nvSpPr>
          <p:cNvPr id="1255" name="Google Shape;1255;p113"/>
          <p:cNvSpPr txBox="1"/>
          <p:nvPr/>
        </p:nvSpPr>
        <p:spPr>
          <a:xfrm>
            <a:off x="702900" y="1299065"/>
            <a:ext cx="10195600" cy="1219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b="1" lang="en" sz="2133">
                <a:solidFill>
                  <a:schemeClr val="dk1"/>
                </a:solidFill>
                <a:latin typeface="Avenir"/>
                <a:ea typeface="Avenir"/>
                <a:cs typeface="Avenir"/>
                <a:sym typeface="Avenir"/>
              </a:rPr>
              <a:t>CHAR_LENGTH():</a:t>
            </a:r>
            <a:r>
              <a:rPr lang="en" sz="2133">
                <a:solidFill>
                  <a:schemeClr val="dk1"/>
                </a:solidFill>
                <a:latin typeface="Avenir"/>
                <a:ea typeface="Avenir"/>
                <a:cs typeface="Avenir"/>
                <a:sym typeface="Avenir"/>
              </a:rPr>
              <a:t> Doesn’t work for SQL Server. Use LEN() for SQL Server. This function is used to find the length of a word.</a:t>
            </a:r>
            <a:endParaRPr sz="2133">
              <a:solidFill>
                <a:srgbClr val="333333"/>
              </a:solidFill>
              <a:latin typeface="Avenir"/>
              <a:ea typeface="Avenir"/>
              <a:cs typeface="Avenir"/>
              <a:sym typeface="Avenir"/>
            </a:endParaRPr>
          </a:p>
        </p:txBody>
      </p:sp>
      <p:sp>
        <p:nvSpPr>
          <p:cNvPr id="1256" name="Google Shape;1256;p113"/>
          <p:cNvSpPr txBox="1"/>
          <p:nvPr/>
        </p:nvSpPr>
        <p:spPr>
          <a:xfrm>
            <a:off x="625496" y="41675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257" name="Google Shape;1257;p113"/>
          <p:cNvGraphicFramePr/>
          <p:nvPr/>
        </p:nvGraphicFramePr>
        <p:xfrm>
          <a:off x="572134" y="4821667"/>
          <a:ext cx="3000000" cy="3000000"/>
        </p:xfrm>
        <a:graphic>
          <a:graphicData uri="http://schemas.openxmlformats.org/drawingml/2006/table">
            <a:tbl>
              <a:tblPr>
                <a:noFill/>
                <a:tableStyleId>{B2062C5B-4F40-4596-A617-48A40577C6E0}</a:tableStyleId>
              </a:tblPr>
              <a:tblGrid>
                <a:gridCol w="2288500"/>
              </a:tblGrid>
              <a:tr h="568925">
                <a:tc>
                  <a:txBody>
                    <a:bodyPr/>
                    <a:lstStyle/>
                    <a:p>
                      <a:pPr indent="0" lvl="0" marL="0" marR="0" rtl="0" algn="ctr">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CHAR_LEN</a:t>
                      </a:r>
                      <a:endParaRPr sz="2100" u="none" cap="none" strike="noStrike">
                        <a:latin typeface="Courier New"/>
                        <a:ea typeface="Courier New"/>
                        <a:cs typeface="Courier New"/>
                        <a:sym typeface="Courier New"/>
                      </a:endParaRPr>
                    </a:p>
                  </a:txBody>
                  <a:tcPr marT="121900" marB="121900" marR="121900" marL="121900"/>
                </a:tc>
              </a:tr>
              <a:tr h="568925">
                <a:tc>
                  <a:txBody>
                    <a:bodyPr/>
                    <a:lstStyle/>
                    <a:p>
                      <a:pPr indent="0" lvl="0" marL="0" marR="0" rtl="0" algn="ctr">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5</a:t>
                      </a:r>
                      <a:endParaRPr sz="2100" u="none" cap="none" strike="noStrike">
                        <a:latin typeface="Courier New"/>
                        <a:ea typeface="Courier New"/>
                        <a:cs typeface="Courier New"/>
                        <a:sym typeface="Courier New"/>
                      </a:endParaRPr>
                    </a:p>
                  </a:txBody>
                  <a:tcPr marT="121900" marB="121900" marR="121900" marL="121900"/>
                </a:tc>
              </a:tr>
            </a:tbl>
          </a:graphicData>
        </a:graphic>
      </p:graphicFrame>
      <p:cxnSp>
        <p:nvCxnSpPr>
          <p:cNvPr id="1258" name="Google Shape;1258;p113"/>
          <p:cNvCxnSpPr/>
          <p:nvPr/>
        </p:nvCxnSpPr>
        <p:spPr>
          <a:xfrm>
            <a:off x="5756207" y="2807535"/>
            <a:ext cx="4400" cy="4087200"/>
          </a:xfrm>
          <a:prstGeom prst="straightConnector1">
            <a:avLst/>
          </a:prstGeom>
          <a:noFill/>
          <a:ln cap="flat" cmpd="sng" w="9525">
            <a:solidFill>
              <a:schemeClr val="dk2"/>
            </a:solidFill>
            <a:prstDash val="solid"/>
            <a:round/>
            <a:headEnd len="sm" w="sm" type="none"/>
            <a:tailEnd len="sm" w="sm" type="none"/>
          </a:ln>
        </p:spPr>
      </p:cxnSp>
      <p:pic>
        <p:nvPicPr>
          <p:cNvPr id="1259" name="Google Shape;1259;p113"/>
          <p:cNvPicPr preferRelativeResize="0"/>
          <p:nvPr/>
        </p:nvPicPr>
        <p:blipFill rotWithShape="1">
          <a:blip r:embed="rId4">
            <a:alphaModFix/>
          </a:blip>
          <a:srcRect b="0" l="0" r="1593" t="0"/>
          <a:stretch/>
        </p:blipFill>
        <p:spPr>
          <a:xfrm>
            <a:off x="5953400" y="3594000"/>
            <a:ext cx="5928667" cy="2514267"/>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11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String Function - Example - 2</a:t>
            </a:r>
            <a:endParaRPr sz="3200">
              <a:solidFill>
                <a:srgbClr val="434343"/>
              </a:solidFill>
              <a:latin typeface="Avenir"/>
              <a:ea typeface="Avenir"/>
              <a:cs typeface="Avenir"/>
              <a:sym typeface="Avenir"/>
            </a:endParaRPr>
          </a:p>
        </p:txBody>
      </p:sp>
      <p:sp>
        <p:nvSpPr>
          <p:cNvPr id="1265" name="Google Shape;1265;p11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66" name="Google Shape;1266;p11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67" name="Google Shape;1267;p11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68" name="Google Shape;1268;p114"/>
          <p:cNvSpPr txBox="1"/>
          <p:nvPr/>
        </p:nvSpPr>
        <p:spPr>
          <a:xfrm>
            <a:off x="625496" y="25419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69" name="Google Shape;1269;p114"/>
          <p:cNvSpPr txBox="1"/>
          <p:nvPr/>
        </p:nvSpPr>
        <p:spPr>
          <a:xfrm>
            <a:off x="401800" y="3265467"/>
            <a:ext cx="5060000" cy="1308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 SELECT </a:t>
            </a:r>
            <a:r>
              <a:rPr b="1" lang="en" sz="2133">
                <a:solidFill>
                  <a:srgbClr val="333333"/>
                </a:solidFill>
                <a:latin typeface="Courier New"/>
                <a:ea typeface="Courier New"/>
                <a:cs typeface="Courier New"/>
                <a:sym typeface="Courier New"/>
              </a:rPr>
              <a:t>CONCAT_WS('_', 'great', 'learning')</a:t>
            </a:r>
            <a:r>
              <a:rPr lang="en" sz="2133">
                <a:solidFill>
                  <a:srgbClr val="333333"/>
                </a:solidFill>
                <a:latin typeface="Courier New"/>
                <a:ea typeface="Courier New"/>
                <a:cs typeface="Courier New"/>
                <a:sym typeface="Courier New"/>
              </a:rPr>
              <a:t> as CONCAT_STR;</a:t>
            </a:r>
            <a:endParaRPr sz="2133">
              <a:solidFill>
                <a:srgbClr val="333333"/>
              </a:solidFill>
              <a:latin typeface="Courier New"/>
              <a:ea typeface="Courier New"/>
              <a:cs typeface="Courier New"/>
              <a:sym typeface="Courier New"/>
            </a:endParaRPr>
          </a:p>
        </p:txBody>
      </p:sp>
      <p:sp>
        <p:nvSpPr>
          <p:cNvPr id="1270" name="Google Shape;1270;p114"/>
          <p:cNvSpPr txBox="1"/>
          <p:nvPr/>
        </p:nvSpPr>
        <p:spPr>
          <a:xfrm>
            <a:off x="702900" y="1502267"/>
            <a:ext cx="10195600" cy="914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b="1" lang="en" sz="2133">
                <a:solidFill>
                  <a:schemeClr val="dk1"/>
                </a:solidFill>
                <a:latin typeface="Avenir"/>
                <a:ea typeface="Avenir"/>
                <a:cs typeface="Avenir"/>
                <a:sym typeface="Avenir"/>
              </a:rPr>
              <a:t>CONCAT_WS():</a:t>
            </a:r>
            <a:r>
              <a:rPr lang="en" sz="2133">
                <a:solidFill>
                  <a:schemeClr val="dk1"/>
                </a:solidFill>
                <a:latin typeface="Avenir"/>
                <a:ea typeface="Avenir"/>
                <a:cs typeface="Avenir"/>
                <a:sym typeface="Avenir"/>
              </a:rPr>
              <a:t> This function is used to add two words or strings with a symbol as concatenating symbol</a:t>
            </a:r>
            <a:endParaRPr sz="2133">
              <a:solidFill>
                <a:srgbClr val="333333"/>
              </a:solidFill>
              <a:latin typeface="Avenir"/>
              <a:ea typeface="Avenir"/>
              <a:cs typeface="Avenir"/>
              <a:sym typeface="Avenir"/>
            </a:endParaRPr>
          </a:p>
        </p:txBody>
      </p:sp>
      <p:sp>
        <p:nvSpPr>
          <p:cNvPr id="1271" name="Google Shape;1271;p114"/>
          <p:cNvSpPr txBox="1"/>
          <p:nvPr/>
        </p:nvSpPr>
        <p:spPr>
          <a:xfrm>
            <a:off x="523896" y="46755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272" name="Google Shape;1272;p114"/>
          <p:cNvGraphicFramePr/>
          <p:nvPr/>
        </p:nvGraphicFramePr>
        <p:xfrm>
          <a:off x="386252" y="5379312"/>
          <a:ext cx="3000000" cy="3000000"/>
        </p:xfrm>
        <a:graphic>
          <a:graphicData uri="http://schemas.openxmlformats.org/drawingml/2006/table">
            <a:tbl>
              <a:tblPr>
                <a:noFill/>
                <a:tableStyleId>{B2062C5B-4F40-4596-A617-48A40577C6E0}</a:tableStyleId>
              </a:tblPr>
              <a:tblGrid>
                <a:gridCol w="2937925"/>
              </a:tblGrid>
              <a:tr h="617700">
                <a:tc>
                  <a:txBody>
                    <a:bodyPr/>
                    <a:lstStyle/>
                    <a:p>
                      <a:pPr indent="0" lvl="0" marL="25400" marR="25400" rtl="0" algn="l">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Courier New"/>
                          <a:ea typeface="Courier New"/>
                          <a:cs typeface="Courier New"/>
                          <a:sym typeface="Courier New"/>
                        </a:rPr>
                        <a:t>CONCAT_STR</a:t>
                      </a:r>
                      <a:endParaRPr sz="2100" u="none" cap="none" strike="noStrike">
                        <a:latin typeface="Courier New"/>
                        <a:ea typeface="Courier New"/>
                        <a:cs typeface="Courier New"/>
                        <a:sym typeface="Courier New"/>
                      </a:endParaRPr>
                    </a:p>
                  </a:txBody>
                  <a:tcPr marT="121900" marB="121900" marR="121900" marL="121900"/>
                </a:tc>
              </a:tr>
              <a:tr h="568925">
                <a:tc>
                  <a:txBody>
                    <a:bodyPr/>
                    <a:lstStyle/>
                    <a:p>
                      <a:pPr indent="0" lvl="0" marL="0" marR="0" rtl="0" algn="l">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great_learning</a:t>
                      </a:r>
                      <a:endParaRPr sz="2100" u="none" cap="none" strike="noStrike">
                        <a:latin typeface="Courier New"/>
                        <a:ea typeface="Courier New"/>
                        <a:cs typeface="Courier New"/>
                        <a:sym typeface="Courier New"/>
                      </a:endParaRPr>
                    </a:p>
                  </a:txBody>
                  <a:tcPr marT="121900" marB="121900" marR="121900" marL="121900"/>
                </a:tc>
              </a:tr>
            </a:tbl>
          </a:graphicData>
        </a:graphic>
      </p:graphicFrame>
      <p:cxnSp>
        <p:nvCxnSpPr>
          <p:cNvPr id="1273" name="Google Shape;1273;p114"/>
          <p:cNvCxnSpPr/>
          <p:nvPr/>
        </p:nvCxnSpPr>
        <p:spPr>
          <a:xfrm>
            <a:off x="5756207" y="2807535"/>
            <a:ext cx="4400" cy="4087200"/>
          </a:xfrm>
          <a:prstGeom prst="straightConnector1">
            <a:avLst/>
          </a:prstGeom>
          <a:noFill/>
          <a:ln cap="flat" cmpd="sng" w="9525">
            <a:solidFill>
              <a:schemeClr val="dk2"/>
            </a:solidFill>
            <a:prstDash val="solid"/>
            <a:round/>
            <a:headEnd len="sm" w="sm" type="none"/>
            <a:tailEnd len="sm" w="sm" type="none"/>
          </a:ln>
        </p:spPr>
      </p:cxnSp>
      <p:pic>
        <p:nvPicPr>
          <p:cNvPr id="1274" name="Google Shape;1274;p114"/>
          <p:cNvPicPr preferRelativeResize="0"/>
          <p:nvPr/>
        </p:nvPicPr>
        <p:blipFill rotWithShape="1">
          <a:blip r:embed="rId4">
            <a:alphaModFix/>
          </a:blip>
          <a:srcRect b="0" l="0" r="0" t="0"/>
          <a:stretch/>
        </p:blipFill>
        <p:spPr>
          <a:xfrm>
            <a:off x="6054998" y="3656751"/>
            <a:ext cx="5764401" cy="1774517"/>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11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String Function - Example - 3</a:t>
            </a:r>
            <a:endParaRPr sz="3200">
              <a:solidFill>
                <a:srgbClr val="434343"/>
              </a:solidFill>
              <a:latin typeface="Avenir"/>
              <a:ea typeface="Avenir"/>
              <a:cs typeface="Avenir"/>
              <a:sym typeface="Avenir"/>
            </a:endParaRPr>
          </a:p>
        </p:txBody>
      </p:sp>
      <p:sp>
        <p:nvSpPr>
          <p:cNvPr id="1280" name="Google Shape;1280;p11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81" name="Google Shape;1281;p11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82" name="Google Shape;1282;p11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83" name="Google Shape;1283;p115"/>
          <p:cNvSpPr txBox="1"/>
          <p:nvPr/>
        </p:nvSpPr>
        <p:spPr>
          <a:xfrm>
            <a:off x="625496" y="25419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84" name="Google Shape;1284;p115"/>
          <p:cNvSpPr txBox="1"/>
          <p:nvPr/>
        </p:nvSpPr>
        <p:spPr>
          <a:xfrm>
            <a:off x="401800" y="3265467"/>
            <a:ext cx="5060000" cy="1180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 SELECT </a:t>
            </a:r>
            <a:r>
              <a:rPr b="1" lang="en" sz="2133">
                <a:solidFill>
                  <a:srgbClr val="333333"/>
                </a:solidFill>
                <a:latin typeface="Courier New"/>
                <a:ea typeface="Courier New"/>
                <a:cs typeface="Courier New"/>
                <a:sym typeface="Courier New"/>
              </a:rPr>
              <a:t>LCASE ("Greatlearning To Learn")</a:t>
            </a:r>
            <a:r>
              <a:rPr lang="en" sz="2133">
                <a:solidFill>
                  <a:srgbClr val="333333"/>
                </a:solidFill>
                <a:latin typeface="Courier New"/>
                <a:ea typeface="Courier New"/>
                <a:cs typeface="Courier New"/>
                <a:sym typeface="Courier New"/>
              </a:rPr>
              <a:t>as LCASE;</a:t>
            </a:r>
            <a:endParaRPr sz="2133">
              <a:solidFill>
                <a:srgbClr val="333333"/>
              </a:solidFill>
              <a:latin typeface="Courier New"/>
              <a:ea typeface="Courier New"/>
              <a:cs typeface="Courier New"/>
              <a:sym typeface="Courier New"/>
            </a:endParaRPr>
          </a:p>
        </p:txBody>
      </p:sp>
      <p:sp>
        <p:nvSpPr>
          <p:cNvPr id="1285" name="Google Shape;1285;p115"/>
          <p:cNvSpPr txBox="1"/>
          <p:nvPr/>
        </p:nvSpPr>
        <p:spPr>
          <a:xfrm>
            <a:off x="702900" y="1502267"/>
            <a:ext cx="10195600" cy="914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b="1" lang="en" sz="2400">
                <a:solidFill>
                  <a:schemeClr val="dk1"/>
                </a:solidFill>
                <a:highlight>
                  <a:srgbClr val="FFFFFF"/>
                </a:highlight>
                <a:latin typeface="Avenir"/>
                <a:ea typeface="Avenir"/>
                <a:cs typeface="Avenir"/>
                <a:sym typeface="Avenir"/>
              </a:rPr>
              <a:t>LCASE():</a:t>
            </a:r>
            <a:r>
              <a:rPr lang="en" sz="2400">
                <a:solidFill>
                  <a:schemeClr val="dk1"/>
                </a:solidFill>
                <a:highlight>
                  <a:srgbClr val="FFFFFF"/>
                </a:highlight>
                <a:latin typeface="Avenir"/>
                <a:ea typeface="Avenir"/>
                <a:cs typeface="Avenir"/>
                <a:sym typeface="Avenir"/>
              </a:rPr>
              <a:t> This function is used to convert the given string into lower case</a:t>
            </a:r>
            <a:endParaRPr sz="2400">
              <a:solidFill>
                <a:srgbClr val="333333"/>
              </a:solidFill>
              <a:latin typeface="Avenir"/>
              <a:ea typeface="Avenir"/>
              <a:cs typeface="Avenir"/>
              <a:sym typeface="Avenir"/>
            </a:endParaRPr>
          </a:p>
        </p:txBody>
      </p:sp>
      <p:sp>
        <p:nvSpPr>
          <p:cNvPr id="1286" name="Google Shape;1286;p115"/>
          <p:cNvSpPr txBox="1"/>
          <p:nvPr/>
        </p:nvSpPr>
        <p:spPr>
          <a:xfrm>
            <a:off x="523896" y="46755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287" name="Google Shape;1287;p115"/>
          <p:cNvGraphicFramePr/>
          <p:nvPr/>
        </p:nvGraphicFramePr>
        <p:xfrm>
          <a:off x="351615" y="5431267"/>
          <a:ext cx="3000000" cy="3000000"/>
        </p:xfrm>
        <a:graphic>
          <a:graphicData uri="http://schemas.openxmlformats.org/drawingml/2006/table">
            <a:tbl>
              <a:tblPr>
                <a:noFill/>
                <a:tableStyleId>{B2062C5B-4F40-4596-A617-48A40577C6E0}</a:tableStyleId>
              </a:tblPr>
              <a:tblGrid>
                <a:gridCol w="4106975"/>
              </a:tblGrid>
              <a:tr h="617700">
                <a:tc>
                  <a:txBody>
                    <a:bodyPr/>
                    <a:lstStyle/>
                    <a:p>
                      <a:pPr indent="0" lvl="0" marL="25400" marR="25400" rtl="0" algn="l">
                        <a:lnSpc>
                          <a:spcPct val="115000"/>
                        </a:lnSpc>
                        <a:spcBef>
                          <a:spcPts val="0"/>
                        </a:spcBef>
                        <a:spcAft>
                          <a:spcPts val="0"/>
                        </a:spcAft>
                        <a:buClr>
                          <a:srgbClr val="333333"/>
                        </a:buClr>
                        <a:buSzPts val="2100"/>
                        <a:buFont typeface="Courier New"/>
                        <a:buNone/>
                      </a:pPr>
                      <a:r>
                        <a:rPr lang="en" sz="2100" u="none" cap="none" strike="noStrike">
                          <a:solidFill>
                            <a:srgbClr val="333333"/>
                          </a:solidFill>
                          <a:latin typeface="Courier New"/>
                          <a:ea typeface="Courier New"/>
                          <a:cs typeface="Courier New"/>
                          <a:sym typeface="Courier New"/>
                        </a:rPr>
                        <a:t>LCASE</a:t>
                      </a:r>
                      <a:endParaRPr sz="2100" u="none" cap="none" strike="noStrike">
                        <a:latin typeface="Courier New"/>
                        <a:ea typeface="Courier New"/>
                        <a:cs typeface="Courier New"/>
                        <a:sym typeface="Courier New"/>
                      </a:endParaRPr>
                    </a:p>
                  </a:txBody>
                  <a:tcPr marT="121900" marB="121900" marR="121900" marL="121900"/>
                </a:tc>
              </a:tr>
              <a:tr h="568925">
                <a:tc>
                  <a:txBody>
                    <a:bodyPr/>
                    <a:lstStyle/>
                    <a:p>
                      <a:pPr indent="0" lvl="0" marL="0" marR="0" rtl="0" algn="l">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greatlearning to learn</a:t>
                      </a:r>
                      <a:endParaRPr sz="2100" u="none" cap="none" strike="noStrike">
                        <a:latin typeface="Courier New"/>
                        <a:ea typeface="Courier New"/>
                        <a:cs typeface="Courier New"/>
                        <a:sym typeface="Courier New"/>
                      </a:endParaRPr>
                    </a:p>
                  </a:txBody>
                  <a:tcPr marT="121900" marB="121900" marR="121900" marL="121900"/>
                </a:tc>
              </a:tr>
            </a:tbl>
          </a:graphicData>
        </a:graphic>
      </p:graphicFrame>
      <p:cxnSp>
        <p:nvCxnSpPr>
          <p:cNvPr id="1288" name="Google Shape;1288;p115"/>
          <p:cNvCxnSpPr/>
          <p:nvPr/>
        </p:nvCxnSpPr>
        <p:spPr>
          <a:xfrm>
            <a:off x="5756207" y="2807535"/>
            <a:ext cx="4400" cy="4087200"/>
          </a:xfrm>
          <a:prstGeom prst="straightConnector1">
            <a:avLst/>
          </a:prstGeom>
          <a:noFill/>
          <a:ln cap="flat" cmpd="sng" w="9525">
            <a:solidFill>
              <a:schemeClr val="dk2"/>
            </a:solidFill>
            <a:prstDash val="solid"/>
            <a:round/>
            <a:headEnd len="sm" w="sm" type="none"/>
            <a:tailEnd len="sm" w="sm" type="none"/>
          </a:ln>
        </p:spPr>
      </p:cxnSp>
      <p:pic>
        <p:nvPicPr>
          <p:cNvPr id="1289" name="Google Shape;1289;p115"/>
          <p:cNvPicPr preferRelativeResize="0"/>
          <p:nvPr/>
        </p:nvPicPr>
        <p:blipFill rotWithShape="1">
          <a:blip r:embed="rId4">
            <a:alphaModFix/>
          </a:blip>
          <a:srcRect b="0" l="0" r="0" t="0"/>
          <a:stretch/>
        </p:blipFill>
        <p:spPr>
          <a:xfrm>
            <a:off x="5899137" y="3887723"/>
            <a:ext cx="6143332" cy="2030733"/>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1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String Function - Example - 4</a:t>
            </a:r>
            <a:endParaRPr sz="3200">
              <a:solidFill>
                <a:srgbClr val="434343"/>
              </a:solidFill>
              <a:latin typeface="Avenir"/>
              <a:ea typeface="Avenir"/>
              <a:cs typeface="Avenir"/>
              <a:sym typeface="Avenir"/>
            </a:endParaRPr>
          </a:p>
        </p:txBody>
      </p:sp>
      <p:sp>
        <p:nvSpPr>
          <p:cNvPr id="1295" name="Google Shape;1295;p11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96" name="Google Shape;1296;p11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97" name="Google Shape;1297;p11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98" name="Google Shape;1298;p116"/>
          <p:cNvSpPr txBox="1"/>
          <p:nvPr/>
        </p:nvSpPr>
        <p:spPr>
          <a:xfrm>
            <a:off x="625496" y="25419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99" name="Google Shape;1299;p116"/>
          <p:cNvSpPr txBox="1"/>
          <p:nvPr/>
        </p:nvSpPr>
        <p:spPr>
          <a:xfrm>
            <a:off x="401800" y="3265467"/>
            <a:ext cx="5060000" cy="1180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 </a:t>
            </a:r>
            <a:r>
              <a:rPr b="1" lang="en" sz="2133">
                <a:solidFill>
                  <a:srgbClr val="333333"/>
                </a:solidFill>
                <a:latin typeface="Courier New"/>
                <a:ea typeface="Courier New"/>
                <a:cs typeface="Courier New"/>
                <a:sym typeface="Courier New"/>
              </a:rPr>
              <a:t>REPLACE</a:t>
            </a:r>
            <a:r>
              <a:rPr lang="en" sz="2133">
                <a:solidFill>
                  <a:srgbClr val="333333"/>
                </a:solidFill>
                <a:latin typeface="Courier New"/>
                <a:ea typeface="Courier New"/>
                <a:cs typeface="Courier New"/>
                <a:sym typeface="Courier New"/>
              </a:rPr>
              <a:t>(</a:t>
            </a:r>
            <a:r>
              <a:rPr b="1" lang="en" sz="2133">
                <a:solidFill>
                  <a:srgbClr val="333333"/>
                </a:solidFill>
                <a:latin typeface="Courier New"/>
                <a:ea typeface="Courier New"/>
                <a:cs typeface="Courier New"/>
                <a:sym typeface="Courier New"/>
              </a:rPr>
              <a:t>"Great Lakes", "Lakes", "Learning")</a:t>
            </a:r>
            <a:r>
              <a:rPr lang="en" sz="2133">
                <a:solidFill>
                  <a:srgbClr val="333333"/>
                </a:solidFill>
                <a:latin typeface="Courier New"/>
                <a:ea typeface="Courier New"/>
                <a:cs typeface="Courier New"/>
                <a:sym typeface="Courier New"/>
              </a:rPr>
              <a:t> as Replaced;</a:t>
            </a:r>
            <a:endParaRPr sz="2133">
              <a:solidFill>
                <a:srgbClr val="333333"/>
              </a:solidFill>
              <a:latin typeface="Courier New"/>
              <a:ea typeface="Courier New"/>
              <a:cs typeface="Courier New"/>
              <a:sym typeface="Courier New"/>
            </a:endParaRPr>
          </a:p>
        </p:txBody>
      </p:sp>
      <p:sp>
        <p:nvSpPr>
          <p:cNvPr id="1300" name="Google Shape;1300;p116"/>
          <p:cNvSpPr txBox="1"/>
          <p:nvPr/>
        </p:nvSpPr>
        <p:spPr>
          <a:xfrm>
            <a:off x="702900" y="1502267"/>
            <a:ext cx="10195600" cy="914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b="1" lang="en" sz="2400">
                <a:solidFill>
                  <a:schemeClr val="dk1"/>
                </a:solidFill>
                <a:highlight>
                  <a:srgbClr val="FFFFFF"/>
                </a:highlight>
                <a:latin typeface="Avenir"/>
                <a:ea typeface="Avenir"/>
                <a:cs typeface="Avenir"/>
                <a:sym typeface="Avenir"/>
              </a:rPr>
              <a:t>REPLACE():</a:t>
            </a:r>
            <a:r>
              <a:rPr lang="en" sz="2400">
                <a:solidFill>
                  <a:schemeClr val="dk1"/>
                </a:solidFill>
                <a:highlight>
                  <a:srgbClr val="FFFFFF"/>
                </a:highlight>
                <a:latin typeface="Avenir"/>
                <a:ea typeface="Avenir"/>
                <a:cs typeface="Avenir"/>
                <a:sym typeface="Avenir"/>
              </a:rPr>
              <a:t> This function replaces all occurrences of a substring within a string, with a new substring</a:t>
            </a:r>
            <a:endParaRPr sz="2400">
              <a:solidFill>
                <a:srgbClr val="333333"/>
              </a:solidFill>
              <a:latin typeface="Avenir"/>
              <a:ea typeface="Avenir"/>
              <a:cs typeface="Avenir"/>
              <a:sym typeface="Avenir"/>
            </a:endParaRPr>
          </a:p>
        </p:txBody>
      </p:sp>
      <p:sp>
        <p:nvSpPr>
          <p:cNvPr id="1301" name="Google Shape;1301;p116"/>
          <p:cNvSpPr txBox="1"/>
          <p:nvPr/>
        </p:nvSpPr>
        <p:spPr>
          <a:xfrm>
            <a:off x="523896" y="46755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302" name="Google Shape;1302;p116"/>
          <p:cNvGraphicFramePr/>
          <p:nvPr/>
        </p:nvGraphicFramePr>
        <p:xfrm>
          <a:off x="351615" y="5431267"/>
          <a:ext cx="3000000" cy="3000000"/>
        </p:xfrm>
        <a:graphic>
          <a:graphicData uri="http://schemas.openxmlformats.org/drawingml/2006/table">
            <a:tbl>
              <a:tblPr>
                <a:noFill/>
                <a:tableStyleId>{B2062C5B-4F40-4596-A617-48A40577C6E0}</a:tableStyleId>
              </a:tblPr>
              <a:tblGrid>
                <a:gridCol w="4106975"/>
              </a:tblGrid>
              <a:tr h="617700">
                <a:tc>
                  <a:txBody>
                    <a:bodyPr/>
                    <a:lstStyle/>
                    <a:p>
                      <a:pPr indent="0" lvl="0" marL="25400" marR="25400" rtl="0" algn="l">
                        <a:lnSpc>
                          <a:spcPct val="115000"/>
                        </a:lnSpc>
                        <a:spcBef>
                          <a:spcPts val="0"/>
                        </a:spcBef>
                        <a:spcAft>
                          <a:spcPts val="0"/>
                        </a:spcAft>
                        <a:buClr>
                          <a:srgbClr val="333333"/>
                        </a:buClr>
                        <a:buSzPts val="2100"/>
                        <a:buFont typeface="Courier New"/>
                        <a:buNone/>
                      </a:pPr>
                      <a:r>
                        <a:rPr lang="en" sz="2100" u="none" cap="none" strike="noStrike">
                          <a:solidFill>
                            <a:srgbClr val="333333"/>
                          </a:solidFill>
                          <a:latin typeface="Courier New"/>
                          <a:ea typeface="Courier New"/>
                          <a:cs typeface="Courier New"/>
                          <a:sym typeface="Courier New"/>
                        </a:rPr>
                        <a:t>Replaced</a:t>
                      </a:r>
                      <a:endParaRPr sz="2100" u="none" cap="none" strike="noStrike">
                        <a:latin typeface="Courier New"/>
                        <a:ea typeface="Courier New"/>
                        <a:cs typeface="Courier New"/>
                        <a:sym typeface="Courier New"/>
                      </a:endParaRPr>
                    </a:p>
                  </a:txBody>
                  <a:tcPr marT="121900" marB="121900" marR="121900" marL="121900"/>
                </a:tc>
              </a:tr>
              <a:tr h="568925">
                <a:tc>
                  <a:txBody>
                    <a:bodyPr/>
                    <a:lstStyle/>
                    <a:p>
                      <a:pPr indent="0" lvl="0" marL="0" marR="0" rtl="0" algn="l">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Great Learning</a:t>
                      </a:r>
                      <a:endParaRPr sz="2100" u="none" cap="none" strike="noStrike">
                        <a:latin typeface="Courier New"/>
                        <a:ea typeface="Courier New"/>
                        <a:cs typeface="Courier New"/>
                        <a:sym typeface="Courier New"/>
                      </a:endParaRPr>
                    </a:p>
                  </a:txBody>
                  <a:tcPr marT="121900" marB="121900" marR="121900" marL="121900"/>
                </a:tc>
              </a:tr>
            </a:tbl>
          </a:graphicData>
        </a:graphic>
      </p:graphicFrame>
      <p:cxnSp>
        <p:nvCxnSpPr>
          <p:cNvPr id="1303" name="Google Shape;1303;p116"/>
          <p:cNvCxnSpPr/>
          <p:nvPr/>
        </p:nvCxnSpPr>
        <p:spPr>
          <a:xfrm>
            <a:off x="5756207" y="2807535"/>
            <a:ext cx="4400" cy="4087200"/>
          </a:xfrm>
          <a:prstGeom prst="straightConnector1">
            <a:avLst/>
          </a:prstGeom>
          <a:noFill/>
          <a:ln cap="flat" cmpd="sng" w="9525">
            <a:solidFill>
              <a:schemeClr val="dk2"/>
            </a:solidFill>
            <a:prstDash val="solid"/>
            <a:round/>
            <a:headEnd len="sm" w="sm" type="none"/>
            <a:tailEnd len="sm" w="sm" type="none"/>
          </a:ln>
        </p:spPr>
      </p:cxnSp>
      <p:pic>
        <p:nvPicPr>
          <p:cNvPr id="1304" name="Google Shape;1304;p116"/>
          <p:cNvPicPr preferRelativeResize="0"/>
          <p:nvPr/>
        </p:nvPicPr>
        <p:blipFill rotWithShape="1">
          <a:blip r:embed="rId4">
            <a:alphaModFix/>
          </a:blip>
          <a:srcRect b="0" l="0" r="0" t="0"/>
          <a:stretch/>
        </p:blipFill>
        <p:spPr>
          <a:xfrm>
            <a:off x="5945633" y="3951401"/>
            <a:ext cx="6098568" cy="133943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11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String Function - Example - 5</a:t>
            </a:r>
            <a:endParaRPr sz="3200">
              <a:solidFill>
                <a:srgbClr val="434343"/>
              </a:solidFill>
              <a:latin typeface="Avenir"/>
              <a:ea typeface="Avenir"/>
              <a:cs typeface="Avenir"/>
              <a:sym typeface="Avenir"/>
            </a:endParaRPr>
          </a:p>
        </p:txBody>
      </p:sp>
      <p:sp>
        <p:nvSpPr>
          <p:cNvPr id="1310" name="Google Shape;1310;p11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11" name="Google Shape;1311;p11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12" name="Google Shape;1312;p11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13" name="Google Shape;1313;p117"/>
          <p:cNvSpPr txBox="1"/>
          <p:nvPr/>
        </p:nvSpPr>
        <p:spPr>
          <a:xfrm>
            <a:off x="625496" y="25419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314" name="Google Shape;1314;p117"/>
          <p:cNvSpPr txBox="1"/>
          <p:nvPr/>
        </p:nvSpPr>
        <p:spPr>
          <a:xfrm>
            <a:off x="401800" y="3265467"/>
            <a:ext cx="5060000" cy="1180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 </a:t>
            </a:r>
            <a:r>
              <a:rPr b="1" lang="en" sz="2133">
                <a:solidFill>
                  <a:srgbClr val="333333"/>
                </a:solidFill>
                <a:latin typeface="Courier New"/>
                <a:ea typeface="Courier New"/>
                <a:cs typeface="Courier New"/>
                <a:sym typeface="Courier New"/>
              </a:rPr>
              <a:t>TRIM( 'Great' from 'Great Learning')</a:t>
            </a:r>
            <a:r>
              <a:rPr lang="en" sz="2133">
                <a:solidFill>
                  <a:srgbClr val="333333"/>
                </a:solidFill>
                <a:latin typeface="Courier New"/>
                <a:ea typeface="Courier New"/>
                <a:cs typeface="Courier New"/>
                <a:sym typeface="Courier New"/>
              </a:rPr>
              <a:t> AS TrimmedString;</a:t>
            </a:r>
            <a:endParaRPr sz="2133">
              <a:solidFill>
                <a:srgbClr val="333333"/>
              </a:solidFill>
              <a:latin typeface="Courier New"/>
              <a:ea typeface="Courier New"/>
              <a:cs typeface="Courier New"/>
              <a:sym typeface="Courier New"/>
            </a:endParaRPr>
          </a:p>
        </p:txBody>
      </p:sp>
      <p:sp>
        <p:nvSpPr>
          <p:cNvPr id="1315" name="Google Shape;1315;p117"/>
          <p:cNvSpPr txBox="1"/>
          <p:nvPr/>
        </p:nvSpPr>
        <p:spPr>
          <a:xfrm>
            <a:off x="702900" y="1502267"/>
            <a:ext cx="10195600" cy="914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b="1" lang="en" sz="2400">
                <a:solidFill>
                  <a:schemeClr val="dk1"/>
                </a:solidFill>
                <a:highlight>
                  <a:srgbClr val="FFFFFF"/>
                </a:highlight>
                <a:latin typeface="Avenir"/>
                <a:ea typeface="Avenir"/>
                <a:cs typeface="Avenir"/>
                <a:sym typeface="Avenir"/>
              </a:rPr>
              <a:t>TRIM():</a:t>
            </a:r>
            <a:r>
              <a:rPr lang="en" sz="2400">
                <a:solidFill>
                  <a:schemeClr val="dk1"/>
                </a:solidFill>
                <a:highlight>
                  <a:srgbClr val="FFFFFF"/>
                </a:highlight>
                <a:latin typeface="Avenir"/>
                <a:ea typeface="Avenir"/>
                <a:cs typeface="Avenir"/>
                <a:sym typeface="Avenir"/>
              </a:rPr>
              <a:t> This function removes unwanted characters from a string </a:t>
            </a:r>
            <a:endParaRPr sz="2400">
              <a:solidFill>
                <a:srgbClr val="333333"/>
              </a:solidFill>
              <a:latin typeface="Avenir"/>
              <a:ea typeface="Avenir"/>
              <a:cs typeface="Avenir"/>
              <a:sym typeface="Avenir"/>
            </a:endParaRPr>
          </a:p>
        </p:txBody>
      </p:sp>
      <p:sp>
        <p:nvSpPr>
          <p:cNvPr id="1316" name="Google Shape;1316;p117"/>
          <p:cNvSpPr txBox="1"/>
          <p:nvPr/>
        </p:nvSpPr>
        <p:spPr>
          <a:xfrm>
            <a:off x="523896" y="46755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317" name="Google Shape;1317;p117"/>
          <p:cNvGraphicFramePr/>
          <p:nvPr/>
        </p:nvGraphicFramePr>
        <p:xfrm>
          <a:off x="351615" y="5431267"/>
          <a:ext cx="3000000" cy="3000000"/>
        </p:xfrm>
        <a:graphic>
          <a:graphicData uri="http://schemas.openxmlformats.org/drawingml/2006/table">
            <a:tbl>
              <a:tblPr>
                <a:noFill/>
                <a:tableStyleId>{B2062C5B-4F40-4596-A617-48A40577C6E0}</a:tableStyleId>
              </a:tblPr>
              <a:tblGrid>
                <a:gridCol w="4106975"/>
              </a:tblGrid>
              <a:tr h="617700">
                <a:tc>
                  <a:txBody>
                    <a:bodyPr/>
                    <a:lstStyle/>
                    <a:p>
                      <a:pPr indent="0" lvl="0" marL="25400" marR="25400" rtl="0" algn="l">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Courier New"/>
                          <a:ea typeface="Courier New"/>
                          <a:cs typeface="Courier New"/>
                          <a:sym typeface="Courier New"/>
                        </a:rPr>
                        <a:t>TrimmedString</a:t>
                      </a:r>
                      <a:endParaRPr sz="2100" u="none" cap="none" strike="noStrike">
                        <a:latin typeface="Courier New"/>
                        <a:ea typeface="Courier New"/>
                        <a:cs typeface="Courier New"/>
                        <a:sym typeface="Courier New"/>
                      </a:endParaRPr>
                    </a:p>
                  </a:txBody>
                  <a:tcPr marT="121900" marB="121900" marR="121900" marL="121900"/>
                </a:tc>
              </a:tr>
              <a:tr h="617700">
                <a:tc>
                  <a:txBody>
                    <a:bodyPr/>
                    <a:lstStyle/>
                    <a:p>
                      <a:pPr indent="0" lvl="0" marL="25400" marR="25400" rtl="0" algn="l">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Courier New"/>
                          <a:ea typeface="Courier New"/>
                          <a:cs typeface="Courier New"/>
                          <a:sym typeface="Courier New"/>
                        </a:rPr>
                        <a:t>Learning</a:t>
                      </a:r>
                      <a:endParaRPr sz="2100" u="none" cap="none" strike="noStrike">
                        <a:latin typeface="Courier New"/>
                        <a:ea typeface="Courier New"/>
                        <a:cs typeface="Courier New"/>
                        <a:sym typeface="Courier New"/>
                      </a:endParaRPr>
                    </a:p>
                  </a:txBody>
                  <a:tcPr marT="121900" marB="121900" marR="121900" marL="121900"/>
                </a:tc>
              </a:tr>
            </a:tbl>
          </a:graphicData>
        </a:graphic>
      </p:graphicFrame>
      <p:cxnSp>
        <p:nvCxnSpPr>
          <p:cNvPr id="1318" name="Google Shape;1318;p117"/>
          <p:cNvCxnSpPr/>
          <p:nvPr/>
        </p:nvCxnSpPr>
        <p:spPr>
          <a:xfrm>
            <a:off x="5756207" y="2807535"/>
            <a:ext cx="4400" cy="4087200"/>
          </a:xfrm>
          <a:prstGeom prst="straightConnector1">
            <a:avLst/>
          </a:prstGeom>
          <a:noFill/>
          <a:ln cap="flat" cmpd="sng" w="9525">
            <a:solidFill>
              <a:schemeClr val="dk2"/>
            </a:solidFill>
            <a:prstDash val="solid"/>
            <a:round/>
            <a:headEnd len="sm" w="sm" type="none"/>
            <a:tailEnd len="sm" w="sm" type="none"/>
          </a:ln>
        </p:spPr>
      </p:cxnSp>
      <p:pic>
        <p:nvPicPr>
          <p:cNvPr id="1319" name="Google Shape;1319;p117"/>
          <p:cNvPicPr preferRelativeResize="0"/>
          <p:nvPr/>
        </p:nvPicPr>
        <p:blipFill rotWithShape="1">
          <a:blip r:embed="rId4">
            <a:alphaModFix/>
          </a:blip>
          <a:srcRect b="0" l="0" r="0" t="0"/>
          <a:stretch/>
        </p:blipFill>
        <p:spPr>
          <a:xfrm>
            <a:off x="6055000" y="3935933"/>
            <a:ext cx="5781955" cy="1219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1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String Function - Example - 6</a:t>
            </a:r>
            <a:endParaRPr sz="3200">
              <a:solidFill>
                <a:srgbClr val="434343"/>
              </a:solidFill>
              <a:latin typeface="Avenir"/>
              <a:ea typeface="Avenir"/>
              <a:cs typeface="Avenir"/>
              <a:sym typeface="Avenir"/>
            </a:endParaRPr>
          </a:p>
        </p:txBody>
      </p:sp>
      <p:sp>
        <p:nvSpPr>
          <p:cNvPr id="1325" name="Google Shape;1325;p11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26" name="Google Shape;1326;p11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27" name="Google Shape;1327;p11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28" name="Google Shape;1328;p118"/>
          <p:cNvSpPr txBox="1"/>
          <p:nvPr/>
        </p:nvSpPr>
        <p:spPr>
          <a:xfrm>
            <a:off x="625496" y="25419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329" name="Google Shape;1329;p118"/>
          <p:cNvSpPr txBox="1"/>
          <p:nvPr/>
        </p:nvSpPr>
        <p:spPr>
          <a:xfrm>
            <a:off x="401800" y="3265467"/>
            <a:ext cx="5060000" cy="1180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 </a:t>
            </a:r>
            <a:r>
              <a:rPr b="1" lang="en" sz="2133">
                <a:solidFill>
                  <a:srgbClr val="333333"/>
                </a:solidFill>
                <a:latin typeface="Courier New"/>
                <a:ea typeface="Courier New"/>
                <a:cs typeface="Courier New"/>
                <a:sym typeface="Courier New"/>
              </a:rPr>
              <a:t>SUBSTR("Great Learning", 1, 5)</a:t>
            </a:r>
            <a:r>
              <a:rPr lang="en" sz="2133">
                <a:solidFill>
                  <a:srgbClr val="333333"/>
                </a:solidFill>
                <a:latin typeface="Courier New"/>
                <a:ea typeface="Courier New"/>
                <a:cs typeface="Courier New"/>
                <a:sym typeface="Courier New"/>
              </a:rPr>
              <a:t> AS ExtractedString;</a:t>
            </a:r>
            <a:endParaRPr sz="2133">
              <a:solidFill>
                <a:srgbClr val="333333"/>
              </a:solidFill>
              <a:latin typeface="Courier New"/>
              <a:ea typeface="Courier New"/>
              <a:cs typeface="Courier New"/>
              <a:sym typeface="Courier New"/>
            </a:endParaRPr>
          </a:p>
        </p:txBody>
      </p:sp>
      <p:sp>
        <p:nvSpPr>
          <p:cNvPr id="1330" name="Google Shape;1330;p118"/>
          <p:cNvSpPr txBox="1"/>
          <p:nvPr/>
        </p:nvSpPr>
        <p:spPr>
          <a:xfrm>
            <a:off x="702900" y="1502267"/>
            <a:ext cx="10195600" cy="914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b="1" lang="en" sz="2400">
                <a:solidFill>
                  <a:schemeClr val="dk1"/>
                </a:solidFill>
                <a:highlight>
                  <a:srgbClr val="FFFFFF"/>
                </a:highlight>
                <a:latin typeface="Avenir"/>
                <a:ea typeface="Avenir"/>
                <a:cs typeface="Avenir"/>
                <a:sym typeface="Avenir"/>
              </a:rPr>
              <a:t>SUBSTR():</a:t>
            </a:r>
            <a:r>
              <a:rPr lang="en" sz="2400">
                <a:solidFill>
                  <a:schemeClr val="dk1"/>
                </a:solidFill>
                <a:highlight>
                  <a:srgbClr val="FFFFFF"/>
                </a:highlight>
                <a:latin typeface="Avenir"/>
                <a:ea typeface="Avenir"/>
                <a:cs typeface="Avenir"/>
                <a:sym typeface="Avenir"/>
              </a:rPr>
              <a:t> This function extracts a substring from a string </a:t>
            </a:r>
            <a:endParaRPr sz="2400">
              <a:solidFill>
                <a:srgbClr val="333333"/>
              </a:solidFill>
              <a:latin typeface="Avenir"/>
              <a:ea typeface="Avenir"/>
              <a:cs typeface="Avenir"/>
              <a:sym typeface="Avenir"/>
            </a:endParaRPr>
          </a:p>
        </p:txBody>
      </p:sp>
      <p:sp>
        <p:nvSpPr>
          <p:cNvPr id="1331" name="Google Shape;1331;p118"/>
          <p:cNvSpPr txBox="1"/>
          <p:nvPr/>
        </p:nvSpPr>
        <p:spPr>
          <a:xfrm>
            <a:off x="523896" y="46755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332" name="Google Shape;1332;p118"/>
          <p:cNvGraphicFramePr/>
          <p:nvPr/>
        </p:nvGraphicFramePr>
        <p:xfrm>
          <a:off x="351615" y="5431267"/>
          <a:ext cx="3000000" cy="3000000"/>
        </p:xfrm>
        <a:graphic>
          <a:graphicData uri="http://schemas.openxmlformats.org/drawingml/2006/table">
            <a:tbl>
              <a:tblPr>
                <a:noFill/>
                <a:tableStyleId>{B2062C5B-4F40-4596-A617-48A40577C6E0}</a:tableStyleId>
              </a:tblPr>
              <a:tblGrid>
                <a:gridCol w="4106975"/>
              </a:tblGrid>
              <a:tr h="617700">
                <a:tc>
                  <a:txBody>
                    <a:bodyPr/>
                    <a:lstStyle/>
                    <a:p>
                      <a:pPr indent="0" lvl="0" marL="25400" marR="25400" rtl="0" algn="l">
                        <a:lnSpc>
                          <a:spcPct val="115000"/>
                        </a:lnSpc>
                        <a:spcBef>
                          <a:spcPts val="0"/>
                        </a:spcBef>
                        <a:spcAft>
                          <a:spcPts val="0"/>
                        </a:spcAft>
                        <a:buClr>
                          <a:srgbClr val="333333"/>
                        </a:buClr>
                        <a:buSzPts val="2100"/>
                        <a:buFont typeface="Courier New"/>
                        <a:buNone/>
                      </a:pPr>
                      <a:r>
                        <a:rPr lang="en" sz="2100" u="none" cap="none" strike="noStrike">
                          <a:solidFill>
                            <a:srgbClr val="333333"/>
                          </a:solidFill>
                          <a:latin typeface="Courier New"/>
                          <a:ea typeface="Courier New"/>
                          <a:cs typeface="Courier New"/>
                          <a:sym typeface="Courier New"/>
                        </a:rPr>
                        <a:t>ExtractedString</a:t>
                      </a:r>
                      <a:endParaRPr sz="2100" u="none" cap="none" strike="noStrike">
                        <a:latin typeface="Courier New"/>
                        <a:ea typeface="Courier New"/>
                        <a:cs typeface="Courier New"/>
                        <a:sym typeface="Courier New"/>
                      </a:endParaRPr>
                    </a:p>
                  </a:txBody>
                  <a:tcPr marT="121900" marB="121900" marR="121900" marL="121900"/>
                </a:tc>
              </a:tr>
              <a:tr h="568925">
                <a:tc>
                  <a:txBody>
                    <a:bodyPr/>
                    <a:lstStyle/>
                    <a:p>
                      <a:pPr indent="0" lvl="0" marL="0" marR="0" rtl="0" algn="l">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Great</a:t>
                      </a:r>
                      <a:endParaRPr sz="2100" u="none" cap="none" strike="noStrike">
                        <a:latin typeface="Courier New"/>
                        <a:ea typeface="Courier New"/>
                        <a:cs typeface="Courier New"/>
                        <a:sym typeface="Courier New"/>
                      </a:endParaRPr>
                    </a:p>
                  </a:txBody>
                  <a:tcPr marT="121900" marB="121900" marR="121900" marL="121900"/>
                </a:tc>
              </a:tr>
            </a:tbl>
          </a:graphicData>
        </a:graphic>
      </p:graphicFrame>
      <p:cxnSp>
        <p:nvCxnSpPr>
          <p:cNvPr id="1333" name="Google Shape;1333;p118"/>
          <p:cNvCxnSpPr/>
          <p:nvPr/>
        </p:nvCxnSpPr>
        <p:spPr>
          <a:xfrm>
            <a:off x="5756207" y="2807535"/>
            <a:ext cx="4400" cy="4087200"/>
          </a:xfrm>
          <a:prstGeom prst="straightConnector1">
            <a:avLst/>
          </a:prstGeom>
          <a:noFill/>
          <a:ln cap="flat" cmpd="sng" w="9525">
            <a:solidFill>
              <a:schemeClr val="dk2"/>
            </a:solidFill>
            <a:prstDash val="solid"/>
            <a:round/>
            <a:headEnd len="sm" w="sm" type="none"/>
            <a:tailEnd len="sm" w="sm" type="none"/>
          </a:ln>
        </p:spPr>
      </p:cxnSp>
      <p:pic>
        <p:nvPicPr>
          <p:cNvPr id="1334" name="Google Shape;1334;p118"/>
          <p:cNvPicPr preferRelativeResize="0"/>
          <p:nvPr/>
        </p:nvPicPr>
        <p:blipFill rotWithShape="1">
          <a:blip r:embed="rId4">
            <a:alphaModFix/>
          </a:blip>
          <a:srcRect b="0" l="0" r="0" t="0"/>
          <a:stretch/>
        </p:blipFill>
        <p:spPr>
          <a:xfrm>
            <a:off x="5947867" y="3806201"/>
            <a:ext cx="5933800" cy="14273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Primary Key-Constraint</a:t>
            </a:r>
            <a:endParaRPr sz="6667">
              <a:solidFill>
                <a:srgbClr val="7F7F7F"/>
              </a:solidFill>
              <a:latin typeface="Calibri"/>
              <a:ea typeface="Calibri"/>
              <a:cs typeface="Calibri"/>
              <a:sym typeface="Calibri"/>
            </a:endParaRPr>
          </a:p>
        </p:txBody>
      </p:sp>
      <p:sp>
        <p:nvSpPr>
          <p:cNvPr id="195" name="Google Shape;195;p1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96" name="Google Shape;196;p1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97" name="Google Shape;197;p1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19"/>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DATE Function</a:t>
            </a:r>
            <a:endParaRPr sz="6667">
              <a:solidFill>
                <a:srgbClr val="7F7F7F"/>
              </a:solidFill>
              <a:latin typeface="Calibri"/>
              <a:ea typeface="Calibri"/>
              <a:cs typeface="Calibri"/>
              <a:sym typeface="Calibri"/>
            </a:endParaRPr>
          </a:p>
        </p:txBody>
      </p:sp>
      <p:sp>
        <p:nvSpPr>
          <p:cNvPr id="1341" name="Google Shape;1341;p11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42" name="Google Shape;1342;p11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43" name="Google Shape;1343;p11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2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Date Functions</a:t>
            </a:r>
            <a:endParaRPr sz="3200">
              <a:solidFill>
                <a:srgbClr val="434343"/>
              </a:solidFill>
              <a:latin typeface="Avenir"/>
              <a:ea typeface="Avenir"/>
              <a:cs typeface="Avenir"/>
              <a:sym typeface="Avenir"/>
            </a:endParaRPr>
          </a:p>
        </p:txBody>
      </p:sp>
      <p:sp>
        <p:nvSpPr>
          <p:cNvPr id="1349" name="Google Shape;1349;p12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50" name="Google Shape;1350;p12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51" name="Google Shape;1351;p12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52" name="Google Shape;1352;p120"/>
          <p:cNvSpPr txBox="1"/>
          <p:nvPr/>
        </p:nvSpPr>
        <p:spPr>
          <a:xfrm>
            <a:off x="883800" y="2655667"/>
            <a:ext cx="10424400" cy="550000"/>
          </a:xfrm>
          <a:prstGeom prst="rect">
            <a:avLst/>
          </a:prstGeom>
          <a:noFill/>
          <a:ln>
            <a:noFill/>
          </a:ln>
        </p:spPr>
        <p:txBody>
          <a:bodyPr anchorCtr="0" anchor="t" bIns="121900" lIns="121900" spcFirstLastPara="1" rIns="121900" wrap="square" tIns="121900">
            <a:noAutofit/>
          </a:bodyPr>
          <a:lstStyle/>
          <a:p>
            <a:pPr indent="0" lvl="0" marL="0" marR="0" rtl="0" algn="l">
              <a:lnSpc>
                <a:spcPct val="150000"/>
              </a:lnSpc>
              <a:spcBef>
                <a:spcPts val="0"/>
              </a:spcBef>
              <a:spcAft>
                <a:spcPts val="667"/>
              </a:spcAft>
              <a:buNone/>
            </a:pPr>
            <a:r>
              <a:rPr lang="en" sz="2133">
                <a:solidFill>
                  <a:schemeClr val="dk1"/>
                </a:solidFill>
                <a:latin typeface="Avenir"/>
                <a:ea typeface="Avenir"/>
                <a:cs typeface="Avenir"/>
                <a:sym typeface="Avenir"/>
              </a:rPr>
              <a:t>In MySql the default date functions are: </a:t>
            </a:r>
            <a:endParaRPr sz="2133">
              <a:solidFill>
                <a:schemeClr val="dk1"/>
              </a:solidFill>
              <a:latin typeface="Avenir"/>
              <a:ea typeface="Avenir"/>
              <a:cs typeface="Avenir"/>
              <a:sym typeface="Avenir"/>
            </a:endParaRPr>
          </a:p>
        </p:txBody>
      </p:sp>
      <p:sp>
        <p:nvSpPr>
          <p:cNvPr id="1353" name="Google Shape;1353;p120"/>
          <p:cNvSpPr txBox="1"/>
          <p:nvPr/>
        </p:nvSpPr>
        <p:spPr>
          <a:xfrm>
            <a:off x="508000" y="1603867"/>
            <a:ext cx="10783200" cy="10348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format of the date in table must be matched with the input date in order to insert. In various scenarios instead of date, datetime is used</a:t>
            </a:r>
            <a:endParaRPr sz="2133">
              <a:solidFill>
                <a:srgbClr val="333333"/>
              </a:solidFill>
              <a:latin typeface="Avenir"/>
              <a:ea typeface="Avenir"/>
              <a:cs typeface="Avenir"/>
              <a:sym typeface="Avenir"/>
            </a:endParaRPr>
          </a:p>
        </p:txBody>
      </p:sp>
      <p:graphicFrame>
        <p:nvGraphicFramePr>
          <p:cNvPr id="1354" name="Google Shape;1354;p120"/>
          <p:cNvGraphicFramePr/>
          <p:nvPr/>
        </p:nvGraphicFramePr>
        <p:xfrm>
          <a:off x="863600" y="3425867"/>
          <a:ext cx="3000000" cy="3000000"/>
        </p:xfrm>
        <a:graphic>
          <a:graphicData uri="http://schemas.openxmlformats.org/drawingml/2006/table">
            <a:tbl>
              <a:tblPr>
                <a:noFill/>
                <a:tableStyleId>{B2062C5B-4F40-4596-A617-48A40577C6E0}</a:tableStyleId>
              </a:tblPr>
              <a:tblGrid>
                <a:gridCol w="1931225"/>
                <a:gridCol w="8912900"/>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731475">
                <a:tc>
                  <a:txBody>
                    <a:bodyPr/>
                    <a:lstStyle/>
                    <a:p>
                      <a:pPr indent="0" lvl="0" marL="0" marR="0" rtl="0" algn="l">
                        <a:lnSpc>
                          <a:spcPct val="15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NOW</a:t>
                      </a:r>
                      <a:endParaRPr sz="2400" u="none" cap="none" strike="noStrike"/>
                    </a:p>
                  </a:txBody>
                  <a:tcPr marT="121900" marB="121900" marR="121900" marL="121900"/>
                </a:tc>
                <a:tc>
                  <a:txBody>
                    <a:bodyPr/>
                    <a:lstStyle/>
                    <a:p>
                      <a:pPr indent="0" lvl="0" marL="0" marR="0" rtl="0" algn="l">
                        <a:lnSpc>
                          <a:spcPct val="150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Returns the current date and time</a:t>
                      </a:r>
                      <a:endParaRPr sz="2100" u="none" cap="none" strike="noStrike">
                        <a:solidFill>
                          <a:srgbClr val="333333"/>
                        </a:solidFill>
                        <a:latin typeface="Avenir"/>
                        <a:ea typeface="Avenir"/>
                        <a:cs typeface="Avenir"/>
                        <a:sym typeface="Avenir"/>
                      </a:endParaRPr>
                    </a:p>
                  </a:txBody>
                  <a:tcPr marT="121900" marB="121900" marR="121900" marL="121900"/>
                </a:tc>
              </a:tr>
              <a:tr h="731475">
                <a:tc>
                  <a:txBody>
                    <a:bodyPr/>
                    <a:lstStyle/>
                    <a:p>
                      <a:pPr indent="0" lvl="0" marL="0" marR="0" rtl="0" algn="l">
                        <a:lnSpc>
                          <a:spcPct val="15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CURDATE</a:t>
                      </a:r>
                      <a:endParaRPr sz="2400" u="none" cap="none" strike="noStrike"/>
                    </a:p>
                  </a:txBody>
                  <a:tcPr marT="121900" marB="121900" marR="121900" marL="121900"/>
                </a:tc>
                <a:tc>
                  <a:txBody>
                    <a:bodyPr/>
                    <a:lstStyle/>
                    <a:p>
                      <a:pPr indent="0" lvl="0" marL="0" marR="0" rtl="0" algn="l">
                        <a:lnSpc>
                          <a:spcPct val="150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Returns the current date</a:t>
                      </a:r>
                      <a:endParaRPr sz="2100" u="none" cap="none" strike="noStrike">
                        <a:solidFill>
                          <a:srgbClr val="333333"/>
                        </a:solidFill>
                        <a:latin typeface="Avenir"/>
                        <a:ea typeface="Avenir"/>
                        <a:cs typeface="Avenir"/>
                        <a:sym typeface="Avenir"/>
                      </a:endParaRPr>
                    </a:p>
                  </a:txBody>
                  <a:tcPr marT="121900" marB="121900" marR="121900" marL="121900"/>
                </a:tc>
              </a:tr>
              <a:tr h="731475">
                <a:tc>
                  <a:txBody>
                    <a:bodyPr/>
                    <a:lstStyle/>
                    <a:p>
                      <a:pPr indent="0" lvl="0" marL="0" marR="0" rtl="0" algn="l">
                        <a:lnSpc>
                          <a:spcPct val="150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CURTIME</a:t>
                      </a:r>
                      <a:endParaRPr sz="2400" u="none" cap="none" strike="noStrike"/>
                    </a:p>
                  </a:txBody>
                  <a:tcPr marT="121900" marB="121900" marR="121900" marL="121900"/>
                </a:tc>
                <a:tc>
                  <a:txBody>
                    <a:bodyPr/>
                    <a:lstStyle/>
                    <a:p>
                      <a:pPr indent="0" lvl="0" marL="0" marR="0" rtl="0" algn="l">
                        <a:lnSpc>
                          <a:spcPct val="150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Returns the current time</a:t>
                      </a:r>
                      <a:endParaRPr sz="2100" u="none" cap="none" strike="noStrike">
                        <a:solidFill>
                          <a:srgbClr val="333333"/>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12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Date Functions</a:t>
            </a:r>
            <a:endParaRPr sz="3200">
              <a:solidFill>
                <a:srgbClr val="434343"/>
              </a:solidFill>
              <a:latin typeface="Avenir"/>
              <a:ea typeface="Avenir"/>
              <a:cs typeface="Avenir"/>
              <a:sym typeface="Avenir"/>
            </a:endParaRPr>
          </a:p>
        </p:txBody>
      </p:sp>
      <p:sp>
        <p:nvSpPr>
          <p:cNvPr id="1360" name="Google Shape;1360;p12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61" name="Google Shape;1361;p12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62" name="Google Shape;1362;p12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363" name="Google Shape;1363;p121"/>
          <p:cNvGraphicFramePr/>
          <p:nvPr/>
        </p:nvGraphicFramePr>
        <p:xfrm>
          <a:off x="863600" y="1901867"/>
          <a:ext cx="3000000" cy="3000000"/>
        </p:xfrm>
        <a:graphic>
          <a:graphicData uri="http://schemas.openxmlformats.org/drawingml/2006/table">
            <a:tbl>
              <a:tblPr>
                <a:noFill/>
                <a:tableStyleId>{B2062C5B-4F40-4596-A617-48A40577C6E0}</a:tableStyleId>
              </a:tblPr>
              <a:tblGrid>
                <a:gridCol w="2413400"/>
                <a:gridCol w="8430725"/>
              </a:tblGrid>
              <a:tr h="568925">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Functions</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Meaning</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617700">
                <a:tc>
                  <a:txBody>
                    <a:bodyPr/>
                    <a:lstStyle/>
                    <a:p>
                      <a:pPr indent="0" lvl="0" marL="0" marR="0" rtl="0" algn="l">
                        <a:lnSpc>
                          <a:spcPct val="115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DATE</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Extracts the date part of a date or date/time expression</a:t>
                      </a:r>
                      <a:endParaRPr sz="2100" u="none" cap="none" strike="noStrike">
                        <a:solidFill>
                          <a:srgbClr val="333333"/>
                        </a:solidFill>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EXTRACT</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Returns a single part of a date/time</a:t>
                      </a:r>
                      <a:endParaRPr sz="2100" u="none" cap="none" strike="noStrike">
                        <a:solidFill>
                          <a:schemeClr val="dk1"/>
                        </a:solidFill>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DATE_ADD</a:t>
                      </a:r>
                      <a:endParaRPr sz="2400" u="none" cap="none" strike="noStrike"/>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Adds a specified time interval to a date</a:t>
                      </a:r>
                      <a:endParaRPr sz="2100" u="none" cap="none" strike="noStrike">
                        <a:solidFill>
                          <a:schemeClr val="dk1"/>
                        </a:solidFill>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DATE_SUB</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Subtracts a specified time interval from a date</a:t>
                      </a:r>
                      <a:endParaRPr sz="2100" u="none" cap="none" strike="noStrike">
                        <a:solidFill>
                          <a:schemeClr val="dk1"/>
                        </a:solidFill>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rgbClr val="3D85C6"/>
                        </a:buClr>
                        <a:buSzPts val="2100"/>
                        <a:buFont typeface="Avenir"/>
                        <a:buNone/>
                      </a:pPr>
                      <a:r>
                        <a:rPr b="1" lang="en" sz="2100" u="none" cap="none" strike="noStrike">
                          <a:solidFill>
                            <a:srgbClr val="3D85C6"/>
                          </a:solidFill>
                          <a:latin typeface="Avenir"/>
                          <a:ea typeface="Avenir"/>
                          <a:cs typeface="Avenir"/>
                          <a:sym typeface="Avenir"/>
                        </a:rPr>
                        <a:t>DATEDIFF</a:t>
                      </a:r>
                      <a:endParaRPr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00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Returns the number of days between two dates</a:t>
                      </a:r>
                      <a:endParaRPr sz="2100" u="none" cap="none" strike="noStrike">
                        <a:solidFill>
                          <a:schemeClr val="dk1"/>
                        </a:solidFill>
                        <a:latin typeface="Avenir"/>
                        <a:ea typeface="Avenir"/>
                        <a:cs typeface="Avenir"/>
                        <a:sym typeface="Avenir"/>
                      </a:endParaRPr>
                    </a:p>
                  </a:txBody>
                  <a:tcPr marT="121900" marB="121900" marR="121900" marL="121900"/>
                </a:tc>
              </a:tr>
              <a:tr h="617700">
                <a:tc>
                  <a:txBody>
                    <a:bodyPr/>
                    <a:lstStyle/>
                    <a:p>
                      <a:pPr indent="0" lvl="0" marL="0" marR="0" rtl="0" algn="l">
                        <a:lnSpc>
                          <a:spcPct val="115000"/>
                        </a:lnSpc>
                        <a:spcBef>
                          <a:spcPts val="0"/>
                        </a:spcBef>
                        <a:spcAft>
                          <a:spcPts val="0"/>
                        </a:spcAft>
                        <a:buClr>
                          <a:schemeClr val="dk1"/>
                        </a:buClr>
                        <a:buSzPts val="1100"/>
                        <a:buFont typeface="Arial"/>
                        <a:buNone/>
                      </a:pPr>
                      <a:r>
                        <a:rPr b="1" lang="en" sz="2100" u="none" cap="none" strike="noStrike">
                          <a:solidFill>
                            <a:srgbClr val="3D85C6"/>
                          </a:solidFill>
                          <a:latin typeface="Avenir"/>
                          <a:ea typeface="Avenir"/>
                          <a:cs typeface="Avenir"/>
                          <a:sym typeface="Avenir"/>
                        </a:rPr>
                        <a:t>DATE_FORMAT</a:t>
                      </a:r>
                      <a:endParaRPr b="1" sz="2100" u="none" cap="none" strike="noStrike">
                        <a:solidFill>
                          <a:srgbClr val="3D85C6"/>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chemeClr val="dk1"/>
                        </a:buClr>
                        <a:buSzPts val="1100"/>
                        <a:buFont typeface="Arial"/>
                        <a:buNone/>
                      </a:pPr>
                      <a:r>
                        <a:rPr lang="en" sz="2100" u="none" cap="none" strike="noStrike">
                          <a:solidFill>
                            <a:schemeClr val="dk1"/>
                          </a:solidFill>
                          <a:latin typeface="Avenir"/>
                          <a:ea typeface="Avenir"/>
                          <a:cs typeface="Avenir"/>
                          <a:sym typeface="Avenir"/>
                        </a:rPr>
                        <a:t>Displays date/time data in different formats</a:t>
                      </a:r>
                      <a:endParaRPr sz="2100" u="none" cap="none" strike="noStrike">
                        <a:solidFill>
                          <a:schemeClr val="dk1"/>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12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Date Function - Example - 1</a:t>
            </a:r>
            <a:endParaRPr sz="3200">
              <a:solidFill>
                <a:srgbClr val="434343"/>
              </a:solidFill>
              <a:latin typeface="Avenir"/>
              <a:ea typeface="Avenir"/>
              <a:cs typeface="Avenir"/>
              <a:sym typeface="Avenir"/>
            </a:endParaRPr>
          </a:p>
        </p:txBody>
      </p:sp>
      <p:sp>
        <p:nvSpPr>
          <p:cNvPr id="1369" name="Google Shape;1369;p12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70" name="Google Shape;1370;p12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71" name="Google Shape;1371;p12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72" name="Google Shape;1372;p122"/>
          <p:cNvSpPr txBox="1"/>
          <p:nvPr/>
        </p:nvSpPr>
        <p:spPr>
          <a:xfrm>
            <a:off x="625501" y="2355167"/>
            <a:ext cx="16036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373" name="Google Shape;1373;p122"/>
          <p:cNvSpPr txBox="1"/>
          <p:nvPr/>
        </p:nvSpPr>
        <p:spPr>
          <a:xfrm>
            <a:off x="651167" y="3152433"/>
            <a:ext cx="28576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b="1" lang="en" sz="2133">
                <a:solidFill>
                  <a:srgbClr val="333333"/>
                </a:solidFill>
                <a:latin typeface="Courier New"/>
                <a:ea typeface="Courier New"/>
                <a:cs typeface="Courier New"/>
                <a:sym typeface="Courier New"/>
              </a:rPr>
              <a:t> NOW();</a:t>
            </a:r>
            <a:endParaRPr sz="2133">
              <a:solidFill>
                <a:srgbClr val="333333"/>
              </a:solidFill>
              <a:latin typeface="Courier New"/>
              <a:ea typeface="Courier New"/>
              <a:cs typeface="Courier New"/>
              <a:sym typeface="Courier New"/>
            </a:endParaRPr>
          </a:p>
        </p:txBody>
      </p:sp>
      <p:sp>
        <p:nvSpPr>
          <p:cNvPr id="1374" name="Google Shape;1374;p122"/>
          <p:cNvSpPr txBox="1"/>
          <p:nvPr/>
        </p:nvSpPr>
        <p:spPr>
          <a:xfrm>
            <a:off x="702900" y="1400651"/>
            <a:ext cx="101956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highlight>
                  <a:srgbClr val="FFFFFF"/>
                </a:highlight>
                <a:latin typeface="Avenir"/>
                <a:ea typeface="Avenir"/>
                <a:cs typeface="Avenir"/>
                <a:sym typeface="Avenir"/>
              </a:rPr>
              <a:t>NOW():</a:t>
            </a:r>
            <a:r>
              <a:rPr lang="en" sz="2400">
                <a:solidFill>
                  <a:schemeClr val="dk1"/>
                </a:solidFill>
                <a:highlight>
                  <a:srgbClr val="FFFFFF"/>
                </a:highlight>
                <a:latin typeface="Avenir"/>
                <a:ea typeface="Avenir"/>
                <a:cs typeface="Avenir"/>
                <a:sym typeface="Avenir"/>
              </a:rPr>
              <a:t> Returns the current date and time. </a:t>
            </a:r>
            <a:endParaRPr sz="2400">
              <a:solidFill>
                <a:srgbClr val="333333"/>
              </a:solidFill>
              <a:latin typeface="Avenir"/>
              <a:ea typeface="Avenir"/>
              <a:cs typeface="Avenir"/>
              <a:sym typeface="Avenir"/>
            </a:endParaRPr>
          </a:p>
        </p:txBody>
      </p:sp>
      <p:graphicFrame>
        <p:nvGraphicFramePr>
          <p:cNvPr id="1375" name="Google Shape;1375;p122"/>
          <p:cNvGraphicFramePr/>
          <p:nvPr/>
        </p:nvGraphicFramePr>
        <p:xfrm>
          <a:off x="625500" y="4577433"/>
          <a:ext cx="3000000" cy="3000000"/>
        </p:xfrm>
        <a:graphic>
          <a:graphicData uri="http://schemas.openxmlformats.org/drawingml/2006/table">
            <a:tbl>
              <a:tblPr>
                <a:noFill/>
                <a:tableStyleId>{B2062C5B-4F40-4596-A617-48A40577C6E0}</a:tableStyleId>
              </a:tblPr>
              <a:tblGrid>
                <a:gridCol w="3864000"/>
              </a:tblGrid>
              <a:tr h="568925">
                <a:tc>
                  <a:txBody>
                    <a:bodyPr/>
                    <a:lstStyle/>
                    <a:p>
                      <a:pPr indent="0" lvl="0" marL="0" marR="0" rtl="0" algn="l">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NOW()</a:t>
                      </a:r>
                      <a:endParaRPr sz="2100" u="none" cap="none" strike="noStrike">
                        <a:latin typeface="Courier New"/>
                        <a:ea typeface="Courier New"/>
                        <a:cs typeface="Courier New"/>
                        <a:sym typeface="Courier New"/>
                      </a:endParaRPr>
                    </a:p>
                  </a:txBody>
                  <a:tcPr marT="121900" marB="121900" marR="121900" marL="121900"/>
                </a:tc>
              </a:tr>
              <a:tr h="617700">
                <a:tc>
                  <a:txBody>
                    <a:bodyPr/>
                    <a:lstStyle/>
                    <a:p>
                      <a:pPr indent="0" lvl="0" marL="25400" marR="25400" rtl="0" algn="l">
                        <a:lnSpc>
                          <a:spcPct val="115000"/>
                        </a:lnSpc>
                        <a:spcBef>
                          <a:spcPts val="0"/>
                        </a:spcBef>
                        <a:spcAft>
                          <a:spcPts val="0"/>
                        </a:spcAft>
                        <a:buClr>
                          <a:srgbClr val="333333"/>
                        </a:buClr>
                        <a:buSzPts val="2100"/>
                        <a:buFont typeface="Courier New"/>
                        <a:buNone/>
                      </a:pPr>
                      <a:r>
                        <a:rPr lang="en" sz="2100" u="none" cap="none" strike="noStrike">
                          <a:solidFill>
                            <a:srgbClr val="333333"/>
                          </a:solidFill>
                          <a:latin typeface="Courier New"/>
                          <a:ea typeface="Courier New"/>
                          <a:cs typeface="Courier New"/>
                          <a:sym typeface="Courier New"/>
                        </a:rPr>
                        <a:t>2020-03-23 17:54:13</a:t>
                      </a:r>
                      <a:endParaRPr sz="2100" u="none" cap="none" strike="noStrike">
                        <a:solidFill>
                          <a:srgbClr val="333333"/>
                        </a:solidFill>
                        <a:latin typeface="Courier New"/>
                        <a:ea typeface="Courier New"/>
                        <a:cs typeface="Courier New"/>
                        <a:sym typeface="Courier New"/>
                      </a:endParaRPr>
                    </a:p>
                  </a:txBody>
                  <a:tcPr marT="121900" marB="121900" marR="121900" marL="121900"/>
                </a:tc>
              </a:tr>
            </a:tbl>
          </a:graphicData>
        </a:graphic>
      </p:graphicFrame>
      <p:sp>
        <p:nvSpPr>
          <p:cNvPr id="1376" name="Google Shape;1376;p122"/>
          <p:cNvSpPr txBox="1"/>
          <p:nvPr/>
        </p:nvSpPr>
        <p:spPr>
          <a:xfrm>
            <a:off x="718368" y="3887333"/>
            <a:ext cx="1510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1377" name="Google Shape;1377;p122"/>
          <p:cNvCxnSpPr/>
          <p:nvPr/>
        </p:nvCxnSpPr>
        <p:spPr>
          <a:xfrm>
            <a:off x="5758516" y="2232571"/>
            <a:ext cx="4400" cy="4087200"/>
          </a:xfrm>
          <a:prstGeom prst="straightConnector1">
            <a:avLst/>
          </a:prstGeom>
          <a:noFill/>
          <a:ln cap="flat" cmpd="sng" w="9525">
            <a:solidFill>
              <a:schemeClr val="dk2"/>
            </a:solidFill>
            <a:prstDash val="solid"/>
            <a:round/>
            <a:headEnd len="sm" w="sm" type="none"/>
            <a:tailEnd len="sm" w="sm" type="none"/>
          </a:ln>
        </p:spPr>
      </p:cxnSp>
      <p:pic>
        <p:nvPicPr>
          <p:cNvPr id="1378" name="Google Shape;1378;p122"/>
          <p:cNvPicPr preferRelativeResize="0"/>
          <p:nvPr/>
        </p:nvPicPr>
        <p:blipFill rotWithShape="1">
          <a:blip r:embed="rId4">
            <a:alphaModFix/>
          </a:blip>
          <a:srcRect b="0" l="0" r="0" t="0"/>
          <a:stretch/>
        </p:blipFill>
        <p:spPr>
          <a:xfrm>
            <a:off x="6703100" y="2232568"/>
            <a:ext cx="4391731" cy="4267633"/>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2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Date Function - Example - 2</a:t>
            </a:r>
            <a:endParaRPr sz="3200">
              <a:solidFill>
                <a:srgbClr val="434343"/>
              </a:solidFill>
              <a:latin typeface="Avenir"/>
              <a:ea typeface="Avenir"/>
              <a:cs typeface="Avenir"/>
              <a:sym typeface="Avenir"/>
            </a:endParaRPr>
          </a:p>
        </p:txBody>
      </p:sp>
      <p:sp>
        <p:nvSpPr>
          <p:cNvPr id="1384" name="Google Shape;1384;p12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85" name="Google Shape;1385;p12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86" name="Google Shape;1386;p12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87" name="Google Shape;1387;p123"/>
          <p:cNvSpPr txBox="1"/>
          <p:nvPr/>
        </p:nvSpPr>
        <p:spPr>
          <a:xfrm>
            <a:off x="625501" y="2355167"/>
            <a:ext cx="16036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388" name="Google Shape;1388;p123"/>
          <p:cNvSpPr txBox="1"/>
          <p:nvPr/>
        </p:nvSpPr>
        <p:spPr>
          <a:xfrm>
            <a:off x="651167" y="3152433"/>
            <a:ext cx="34984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b="1" lang="en" sz="2133">
                <a:solidFill>
                  <a:srgbClr val="333333"/>
                </a:solidFill>
                <a:latin typeface="Courier New"/>
                <a:ea typeface="Courier New"/>
                <a:cs typeface="Courier New"/>
                <a:sym typeface="Courier New"/>
              </a:rPr>
              <a:t> CURDATE();</a:t>
            </a:r>
            <a:endParaRPr b="1" sz="2133">
              <a:solidFill>
                <a:srgbClr val="333333"/>
              </a:solidFill>
              <a:latin typeface="Courier New"/>
              <a:ea typeface="Courier New"/>
              <a:cs typeface="Courier New"/>
              <a:sym typeface="Courier New"/>
            </a:endParaRPr>
          </a:p>
        </p:txBody>
      </p:sp>
      <p:sp>
        <p:nvSpPr>
          <p:cNvPr id="1389" name="Google Shape;1389;p123"/>
          <p:cNvSpPr txBox="1"/>
          <p:nvPr/>
        </p:nvSpPr>
        <p:spPr>
          <a:xfrm>
            <a:off x="702900" y="1400651"/>
            <a:ext cx="101956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highlight>
                  <a:srgbClr val="FFFFFF"/>
                </a:highlight>
                <a:latin typeface="Avenir"/>
                <a:ea typeface="Avenir"/>
                <a:cs typeface="Avenir"/>
                <a:sym typeface="Avenir"/>
              </a:rPr>
              <a:t>CURDATE()</a:t>
            </a:r>
            <a:r>
              <a:rPr lang="en" sz="2400">
                <a:solidFill>
                  <a:schemeClr val="dk1"/>
                </a:solidFill>
                <a:highlight>
                  <a:srgbClr val="FFFFFF"/>
                </a:highlight>
                <a:latin typeface="Avenir"/>
                <a:ea typeface="Avenir"/>
                <a:cs typeface="Avenir"/>
                <a:sym typeface="Avenir"/>
              </a:rPr>
              <a:t>: Returns the current date.</a:t>
            </a:r>
            <a:endParaRPr sz="2400">
              <a:solidFill>
                <a:srgbClr val="333333"/>
              </a:solidFill>
              <a:latin typeface="Avenir"/>
              <a:ea typeface="Avenir"/>
              <a:cs typeface="Avenir"/>
              <a:sym typeface="Avenir"/>
            </a:endParaRPr>
          </a:p>
        </p:txBody>
      </p:sp>
      <p:graphicFrame>
        <p:nvGraphicFramePr>
          <p:cNvPr id="1390" name="Google Shape;1390;p123"/>
          <p:cNvGraphicFramePr/>
          <p:nvPr/>
        </p:nvGraphicFramePr>
        <p:xfrm>
          <a:off x="625500" y="4577433"/>
          <a:ext cx="3000000" cy="3000000"/>
        </p:xfrm>
        <a:graphic>
          <a:graphicData uri="http://schemas.openxmlformats.org/drawingml/2006/table">
            <a:tbl>
              <a:tblPr>
                <a:noFill/>
                <a:tableStyleId>{B2062C5B-4F40-4596-A617-48A40577C6E0}</a:tableStyleId>
              </a:tblPr>
              <a:tblGrid>
                <a:gridCol w="3864000"/>
              </a:tblGrid>
              <a:tr h="568925">
                <a:tc>
                  <a:txBody>
                    <a:bodyPr/>
                    <a:lstStyle/>
                    <a:p>
                      <a:pPr indent="0" lvl="0" marL="0" marR="0" rtl="0" algn="l">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CURDATE()</a:t>
                      </a:r>
                      <a:endParaRPr sz="2100" u="none" cap="none" strike="noStrike">
                        <a:latin typeface="Courier New"/>
                        <a:ea typeface="Courier New"/>
                        <a:cs typeface="Courier New"/>
                        <a:sym typeface="Courier New"/>
                      </a:endParaRPr>
                    </a:p>
                  </a:txBody>
                  <a:tcPr marT="121900" marB="121900" marR="121900" marL="121900"/>
                </a:tc>
              </a:tr>
              <a:tr h="617700">
                <a:tc>
                  <a:txBody>
                    <a:bodyPr/>
                    <a:lstStyle/>
                    <a:p>
                      <a:pPr indent="0" lvl="0" marL="25400" marR="25400" rtl="0" algn="l">
                        <a:lnSpc>
                          <a:spcPct val="115000"/>
                        </a:lnSpc>
                        <a:spcBef>
                          <a:spcPts val="0"/>
                        </a:spcBef>
                        <a:spcAft>
                          <a:spcPts val="0"/>
                        </a:spcAft>
                        <a:buClr>
                          <a:srgbClr val="333333"/>
                        </a:buClr>
                        <a:buSzPts val="2100"/>
                        <a:buFont typeface="Courier New"/>
                        <a:buNone/>
                      </a:pPr>
                      <a:r>
                        <a:rPr lang="en" sz="2100" u="none" cap="none" strike="noStrike">
                          <a:solidFill>
                            <a:srgbClr val="333333"/>
                          </a:solidFill>
                          <a:latin typeface="Courier New"/>
                          <a:ea typeface="Courier New"/>
                          <a:cs typeface="Courier New"/>
                          <a:sym typeface="Courier New"/>
                        </a:rPr>
                        <a:t>2020-03-23</a:t>
                      </a:r>
                      <a:endParaRPr sz="2100" u="none" cap="none" strike="noStrike">
                        <a:solidFill>
                          <a:srgbClr val="333333"/>
                        </a:solidFill>
                        <a:latin typeface="Courier New"/>
                        <a:ea typeface="Courier New"/>
                        <a:cs typeface="Courier New"/>
                        <a:sym typeface="Courier New"/>
                      </a:endParaRPr>
                    </a:p>
                  </a:txBody>
                  <a:tcPr marT="121900" marB="121900" marR="121900" marL="121900"/>
                </a:tc>
              </a:tr>
            </a:tbl>
          </a:graphicData>
        </a:graphic>
      </p:graphicFrame>
      <p:sp>
        <p:nvSpPr>
          <p:cNvPr id="1391" name="Google Shape;1391;p123"/>
          <p:cNvSpPr txBox="1"/>
          <p:nvPr/>
        </p:nvSpPr>
        <p:spPr>
          <a:xfrm>
            <a:off x="718368" y="3887333"/>
            <a:ext cx="1510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1392" name="Google Shape;1392;p123"/>
          <p:cNvCxnSpPr/>
          <p:nvPr/>
        </p:nvCxnSpPr>
        <p:spPr>
          <a:xfrm>
            <a:off x="5961716" y="2232571"/>
            <a:ext cx="4400" cy="4087200"/>
          </a:xfrm>
          <a:prstGeom prst="straightConnector1">
            <a:avLst/>
          </a:prstGeom>
          <a:noFill/>
          <a:ln cap="flat" cmpd="sng" w="9525">
            <a:solidFill>
              <a:schemeClr val="dk2"/>
            </a:solidFill>
            <a:prstDash val="solid"/>
            <a:round/>
            <a:headEnd len="sm" w="sm" type="none"/>
            <a:tailEnd len="sm" w="sm" type="none"/>
          </a:ln>
        </p:spPr>
      </p:cxnSp>
      <p:pic>
        <p:nvPicPr>
          <p:cNvPr id="1393" name="Google Shape;1393;p123"/>
          <p:cNvPicPr preferRelativeResize="0"/>
          <p:nvPr/>
        </p:nvPicPr>
        <p:blipFill rotWithShape="1">
          <a:blip r:embed="rId4">
            <a:alphaModFix/>
          </a:blip>
          <a:srcRect b="0" l="0" r="0" t="0"/>
          <a:stretch/>
        </p:blipFill>
        <p:spPr>
          <a:xfrm>
            <a:off x="6619567" y="2148767"/>
            <a:ext cx="4779120" cy="4223933"/>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2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Date Function - Example - 3</a:t>
            </a:r>
            <a:endParaRPr sz="3200">
              <a:solidFill>
                <a:srgbClr val="434343"/>
              </a:solidFill>
              <a:latin typeface="Avenir"/>
              <a:ea typeface="Avenir"/>
              <a:cs typeface="Avenir"/>
              <a:sym typeface="Avenir"/>
            </a:endParaRPr>
          </a:p>
        </p:txBody>
      </p:sp>
      <p:sp>
        <p:nvSpPr>
          <p:cNvPr id="1399" name="Google Shape;1399;p12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00" name="Google Shape;1400;p12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01" name="Google Shape;1401;p12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402" name="Google Shape;1402;p124"/>
          <p:cNvSpPr txBox="1"/>
          <p:nvPr/>
        </p:nvSpPr>
        <p:spPr>
          <a:xfrm>
            <a:off x="625501" y="2355167"/>
            <a:ext cx="16036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03" name="Google Shape;1403;p124"/>
          <p:cNvSpPr txBox="1"/>
          <p:nvPr/>
        </p:nvSpPr>
        <p:spPr>
          <a:xfrm>
            <a:off x="651167" y="3152433"/>
            <a:ext cx="34984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b="1" lang="en" sz="2133">
                <a:solidFill>
                  <a:srgbClr val="333333"/>
                </a:solidFill>
                <a:latin typeface="Courier New"/>
                <a:ea typeface="Courier New"/>
                <a:cs typeface="Courier New"/>
                <a:sym typeface="Courier New"/>
              </a:rPr>
              <a:t> CURTIME();</a:t>
            </a:r>
            <a:endParaRPr b="1" sz="2133">
              <a:solidFill>
                <a:srgbClr val="333333"/>
              </a:solidFill>
              <a:latin typeface="Courier New"/>
              <a:ea typeface="Courier New"/>
              <a:cs typeface="Courier New"/>
              <a:sym typeface="Courier New"/>
            </a:endParaRPr>
          </a:p>
        </p:txBody>
      </p:sp>
      <p:sp>
        <p:nvSpPr>
          <p:cNvPr id="1404" name="Google Shape;1404;p124"/>
          <p:cNvSpPr txBox="1"/>
          <p:nvPr/>
        </p:nvSpPr>
        <p:spPr>
          <a:xfrm>
            <a:off x="702900" y="1400651"/>
            <a:ext cx="101956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highlight>
                  <a:srgbClr val="FFFFFF"/>
                </a:highlight>
                <a:latin typeface="Avenir"/>
                <a:ea typeface="Avenir"/>
                <a:cs typeface="Avenir"/>
                <a:sym typeface="Avenir"/>
              </a:rPr>
              <a:t>CURTIME(): </a:t>
            </a:r>
            <a:r>
              <a:rPr lang="en" sz="2400">
                <a:solidFill>
                  <a:schemeClr val="dk1"/>
                </a:solidFill>
                <a:highlight>
                  <a:srgbClr val="FFFFFF"/>
                </a:highlight>
                <a:latin typeface="Avenir"/>
                <a:ea typeface="Avenir"/>
                <a:cs typeface="Avenir"/>
                <a:sym typeface="Avenir"/>
              </a:rPr>
              <a:t>Returns the current time</a:t>
            </a:r>
            <a:endParaRPr sz="2400">
              <a:solidFill>
                <a:srgbClr val="333333"/>
              </a:solidFill>
              <a:latin typeface="Avenir"/>
              <a:ea typeface="Avenir"/>
              <a:cs typeface="Avenir"/>
              <a:sym typeface="Avenir"/>
            </a:endParaRPr>
          </a:p>
        </p:txBody>
      </p:sp>
      <p:graphicFrame>
        <p:nvGraphicFramePr>
          <p:cNvPr id="1405" name="Google Shape;1405;p124"/>
          <p:cNvGraphicFramePr/>
          <p:nvPr/>
        </p:nvGraphicFramePr>
        <p:xfrm>
          <a:off x="727100" y="4577433"/>
          <a:ext cx="3000000" cy="3000000"/>
        </p:xfrm>
        <a:graphic>
          <a:graphicData uri="http://schemas.openxmlformats.org/drawingml/2006/table">
            <a:tbl>
              <a:tblPr>
                <a:noFill/>
                <a:tableStyleId>{B2062C5B-4F40-4596-A617-48A40577C6E0}</a:tableStyleId>
              </a:tblPr>
              <a:tblGrid>
                <a:gridCol w="2175475"/>
              </a:tblGrid>
              <a:tr h="568925">
                <a:tc>
                  <a:txBody>
                    <a:bodyPr/>
                    <a:lstStyle/>
                    <a:p>
                      <a:pPr indent="0" lvl="0" marL="0" marR="0" rtl="0" algn="l">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CURTIME()</a:t>
                      </a:r>
                      <a:endParaRPr sz="2100" u="none" cap="none" strike="noStrike">
                        <a:latin typeface="Courier New"/>
                        <a:ea typeface="Courier New"/>
                        <a:cs typeface="Courier New"/>
                        <a:sym typeface="Courier New"/>
                      </a:endParaRPr>
                    </a:p>
                  </a:txBody>
                  <a:tcPr marT="121900" marB="121900" marR="121900" marL="121900"/>
                </a:tc>
              </a:tr>
              <a:tr h="617700">
                <a:tc>
                  <a:txBody>
                    <a:bodyPr/>
                    <a:lstStyle/>
                    <a:p>
                      <a:pPr indent="0" lvl="0" marL="25400" marR="25400" rtl="0" algn="l">
                        <a:lnSpc>
                          <a:spcPct val="115000"/>
                        </a:lnSpc>
                        <a:spcBef>
                          <a:spcPts val="0"/>
                        </a:spcBef>
                        <a:spcAft>
                          <a:spcPts val="0"/>
                        </a:spcAft>
                        <a:buClr>
                          <a:srgbClr val="333333"/>
                        </a:buClr>
                        <a:buSzPts val="2100"/>
                        <a:buFont typeface="Courier New"/>
                        <a:buNone/>
                      </a:pPr>
                      <a:r>
                        <a:rPr lang="en" sz="2100" u="none" cap="none" strike="noStrike">
                          <a:solidFill>
                            <a:srgbClr val="333333"/>
                          </a:solidFill>
                          <a:latin typeface="Courier New"/>
                          <a:ea typeface="Courier New"/>
                          <a:cs typeface="Courier New"/>
                          <a:sym typeface="Courier New"/>
                        </a:rPr>
                        <a:t>18:27:17</a:t>
                      </a:r>
                      <a:endParaRPr sz="2100" u="none" cap="none" strike="noStrike">
                        <a:solidFill>
                          <a:srgbClr val="333333"/>
                        </a:solidFill>
                        <a:latin typeface="Courier New"/>
                        <a:ea typeface="Courier New"/>
                        <a:cs typeface="Courier New"/>
                        <a:sym typeface="Courier New"/>
                      </a:endParaRPr>
                    </a:p>
                  </a:txBody>
                  <a:tcPr marT="121900" marB="121900" marR="121900" marL="121900"/>
                </a:tc>
              </a:tr>
            </a:tbl>
          </a:graphicData>
        </a:graphic>
      </p:graphicFrame>
      <p:sp>
        <p:nvSpPr>
          <p:cNvPr id="1406" name="Google Shape;1406;p124"/>
          <p:cNvSpPr txBox="1"/>
          <p:nvPr/>
        </p:nvSpPr>
        <p:spPr>
          <a:xfrm>
            <a:off x="718368" y="3887333"/>
            <a:ext cx="1510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1407" name="Google Shape;1407;p124"/>
          <p:cNvCxnSpPr/>
          <p:nvPr/>
        </p:nvCxnSpPr>
        <p:spPr>
          <a:xfrm>
            <a:off x="5758516" y="2232571"/>
            <a:ext cx="4400" cy="4087200"/>
          </a:xfrm>
          <a:prstGeom prst="straightConnector1">
            <a:avLst/>
          </a:prstGeom>
          <a:noFill/>
          <a:ln cap="flat" cmpd="sng" w="9525">
            <a:solidFill>
              <a:schemeClr val="dk2"/>
            </a:solidFill>
            <a:prstDash val="solid"/>
            <a:round/>
            <a:headEnd len="sm" w="sm" type="none"/>
            <a:tailEnd len="sm" w="sm" type="none"/>
          </a:ln>
        </p:spPr>
      </p:cxnSp>
      <p:pic>
        <p:nvPicPr>
          <p:cNvPr id="1408" name="Google Shape;1408;p124"/>
          <p:cNvPicPr preferRelativeResize="0"/>
          <p:nvPr/>
        </p:nvPicPr>
        <p:blipFill rotWithShape="1">
          <a:blip r:embed="rId4">
            <a:alphaModFix/>
          </a:blip>
          <a:srcRect b="0" l="0" r="0" t="0"/>
          <a:stretch/>
        </p:blipFill>
        <p:spPr>
          <a:xfrm>
            <a:off x="6381749" y="2294951"/>
            <a:ext cx="5054600" cy="39624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125"/>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BIN Function</a:t>
            </a:r>
            <a:endParaRPr sz="6667">
              <a:solidFill>
                <a:srgbClr val="7F7F7F"/>
              </a:solidFill>
              <a:latin typeface="Calibri"/>
              <a:ea typeface="Calibri"/>
              <a:cs typeface="Calibri"/>
              <a:sym typeface="Calibri"/>
            </a:endParaRPr>
          </a:p>
        </p:txBody>
      </p:sp>
      <p:sp>
        <p:nvSpPr>
          <p:cNvPr id="1415" name="Google Shape;1415;p12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16" name="Google Shape;1416;p12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17" name="Google Shape;1417;p12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12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BIN Function - Syntax</a:t>
            </a:r>
            <a:endParaRPr sz="3200">
              <a:solidFill>
                <a:srgbClr val="434343"/>
              </a:solidFill>
              <a:latin typeface="Avenir"/>
              <a:ea typeface="Avenir"/>
              <a:cs typeface="Avenir"/>
              <a:sym typeface="Avenir"/>
            </a:endParaRPr>
          </a:p>
        </p:txBody>
      </p:sp>
      <p:sp>
        <p:nvSpPr>
          <p:cNvPr id="1423" name="Google Shape;1423;p12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24" name="Google Shape;1424;p12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25" name="Google Shape;1425;p12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426" name="Google Shape;1426;p126"/>
          <p:cNvSpPr txBox="1"/>
          <p:nvPr/>
        </p:nvSpPr>
        <p:spPr>
          <a:xfrm>
            <a:off x="1750000" y="2857600"/>
            <a:ext cx="12192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427" name="Google Shape;1427;p126"/>
          <p:cNvSpPr txBox="1"/>
          <p:nvPr/>
        </p:nvSpPr>
        <p:spPr>
          <a:xfrm>
            <a:off x="2981800" y="3383433"/>
            <a:ext cx="7219600" cy="558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ctr">
              <a:lnSpc>
                <a:spcPct val="115000"/>
              </a:lnSpc>
              <a:spcBef>
                <a:spcPts val="0"/>
              </a:spcBef>
              <a:spcAft>
                <a:spcPts val="0"/>
              </a:spcAft>
              <a:buNone/>
            </a:pPr>
            <a:r>
              <a:rPr b="1" lang="en" sz="2133">
                <a:solidFill>
                  <a:srgbClr val="333333"/>
                </a:solidFill>
                <a:latin typeface="Courier New"/>
                <a:ea typeface="Courier New"/>
                <a:cs typeface="Courier New"/>
                <a:sym typeface="Courier New"/>
              </a:rPr>
              <a:t>BIN(num1)</a:t>
            </a:r>
            <a:endParaRPr b="1" sz="2133">
              <a:solidFill>
                <a:srgbClr val="333333"/>
              </a:solidFill>
              <a:latin typeface="Courier New"/>
              <a:ea typeface="Courier New"/>
              <a:cs typeface="Courier New"/>
              <a:sym typeface="Courier New"/>
            </a:endParaRPr>
          </a:p>
        </p:txBody>
      </p:sp>
      <p:sp>
        <p:nvSpPr>
          <p:cNvPr id="1428" name="Google Shape;1428;p126"/>
          <p:cNvSpPr txBox="1"/>
          <p:nvPr/>
        </p:nvSpPr>
        <p:spPr>
          <a:xfrm>
            <a:off x="508000" y="1715400"/>
            <a:ext cx="11252400" cy="797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MySQL BIN() returns the corresponding string representation of the binary value of a BIGINT number</a:t>
            </a:r>
            <a:endParaRPr sz="2133">
              <a:solidFill>
                <a:srgbClr val="444444"/>
              </a:solidFill>
              <a:latin typeface="Avenir"/>
              <a:ea typeface="Avenir"/>
              <a:cs typeface="Avenir"/>
              <a:sym typeface="Avenir"/>
            </a:endParaRPr>
          </a:p>
        </p:txBody>
      </p:sp>
      <p:sp>
        <p:nvSpPr>
          <p:cNvPr id="1429" name="Google Shape;1429;p126"/>
          <p:cNvSpPr txBox="1"/>
          <p:nvPr/>
        </p:nvSpPr>
        <p:spPr>
          <a:xfrm>
            <a:off x="1445200" y="4318233"/>
            <a:ext cx="16256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Argument:</a:t>
            </a:r>
            <a:endParaRPr sz="2133">
              <a:solidFill>
                <a:schemeClr val="dk1"/>
              </a:solidFill>
              <a:latin typeface="Avenir"/>
              <a:ea typeface="Avenir"/>
              <a:cs typeface="Avenir"/>
              <a:sym typeface="Avenir"/>
            </a:endParaRPr>
          </a:p>
        </p:txBody>
      </p:sp>
      <p:graphicFrame>
        <p:nvGraphicFramePr>
          <p:cNvPr id="1430" name="Google Shape;1430;p126"/>
          <p:cNvGraphicFramePr/>
          <p:nvPr/>
        </p:nvGraphicFramePr>
        <p:xfrm>
          <a:off x="3070800" y="4897833"/>
          <a:ext cx="3000000" cy="3000000"/>
        </p:xfrm>
        <a:graphic>
          <a:graphicData uri="http://schemas.openxmlformats.org/drawingml/2006/table">
            <a:tbl>
              <a:tblPr>
                <a:noFill/>
                <a:tableStyleId>{B2062C5B-4F40-4596-A617-48A40577C6E0}</a:tableStyleId>
              </a:tblPr>
              <a:tblGrid>
                <a:gridCol w="1421275"/>
                <a:gridCol w="5798325"/>
              </a:tblGrid>
              <a:tr h="568925">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Name</a:t>
                      </a:r>
                      <a:endParaRPr sz="21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Description</a:t>
                      </a:r>
                      <a:endParaRPr sz="2100" u="none" cap="none" strike="noStrike">
                        <a:latin typeface="Avenir"/>
                        <a:ea typeface="Avenir"/>
                        <a:cs typeface="Avenir"/>
                        <a:sym typeface="Avenir"/>
                      </a:endParaRPr>
                    </a:p>
                  </a:txBody>
                  <a:tcPr marT="121900" marB="121900" marR="121900" marL="121900">
                    <a:solidFill>
                      <a:srgbClr val="D9D9D9"/>
                    </a:solidFill>
                  </a:tcPr>
                </a:tc>
              </a:tr>
              <a:tr h="894050">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num1</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A number whose binary value is to be retrieved</a:t>
                      </a:r>
                      <a:endParaRPr sz="2100" u="none" cap="none" strike="noStrike">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12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BIN Function - Example</a:t>
            </a:r>
            <a:endParaRPr sz="3200">
              <a:solidFill>
                <a:srgbClr val="434343"/>
              </a:solidFill>
              <a:latin typeface="Avenir"/>
              <a:ea typeface="Avenir"/>
              <a:cs typeface="Avenir"/>
              <a:sym typeface="Avenir"/>
            </a:endParaRPr>
          </a:p>
        </p:txBody>
      </p:sp>
      <p:sp>
        <p:nvSpPr>
          <p:cNvPr id="1436" name="Google Shape;1436;p12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37" name="Google Shape;1437;p12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38" name="Google Shape;1438;p12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439" name="Google Shape;1439;p127"/>
          <p:cNvSpPr txBox="1"/>
          <p:nvPr/>
        </p:nvSpPr>
        <p:spPr>
          <a:xfrm>
            <a:off x="1506268" y="3005751"/>
            <a:ext cx="16036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40" name="Google Shape;1440;p127"/>
          <p:cNvSpPr txBox="1"/>
          <p:nvPr/>
        </p:nvSpPr>
        <p:spPr>
          <a:xfrm>
            <a:off x="2714467" y="3863633"/>
            <a:ext cx="6956400" cy="558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ctr">
              <a:lnSpc>
                <a:spcPct val="115000"/>
              </a:lnSpc>
              <a:spcBef>
                <a:spcPts val="0"/>
              </a:spcBef>
              <a:spcAft>
                <a:spcPts val="0"/>
              </a:spcAft>
              <a:buNone/>
            </a:pPr>
            <a:r>
              <a:rPr b="1" lang="en" sz="2133">
                <a:solidFill>
                  <a:srgbClr val="333333"/>
                </a:solidFill>
                <a:latin typeface="Courier New"/>
                <a:ea typeface="Courier New"/>
                <a:cs typeface="Courier New"/>
                <a:sym typeface="Courier New"/>
              </a:rPr>
              <a:t>Select BIN(255);</a:t>
            </a:r>
            <a:endParaRPr b="1" sz="2133">
              <a:solidFill>
                <a:srgbClr val="333333"/>
              </a:solidFill>
              <a:latin typeface="Courier New"/>
              <a:ea typeface="Courier New"/>
              <a:cs typeface="Courier New"/>
              <a:sym typeface="Courier New"/>
            </a:endParaRPr>
          </a:p>
        </p:txBody>
      </p:sp>
      <p:sp>
        <p:nvSpPr>
          <p:cNvPr id="1441" name="Google Shape;1441;p127"/>
          <p:cNvSpPr txBox="1"/>
          <p:nvPr/>
        </p:nvSpPr>
        <p:spPr>
          <a:xfrm>
            <a:off x="508000" y="1855200"/>
            <a:ext cx="11252400" cy="797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The following MySQL statement returns the string representation of 255, i.e. '11111111'</a:t>
            </a:r>
            <a:endParaRPr sz="2133">
              <a:solidFill>
                <a:srgbClr val="444444"/>
              </a:solidFill>
              <a:latin typeface="Avenir"/>
              <a:ea typeface="Avenir"/>
              <a:cs typeface="Avenir"/>
              <a:sym typeface="Avenir"/>
            </a:endParaRPr>
          </a:p>
        </p:txBody>
      </p:sp>
      <p:sp>
        <p:nvSpPr>
          <p:cNvPr id="1442" name="Google Shape;1442;p127"/>
          <p:cNvSpPr txBox="1"/>
          <p:nvPr/>
        </p:nvSpPr>
        <p:spPr>
          <a:xfrm>
            <a:off x="1495267" y="4351600"/>
            <a:ext cx="12192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1443" name="Google Shape;1443;p127"/>
          <p:cNvPicPr preferRelativeResize="0"/>
          <p:nvPr/>
        </p:nvPicPr>
        <p:blipFill rotWithShape="1">
          <a:blip r:embed="rId4">
            <a:alphaModFix/>
          </a:blip>
          <a:srcRect b="0" l="0" r="0" t="79858"/>
          <a:stretch/>
        </p:blipFill>
        <p:spPr>
          <a:xfrm>
            <a:off x="4190684" y="5103300"/>
            <a:ext cx="3810635" cy="857267"/>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128"/>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CAST Function</a:t>
            </a:r>
            <a:endParaRPr sz="6667">
              <a:solidFill>
                <a:srgbClr val="7F7F7F"/>
              </a:solidFill>
              <a:latin typeface="Calibri"/>
              <a:ea typeface="Calibri"/>
              <a:cs typeface="Calibri"/>
              <a:sym typeface="Calibri"/>
            </a:endParaRPr>
          </a:p>
        </p:txBody>
      </p:sp>
      <p:sp>
        <p:nvSpPr>
          <p:cNvPr id="1450" name="Google Shape;1450;p12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51" name="Google Shape;1451;p12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52" name="Google Shape;1452;p12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PRIMARY KEY Constraint</a:t>
            </a:r>
            <a:endParaRPr sz="3200">
              <a:solidFill>
                <a:srgbClr val="434343"/>
              </a:solidFill>
              <a:latin typeface="Avenir"/>
              <a:ea typeface="Avenir"/>
              <a:cs typeface="Avenir"/>
              <a:sym typeface="Avenir"/>
            </a:endParaRPr>
          </a:p>
        </p:txBody>
      </p:sp>
      <p:sp>
        <p:nvSpPr>
          <p:cNvPr id="203" name="Google Shape;203;p1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04" name="Google Shape;204;p1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05" name="Google Shape;205;p1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06" name="Google Shape;206;p12"/>
          <p:cNvSpPr txBox="1"/>
          <p:nvPr/>
        </p:nvSpPr>
        <p:spPr>
          <a:xfrm>
            <a:off x="508000" y="2087267"/>
            <a:ext cx="11359600" cy="34960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PRIMARY KEY constraint uniquely identifies each record in a table</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0" lvl="0" marL="0" marR="0" rtl="0" algn="l">
              <a:spcBef>
                <a:spcPts val="0"/>
              </a:spcBef>
              <a:spcAft>
                <a:spcPts val="0"/>
              </a:spcAft>
              <a:buNone/>
            </a:pPr>
            <a:r>
              <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Primary keys must contain UNIQUE values, and cannot contain NULL values</a:t>
            </a:r>
            <a:endParaRPr sz="2133">
              <a:solidFill>
                <a:srgbClr val="333333"/>
              </a:solidFill>
              <a:latin typeface="Avenir"/>
              <a:ea typeface="Avenir"/>
              <a:cs typeface="Avenir"/>
              <a:sym typeface="Avenir"/>
            </a:endParaRPr>
          </a:p>
          <a:p>
            <a:pPr indent="0" lvl="0" marL="0" marR="0" rtl="0" algn="l">
              <a:spcBef>
                <a:spcPts val="0"/>
              </a:spcBef>
              <a:spcAft>
                <a:spcPts val="0"/>
              </a:spcAft>
              <a:buNone/>
            </a:pPr>
            <a:r>
              <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A table can have only ONE primary key</a:t>
            </a:r>
            <a:endParaRPr sz="2133">
              <a:solidFill>
                <a:srgbClr val="333333"/>
              </a:solidFill>
              <a:latin typeface="Avenir"/>
              <a:ea typeface="Avenir"/>
              <a:cs typeface="Avenir"/>
              <a:sym typeface="Aveni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12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CAST Function - Syntax</a:t>
            </a:r>
            <a:endParaRPr sz="3200">
              <a:solidFill>
                <a:srgbClr val="434343"/>
              </a:solidFill>
              <a:latin typeface="Avenir"/>
              <a:ea typeface="Avenir"/>
              <a:cs typeface="Avenir"/>
              <a:sym typeface="Avenir"/>
            </a:endParaRPr>
          </a:p>
        </p:txBody>
      </p:sp>
      <p:sp>
        <p:nvSpPr>
          <p:cNvPr id="1458" name="Google Shape;1458;p12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59" name="Google Shape;1459;p12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60" name="Google Shape;1460;p12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461" name="Google Shape;1461;p129"/>
          <p:cNvSpPr txBox="1"/>
          <p:nvPr/>
        </p:nvSpPr>
        <p:spPr>
          <a:xfrm>
            <a:off x="826435" y="2377400"/>
            <a:ext cx="16036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62" name="Google Shape;1462;p129"/>
          <p:cNvSpPr txBox="1"/>
          <p:nvPr/>
        </p:nvSpPr>
        <p:spPr>
          <a:xfrm>
            <a:off x="2158000" y="2994462"/>
            <a:ext cx="7876000" cy="558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ctr">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CAST(</a:t>
            </a:r>
            <a:r>
              <a:rPr i="1" lang="en" sz="2133">
                <a:solidFill>
                  <a:schemeClr val="dk1"/>
                </a:solidFill>
                <a:latin typeface="Courier New"/>
                <a:ea typeface="Courier New"/>
                <a:cs typeface="Courier New"/>
                <a:sym typeface="Courier New"/>
              </a:rPr>
              <a:t>value</a:t>
            </a:r>
            <a:r>
              <a:rPr b="1" lang="en" sz="2133">
                <a:solidFill>
                  <a:schemeClr val="dk1"/>
                </a:solidFill>
                <a:highlight>
                  <a:srgbClr val="FFFFFF"/>
                </a:highlight>
                <a:latin typeface="Courier New"/>
                <a:ea typeface="Courier New"/>
                <a:cs typeface="Courier New"/>
                <a:sym typeface="Courier New"/>
              </a:rPr>
              <a:t> AS </a:t>
            </a:r>
            <a:r>
              <a:rPr i="1" lang="en" sz="2133">
                <a:solidFill>
                  <a:schemeClr val="dk1"/>
                </a:solidFill>
                <a:latin typeface="Courier New"/>
                <a:ea typeface="Courier New"/>
                <a:cs typeface="Courier New"/>
                <a:sym typeface="Courier New"/>
              </a:rPr>
              <a:t>datatype</a:t>
            </a:r>
            <a:r>
              <a:rPr b="1" lang="en" sz="2133">
                <a:solidFill>
                  <a:schemeClr val="dk1"/>
                </a:solidFill>
                <a:highlight>
                  <a:srgbClr val="FFFFFF"/>
                </a:highlight>
                <a:latin typeface="Courier New"/>
                <a:ea typeface="Courier New"/>
                <a:cs typeface="Courier New"/>
                <a:sym typeface="Courier New"/>
              </a:rPr>
              <a:t>)</a:t>
            </a:r>
            <a:endParaRPr b="1" sz="2133">
              <a:solidFill>
                <a:srgbClr val="333333"/>
              </a:solidFill>
              <a:latin typeface="Courier New"/>
              <a:ea typeface="Courier New"/>
              <a:cs typeface="Courier New"/>
              <a:sym typeface="Courier New"/>
            </a:endParaRPr>
          </a:p>
        </p:txBody>
      </p:sp>
      <p:sp>
        <p:nvSpPr>
          <p:cNvPr id="1463" name="Google Shape;1463;p129"/>
          <p:cNvSpPr txBox="1"/>
          <p:nvPr/>
        </p:nvSpPr>
        <p:spPr>
          <a:xfrm>
            <a:off x="508000" y="1705467"/>
            <a:ext cx="10390400" cy="797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CAST() function converts a value (of any type) into the specified datatype</a:t>
            </a:r>
            <a:endParaRPr sz="2133">
              <a:solidFill>
                <a:srgbClr val="444444"/>
              </a:solidFill>
              <a:latin typeface="Avenir"/>
              <a:ea typeface="Avenir"/>
              <a:cs typeface="Avenir"/>
              <a:sym typeface="Avenir"/>
            </a:endParaRPr>
          </a:p>
        </p:txBody>
      </p:sp>
      <p:sp>
        <p:nvSpPr>
          <p:cNvPr id="1464" name="Google Shape;1464;p129"/>
          <p:cNvSpPr txBox="1"/>
          <p:nvPr/>
        </p:nvSpPr>
        <p:spPr>
          <a:xfrm>
            <a:off x="901337" y="3540032"/>
            <a:ext cx="1818563" cy="590427"/>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Argument:</a:t>
            </a:r>
            <a:endParaRPr sz="2133">
              <a:solidFill>
                <a:schemeClr val="dk1"/>
              </a:solidFill>
              <a:latin typeface="Avenir"/>
              <a:ea typeface="Avenir"/>
              <a:cs typeface="Avenir"/>
              <a:sym typeface="Avenir"/>
            </a:endParaRPr>
          </a:p>
        </p:txBody>
      </p:sp>
      <p:graphicFrame>
        <p:nvGraphicFramePr>
          <p:cNvPr id="1465" name="Google Shape;1465;p129"/>
          <p:cNvGraphicFramePr/>
          <p:nvPr/>
        </p:nvGraphicFramePr>
        <p:xfrm>
          <a:off x="2158012" y="4206241"/>
          <a:ext cx="3000000" cy="3000000"/>
        </p:xfrm>
        <a:graphic>
          <a:graphicData uri="http://schemas.openxmlformats.org/drawingml/2006/table">
            <a:tbl>
              <a:tblPr>
                <a:noFill/>
                <a:tableStyleId>{B2062C5B-4F40-4596-A617-48A40577C6E0}</a:tableStyleId>
              </a:tblPr>
              <a:tblGrid>
                <a:gridCol w="1568175"/>
                <a:gridCol w="6397525"/>
              </a:tblGrid>
              <a:tr h="945300">
                <a:tc>
                  <a:txBody>
                    <a:bodyPr/>
                    <a:lstStyle/>
                    <a:p>
                      <a:pPr indent="0" lvl="0" marL="0" marR="0" rtl="0" algn="l">
                        <a:spcBef>
                          <a:spcPts val="0"/>
                        </a:spcBef>
                        <a:spcAft>
                          <a:spcPts val="0"/>
                        </a:spcAft>
                        <a:buClr>
                          <a:schemeClr val="dk1"/>
                        </a:buClr>
                        <a:buSzPts val="2100"/>
                        <a:buFont typeface="Avenir"/>
                        <a:buNone/>
                      </a:pPr>
                      <a:r>
                        <a:rPr b="1" lang="en" sz="2100" u="none" cap="none" strike="noStrike">
                          <a:latin typeface="Avenir"/>
                          <a:ea typeface="Avenir"/>
                          <a:cs typeface="Avenir"/>
                          <a:sym typeface="Avenir"/>
                        </a:rPr>
                        <a:t>Parameter</a:t>
                      </a:r>
                      <a:endParaRPr b="1" sz="21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100"/>
                        <a:buFont typeface="Avenir"/>
                        <a:buNone/>
                      </a:pPr>
                      <a:r>
                        <a:rPr b="1" lang="en" sz="2100" u="none" cap="none" strike="noStrike">
                          <a:latin typeface="Avenir"/>
                          <a:ea typeface="Avenir"/>
                          <a:cs typeface="Avenir"/>
                          <a:sym typeface="Avenir"/>
                        </a:rPr>
                        <a:t>Description</a:t>
                      </a:r>
                      <a:endParaRPr b="1" sz="2100" u="none" cap="none" strike="noStrike">
                        <a:latin typeface="Avenir"/>
                        <a:ea typeface="Avenir"/>
                        <a:cs typeface="Avenir"/>
                        <a:sym typeface="Avenir"/>
                      </a:endParaRPr>
                    </a:p>
                  </a:txBody>
                  <a:tcPr marT="121900" marB="121900" marR="121900" marL="121900">
                    <a:solidFill>
                      <a:srgbClr val="D9D9D9"/>
                    </a:solidFill>
                  </a:tcPr>
                </a:tc>
              </a:tr>
              <a:tr h="687550">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value</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Required. The value to convert</a:t>
                      </a:r>
                      <a:endParaRPr sz="2100" u="none" cap="none" strike="noStrike">
                        <a:latin typeface="Avenir"/>
                        <a:ea typeface="Avenir"/>
                        <a:cs typeface="Avenir"/>
                        <a:sym typeface="Avenir"/>
                      </a:endParaRPr>
                    </a:p>
                  </a:txBody>
                  <a:tcPr marT="121900" marB="121900" marR="121900" marL="121900"/>
                </a:tc>
              </a:tr>
            </a:tbl>
          </a:graphicData>
        </a:graphic>
      </p:graphicFrame>
      <p:graphicFrame>
        <p:nvGraphicFramePr>
          <p:cNvPr id="1466" name="Google Shape;1466;p129"/>
          <p:cNvGraphicFramePr/>
          <p:nvPr/>
        </p:nvGraphicFramePr>
        <p:xfrm>
          <a:off x="2158001" y="5843967"/>
          <a:ext cx="3000000" cy="3000000"/>
        </p:xfrm>
        <a:graphic>
          <a:graphicData uri="http://schemas.openxmlformats.org/drawingml/2006/table">
            <a:tbl>
              <a:tblPr>
                <a:noFill/>
                <a:tableStyleId>{B2062C5B-4F40-4596-A617-48A40577C6E0}</a:tableStyleId>
              </a:tblPr>
              <a:tblGrid>
                <a:gridCol w="1563400"/>
                <a:gridCol w="6378100"/>
              </a:tblGrid>
              <a:tr h="568925">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datatype</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Required. The datatype to convert to</a:t>
                      </a:r>
                      <a:endParaRPr sz="2100" u="none" cap="none" strike="noStrike">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13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CAST Function - Example - 1</a:t>
            </a:r>
            <a:endParaRPr sz="3200">
              <a:solidFill>
                <a:srgbClr val="434343"/>
              </a:solidFill>
              <a:latin typeface="Avenir"/>
              <a:ea typeface="Avenir"/>
              <a:cs typeface="Avenir"/>
              <a:sym typeface="Avenir"/>
            </a:endParaRPr>
          </a:p>
        </p:txBody>
      </p:sp>
      <p:sp>
        <p:nvSpPr>
          <p:cNvPr id="1472" name="Google Shape;1472;p13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73" name="Google Shape;1473;p13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74" name="Google Shape;1474;p13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475" name="Google Shape;1475;p130"/>
          <p:cNvSpPr txBox="1"/>
          <p:nvPr/>
        </p:nvSpPr>
        <p:spPr>
          <a:xfrm>
            <a:off x="2299800" y="2618467"/>
            <a:ext cx="1330000" cy="492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76" name="Google Shape;1476;p130"/>
          <p:cNvSpPr txBox="1"/>
          <p:nvPr/>
        </p:nvSpPr>
        <p:spPr>
          <a:xfrm>
            <a:off x="2464601" y="3465867"/>
            <a:ext cx="8137600" cy="558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ctr">
              <a:lnSpc>
                <a:spcPct val="115000"/>
              </a:lnSpc>
              <a:spcBef>
                <a:spcPts val="0"/>
              </a:spcBef>
              <a:spcAft>
                <a:spcPts val="0"/>
              </a:spcAft>
              <a:buNone/>
            </a:pPr>
            <a:r>
              <a:rPr b="1" lang="en" sz="2133">
                <a:solidFill>
                  <a:srgbClr val="444444"/>
                </a:solidFill>
                <a:highlight>
                  <a:srgbClr val="FFFFFF"/>
                </a:highlight>
                <a:latin typeface="Courier New"/>
                <a:ea typeface="Courier New"/>
                <a:cs typeface="Courier New"/>
                <a:sym typeface="Courier New"/>
              </a:rPr>
              <a:t>SELECT</a:t>
            </a:r>
            <a:r>
              <a:rPr lang="en" sz="2133">
                <a:solidFill>
                  <a:schemeClr val="dk1"/>
                </a:solidFill>
                <a:highlight>
                  <a:srgbClr val="FFFFFF"/>
                </a:highlight>
                <a:latin typeface="Courier New"/>
                <a:ea typeface="Courier New"/>
                <a:cs typeface="Courier New"/>
                <a:sym typeface="Courier New"/>
              </a:rPr>
              <a:t> CAST(150 </a:t>
            </a:r>
            <a:r>
              <a:rPr b="1" lang="en" sz="2133">
                <a:solidFill>
                  <a:srgbClr val="444444"/>
                </a:solidFill>
                <a:highlight>
                  <a:srgbClr val="FFFFFF"/>
                </a:highlight>
                <a:latin typeface="Courier New"/>
                <a:ea typeface="Courier New"/>
                <a:cs typeface="Courier New"/>
                <a:sym typeface="Courier New"/>
              </a:rPr>
              <a:t>AS</a:t>
            </a:r>
            <a:r>
              <a:rPr lang="en" sz="2133">
                <a:solidFill>
                  <a:schemeClr val="dk1"/>
                </a:solidFill>
                <a:highlight>
                  <a:srgbClr val="FFFFFF"/>
                </a:highlight>
                <a:latin typeface="Courier New"/>
                <a:ea typeface="Courier New"/>
                <a:cs typeface="Courier New"/>
                <a:sym typeface="Courier New"/>
              </a:rPr>
              <a:t> CHAR);</a:t>
            </a:r>
            <a:endParaRPr b="1" sz="2133">
              <a:solidFill>
                <a:srgbClr val="333333"/>
              </a:solidFill>
              <a:latin typeface="Courier New"/>
              <a:ea typeface="Courier New"/>
              <a:cs typeface="Courier New"/>
              <a:sym typeface="Courier New"/>
            </a:endParaRPr>
          </a:p>
        </p:txBody>
      </p:sp>
      <p:sp>
        <p:nvSpPr>
          <p:cNvPr id="1477" name="Google Shape;1477;p130"/>
          <p:cNvSpPr txBox="1"/>
          <p:nvPr/>
        </p:nvSpPr>
        <p:spPr>
          <a:xfrm>
            <a:off x="508000" y="1807067"/>
            <a:ext cx="10390400" cy="5580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Converting a value to a CHAR data type</a:t>
            </a:r>
            <a:endParaRPr sz="2133">
              <a:solidFill>
                <a:srgbClr val="444444"/>
              </a:solidFill>
              <a:latin typeface="Avenir"/>
              <a:ea typeface="Avenir"/>
              <a:cs typeface="Avenir"/>
              <a:sym typeface="Avenir"/>
            </a:endParaRPr>
          </a:p>
        </p:txBody>
      </p:sp>
      <p:sp>
        <p:nvSpPr>
          <p:cNvPr id="1478" name="Google Shape;1478;p130"/>
          <p:cNvSpPr txBox="1"/>
          <p:nvPr/>
        </p:nvSpPr>
        <p:spPr>
          <a:xfrm>
            <a:off x="2299800" y="4427551"/>
            <a:ext cx="17896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1479" name="Google Shape;1479;p130"/>
          <p:cNvPicPr preferRelativeResize="0"/>
          <p:nvPr/>
        </p:nvPicPr>
        <p:blipFill rotWithShape="1">
          <a:blip r:embed="rId4">
            <a:alphaModFix/>
          </a:blip>
          <a:srcRect b="0" l="2056" r="0" t="0"/>
          <a:stretch/>
        </p:blipFill>
        <p:spPr>
          <a:xfrm>
            <a:off x="4667484" y="4985568"/>
            <a:ext cx="2857033" cy="1633033"/>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13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CAST Function - Example - 2</a:t>
            </a:r>
            <a:endParaRPr sz="3200">
              <a:solidFill>
                <a:srgbClr val="434343"/>
              </a:solidFill>
              <a:latin typeface="Avenir"/>
              <a:ea typeface="Avenir"/>
              <a:cs typeface="Avenir"/>
              <a:sym typeface="Avenir"/>
            </a:endParaRPr>
          </a:p>
        </p:txBody>
      </p:sp>
      <p:sp>
        <p:nvSpPr>
          <p:cNvPr id="1485" name="Google Shape;1485;p13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86" name="Google Shape;1486;p13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87" name="Google Shape;1487;p13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488" name="Google Shape;1488;p131"/>
          <p:cNvSpPr txBox="1"/>
          <p:nvPr/>
        </p:nvSpPr>
        <p:spPr>
          <a:xfrm>
            <a:off x="1711233" y="2804600"/>
            <a:ext cx="1603600" cy="492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89" name="Google Shape;1489;p131"/>
          <p:cNvSpPr txBox="1"/>
          <p:nvPr/>
        </p:nvSpPr>
        <p:spPr>
          <a:xfrm>
            <a:off x="2214800" y="3353200"/>
            <a:ext cx="7762400" cy="558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ctr">
              <a:lnSpc>
                <a:spcPct val="115000"/>
              </a:lnSpc>
              <a:spcBef>
                <a:spcPts val="0"/>
              </a:spcBef>
              <a:spcAft>
                <a:spcPts val="0"/>
              </a:spcAft>
              <a:buNone/>
            </a:pPr>
            <a:r>
              <a:rPr b="1" lang="en" sz="2133">
                <a:solidFill>
                  <a:srgbClr val="444444"/>
                </a:solidFill>
                <a:highlight>
                  <a:srgbClr val="FFFFFF"/>
                </a:highlight>
                <a:latin typeface="Courier New"/>
                <a:ea typeface="Courier New"/>
                <a:cs typeface="Courier New"/>
                <a:sym typeface="Courier New"/>
              </a:rPr>
              <a:t>SELECT</a:t>
            </a:r>
            <a:r>
              <a:rPr lang="en" sz="2133">
                <a:solidFill>
                  <a:schemeClr val="dk1"/>
                </a:solidFill>
                <a:highlight>
                  <a:srgbClr val="FFFFFF"/>
                </a:highlight>
                <a:latin typeface="Courier New"/>
                <a:ea typeface="Courier New"/>
                <a:cs typeface="Courier New"/>
                <a:sym typeface="Courier New"/>
              </a:rPr>
              <a:t> CAST(</a:t>
            </a:r>
            <a:r>
              <a:rPr b="1" lang="en" sz="2133">
                <a:solidFill>
                  <a:srgbClr val="A52A2A"/>
                </a:solidFill>
                <a:highlight>
                  <a:srgbClr val="FFFFFF"/>
                </a:highlight>
                <a:latin typeface="Courier New"/>
                <a:ea typeface="Courier New"/>
                <a:cs typeface="Courier New"/>
                <a:sym typeface="Courier New"/>
              </a:rPr>
              <a:t>"14:06:10"</a:t>
            </a:r>
            <a:r>
              <a:rPr lang="en" sz="2133">
                <a:solidFill>
                  <a:schemeClr val="dk1"/>
                </a:solidFill>
                <a:highlight>
                  <a:srgbClr val="FFFFFF"/>
                </a:highlight>
                <a:latin typeface="Courier New"/>
                <a:ea typeface="Courier New"/>
                <a:cs typeface="Courier New"/>
                <a:sym typeface="Courier New"/>
              </a:rPr>
              <a:t> </a:t>
            </a:r>
            <a:r>
              <a:rPr b="1" lang="en" sz="2133">
                <a:solidFill>
                  <a:srgbClr val="444444"/>
                </a:solidFill>
                <a:highlight>
                  <a:srgbClr val="FFFFFF"/>
                </a:highlight>
                <a:latin typeface="Courier New"/>
                <a:ea typeface="Courier New"/>
                <a:cs typeface="Courier New"/>
                <a:sym typeface="Courier New"/>
              </a:rPr>
              <a:t>AS</a:t>
            </a:r>
            <a:r>
              <a:rPr lang="en" sz="2133">
                <a:solidFill>
                  <a:schemeClr val="dk1"/>
                </a:solidFill>
                <a:highlight>
                  <a:srgbClr val="FFFFFF"/>
                </a:highlight>
                <a:latin typeface="Courier New"/>
                <a:ea typeface="Courier New"/>
                <a:cs typeface="Courier New"/>
                <a:sym typeface="Courier New"/>
              </a:rPr>
              <a:t> TIME);</a:t>
            </a:r>
            <a:endParaRPr b="1" sz="2133">
              <a:solidFill>
                <a:srgbClr val="333333"/>
              </a:solidFill>
              <a:latin typeface="Courier New"/>
              <a:ea typeface="Courier New"/>
              <a:cs typeface="Courier New"/>
              <a:sym typeface="Courier New"/>
            </a:endParaRPr>
          </a:p>
        </p:txBody>
      </p:sp>
      <p:sp>
        <p:nvSpPr>
          <p:cNvPr id="1490" name="Google Shape;1490;p131"/>
          <p:cNvSpPr txBox="1"/>
          <p:nvPr/>
        </p:nvSpPr>
        <p:spPr>
          <a:xfrm>
            <a:off x="503400" y="1801784"/>
            <a:ext cx="10395200" cy="5580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Converting a value to a TIME datatype</a:t>
            </a:r>
            <a:endParaRPr sz="2133">
              <a:solidFill>
                <a:srgbClr val="444444"/>
              </a:solidFill>
              <a:latin typeface="Avenir"/>
              <a:ea typeface="Avenir"/>
              <a:cs typeface="Avenir"/>
              <a:sym typeface="Avenir"/>
            </a:endParaRPr>
          </a:p>
        </p:txBody>
      </p:sp>
      <p:sp>
        <p:nvSpPr>
          <p:cNvPr id="1491" name="Google Shape;1491;p131"/>
          <p:cNvSpPr txBox="1"/>
          <p:nvPr/>
        </p:nvSpPr>
        <p:spPr>
          <a:xfrm>
            <a:off x="1711233" y="4551051"/>
            <a:ext cx="17896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1492" name="Google Shape;1492;p131"/>
          <p:cNvPicPr preferRelativeResize="0"/>
          <p:nvPr/>
        </p:nvPicPr>
        <p:blipFill rotWithShape="1">
          <a:blip r:embed="rId4">
            <a:alphaModFix/>
          </a:blip>
          <a:srcRect b="0" l="0" r="0" t="0"/>
          <a:stretch/>
        </p:blipFill>
        <p:spPr>
          <a:xfrm>
            <a:off x="4192634" y="5028501"/>
            <a:ext cx="3806733" cy="1602067"/>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132"/>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lnSpc>
                <a:spcPct val="115000"/>
              </a:lnSpc>
              <a:spcBef>
                <a:spcPts val="1067"/>
              </a:spcBef>
              <a:spcAft>
                <a:spcPts val="1067"/>
              </a:spcAft>
              <a:buNone/>
            </a:pPr>
            <a:r>
              <a:rPr lang="en" sz="6667">
                <a:solidFill>
                  <a:srgbClr val="7F7F7F"/>
                </a:solidFill>
                <a:highlight>
                  <a:srgbClr val="FFFFFF"/>
                </a:highlight>
                <a:latin typeface="Calibri"/>
                <a:ea typeface="Calibri"/>
                <a:cs typeface="Calibri"/>
                <a:sym typeface="Calibri"/>
              </a:rPr>
              <a:t>COALESCE</a:t>
            </a:r>
            <a:r>
              <a:rPr lang="en" sz="4200">
                <a:solidFill>
                  <a:schemeClr val="dk1"/>
                </a:solidFill>
                <a:highlight>
                  <a:srgbClr val="FFFFFF"/>
                </a:highlight>
                <a:latin typeface="Calibri"/>
                <a:ea typeface="Calibri"/>
                <a:cs typeface="Calibri"/>
                <a:sym typeface="Calibri"/>
              </a:rPr>
              <a:t> </a:t>
            </a:r>
            <a:r>
              <a:rPr lang="en" sz="6667">
                <a:solidFill>
                  <a:srgbClr val="7F7F7F"/>
                </a:solidFill>
                <a:latin typeface="Calibri"/>
                <a:ea typeface="Calibri"/>
                <a:cs typeface="Calibri"/>
                <a:sym typeface="Calibri"/>
              </a:rPr>
              <a:t>Function</a:t>
            </a:r>
            <a:endParaRPr sz="6667">
              <a:solidFill>
                <a:srgbClr val="7F7F7F"/>
              </a:solidFill>
              <a:latin typeface="Calibri"/>
              <a:ea typeface="Calibri"/>
              <a:cs typeface="Calibri"/>
              <a:sym typeface="Calibri"/>
            </a:endParaRPr>
          </a:p>
        </p:txBody>
      </p:sp>
      <p:sp>
        <p:nvSpPr>
          <p:cNvPr id="1499" name="Google Shape;1499;p13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00" name="Google Shape;1500;p13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01" name="Google Shape;1501;p13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13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COALESCE Function - Syntax</a:t>
            </a:r>
            <a:endParaRPr sz="3200">
              <a:solidFill>
                <a:srgbClr val="434343"/>
              </a:solidFill>
              <a:latin typeface="Avenir"/>
              <a:ea typeface="Avenir"/>
              <a:cs typeface="Avenir"/>
              <a:sym typeface="Avenir"/>
            </a:endParaRPr>
          </a:p>
        </p:txBody>
      </p:sp>
      <p:sp>
        <p:nvSpPr>
          <p:cNvPr id="1507" name="Google Shape;1507;p13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08" name="Google Shape;1508;p13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09" name="Google Shape;1509;p13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10" name="Google Shape;1510;p133"/>
          <p:cNvSpPr txBox="1"/>
          <p:nvPr/>
        </p:nvSpPr>
        <p:spPr>
          <a:xfrm>
            <a:off x="2598533" y="3499700"/>
            <a:ext cx="7326800" cy="558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ctr">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COALESCE(</a:t>
            </a:r>
            <a:r>
              <a:rPr b="1" i="1" lang="en" sz="2133">
                <a:solidFill>
                  <a:schemeClr val="dk1"/>
                </a:solidFill>
                <a:latin typeface="Courier New"/>
                <a:ea typeface="Courier New"/>
                <a:cs typeface="Courier New"/>
                <a:sym typeface="Courier New"/>
              </a:rPr>
              <a:t>val1</a:t>
            </a:r>
            <a:r>
              <a:rPr b="1" lang="en" sz="2133">
                <a:solidFill>
                  <a:schemeClr val="dk1"/>
                </a:solidFill>
                <a:highlight>
                  <a:srgbClr val="FFFFFF"/>
                </a:highlight>
                <a:latin typeface="Courier New"/>
                <a:ea typeface="Courier New"/>
                <a:cs typeface="Courier New"/>
                <a:sym typeface="Courier New"/>
              </a:rPr>
              <a:t>, </a:t>
            </a:r>
            <a:r>
              <a:rPr b="1" i="1" lang="en" sz="2133">
                <a:solidFill>
                  <a:schemeClr val="dk1"/>
                </a:solidFill>
                <a:latin typeface="Courier New"/>
                <a:ea typeface="Courier New"/>
                <a:cs typeface="Courier New"/>
                <a:sym typeface="Courier New"/>
              </a:rPr>
              <a:t>val2</a:t>
            </a:r>
            <a:r>
              <a:rPr b="1" lang="en" sz="2133">
                <a:solidFill>
                  <a:schemeClr val="dk1"/>
                </a:solidFill>
                <a:highlight>
                  <a:srgbClr val="FFFFFF"/>
                </a:highlight>
                <a:latin typeface="Courier New"/>
                <a:ea typeface="Courier New"/>
                <a:cs typeface="Courier New"/>
                <a:sym typeface="Courier New"/>
              </a:rPr>
              <a:t>, </a:t>
            </a:r>
            <a:r>
              <a:rPr b="1" i="1" lang="en" sz="2133">
                <a:solidFill>
                  <a:schemeClr val="dk1"/>
                </a:solidFill>
                <a:latin typeface="Courier New"/>
                <a:ea typeface="Courier New"/>
                <a:cs typeface="Courier New"/>
                <a:sym typeface="Courier New"/>
              </a:rPr>
              <a:t>....</a:t>
            </a:r>
            <a:r>
              <a:rPr b="1" lang="en" sz="2133">
                <a:solidFill>
                  <a:schemeClr val="dk1"/>
                </a:solidFill>
                <a:highlight>
                  <a:srgbClr val="FFFFFF"/>
                </a:highlight>
                <a:latin typeface="Courier New"/>
                <a:ea typeface="Courier New"/>
                <a:cs typeface="Courier New"/>
                <a:sym typeface="Courier New"/>
              </a:rPr>
              <a:t>, </a:t>
            </a:r>
            <a:r>
              <a:rPr b="1" i="1" lang="en" sz="2133">
                <a:solidFill>
                  <a:schemeClr val="dk1"/>
                </a:solidFill>
                <a:latin typeface="Courier New"/>
                <a:ea typeface="Courier New"/>
                <a:cs typeface="Courier New"/>
                <a:sym typeface="Courier New"/>
              </a:rPr>
              <a:t>val_n</a:t>
            </a:r>
            <a:r>
              <a:rPr b="1" lang="en" sz="2133">
                <a:solidFill>
                  <a:schemeClr val="dk1"/>
                </a:solidFill>
                <a:highlight>
                  <a:srgbClr val="FFFFFF"/>
                </a:highlight>
                <a:latin typeface="Courier New"/>
                <a:ea typeface="Courier New"/>
                <a:cs typeface="Courier New"/>
                <a:sym typeface="Courier New"/>
              </a:rPr>
              <a:t>)</a:t>
            </a:r>
            <a:endParaRPr b="1" sz="2133">
              <a:solidFill>
                <a:srgbClr val="333333"/>
              </a:solidFill>
              <a:latin typeface="Courier New"/>
              <a:ea typeface="Courier New"/>
              <a:cs typeface="Courier New"/>
              <a:sym typeface="Courier New"/>
            </a:endParaRPr>
          </a:p>
        </p:txBody>
      </p:sp>
      <p:sp>
        <p:nvSpPr>
          <p:cNvPr id="1511" name="Google Shape;1511;p133"/>
          <p:cNvSpPr txBox="1"/>
          <p:nvPr/>
        </p:nvSpPr>
        <p:spPr>
          <a:xfrm>
            <a:off x="508000" y="1844100"/>
            <a:ext cx="10299600" cy="558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COALESCE() function returns the first non-null value in a list</a:t>
            </a:r>
            <a:endParaRPr sz="2133">
              <a:solidFill>
                <a:schemeClr val="dk1"/>
              </a:solidFill>
              <a:latin typeface="Avenir"/>
              <a:ea typeface="Avenir"/>
              <a:cs typeface="Avenir"/>
              <a:sym typeface="Avenir"/>
            </a:endParaRPr>
          </a:p>
        </p:txBody>
      </p:sp>
      <p:sp>
        <p:nvSpPr>
          <p:cNvPr id="1512" name="Google Shape;1512;p133"/>
          <p:cNvSpPr txBox="1"/>
          <p:nvPr/>
        </p:nvSpPr>
        <p:spPr>
          <a:xfrm>
            <a:off x="1229300" y="4469227"/>
            <a:ext cx="28112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Parameter Values:</a:t>
            </a:r>
            <a:endParaRPr sz="2133">
              <a:solidFill>
                <a:schemeClr val="dk1"/>
              </a:solidFill>
              <a:latin typeface="Avenir"/>
              <a:ea typeface="Avenir"/>
              <a:cs typeface="Avenir"/>
              <a:sym typeface="Avenir"/>
            </a:endParaRPr>
          </a:p>
        </p:txBody>
      </p:sp>
      <p:sp>
        <p:nvSpPr>
          <p:cNvPr id="1513" name="Google Shape;1513;p133"/>
          <p:cNvSpPr txBox="1"/>
          <p:nvPr/>
        </p:nvSpPr>
        <p:spPr>
          <a:xfrm>
            <a:off x="1229300" y="2882676"/>
            <a:ext cx="1603600" cy="492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graphicFrame>
        <p:nvGraphicFramePr>
          <p:cNvPr id="1514" name="Google Shape;1514;p133"/>
          <p:cNvGraphicFramePr/>
          <p:nvPr/>
        </p:nvGraphicFramePr>
        <p:xfrm>
          <a:off x="2669200" y="5032367"/>
          <a:ext cx="3000000" cy="3000000"/>
        </p:xfrm>
        <a:graphic>
          <a:graphicData uri="http://schemas.openxmlformats.org/drawingml/2006/table">
            <a:tbl>
              <a:tblPr>
                <a:noFill/>
                <a:tableStyleId>{B2062C5B-4F40-4596-A617-48A40577C6E0}</a:tableStyleId>
              </a:tblPr>
              <a:tblGrid>
                <a:gridCol w="2754375"/>
                <a:gridCol w="4572425"/>
              </a:tblGrid>
              <a:tr h="568925">
                <a:tc>
                  <a:txBody>
                    <a:bodyPr/>
                    <a:lstStyle/>
                    <a:p>
                      <a:pPr indent="0" lvl="0" marL="0" marR="0" rtl="0" algn="l">
                        <a:spcBef>
                          <a:spcPts val="0"/>
                        </a:spcBef>
                        <a:spcAft>
                          <a:spcPts val="0"/>
                        </a:spcAft>
                        <a:buClr>
                          <a:srgbClr val="444444"/>
                        </a:buClr>
                        <a:buSzPts val="2100"/>
                        <a:buFont typeface="Avenir"/>
                        <a:buNone/>
                      </a:pPr>
                      <a:r>
                        <a:rPr b="1" lang="en" sz="2100" u="none" cap="none" strike="noStrike">
                          <a:solidFill>
                            <a:srgbClr val="444444"/>
                          </a:solidFill>
                          <a:latin typeface="Avenir"/>
                          <a:ea typeface="Avenir"/>
                          <a:cs typeface="Avenir"/>
                          <a:sym typeface="Avenir"/>
                        </a:rPr>
                        <a:t>Parameter</a:t>
                      </a:r>
                      <a:endParaRPr b="1" sz="2100" u="none" cap="none" strike="noStrike">
                        <a:solidFill>
                          <a:srgbClr val="444444"/>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444444"/>
                        </a:buClr>
                        <a:buSzPts val="2100"/>
                        <a:buFont typeface="Avenir"/>
                        <a:buNone/>
                      </a:pPr>
                      <a:r>
                        <a:rPr b="1" lang="en" sz="2100" u="none" cap="none" strike="noStrike">
                          <a:solidFill>
                            <a:srgbClr val="444444"/>
                          </a:solidFill>
                          <a:latin typeface="Avenir"/>
                          <a:ea typeface="Avenir"/>
                          <a:cs typeface="Avenir"/>
                          <a:sym typeface="Avenir"/>
                        </a:rPr>
                        <a:t>Description</a:t>
                      </a:r>
                      <a:endParaRPr b="1" sz="2100" u="none" cap="none" strike="noStrike">
                        <a:solidFill>
                          <a:srgbClr val="444444"/>
                        </a:solidFill>
                        <a:latin typeface="Avenir"/>
                        <a:ea typeface="Avenir"/>
                        <a:cs typeface="Avenir"/>
                        <a:sym typeface="Avenir"/>
                      </a:endParaRPr>
                    </a:p>
                  </a:txBody>
                  <a:tcPr marT="121900" marB="121900" marR="121900" marL="121900">
                    <a:solidFill>
                      <a:srgbClr val="D9D9D9"/>
                    </a:solidFill>
                  </a:tcPr>
                </a:tc>
              </a:tr>
              <a:tr h="735600">
                <a:tc>
                  <a:txBody>
                    <a:bodyPr/>
                    <a:lstStyle/>
                    <a:p>
                      <a:pPr indent="0" lvl="0" marL="0" marR="0" rtl="0" algn="l">
                        <a:lnSpc>
                          <a:spcPct val="115000"/>
                        </a:lnSpc>
                        <a:spcBef>
                          <a:spcPts val="0"/>
                        </a:spcBef>
                        <a:spcAft>
                          <a:spcPts val="0"/>
                        </a:spcAft>
                        <a:buClr>
                          <a:srgbClr val="444444"/>
                        </a:buClr>
                        <a:buSzPts val="2100"/>
                        <a:buFont typeface="Avenir"/>
                        <a:buNone/>
                      </a:pPr>
                      <a:r>
                        <a:rPr i="1" lang="en" sz="2100" u="none" cap="none" strike="noStrike">
                          <a:solidFill>
                            <a:srgbClr val="444444"/>
                          </a:solidFill>
                          <a:latin typeface="Avenir"/>
                          <a:ea typeface="Avenir"/>
                          <a:cs typeface="Avenir"/>
                          <a:sym typeface="Avenir"/>
                        </a:rPr>
                        <a:t>val1, val2, val_n</a:t>
                      </a:r>
                      <a:endParaRPr i="1" sz="2100" u="none" cap="none" strike="noStrike">
                        <a:solidFill>
                          <a:srgbClr val="444444"/>
                        </a:solidFill>
                        <a:latin typeface="Avenir"/>
                        <a:ea typeface="Avenir"/>
                        <a:cs typeface="Avenir"/>
                        <a:sym typeface="Avenir"/>
                      </a:endParaRPr>
                    </a:p>
                  </a:txBody>
                  <a:tcPr marT="101600" marB="101600" marR="101600" marL="203200"/>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Required. The values to test</a:t>
                      </a:r>
                      <a:endParaRPr sz="2100" u="none" cap="none" strike="noStrike">
                        <a:solidFill>
                          <a:srgbClr val="444444"/>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13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20" name="Google Shape;1520;p13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21" name="Google Shape;1521;p13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22" name="Google Shape;1522;p134"/>
          <p:cNvSpPr txBox="1"/>
          <p:nvPr/>
        </p:nvSpPr>
        <p:spPr>
          <a:xfrm>
            <a:off x="1714500" y="2456700"/>
            <a:ext cx="9369600" cy="558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ctr">
              <a:lnSpc>
                <a:spcPct val="115000"/>
              </a:lnSpc>
              <a:spcBef>
                <a:spcPts val="0"/>
              </a:spcBef>
              <a:spcAft>
                <a:spcPts val="0"/>
              </a:spcAft>
              <a:buNone/>
            </a:pPr>
            <a:r>
              <a:rPr b="1" lang="en" sz="2133">
                <a:solidFill>
                  <a:srgbClr val="444444"/>
                </a:solidFill>
                <a:highlight>
                  <a:srgbClr val="FFFFFF"/>
                </a:highlight>
                <a:latin typeface="Courier New"/>
                <a:ea typeface="Courier New"/>
                <a:cs typeface="Courier New"/>
                <a:sym typeface="Courier New"/>
              </a:rPr>
              <a:t>SELECT</a:t>
            </a:r>
            <a:r>
              <a:rPr lang="en" sz="2133">
                <a:solidFill>
                  <a:srgbClr val="444444"/>
                </a:solidFill>
                <a:highlight>
                  <a:srgbClr val="FFFFFF"/>
                </a:highlight>
                <a:latin typeface="Courier New"/>
                <a:ea typeface="Courier New"/>
                <a:cs typeface="Courier New"/>
                <a:sym typeface="Courier New"/>
              </a:rPr>
              <a:t> </a:t>
            </a:r>
            <a:r>
              <a:rPr b="1" lang="en" sz="2133">
                <a:solidFill>
                  <a:srgbClr val="444444"/>
                </a:solidFill>
                <a:highlight>
                  <a:srgbClr val="FFFFFF"/>
                </a:highlight>
                <a:latin typeface="Courier New"/>
                <a:ea typeface="Courier New"/>
                <a:cs typeface="Courier New"/>
                <a:sym typeface="Courier New"/>
              </a:rPr>
              <a:t>COALESCE</a:t>
            </a:r>
            <a:r>
              <a:rPr lang="en" sz="2133">
                <a:solidFill>
                  <a:srgbClr val="444444"/>
                </a:solidFill>
                <a:highlight>
                  <a:srgbClr val="FFFFFF"/>
                </a:highlight>
                <a:latin typeface="Courier New"/>
                <a:ea typeface="Courier New"/>
                <a:cs typeface="Courier New"/>
                <a:sym typeface="Courier New"/>
              </a:rPr>
              <a:t>(</a:t>
            </a:r>
            <a:r>
              <a:rPr b="1" lang="en" sz="2133">
                <a:solidFill>
                  <a:srgbClr val="444444"/>
                </a:solidFill>
                <a:highlight>
                  <a:srgbClr val="FFFFFF"/>
                </a:highlight>
                <a:latin typeface="Courier New"/>
                <a:ea typeface="Courier New"/>
                <a:cs typeface="Courier New"/>
                <a:sym typeface="Courier New"/>
              </a:rPr>
              <a:t>NULL</a:t>
            </a:r>
            <a:r>
              <a:rPr lang="en" sz="2133">
                <a:solidFill>
                  <a:srgbClr val="444444"/>
                </a:solidFill>
                <a:highlight>
                  <a:srgbClr val="FFFFFF"/>
                </a:highlight>
                <a:latin typeface="Courier New"/>
                <a:ea typeface="Courier New"/>
                <a:cs typeface="Courier New"/>
                <a:sym typeface="Courier New"/>
              </a:rPr>
              <a:t>, 1, 2, 'greatlearning.in');</a:t>
            </a:r>
            <a:endParaRPr b="1" sz="2133">
              <a:solidFill>
                <a:srgbClr val="444444"/>
              </a:solidFill>
              <a:latin typeface="Courier New"/>
              <a:ea typeface="Courier New"/>
              <a:cs typeface="Courier New"/>
              <a:sym typeface="Courier New"/>
            </a:endParaRPr>
          </a:p>
        </p:txBody>
      </p:sp>
      <p:sp>
        <p:nvSpPr>
          <p:cNvPr id="1523" name="Google Shape;1523;p134"/>
          <p:cNvSpPr txBox="1"/>
          <p:nvPr/>
        </p:nvSpPr>
        <p:spPr>
          <a:xfrm>
            <a:off x="508000" y="1705467"/>
            <a:ext cx="10390400" cy="5580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Return the first non-null value in a list</a:t>
            </a:r>
            <a:endParaRPr sz="2133">
              <a:solidFill>
                <a:srgbClr val="444444"/>
              </a:solidFill>
              <a:latin typeface="Avenir"/>
              <a:ea typeface="Avenir"/>
              <a:cs typeface="Avenir"/>
              <a:sym typeface="Avenir"/>
            </a:endParaRPr>
          </a:p>
        </p:txBody>
      </p:sp>
      <p:sp>
        <p:nvSpPr>
          <p:cNvPr id="1524" name="Google Shape;1524;p134"/>
          <p:cNvSpPr txBox="1"/>
          <p:nvPr/>
        </p:nvSpPr>
        <p:spPr>
          <a:xfrm>
            <a:off x="1714500" y="3429000"/>
            <a:ext cx="14464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1525" name="Google Shape;1525;p13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COALESCE Function - Example</a:t>
            </a:r>
            <a:endParaRPr sz="3200">
              <a:solidFill>
                <a:srgbClr val="434343"/>
              </a:solidFill>
              <a:latin typeface="Avenir"/>
              <a:ea typeface="Avenir"/>
              <a:cs typeface="Avenir"/>
              <a:sym typeface="Avenir"/>
            </a:endParaRPr>
          </a:p>
        </p:txBody>
      </p:sp>
      <p:pic>
        <p:nvPicPr>
          <p:cNvPr id="1526" name="Google Shape;1526;p134"/>
          <p:cNvPicPr preferRelativeResize="0"/>
          <p:nvPr/>
        </p:nvPicPr>
        <p:blipFill rotWithShape="1">
          <a:blip r:embed="rId4">
            <a:alphaModFix/>
          </a:blip>
          <a:srcRect b="0" l="0" r="0" t="0"/>
          <a:stretch/>
        </p:blipFill>
        <p:spPr>
          <a:xfrm>
            <a:off x="3541217" y="3859909"/>
            <a:ext cx="5109567" cy="1628759"/>
          </a:xfrm>
          <a:prstGeom prst="rect">
            <a:avLst/>
          </a:prstGeom>
          <a:noFill/>
          <a:ln cap="flat" cmpd="sng" w="9525">
            <a:solidFill>
              <a:srgbClr val="666666"/>
            </a:solidFill>
            <a:prstDash val="solid"/>
            <a:round/>
            <a:headEnd len="sm" w="sm" type="none"/>
            <a:tailEnd len="sm" w="sm" type="none"/>
          </a:ln>
        </p:spPr>
      </p:pic>
      <p:sp>
        <p:nvSpPr>
          <p:cNvPr id="1527" name="Google Shape;1527;p134"/>
          <p:cNvSpPr txBox="1"/>
          <p:nvPr/>
        </p:nvSpPr>
        <p:spPr>
          <a:xfrm>
            <a:off x="2301933" y="5874000"/>
            <a:ext cx="77320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The first value after the NULL value is ‘1’ , so the output is 1</a:t>
            </a:r>
            <a:endParaRPr sz="2133">
              <a:solidFill>
                <a:schemeClr val="dk1"/>
              </a:solidFill>
              <a:latin typeface="Avenir"/>
              <a:ea typeface="Avenir"/>
              <a:cs typeface="Avenir"/>
              <a:sym typeface="Aveni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35"/>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4800">
                <a:solidFill>
                  <a:srgbClr val="7F7F7F"/>
                </a:solidFill>
                <a:latin typeface="Avenir"/>
                <a:ea typeface="Avenir"/>
                <a:cs typeface="Avenir"/>
                <a:sym typeface="Avenir"/>
              </a:rPr>
              <a:t>Sorting Query Result</a:t>
            </a:r>
            <a:endParaRPr sz="4800">
              <a:solidFill>
                <a:srgbClr val="7F7F7F"/>
              </a:solidFill>
              <a:latin typeface="Avenir"/>
              <a:ea typeface="Avenir"/>
              <a:cs typeface="Avenir"/>
              <a:sym typeface="Avenir"/>
            </a:endParaRPr>
          </a:p>
        </p:txBody>
      </p:sp>
      <p:sp>
        <p:nvSpPr>
          <p:cNvPr id="1534" name="Google Shape;1534;p13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35" name="Google Shape;1535;p13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36" name="Google Shape;1536;p13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13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42" name="Google Shape;1542;p13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43" name="Google Shape;1543;p13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44" name="Google Shape;1544;p136"/>
          <p:cNvSpPr txBox="1"/>
          <p:nvPr/>
        </p:nvSpPr>
        <p:spPr>
          <a:xfrm>
            <a:off x="406400" y="1951033"/>
            <a:ext cx="10363200" cy="5428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2133">
                <a:solidFill>
                  <a:schemeClr val="dk1"/>
                </a:solidFill>
                <a:latin typeface="Avenir"/>
                <a:ea typeface="Avenir"/>
                <a:cs typeface="Avenir"/>
                <a:sym typeface="Avenir"/>
              </a:rPr>
              <a:t>Consider the following table for the study:</a:t>
            </a:r>
            <a:endParaRPr sz="2133">
              <a:solidFill>
                <a:schemeClr val="dk1"/>
              </a:solidFill>
              <a:latin typeface="Avenir"/>
              <a:ea typeface="Avenir"/>
              <a:cs typeface="Avenir"/>
              <a:sym typeface="Avenir"/>
            </a:endParaRPr>
          </a:p>
        </p:txBody>
      </p:sp>
      <p:pic>
        <p:nvPicPr>
          <p:cNvPr id="1545" name="Google Shape;1545;p136"/>
          <p:cNvPicPr preferRelativeResize="0"/>
          <p:nvPr/>
        </p:nvPicPr>
        <p:blipFill rotWithShape="1">
          <a:blip r:embed="rId4">
            <a:alphaModFix/>
          </a:blip>
          <a:srcRect b="0" l="0" r="0" t="0"/>
          <a:stretch/>
        </p:blipFill>
        <p:spPr>
          <a:xfrm>
            <a:off x="3419002" y="2878267"/>
            <a:ext cx="5353967" cy="3236600"/>
          </a:xfrm>
          <a:prstGeom prst="rect">
            <a:avLst/>
          </a:prstGeom>
          <a:noFill/>
          <a:ln cap="flat" cmpd="sng" w="9525">
            <a:solidFill>
              <a:schemeClr val="dk2"/>
            </a:solidFill>
            <a:prstDash val="solid"/>
            <a:round/>
            <a:headEnd len="sm" w="sm" type="none"/>
            <a:tailEnd len="sm" w="sm" type="none"/>
          </a:ln>
        </p:spPr>
      </p:pic>
      <p:sp>
        <p:nvSpPr>
          <p:cNvPr id="1546" name="Google Shape;1546;p13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13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52" name="Google Shape;1552;p13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53" name="Google Shape;1553;p13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54" name="Google Shape;1554;p13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
        <p:nvSpPr>
          <p:cNvPr id="1555" name="Google Shape;1555;p137"/>
          <p:cNvSpPr txBox="1"/>
          <p:nvPr/>
        </p:nvSpPr>
        <p:spPr>
          <a:xfrm>
            <a:off x="791977" y="2929587"/>
            <a:ext cx="10587223" cy="633034"/>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a:t>
            </a:r>
            <a:r>
              <a:rPr lang="en" sz="2400">
                <a:solidFill>
                  <a:srgbClr val="222222"/>
                </a:solidFill>
                <a:latin typeface="Courier New"/>
                <a:ea typeface="Courier New"/>
                <a:cs typeface="Courier New"/>
                <a:sym typeface="Courier New"/>
              </a:rPr>
              <a:t>Name, Salary </a:t>
            </a:r>
            <a:r>
              <a:rPr b="1" lang="en" sz="2400">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b="1" lang="en" sz="2400">
                <a:solidFill>
                  <a:schemeClr val="dk1"/>
                </a:solidFill>
                <a:latin typeface="Courier New"/>
                <a:ea typeface="Courier New"/>
                <a:cs typeface="Courier New"/>
                <a:sym typeface="Courier New"/>
              </a:rPr>
              <a:t>ORDER BY </a:t>
            </a:r>
            <a:r>
              <a:rPr lang="en" sz="2400">
                <a:solidFill>
                  <a:schemeClr val="dk1"/>
                </a:solidFill>
                <a:latin typeface="Courier New"/>
                <a:ea typeface="Courier New"/>
                <a:cs typeface="Courier New"/>
                <a:sym typeface="Courier New"/>
              </a:rPr>
              <a:t>Salary</a:t>
            </a:r>
            <a:endParaRPr sz="24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p:txBody>
      </p:sp>
      <p:sp>
        <p:nvSpPr>
          <p:cNvPr id="1556" name="Google Shape;1556;p137"/>
          <p:cNvSpPr txBox="1"/>
          <p:nvPr/>
        </p:nvSpPr>
        <p:spPr>
          <a:xfrm>
            <a:off x="659897" y="3802033"/>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sp>
        <p:nvSpPr>
          <p:cNvPr id="1557" name="Google Shape;1557;p137"/>
          <p:cNvSpPr txBox="1"/>
          <p:nvPr/>
        </p:nvSpPr>
        <p:spPr>
          <a:xfrm>
            <a:off x="659897" y="6238733"/>
            <a:ext cx="8959303" cy="542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venir"/>
                <a:ea typeface="Avenir"/>
                <a:cs typeface="Avenir"/>
                <a:sym typeface="Avenir"/>
              </a:rPr>
              <a:t>By default, the </a:t>
            </a:r>
            <a:r>
              <a:rPr b="1" lang="en" sz="2400">
                <a:solidFill>
                  <a:schemeClr val="dk1"/>
                </a:solidFill>
                <a:latin typeface="Avenir"/>
                <a:ea typeface="Avenir"/>
                <a:cs typeface="Avenir"/>
                <a:sym typeface="Avenir"/>
              </a:rPr>
              <a:t>order by </a:t>
            </a:r>
            <a:r>
              <a:rPr lang="en" sz="2400">
                <a:solidFill>
                  <a:schemeClr val="dk1"/>
                </a:solidFill>
                <a:latin typeface="Avenir"/>
                <a:ea typeface="Avenir"/>
                <a:cs typeface="Avenir"/>
                <a:sym typeface="Avenir"/>
              </a:rPr>
              <a:t>clause lists items in ascending order.</a:t>
            </a:r>
            <a:endParaRPr sz="2400">
              <a:solidFill>
                <a:schemeClr val="dk1"/>
              </a:solidFill>
              <a:latin typeface="Avenir"/>
              <a:ea typeface="Avenir"/>
              <a:cs typeface="Avenir"/>
              <a:sym typeface="Avenir"/>
            </a:endParaRPr>
          </a:p>
        </p:txBody>
      </p:sp>
      <p:pic>
        <p:nvPicPr>
          <p:cNvPr id="1558" name="Google Shape;1558;p137"/>
          <p:cNvPicPr preferRelativeResize="0"/>
          <p:nvPr/>
        </p:nvPicPr>
        <p:blipFill rotWithShape="1">
          <a:blip r:embed="rId4">
            <a:alphaModFix/>
          </a:blip>
          <a:srcRect b="0" l="0" r="0" t="0"/>
          <a:stretch/>
        </p:blipFill>
        <p:spPr>
          <a:xfrm>
            <a:off x="4392132" y="3766049"/>
            <a:ext cx="3386912" cy="2436700"/>
          </a:xfrm>
          <a:prstGeom prst="rect">
            <a:avLst/>
          </a:prstGeom>
          <a:noFill/>
          <a:ln cap="flat" cmpd="sng" w="19050">
            <a:solidFill>
              <a:schemeClr val="dk2"/>
            </a:solidFill>
            <a:prstDash val="solid"/>
            <a:round/>
            <a:headEnd len="sm" w="sm" type="none"/>
            <a:tailEnd len="sm" w="sm" type="none"/>
          </a:ln>
        </p:spPr>
      </p:pic>
      <p:sp>
        <p:nvSpPr>
          <p:cNvPr id="1559" name="Google Shape;1559;p137"/>
          <p:cNvSpPr txBox="1"/>
          <p:nvPr/>
        </p:nvSpPr>
        <p:spPr>
          <a:xfrm>
            <a:off x="396233" y="1649499"/>
            <a:ext cx="11260400" cy="1304215"/>
          </a:xfrm>
          <a:prstGeom prst="rect">
            <a:avLst/>
          </a:prstGeom>
          <a:noFill/>
          <a:ln>
            <a:noFill/>
          </a:ln>
        </p:spPr>
        <p:txBody>
          <a:bodyPr anchorCtr="0" anchor="t" bIns="121900" lIns="121900" spcFirstLastPara="1" rIns="121900" wrap="square" tIns="121900">
            <a:noAutofit/>
          </a:bodyPr>
          <a:lstStyle/>
          <a:p>
            <a:pPr indent="-423323" lvl="0" marL="609585" marR="0" rtl="0" algn="l">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The </a:t>
            </a:r>
            <a:r>
              <a:rPr b="1" i="1" lang="en" sz="2000">
                <a:solidFill>
                  <a:schemeClr val="dk1"/>
                </a:solidFill>
                <a:latin typeface="Avenir"/>
                <a:ea typeface="Avenir"/>
                <a:cs typeface="Avenir"/>
                <a:sym typeface="Avenir"/>
              </a:rPr>
              <a:t>order by</a:t>
            </a:r>
            <a:r>
              <a:rPr b="1" lang="en" sz="2000">
                <a:solidFill>
                  <a:schemeClr val="dk1"/>
                </a:solidFill>
                <a:latin typeface="Avenir"/>
                <a:ea typeface="Avenir"/>
                <a:cs typeface="Avenir"/>
                <a:sym typeface="Avenir"/>
              </a:rPr>
              <a:t> </a:t>
            </a:r>
            <a:r>
              <a:rPr lang="en" sz="2000">
                <a:solidFill>
                  <a:schemeClr val="dk1"/>
                </a:solidFill>
                <a:latin typeface="Avenir"/>
                <a:ea typeface="Avenir"/>
                <a:cs typeface="Avenir"/>
                <a:sym typeface="Avenir"/>
              </a:rPr>
              <a:t>clause causes the tuples in the result of a query to appear in sorted order</a:t>
            </a:r>
            <a:endParaRPr/>
          </a:p>
          <a:p>
            <a:pPr indent="-423323" lvl="0" marL="609585" marR="0" rtl="0" algn="l">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Let us write a query which will show the users according to the ascending order of their salary.</a:t>
            </a:r>
            <a:endParaRPr/>
          </a:p>
          <a:p>
            <a:pPr indent="-334423" lvl="0" marL="609585" marR="0" rtl="0" algn="l">
              <a:lnSpc>
                <a:spcPct val="115000"/>
              </a:lnSpc>
              <a:spcBef>
                <a:spcPts val="0"/>
              </a:spcBef>
              <a:spcAft>
                <a:spcPts val="0"/>
              </a:spcAft>
              <a:buClr>
                <a:schemeClr val="dk1"/>
              </a:buClr>
              <a:buSzPts val="1400"/>
              <a:buFont typeface="Avenir"/>
              <a:buNone/>
            </a:pPr>
            <a:r>
              <a:t/>
            </a:r>
            <a:endParaRPr sz="2000">
              <a:solidFill>
                <a:schemeClr val="dk1"/>
              </a:solidFill>
              <a:latin typeface="Avenir"/>
              <a:ea typeface="Avenir"/>
              <a:cs typeface="Avenir"/>
              <a:sym typeface="Avenir"/>
            </a:endParaRPr>
          </a:p>
          <a:p>
            <a:pPr indent="0" lvl="0" marL="609585" marR="0" rtl="0" algn="l">
              <a:lnSpc>
                <a:spcPct val="115000"/>
              </a:lnSpc>
              <a:spcBef>
                <a:spcPts val="0"/>
              </a:spcBef>
              <a:spcAft>
                <a:spcPts val="0"/>
              </a:spcAft>
              <a:buNone/>
            </a:pPr>
            <a:r>
              <a:t/>
            </a:r>
            <a:endParaRPr sz="2000">
              <a:solidFill>
                <a:schemeClr val="dk1"/>
              </a:solidFill>
              <a:latin typeface="Avenir"/>
              <a:ea typeface="Avenir"/>
              <a:cs typeface="Avenir"/>
              <a:sym typeface="Aveni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13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65" name="Google Shape;1565;p13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66" name="Google Shape;1566;p13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67" name="Google Shape;1567;p138"/>
          <p:cNvSpPr txBox="1"/>
          <p:nvPr/>
        </p:nvSpPr>
        <p:spPr>
          <a:xfrm>
            <a:off x="406400" y="1646232"/>
            <a:ext cx="11260400" cy="1397413"/>
          </a:xfrm>
          <a:prstGeom prst="rect">
            <a:avLst/>
          </a:prstGeom>
          <a:noFill/>
          <a:ln>
            <a:noFill/>
          </a:ln>
        </p:spPr>
        <p:txBody>
          <a:bodyPr anchorCtr="0" anchor="t" bIns="121900" lIns="121900" spcFirstLastPara="1" rIns="121900" wrap="square" tIns="121900">
            <a:noAutofit/>
          </a:bodyPr>
          <a:lstStyle/>
          <a:p>
            <a:pPr indent="-423323" lvl="0" marL="609585" marR="0" rtl="0" algn="l">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To specify the sort order we used: </a:t>
            </a:r>
            <a:r>
              <a:rPr b="1" lang="en" sz="2000">
                <a:solidFill>
                  <a:schemeClr val="dk1"/>
                </a:solidFill>
                <a:latin typeface="Avenir"/>
                <a:ea typeface="Avenir"/>
                <a:cs typeface="Avenir"/>
                <a:sym typeface="Avenir"/>
              </a:rPr>
              <a:t>desc </a:t>
            </a:r>
            <a:r>
              <a:rPr lang="en" sz="2000">
                <a:solidFill>
                  <a:schemeClr val="dk1"/>
                </a:solidFill>
                <a:latin typeface="Avenir"/>
                <a:ea typeface="Avenir"/>
                <a:cs typeface="Avenir"/>
                <a:sym typeface="Avenir"/>
              </a:rPr>
              <a:t>for descending order or </a:t>
            </a:r>
            <a:r>
              <a:rPr b="1" lang="en" sz="2000">
                <a:solidFill>
                  <a:schemeClr val="dk1"/>
                </a:solidFill>
                <a:latin typeface="Avenir"/>
                <a:ea typeface="Avenir"/>
                <a:cs typeface="Avenir"/>
                <a:sym typeface="Avenir"/>
              </a:rPr>
              <a:t>asc </a:t>
            </a:r>
            <a:r>
              <a:rPr lang="en" sz="2000">
                <a:solidFill>
                  <a:schemeClr val="dk1"/>
                </a:solidFill>
                <a:latin typeface="Avenir"/>
                <a:ea typeface="Avenir"/>
                <a:cs typeface="Avenir"/>
                <a:sym typeface="Avenir"/>
              </a:rPr>
              <a:t>for ascending order</a:t>
            </a:r>
            <a:endParaRPr sz="2000">
              <a:solidFill>
                <a:schemeClr val="dk1"/>
              </a:solidFill>
              <a:latin typeface="Avenir"/>
              <a:ea typeface="Avenir"/>
              <a:cs typeface="Avenir"/>
              <a:sym typeface="Avenir"/>
            </a:endParaRPr>
          </a:p>
          <a:p>
            <a:pPr indent="0" lvl="0" marL="609585" marR="0" rtl="0" algn="l">
              <a:lnSpc>
                <a:spcPct val="115000"/>
              </a:lnSpc>
              <a:spcBef>
                <a:spcPts val="0"/>
              </a:spcBef>
              <a:spcAft>
                <a:spcPts val="0"/>
              </a:spcAft>
              <a:buNone/>
            </a:pPr>
            <a:r>
              <a:t/>
            </a:r>
            <a:endParaRPr sz="2000">
              <a:solidFill>
                <a:schemeClr val="dk1"/>
              </a:solidFill>
              <a:latin typeface="Avenir"/>
              <a:ea typeface="Avenir"/>
              <a:cs typeface="Avenir"/>
              <a:sym typeface="Avenir"/>
            </a:endParaRPr>
          </a:p>
          <a:p>
            <a:pPr indent="-423323" lvl="0" marL="609585" marR="0" rtl="0" algn="l">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Now let us see an example to show the users according to the descending order of their salary</a:t>
            </a:r>
            <a:endParaRPr sz="2000">
              <a:solidFill>
                <a:schemeClr val="dk1"/>
              </a:solidFill>
              <a:latin typeface="Avenir"/>
              <a:ea typeface="Avenir"/>
              <a:cs typeface="Avenir"/>
              <a:sym typeface="Aveni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p:txBody>
      </p:sp>
      <p:sp>
        <p:nvSpPr>
          <p:cNvPr id="1568" name="Google Shape;1568;p138"/>
          <p:cNvSpPr txBox="1"/>
          <p:nvPr/>
        </p:nvSpPr>
        <p:spPr>
          <a:xfrm>
            <a:off x="1334497" y="3145017"/>
            <a:ext cx="9677600" cy="90751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a:t>
            </a:r>
            <a:r>
              <a:rPr lang="en" sz="2400">
                <a:solidFill>
                  <a:srgbClr val="222222"/>
                </a:solidFill>
                <a:latin typeface="Courier New"/>
                <a:ea typeface="Courier New"/>
                <a:cs typeface="Courier New"/>
                <a:sym typeface="Courier New"/>
              </a:rPr>
              <a:t>Name, Salary </a:t>
            </a:r>
            <a:r>
              <a:rPr b="1" lang="en" sz="2400">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b="1" lang="en" sz="2400">
                <a:solidFill>
                  <a:schemeClr val="dk1"/>
                </a:solidFill>
                <a:latin typeface="Courier New"/>
                <a:ea typeface="Courier New"/>
                <a:cs typeface="Courier New"/>
                <a:sym typeface="Courier New"/>
              </a:rPr>
              <a:t>ORDER BY </a:t>
            </a:r>
            <a:r>
              <a:rPr lang="en" sz="2400">
                <a:solidFill>
                  <a:schemeClr val="dk1"/>
                </a:solidFill>
                <a:latin typeface="Courier New"/>
                <a:ea typeface="Courier New"/>
                <a:cs typeface="Courier New"/>
                <a:sym typeface="Courier New"/>
              </a:rPr>
              <a:t>Salary </a:t>
            </a:r>
            <a:r>
              <a:rPr b="1" lang="en" sz="2400">
                <a:solidFill>
                  <a:schemeClr val="dk1"/>
                </a:solidFill>
                <a:latin typeface="Courier New"/>
                <a:ea typeface="Courier New"/>
                <a:cs typeface="Courier New"/>
                <a:sym typeface="Courier New"/>
              </a:rPr>
              <a:t>desc</a:t>
            </a:r>
            <a:endParaRPr b="1" sz="24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p:txBody>
      </p:sp>
      <p:sp>
        <p:nvSpPr>
          <p:cNvPr id="1569" name="Google Shape;1569;p138"/>
          <p:cNvSpPr txBox="1"/>
          <p:nvPr/>
        </p:nvSpPr>
        <p:spPr>
          <a:xfrm>
            <a:off x="1417540" y="4366637"/>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1570" name="Google Shape;1570;p138"/>
          <p:cNvPicPr preferRelativeResize="0"/>
          <p:nvPr/>
        </p:nvPicPr>
        <p:blipFill rotWithShape="1">
          <a:blip r:embed="rId4">
            <a:alphaModFix/>
          </a:blip>
          <a:srcRect b="0" l="0" r="0" t="0"/>
          <a:stretch/>
        </p:blipFill>
        <p:spPr>
          <a:xfrm>
            <a:off x="4124717" y="4052527"/>
            <a:ext cx="3942568" cy="2788367"/>
          </a:xfrm>
          <a:prstGeom prst="rect">
            <a:avLst/>
          </a:prstGeom>
          <a:noFill/>
          <a:ln cap="flat" cmpd="sng" w="19050">
            <a:solidFill>
              <a:schemeClr val="dk2"/>
            </a:solidFill>
            <a:prstDash val="solid"/>
            <a:round/>
            <a:headEnd len="sm" w="sm" type="none"/>
            <a:tailEnd len="sm" w="sm" type="none"/>
          </a:ln>
        </p:spPr>
      </p:pic>
      <p:sp>
        <p:nvSpPr>
          <p:cNvPr id="1571" name="Google Shape;1571;p13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PRIMARY KEY Constraint on CREATE TABLE</a:t>
            </a:r>
            <a:endParaRPr sz="3200">
              <a:solidFill>
                <a:srgbClr val="434343"/>
              </a:solidFill>
              <a:latin typeface="Avenir"/>
              <a:ea typeface="Avenir"/>
              <a:cs typeface="Avenir"/>
              <a:sym typeface="Avenir"/>
            </a:endParaRPr>
          </a:p>
        </p:txBody>
      </p:sp>
      <p:sp>
        <p:nvSpPr>
          <p:cNvPr id="212" name="Google Shape;212;p1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13" name="Google Shape;213;p1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14" name="Google Shape;214;p1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15" name="Google Shape;215;p13"/>
          <p:cNvSpPr txBox="1"/>
          <p:nvPr/>
        </p:nvSpPr>
        <p:spPr>
          <a:xfrm>
            <a:off x="1602200" y="3674566"/>
            <a:ext cx="8987600" cy="3026679"/>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CREATE TABLE</a:t>
            </a:r>
            <a:r>
              <a:rPr lang="en" sz="2400">
                <a:solidFill>
                  <a:srgbClr val="3D85C6"/>
                </a:solidFill>
                <a:latin typeface="Courier New"/>
                <a:ea typeface="Courier New"/>
                <a:cs typeface="Courier New"/>
                <a:sym typeface="Courier New"/>
              </a:rPr>
              <a:t> </a:t>
            </a:r>
            <a:r>
              <a:rPr lang="en" sz="2400">
                <a:solidFill>
                  <a:srgbClr val="333333"/>
                </a:solidFill>
                <a:latin typeface="Courier New"/>
                <a:ea typeface="Courier New"/>
                <a:cs typeface="Courier New"/>
                <a:sym typeface="Courier New"/>
              </a:rPr>
              <a:t>customers ( id int Not Null</a:t>
            </a:r>
            <a:r>
              <a:rPr b="1" lang="en" sz="2400">
                <a:solidFill>
                  <a:srgbClr val="333333"/>
                </a:solidFill>
                <a:latin typeface="Courier New"/>
                <a:ea typeface="Courier New"/>
                <a:cs typeface="Courier New"/>
                <a:sym typeface="Courier New"/>
              </a:rPr>
              <a:t>,</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lang="en" sz="2400">
                <a:solidFill>
                  <a:srgbClr val="333333"/>
                </a:solidFill>
                <a:latin typeface="Courier New"/>
                <a:ea typeface="Courier New"/>
                <a:cs typeface="Courier New"/>
                <a:sym typeface="Courier New"/>
              </a:rPr>
              <a:t>first_name varchar(20) Not Null</a:t>
            </a:r>
            <a:r>
              <a:rPr b="1" lang="en" sz="2400">
                <a:solidFill>
                  <a:srgbClr val="333333"/>
                </a:solidFill>
                <a:latin typeface="Courier New"/>
                <a:ea typeface="Courier New"/>
                <a:cs typeface="Courier New"/>
                <a:sym typeface="Courier New"/>
              </a:rPr>
              <a:t>,</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lang="en" sz="2400">
                <a:solidFill>
                  <a:srgbClr val="333333"/>
                </a:solidFill>
                <a:latin typeface="Courier New"/>
                <a:ea typeface="Courier New"/>
                <a:cs typeface="Courier New"/>
                <a:sym typeface="Courier New"/>
              </a:rPr>
              <a:t>last_name varchar(20) Not Null</a:t>
            </a:r>
            <a:r>
              <a:rPr b="1" lang="en" sz="2400">
                <a:solidFill>
                  <a:srgbClr val="333333"/>
                </a:solidFill>
                <a:latin typeface="Courier New"/>
                <a:ea typeface="Courier New"/>
                <a:cs typeface="Courier New"/>
                <a:sym typeface="Courier New"/>
              </a:rPr>
              <a:t>,</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lang="en" sz="2400">
                <a:solidFill>
                  <a:srgbClr val="333333"/>
                </a:solidFill>
                <a:latin typeface="Courier New"/>
                <a:ea typeface="Courier New"/>
                <a:cs typeface="Courier New"/>
                <a:sym typeface="Courier New"/>
              </a:rPr>
              <a:t>country varchar(20),</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b="1" lang="en" sz="2400">
                <a:solidFill>
                  <a:srgbClr val="333333"/>
                </a:solidFill>
                <a:latin typeface="Courier New"/>
                <a:ea typeface="Courier New"/>
                <a:cs typeface="Courier New"/>
                <a:sym typeface="Courier New"/>
              </a:rPr>
              <a:t>PRIMARY KEY</a:t>
            </a:r>
            <a:r>
              <a:rPr lang="en" sz="2400">
                <a:solidFill>
                  <a:srgbClr val="333333"/>
                </a:solidFill>
                <a:latin typeface="Courier New"/>
                <a:ea typeface="Courier New"/>
                <a:cs typeface="Courier New"/>
                <a:sym typeface="Courier New"/>
              </a:rPr>
              <a:t> (id)</a:t>
            </a:r>
            <a:endParaRPr sz="2400">
              <a:solidFill>
                <a:srgbClr val="333333"/>
              </a:solidFill>
              <a:latin typeface="Courier New"/>
              <a:ea typeface="Courier New"/>
              <a:cs typeface="Courier New"/>
              <a:sym typeface="Courier New"/>
            </a:endParaRPr>
          </a:p>
          <a:p>
            <a:pPr indent="0" lvl="0" marL="3047924" marR="0" rtl="0" algn="l">
              <a:spcBef>
                <a:spcPts val="0"/>
              </a:spcBef>
              <a:spcAft>
                <a:spcPts val="0"/>
              </a:spcAft>
              <a:buNone/>
            </a:pPr>
            <a:r>
              <a:rPr lang="en" sz="2400">
                <a:solidFill>
                  <a:srgbClr val="333333"/>
                </a:solidFill>
                <a:latin typeface="Courier New"/>
                <a:ea typeface="Courier New"/>
                <a:cs typeface="Courier New"/>
                <a:sym typeface="Courier New"/>
              </a:rPr>
              <a:t>); </a:t>
            </a:r>
            <a:endParaRPr b="1" sz="2400">
              <a:solidFill>
                <a:schemeClr val="dk1"/>
              </a:solidFill>
              <a:latin typeface="Courier New"/>
              <a:ea typeface="Courier New"/>
              <a:cs typeface="Courier New"/>
              <a:sym typeface="Courier New"/>
            </a:endParaRPr>
          </a:p>
        </p:txBody>
      </p:sp>
      <p:sp>
        <p:nvSpPr>
          <p:cNvPr id="216" name="Google Shape;216;p13"/>
          <p:cNvSpPr txBox="1"/>
          <p:nvPr/>
        </p:nvSpPr>
        <p:spPr>
          <a:xfrm>
            <a:off x="508000" y="2034800"/>
            <a:ext cx="11306000" cy="10228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 following SQL creates a PRIMARY KEY on the "id" column when the "customers" table is created:</a:t>
            </a:r>
            <a:endParaRPr sz="2133">
              <a:solidFill>
                <a:srgbClr val="333333"/>
              </a:solidFill>
              <a:latin typeface="Avenir"/>
              <a:ea typeface="Avenir"/>
              <a:cs typeface="Avenir"/>
              <a:sym typeface="Aveni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13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77" name="Google Shape;1577;p13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78" name="Google Shape;1578;p13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79" name="Google Shape;1579;p139"/>
          <p:cNvSpPr txBox="1"/>
          <p:nvPr/>
        </p:nvSpPr>
        <p:spPr>
          <a:xfrm>
            <a:off x="406400" y="1646233"/>
            <a:ext cx="11260400" cy="1296868"/>
          </a:xfrm>
          <a:prstGeom prst="rect">
            <a:avLst/>
          </a:prstGeom>
          <a:noFill/>
          <a:ln>
            <a:noFill/>
          </a:ln>
        </p:spPr>
        <p:txBody>
          <a:bodyPr anchorCtr="0" anchor="t" bIns="121900" lIns="121900" spcFirstLastPara="1" rIns="121900" wrap="square" tIns="121900">
            <a:noAutofit/>
          </a:bodyPr>
          <a:lstStyle/>
          <a:p>
            <a:pPr indent="-423323" lvl="0" marL="609585" marR="0" rtl="0" algn="l">
              <a:lnSpc>
                <a:spcPct val="150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Furthermore ordering can be performed on multiple attributes.  </a:t>
            </a:r>
            <a:endParaRPr sz="2000">
              <a:solidFill>
                <a:schemeClr val="dk1"/>
              </a:solidFill>
              <a:latin typeface="Avenir"/>
              <a:ea typeface="Avenir"/>
              <a:cs typeface="Avenir"/>
              <a:sym typeface="Avenir"/>
            </a:endParaRPr>
          </a:p>
          <a:p>
            <a:pPr indent="-423323" lvl="0" marL="609585" marR="0" rtl="0" algn="l">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Suppose we wish to order the entire tblUser relation in ascending order of City and then descending order of amount. Then we express this query in SQL as follows.</a:t>
            </a:r>
            <a:endParaRPr sz="2000">
              <a:solidFill>
                <a:schemeClr val="dk1"/>
              </a:solidFill>
              <a:latin typeface="Avenir"/>
              <a:ea typeface="Avenir"/>
              <a:cs typeface="Avenir"/>
              <a:sym typeface="Aveni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p:txBody>
      </p:sp>
      <p:sp>
        <p:nvSpPr>
          <p:cNvPr id="1580" name="Google Shape;1580;p139"/>
          <p:cNvSpPr txBox="1"/>
          <p:nvPr/>
        </p:nvSpPr>
        <p:spPr>
          <a:xfrm>
            <a:off x="842133" y="2969566"/>
            <a:ext cx="10350400" cy="945567"/>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a:t>
            </a:r>
            <a:r>
              <a:rPr lang="en" sz="2400">
                <a:solidFill>
                  <a:srgbClr val="222222"/>
                </a:solidFill>
                <a:latin typeface="Courier New"/>
                <a:ea typeface="Courier New"/>
                <a:cs typeface="Courier New"/>
                <a:sym typeface="Courier New"/>
              </a:rPr>
              <a:t>Name, Salary </a:t>
            </a:r>
            <a:r>
              <a:rPr b="1" lang="en" sz="2400">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b="1" lang="en" sz="2400">
                <a:solidFill>
                  <a:schemeClr val="dk1"/>
                </a:solidFill>
                <a:latin typeface="Courier New"/>
                <a:ea typeface="Courier New"/>
                <a:cs typeface="Courier New"/>
                <a:sym typeface="Courier New"/>
              </a:rPr>
              <a:t>ORDER BY City desc, </a:t>
            </a:r>
            <a:r>
              <a:rPr lang="en" sz="2400">
                <a:solidFill>
                  <a:schemeClr val="dk1"/>
                </a:solidFill>
                <a:latin typeface="Courier New"/>
                <a:ea typeface="Courier New"/>
                <a:cs typeface="Courier New"/>
                <a:sym typeface="Courier New"/>
              </a:rPr>
              <a:t>Salary </a:t>
            </a:r>
            <a:r>
              <a:rPr b="1" lang="en" sz="2400">
                <a:solidFill>
                  <a:schemeClr val="dk1"/>
                </a:solidFill>
                <a:latin typeface="Courier New"/>
                <a:ea typeface="Courier New"/>
                <a:cs typeface="Courier New"/>
                <a:sym typeface="Courier New"/>
              </a:rPr>
              <a:t>asc</a:t>
            </a:r>
            <a:endParaRPr b="1" sz="24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p:txBody>
      </p:sp>
      <p:sp>
        <p:nvSpPr>
          <p:cNvPr id="1581" name="Google Shape;1581;p139"/>
          <p:cNvSpPr txBox="1"/>
          <p:nvPr/>
        </p:nvSpPr>
        <p:spPr>
          <a:xfrm>
            <a:off x="1770240" y="4196822"/>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1582" name="Google Shape;1582;p139"/>
          <p:cNvPicPr preferRelativeResize="0"/>
          <p:nvPr/>
        </p:nvPicPr>
        <p:blipFill rotWithShape="1">
          <a:blip r:embed="rId4">
            <a:alphaModFix/>
          </a:blip>
          <a:srcRect b="0" l="0" r="0" t="0"/>
          <a:stretch/>
        </p:blipFill>
        <p:spPr>
          <a:xfrm>
            <a:off x="4122415" y="3941260"/>
            <a:ext cx="3947164" cy="2777633"/>
          </a:xfrm>
          <a:prstGeom prst="rect">
            <a:avLst/>
          </a:prstGeom>
          <a:noFill/>
          <a:ln cap="flat" cmpd="sng" w="19050">
            <a:solidFill>
              <a:schemeClr val="dk2"/>
            </a:solidFill>
            <a:prstDash val="solid"/>
            <a:round/>
            <a:headEnd len="sm" w="sm" type="none"/>
            <a:tailEnd len="sm" w="sm" type="none"/>
          </a:ln>
        </p:spPr>
      </p:pic>
      <p:sp>
        <p:nvSpPr>
          <p:cNvPr id="1583" name="Google Shape;1583;p13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140"/>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Avenir"/>
                <a:ea typeface="Avenir"/>
                <a:cs typeface="Avenir"/>
                <a:sym typeface="Avenir"/>
              </a:rPr>
              <a:t>Thank You</a:t>
            </a:r>
            <a:endParaRPr sz="6667">
              <a:solidFill>
                <a:srgbClr val="7F7F7F"/>
              </a:solidFill>
              <a:latin typeface="Avenir"/>
              <a:ea typeface="Avenir"/>
              <a:cs typeface="Avenir"/>
              <a:sym typeface="Avenir"/>
            </a:endParaRPr>
          </a:p>
        </p:txBody>
      </p:sp>
      <p:sp>
        <p:nvSpPr>
          <p:cNvPr id="1590" name="Google Shape;1590;p14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91" name="Google Shape;1591;p14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92" name="Google Shape;1592;p14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Foreign Key - Constraint</a:t>
            </a:r>
            <a:endParaRPr sz="6667">
              <a:solidFill>
                <a:srgbClr val="7F7F7F"/>
              </a:solidFill>
              <a:latin typeface="Calibri"/>
              <a:ea typeface="Calibri"/>
              <a:cs typeface="Calibri"/>
              <a:sym typeface="Calibri"/>
            </a:endParaRPr>
          </a:p>
        </p:txBody>
      </p:sp>
      <p:sp>
        <p:nvSpPr>
          <p:cNvPr id="223" name="Google Shape;223;p1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24" name="Google Shape;224;p1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25" name="Google Shape;225;p1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FOREIGN KEY Constraint</a:t>
            </a:r>
            <a:endParaRPr sz="3200">
              <a:solidFill>
                <a:srgbClr val="434343"/>
              </a:solidFill>
              <a:latin typeface="Avenir"/>
              <a:ea typeface="Avenir"/>
              <a:cs typeface="Avenir"/>
              <a:sym typeface="Avenir"/>
            </a:endParaRPr>
          </a:p>
        </p:txBody>
      </p:sp>
      <p:sp>
        <p:nvSpPr>
          <p:cNvPr id="231" name="Google Shape;231;p1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32" name="Google Shape;232;p1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33" name="Google Shape;233;p1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34" name="Google Shape;234;p15"/>
          <p:cNvSpPr txBox="1"/>
          <p:nvPr/>
        </p:nvSpPr>
        <p:spPr>
          <a:xfrm>
            <a:off x="508000" y="1828800"/>
            <a:ext cx="11292800" cy="3868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1867"/>
              </a:spcBef>
              <a:spcAft>
                <a:spcPts val="0"/>
              </a:spcAft>
              <a:buClr>
                <a:srgbClr val="333333"/>
              </a:buClr>
              <a:buSzPts val="1600"/>
              <a:buFont typeface="Avenir"/>
              <a:buChar char="●"/>
            </a:pPr>
            <a:r>
              <a:rPr lang="en" sz="2133">
                <a:solidFill>
                  <a:srgbClr val="333333"/>
                </a:solidFill>
                <a:latin typeface="Avenir"/>
                <a:ea typeface="Avenir"/>
                <a:cs typeface="Avenir"/>
                <a:sym typeface="Avenir"/>
              </a:rPr>
              <a:t>A FOREIGN KEY is a key used to link two tables together</a:t>
            </a:r>
            <a:endParaRPr sz="2133">
              <a:solidFill>
                <a:srgbClr val="333333"/>
              </a:solidFill>
              <a:latin typeface="Avenir"/>
              <a:ea typeface="Avenir"/>
              <a:cs typeface="Avenir"/>
              <a:sym typeface="Avenir"/>
            </a:endParaRPr>
          </a:p>
          <a:p>
            <a:pPr indent="-440255" lvl="0" marL="609585" marR="0" rtl="0" algn="l">
              <a:lnSpc>
                <a:spcPct val="115000"/>
              </a:lnSpc>
              <a:spcBef>
                <a:spcPts val="400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It is a field (or collection of fields) in one table that refers to the PRIMARY KEY in another table</a:t>
            </a:r>
            <a:endParaRPr sz="2133">
              <a:solidFill>
                <a:srgbClr val="333333"/>
              </a:solidFill>
              <a:latin typeface="Avenir"/>
              <a:ea typeface="Avenir"/>
              <a:cs typeface="Avenir"/>
              <a:sym typeface="Avenir"/>
            </a:endParaRPr>
          </a:p>
          <a:p>
            <a:pPr indent="-440255" lvl="0" marL="609585" marR="0" rtl="0" algn="l">
              <a:lnSpc>
                <a:spcPct val="115000"/>
              </a:lnSpc>
              <a:spcBef>
                <a:spcPts val="400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table containing the foreign key is called the child table</a:t>
            </a:r>
            <a:endParaRPr sz="2133">
              <a:solidFill>
                <a:srgbClr val="333333"/>
              </a:solidFill>
              <a:latin typeface="Avenir"/>
              <a:ea typeface="Avenir"/>
              <a:cs typeface="Avenir"/>
              <a:sym typeface="Avenir"/>
            </a:endParaRPr>
          </a:p>
          <a:p>
            <a:pPr indent="-440255" lvl="0" marL="609585" marR="0" rtl="0" algn="l">
              <a:lnSpc>
                <a:spcPct val="115000"/>
              </a:lnSpc>
              <a:spcBef>
                <a:spcPts val="4000"/>
              </a:spcBef>
              <a:spcAft>
                <a:spcPts val="4000"/>
              </a:spcAft>
              <a:buClr>
                <a:srgbClr val="333333"/>
              </a:buClr>
              <a:buSzPts val="1600"/>
              <a:buFont typeface="Avenir"/>
              <a:buChar char="●"/>
            </a:pPr>
            <a:r>
              <a:rPr lang="en" sz="2133">
                <a:solidFill>
                  <a:srgbClr val="333333"/>
                </a:solidFill>
                <a:latin typeface="Avenir"/>
                <a:ea typeface="Avenir"/>
                <a:cs typeface="Avenir"/>
                <a:sym typeface="Avenir"/>
              </a:rPr>
              <a:t>The table containing the candidate key is called the referenced or parent table</a:t>
            </a:r>
            <a:endParaRPr sz="2133">
              <a:solidFill>
                <a:srgbClr val="333333"/>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FOREIGN KEY Constraint - Data</a:t>
            </a:r>
            <a:endParaRPr sz="3200">
              <a:solidFill>
                <a:srgbClr val="434343"/>
              </a:solidFill>
              <a:latin typeface="Avenir"/>
              <a:ea typeface="Avenir"/>
              <a:cs typeface="Avenir"/>
              <a:sym typeface="Avenir"/>
            </a:endParaRPr>
          </a:p>
        </p:txBody>
      </p:sp>
      <p:sp>
        <p:nvSpPr>
          <p:cNvPr id="240" name="Google Shape;240;p1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41" name="Google Shape;241;p1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42" name="Google Shape;242;p1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243" name="Google Shape;243;p16"/>
          <p:cNvGraphicFramePr/>
          <p:nvPr/>
        </p:nvGraphicFramePr>
        <p:xfrm>
          <a:off x="960826" y="1448269"/>
          <a:ext cx="3000000" cy="3000000"/>
        </p:xfrm>
        <a:graphic>
          <a:graphicData uri="http://schemas.openxmlformats.org/drawingml/2006/table">
            <a:tbl>
              <a:tblPr>
                <a:noFill/>
                <a:tableStyleId>{B2062C5B-4F40-4596-A617-48A40577C6E0}</a:tableStyleId>
              </a:tblPr>
              <a:tblGrid>
                <a:gridCol w="2087900"/>
                <a:gridCol w="1623425"/>
                <a:gridCol w="1735300"/>
                <a:gridCol w="1504300"/>
              </a:tblGrid>
              <a:tr h="647675">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CustomerID</a:t>
                      </a:r>
                      <a:endParaRPr sz="20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First name</a:t>
                      </a:r>
                      <a:endParaRPr sz="20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Last name</a:t>
                      </a:r>
                      <a:endParaRPr sz="20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country</a:t>
                      </a:r>
                      <a:endParaRPr sz="2000" u="none" cap="none" strike="noStrike">
                        <a:latin typeface="Avenir"/>
                        <a:ea typeface="Avenir"/>
                        <a:cs typeface="Avenir"/>
                        <a:sym typeface="Avenir"/>
                      </a:endParaRPr>
                    </a:p>
                  </a:txBody>
                  <a:tcPr marT="121900" marB="121900" marR="121900" marL="121900">
                    <a:solidFill>
                      <a:srgbClr val="D9D9D9"/>
                    </a:solidFill>
                  </a:tcPr>
                </a:tc>
              </a:tr>
              <a:tr h="647675">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1</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Mike</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Christensen</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USA</a:t>
                      </a:r>
                      <a:endParaRPr sz="2000" u="none" cap="none" strike="noStrike">
                        <a:latin typeface="Avenir"/>
                        <a:ea typeface="Avenir"/>
                        <a:cs typeface="Avenir"/>
                        <a:sym typeface="Avenir"/>
                      </a:endParaRPr>
                    </a:p>
                  </a:txBody>
                  <a:tcPr marT="121900" marB="121900" marR="121900" marL="121900"/>
                </a:tc>
              </a:tr>
              <a:tr h="470075">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2</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Andy</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Hollands</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Australia</a:t>
                      </a:r>
                      <a:endParaRPr sz="2000" u="none" cap="none" strike="noStrike">
                        <a:latin typeface="Avenir"/>
                        <a:ea typeface="Avenir"/>
                        <a:cs typeface="Avenir"/>
                        <a:sym typeface="Avenir"/>
                      </a:endParaRPr>
                    </a:p>
                  </a:txBody>
                  <a:tcPr marT="121900" marB="121900" marR="121900" marL="121900"/>
                </a:tc>
              </a:tr>
              <a:tr h="470075">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3</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Ravi</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Vedantam</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India</a:t>
                      </a:r>
                      <a:endParaRPr sz="2000" u="none" cap="none" strike="noStrike">
                        <a:latin typeface="Avenir"/>
                        <a:ea typeface="Avenir"/>
                        <a:cs typeface="Avenir"/>
                        <a:sym typeface="Avenir"/>
                      </a:endParaRPr>
                    </a:p>
                  </a:txBody>
                  <a:tcPr marT="121900" marB="121900" marR="121900" marL="121900"/>
                </a:tc>
              </a:tr>
            </a:tbl>
          </a:graphicData>
        </a:graphic>
      </p:graphicFrame>
      <p:sp>
        <p:nvSpPr>
          <p:cNvPr id="244" name="Google Shape;244;p16"/>
          <p:cNvSpPr txBox="1"/>
          <p:nvPr/>
        </p:nvSpPr>
        <p:spPr>
          <a:xfrm>
            <a:off x="9044500" y="2309867"/>
            <a:ext cx="2384400" cy="5728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Customer table</a:t>
            </a:r>
            <a:endParaRPr sz="2133">
              <a:solidFill>
                <a:schemeClr val="dk1"/>
              </a:solidFill>
              <a:latin typeface="Avenir"/>
              <a:ea typeface="Avenir"/>
              <a:cs typeface="Avenir"/>
              <a:sym typeface="Avenir"/>
            </a:endParaRPr>
          </a:p>
        </p:txBody>
      </p:sp>
      <p:sp>
        <p:nvSpPr>
          <p:cNvPr id="245" name="Google Shape;245;p16"/>
          <p:cNvSpPr txBox="1"/>
          <p:nvPr/>
        </p:nvSpPr>
        <p:spPr>
          <a:xfrm>
            <a:off x="9238085" y="5053445"/>
            <a:ext cx="1997200" cy="5728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Orders table</a:t>
            </a:r>
            <a:endParaRPr sz="2133">
              <a:solidFill>
                <a:schemeClr val="dk1"/>
              </a:solidFill>
              <a:latin typeface="Avenir"/>
              <a:ea typeface="Avenir"/>
              <a:cs typeface="Avenir"/>
              <a:sym typeface="Avenir"/>
            </a:endParaRPr>
          </a:p>
        </p:txBody>
      </p:sp>
      <p:graphicFrame>
        <p:nvGraphicFramePr>
          <p:cNvPr id="246" name="Google Shape;246;p16"/>
          <p:cNvGraphicFramePr/>
          <p:nvPr/>
        </p:nvGraphicFramePr>
        <p:xfrm>
          <a:off x="940772" y="3904833"/>
          <a:ext cx="3000000" cy="3000000"/>
        </p:xfrm>
        <a:graphic>
          <a:graphicData uri="http://schemas.openxmlformats.org/drawingml/2006/table">
            <a:tbl>
              <a:tblPr>
                <a:noFill/>
                <a:tableStyleId>{B2062C5B-4F40-4596-A617-48A40577C6E0}</a:tableStyleId>
              </a:tblPr>
              <a:tblGrid>
                <a:gridCol w="1980800"/>
                <a:gridCol w="2527575"/>
                <a:gridCol w="2509075"/>
              </a:tblGrid>
              <a:tr h="507025">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OrderID</a:t>
                      </a:r>
                      <a:endParaRPr sz="20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OrderNumber</a:t>
                      </a:r>
                      <a:endParaRPr sz="20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CustomerID</a:t>
                      </a:r>
                      <a:endParaRPr sz="2000" u="none" cap="none" strike="noStrike">
                        <a:latin typeface="Avenir"/>
                        <a:ea typeface="Avenir"/>
                        <a:cs typeface="Avenir"/>
                        <a:sym typeface="Avenir"/>
                      </a:endParaRPr>
                    </a:p>
                  </a:txBody>
                  <a:tcPr marT="121900" marB="121900" marR="121900" marL="121900">
                    <a:solidFill>
                      <a:srgbClr val="D9D9D9"/>
                    </a:solidFill>
                  </a:tcPr>
                </a:tc>
              </a:tr>
              <a:tr h="507025">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1</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56675</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3</a:t>
                      </a:r>
                      <a:endParaRPr sz="2000" u="none" cap="none" strike="noStrike">
                        <a:latin typeface="Avenir"/>
                        <a:ea typeface="Avenir"/>
                        <a:cs typeface="Avenir"/>
                        <a:sym typeface="Avenir"/>
                      </a:endParaRPr>
                    </a:p>
                  </a:txBody>
                  <a:tcPr marT="121900" marB="121900" marR="121900" marL="121900"/>
                </a:tc>
              </a:tr>
              <a:tr h="507025">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2</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74498</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3</a:t>
                      </a:r>
                      <a:endParaRPr sz="2000" u="none" cap="none" strike="noStrike">
                        <a:latin typeface="Avenir"/>
                        <a:ea typeface="Avenir"/>
                        <a:cs typeface="Avenir"/>
                        <a:sym typeface="Avenir"/>
                      </a:endParaRPr>
                    </a:p>
                  </a:txBody>
                  <a:tcPr marT="121900" marB="121900" marR="121900" marL="121900"/>
                </a:tc>
              </a:tr>
              <a:tr h="507025">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3</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85467</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2</a:t>
                      </a:r>
                      <a:endParaRPr sz="2000" u="none" cap="none" strike="noStrike">
                        <a:latin typeface="Avenir"/>
                        <a:ea typeface="Avenir"/>
                        <a:cs typeface="Avenir"/>
                        <a:sym typeface="Avenir"/>
                      </a:endParaRPr>
                    </a:p>
                  </a:txBody>
                  <a:tcPr marT="121900" marB="121900" marR="121900" marL="121900"/>
                </a:tc>
              </a:tr>
              <a:tr h="507025">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4</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42986</a:t>
                      </a:r>
                      <a:endParaRPr sz="20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000"/>
                        <a:buFont typeface="Avenir"/>
                        <a:buNone/>
                      </a:pPr>
                      <a:r>
                        <a:rPr lang="en" sz="2000" u="none" cap="none" strike="noStrike">
                          <a:latin typeface="Avenir"/>
                          <a:ea typeface="Avenir"/>
                          <a:cs typeface="Avenir"/>
                          <a:sym typeface="Avenir"/>
                        </a:rPr>
                        <a:t>1</a:t>
                      </a:r>
                      <a:endParaRPr sz="2000" u="none" cap="none" strike="noStrike">
                        <a:latin typeface="Avenir"/>
                        <a:ea typeface="Avenir"/>
                        <a:cs typeface="Avenir"/>
                        <a:sym typeface="Avenir"/>
                      </a:endParaRPr>
                    </a:p>
                  </a:txBody>
                  <a:tcPr marT="121900" marB="121900" marR="121900" marL="121900"/>
                </a:tc>
              </a:tr>
            </a:tbl>
          </a:graphicData>
        </a:graphic>
      </p:graphicFrame>
      <p:cxnSp>
        <p:nvCxnSpPr>
          <p:cNvPr id="247" name="Google Shape;247;p16"/>
          <p:cNvCxnSpPr>
            <a:endCxn id="244" idx="1"/>
          </p:cNvCxnSpPr>
          <p:nvPr/>
        </p:nvCxnSpPr>
        <p:spPr>
          <a:xfrm flipH="1" rot="10800000">
            <a:off x="8100100" y="2596267"/>
            <a:ext cx="944400" cy="13200"/>
          </a:xfrm>
          <a:prstGeom prst="straightConnector1">
            <a:avLst/>
          </a:prstGeom>
          <a:noFill/>
          <a:ln cap="flat" cmpd="sng" w="19050">
            <a:solidFill>
              <a:srgbClr val="3D85C6"/>
            </a:solidFill>
            <a:prstDash val="solid"/>
            <a:round/>
            <a:headEnd len="sm" w="sm" type="none"/>
            <a:tailEnd len="med" w="med" type="triangle"/>
          </a:ln>
        </p:spPr>
      </p:cxnSp>
      <p:cxnSp>
        <p:nvCxnSpPr>
          <p:cNvPr id="248" name="Google Shape;248;p16"/>
          <p:cNvCxnSpPr/>
          <p:nvPr/>
        </p:nvCxnSpPr>
        <p:spPr>
          <a:xfrm flipH="1" rot="10800000">
            <a:off x="8125961" y="5333233"/>
            <a:ext cx="944400" cy="13200"/>
          </a:xfrm>
          <a:prstGeom prst="straightConnector1">
            <a:avLst/>
          </a:prstGeom>
          <a:noFill/>
          <a:ln cap="flat" cmpd="sng" w="19050">
            <a:solidFill>
              <a:srgbClr val="3D85C6"/>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FOREIGN KEY Constraint</a:t>
            </a:r>
            <a:endParaRPr sz="3200">
              <a:solidFill>
                <a:srgbClr val="434343"/>
              </a:solidFill>
              <a:latin typeface="Avenir"/>
              <a:ea typeface="Avenir"/>
              <a:cs typeface="Avenir"/>
              <a:sym typeface="Avenir"/>
            </a:endParaRPr>
          </a:p>
        </p:txBody>
      </p:sp>
      <p:sp>
        <p:nvSpPr>
          <p:cNvPr id="254" name="Google Shape;254;p1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55" name="Google Shape;255;p1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56" name="Google Shape;256;p1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57" name="Google Shape;257;p17"/>
          <p:cNvSpPr txBox="1"/>
          <p:nvPr/>
        </p:nvSpPr>
        <p:spPr>
          <a:xfrm>
            <a:off x="508000" y="2049367"/>
            <a:ext cx="11306000" cy="46316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Notice that the "CustomerID" column in the "Orders" table points to the "CustomerID" column in the "Customer" table</a:t>
            </a:r>
            <a:endParaRPr sz="2133">
              <a:solidFill>
                <a:srgbClr val="333333"/>
              </a:solidFill>
              <a:latin typeface="Avenir"/>
              <a:ea typeface="Avenir"/>
              <a:cs typeface="Avenir"/>
              <a:sym typeface="Avenir"/>
            </a:endParaRPr>
          </a:p>
          <a:p>
            <a:pPr indent="0" lvl="0" marL="609585" marR="0" rtl="0" algn="l">
              <a:lnSpc>
                <a:spcPct val="115000"/>
              </a:lnSpc>
              <a:spcBef>
                <a:spcPts val="1867"/>
              </a:spcBef>
              <a:spcAft>
                <a:spcPts val="0"/>
              </a:spcAft>
              <a:buNone/>
            </a:pPr>
            <a:r>
              <a:t/>
            </a:r>
            <a:endParaRPr sz="2133">
              <a:solidFill>
                <a:srgbClr val="333333"/>
              </a:solidFill>
              <a:latin typeface="Avenir"/>
              <a:ea typeface="Avenir"/>
              <a:cs typeface="Avenir"/>
              <a:sym typeface="Avenir"/>
            </a:endParaRPr>
          </a:p>
          <a:p>
            <a:pPr indent="-440255" lvl="0" marL="609585" marR="0" rtl="0" algn="l">
              <a:lnSpc>
                <a:spcPct val="115000"/>
              </a:lnSpc>
              <a:spcBef>
                <a:spcPts val="1867"/>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"CustomerID" column in the "Customer" table is the PRIMARY KEY in the "customer" table</a:t>
            </a:r>
            <a:endParaRPr sz="2133">
              <a:solidFill>
                <a:srgbClr val="333333"/>
              </a:solidFill>
              <a:latin typeface="Avenir"/>
              <a:ea typeface="Avenir"/>
              <a:cs typeface="Avenir"/>
              <a:sym typeface="Avenir"/>
            </a:endParaRPr>
          </a:p>
          <a:p>
            <a:pPr indent="0" lvl="0" marL="609585" marR="0" rtl="0" algn="l">
              <a:lnSpc>
                <a:spcPct val="115000"/>
              </a:lnSpc>
              <a:spcBef>
                <a:spcPts val="1333"/>
              </a:spcBef>
              <a:spcAft>
                <a:spcPts val="0"/>
              </a:spcAft>
              <a:buNone/>
            </a:pPr>
            <a:r>
              <a:t/>
            </a:r>
            <a:endParaRPr sz="2133">
              <a:solidFill>
                <a:srgbClr val="333333"/>
              </a:solidFill>
              <a:latin typeface="Avenir"/>
              <a:ea typeface="Avenir"/>
              <a:cs typeface="Avenir"/>
              <a:sym typeface="Avenir"/>
            </a:endParaRPr>
          </a:p>
          <a:p>
            <a:pPr indent="-440255" lvl="0" marL="609585" marR="0" rtl="0" algn="l">
              <a:lnSpc>
                <a:spcPct val="115000"/>
              </a:lnSpc>
              <a:spcBef>
                <a:spcPts val="1333"/>
              </a:spcBef>
              <a:spcAft>
                <a:spcPts val="1333"/>
              </a:spcAft>
              <a:buClr>
                <a:srgbClr val="333333"/>
              </a:buClr>
              <a:buSzPts val="1600"/>
              <a:buFont typeface="Avenir"/>
              <a:buChar char="●"/>
            </a:pPr>
            <a:r>
              <a:rPr lang="en" sz="2133">
                <a:solidFill>
                  <a:srgbClr val="333333"/>
                </a:solidFill>
                <a:latin typeface="Avenir"/>
                <a:ea typeface="Avenir"/>
                <a:cs typeface="Avenir"/>
                <a:sym typeface="Avenir"/>
              </a:rPr>
              <a:t>The "CustomerID" column in the "Orders" table is a FOREIGN KEY in the "Orders" table</a:t>
            </a:r>
            <a:endParaRPr sz="2133">
              <a:solidFill>
                <a:srgbClr val="333333"/>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FOREIGN KEY Constraint</a:t>
            </a:r>
            <a:endParaRPr sz="3200">
              <a:solidFill>
                <a:srgbClr val="434343"/>
              </a:solidFill>
              <a:latin typeface="Avenir"/>
              <a:ea typeface="Avenir"/>
              <a:cs typeface="Avenir"/>
              <a:sym typeface="Avenir"/>
            </a:endParaRPr>
          </a:p>
        </p:txBody>
      </p:sp>
      <p:sp>
        <p:nvSpPr>
          <p:cNvPr id="263" name="Google Shape;263;p1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64" name="Google Shape;264;p1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65" name="Google Shape;265;p1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66" name="Google Shape;266;p18"/>
          <p:cNvSpPr txBox="1"/>
          <p:nvPr/>
        </p:nvSpPr>
        <p:spPr>
          <a:xfrm>
            <a:off x="508000" y="2183300"/>
            <a:ext cx="10436800" cy="44976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FOREIGN KEY constraint is used to prevent:</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440255" lvl="1" marL="1219170" marR="0" rtl="0" algn="l">
              <a:lnSpc>
                <a:spcPct val="115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actions that would destroy links between tables</a:t>
            </a:r>
            <a:endParaRPr b="0" i="0" sz="2133" u="none" cap="none" strike="noStrike">
              <a:solidFill>
                <a:srgbClr val="333333"/>
              </a:solidFill>
              <a:latin typeface="Avenir"/>
              <a:ea typeface="Avenir"/>
              <a:cs typeface="Avenir"/>
              <a:sym typeface="Avenir"/>
            </a:endParaRPr>
          </a:p>
          <a:p>
            <a:pPr indent="0" lvl="0" marL="1219170" marR="0" rtl="0" algn="l">
              <a:lnSpc>
                <a:spcPct val="115000"/>
              </a:lnSpc>
              <a:spcBef>
                <a:spcPts val="1333"/>
              </a:spcBef>
              <a:spcAft>
                <a:spcPts val="0"/>
              </a:spcAft>
              <a:buNone/>
            </a:pPr>
            <a:r>
              <a:t/>
            </a:r>
            <a:endParaRPr sz="2133">
              <a:solidFill>
                <a:srgbClr val="333333"/>
              </a:solidFill>
              <a:latin typeface="Avenir"/>
              <a:ea typeface="Avenir"/>
              <a:cs typeface="Avenir"/>
              <a:sym typeface="Avenir"/>
            </a:endParaRPr>
          </a:p>
          <a:p>
            <a:pPr indent="-440255" lvl="1" marL="1219170" marR="0" rtl="0" algn="l">
              <a:lnSpc>
                <a:spcPct val="115000"/>
              </a:lnSpc>
              <a:spcBef>
                <a:spcPts val="1333"/>
              </a:spcBef>
              <a:spcAft>
                <a:spcPts val="1333"/>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invalid data being inserted into the foreign key column, because it has to be one of the values contained in the table it points to</a:t>
            </a:r>
            <a:endParaRPr b="0" i="0" sz="2133" u="none" cap="none" strike="noStrike">
              <a:solidFill>
                <a:srgbClr val="333333"/>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4500">
                <a:solidFill>
                  <a:srgbClr val="434343"/>
                </a:solidFill>
                <a:latin typeface="Avenir"/>
                <a:ea typeface="Avenir"/>
                <a:cs typeface="Avenir"/>
                <a:sym typeface="Avenir"/>
              </a:rPr>
              <a:t>Agenda</a:t>
            </a:r>
            <a:endParaRPr b="1" i="0" sz="4500" u="none" cap="none" strike="noStrike">
              <a:solidFill>
                <a:srgbClr val="434343"/>
              </a:solidFill>
              <a:latin typeface="Avenir"/>
              <a:ea typeface="Avenir"/>
              <a:cs typeface="Avenir"/>
              <a:sym typeface="Avenir"/>
            </a:endParaRPr>
          </a:p>
        </p:txBody>
      </p:sp>
      <p:sp>
        <p:nvSpPr>
          <p:cNvPr id="99" name="Google Shape;99;p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00" name="Google Shape;100;p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01" name="Google Shape;101;p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2" name="Google Shape;102;p2"/>
          <p:cNvSpPr txBox="1"/>
          <p:nvPr/>
        </p:nvSpPr>
        <p:spPr>
          <a:xfrm>
            <a:off x="840200" y="1255400"/>
            <a:ext cx="10151100" cy="4768200"/>
          </a:xfrm>
          <a:prstGeom prst="rect">
            <a:avLst/>
          </a:prstGeom>
          <a:noFill/>
          <a:ln>
            <a:noFill/>
          </a:ln>
        </p:spPr>
        <p:txBody>
          <a:bodyPr anchorCtr="0" anchor="t" bIns="121900" lIns="121900" spcFirstLastPara="1" rIns="121900" wrap="square" tIns="121900">
            <a:noAutofit/>
          </a:bodyPr>
          <a:lstStyle/>
          <a:p>
            <a:pPr indent="-440255" lvl="0" marL="609584"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SQL Constraints</a:t>
            </a:r>
            <a:endParaRPr sz="2133">
              <a:solidFill>
                <a:srgbClr val="333333"/>
              </a:solidFill>
              <a:latin typeface="Avenir"/>
              <a:ea typeface="Avenir"/>
              <a:cs typeface="Avenir"/>
              <a:sym typeface="Avenir"/>
            </a:endParaRPr>
          </a:p>
          <a:p>
            <a:pPr indent="-440255" lvl="0" marL="609584"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Constraint with ALTER</a:t>
            </a:r>
            <a:endParaRPr sz="2133">
              <a:solidFill>
                <a:srgbClr val="333333"/>
              </a:solidFill>
              <a:latin typeface="Avenir"/>
              <a:ea typeface="Avenir"/>
              <a:cs typeface="Avenir"/>
              <a:sym typeface="Avenir"/>
            </a:endParaRPr>
          </a:p>
          <a:p>
            <a:pPr indent="-440255" lvl="0" marL="609584"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Where clause</a:t>
            </a:r>
            <a:endParaRPr sz="2133">
              <a:solidFill>
                <a:srgbClr val="333333"/>
              </a:solidFill>
              <a:latin typeface="Avenir"/>
              <a:ea typeface="Avenir"/>
              <a:cs typeface="Avenir"/>
              <a:sym typeface="Avenir"/>
            </a:endParaRPr>
          </a:p>
          <a:p>
            <a:pPr indent="-364045" lvl="0" marL="914400" marR="0" rtl="0" algn="l">
              <a:lnSpc>
                <a:spcPct val="115000"/>
              </a:lnSpc>
              <a:spcBef>
                <a:spcPts val="0"/>
              </a:spcBef>
              <a:spcAft>
                <a:spcPts val="0"/>
              </a:spcAft>
              <a:buClr>
                <a:srgbClr val="333333"/>
              </a:buClr>
              <a:buSzPts val="2133"/>
              <a:buFont typeface="Avenir"/>
              <a:buChar char="-"/>
            </a:pPr>
            <a:r>
              <a:rPr lang="en" sz="2133">
                <a:solidFill>
                  <a:srgbClr val="333333"/>
                </a:solidFill>
                <a:latin typeface="Avenir"/>
                <a:ea typeface="Avenir"/>
                <a:cs typeface="Avenir"/>
                <a:sym typeface="Avenir"/>
              </a:rPr>
              <a:t>Predicates</a:t>
            </a:r>
            <a:endParaRPr sz="2133">
              <a:solidFill>
                <a:srgbClr val="333333"/>
              </a:solidFill>
              <a:latin typeface="Avenir"/>
              <a:ea typeface="Avenir"/>
              <a:cs typeface="Avenir"/>
              <a:sym typeface="Avenir"/>
            </a:endParaRPr>
          </a:p>
          <a:p>
            <a:pPr indent="0" lvl="0" marL="0" marR="0" rtl="0" algn="l">
              <a:lnSpc>
                <a:spcPct val="115000"/>
              </a:lnSpc>
              <a:spcBef>
                <a:spcPts val="0"/>
              </a:spcBef>
              <a:spcAft>
                <a:spcPts val="0"/>
              </a:spcAft>
              <a:buNone/>
            </a:pPr>
            <a:r>
              <a:rPr lang="en" sz="2133">
                <a:solidFill>
                  <a:srgbClr val="333333"/>
                </a:solidFill>
                <a:latin typeface="Avenir"/>
                <a:ea typeface="Avenir"/>
                <a:cs typeface="Avenir"/>
                <a:sym typeface="Avenir"/>
              </a:rPr>
              <a:t>        - </a:t>
            </a:r>
            <a:r>
              <a:rPr lang="en" sz="2133">
                <a:solidFill>
                  <a:srgbClr val="333333"/>
                </a:solidFill>
                <a:latin typeface="Avenir"/>
                <a:ea typeface="Avenir"/>
                <a:cs typeface="Avenir"/>
                <a:sym typeface="Avenir"/>
              </a:rPr>
              <a:t>Wildcard Filtering</a:t>
            </a:r>
            <a:endParaRPr sz="2133">
              <a:solidFill>
                <a:srgbClr val="333333"/>
              </a:solidFill>
              <a:latin typeface="Avenir"/>
              <a:ea typeface="Avenir"/>
              <a:cs typeface="Avenir"/>
              <a:sym typeface="Avenir"/>
            </a:endParaRPr>
          </a:p>
          <a:p>
            <a:pPr indent="-440255" lvl="0" marL="609584"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Set Operations</a:t>
            </a:r>
            <a:endParaRPr sz="2133">
              <a:solidFill>
                <a:srgbClr val="333333"/>
              </a:solidFill>
              <a:latin typeface="Avenir"/>
              <a:ea typeface="Avenir"/>
              <a:cs typeface="Avenir"/>
              <a:sym typeface="Avenir"/>
            </a:endParaRPr>
          </a:p>
          <a:p>
            <a:pPr indent="-440255" lvl="0" marL="609584"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Duplicate rows</a:t>
            </a:r>
            <a:endParaRPr sz="2133">
              <a:solidFill>
                <a:srgbClr val="333333"/>
              </a:solidFill>
              <a:latin typeface="Avenir"/>
              <a:ea typeface="Avenir"/>
              <a:cs typeface="Avenir"/>
              <a:sym typeface="Avenir"/>
            </a:endParaRPr>
          </a:p>
          <a:p>
            <a:pPr indent="-440255" lvl="0" marL="609584"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Operator </a:t>
            </a:r>
            <a:r>
              <a:rPr lang="en" sz="2133">
                <a:solidFill>
                  <a:srgbClr val="333333"/>
                </a:solidFill>
                <a:latin typeface="Avenir"/>
                <a:ea typeface="Avenir"/>
                <a:cs typeface="Avenir"/>
                <a:sym typeface="Avenir"/>
              </a:rPr>
              <a:t>precedence</a:t>
            </a:r>
            <a:endParaRPr sz="2133">
              <a:solidFill>
                <a:srgbClr val="333333"/>
              </a:solidFill>
              <a:latin typeface="Avenir"/>
              <a:ea typeface="Avenir"/>
              <a:cs typeface="Avenir"/>
              <a:sym typeface="Avenir"/>
            </a:endParaRPr>
          </a:p>
          <a:p>
            <a:pPr indent="-440255" lvl="0" marL="609584"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SQL Built-in function</a:t>
            </a:r>
            <a:endParaRPr sz="2133">
              <a:solidFill>
                <a:srgbClr val="333333"/>
              </a:solidFill>
              <a:latin typeface="Avenir"/>
              <a:ea typeface="Avenir"/>
              <a:cs typeface="Avenir"/>
              <a:sym typeface="Avenir"/>
            </a:endParaRPr>
          </a:p>
          <a:p>
            <a:pPr indent="0" lvl="0" marL="457200" marR="0" rtl="0" algn="l">
              <a:lnSpc>
                <a:spcPct val="115000"/>
              </a:lnSpc>
              <a:spcBef>
                <a:spcPts val="0"/>
              </a:spcBef>
              <a:spcAft>
                <a:spcPts val="0"/>
              </a:spcAft>
              <a:buNone/>
            </a:pPr>
            <a:r>
              <a:t/>
            </a:r>
            <a:endParaRPr sz="2133">
              <a:solidFill>
                <a:srgbClr val="333333"/>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FOREIGN KEY on CREATE TABLE</a:t>
            </a:r>
            <a:endParaRPr sz="3200">
              <a:solidFill>
                <a:srgbClr val="434343"/>
              </a:solidFill>
              <a:latin typeface="Avenir"/>
              <a:ea typeface="Avenir"/>
              <a:cs typeface="Avenir"/>
              <a:sym typeface="Avenir"/>
            </a:endParaRPr>
          </a:p>
        </p:txBody>
      </p:sp>
      <p:sp>
        <p:nvSpPr>
          <p:cNvPr id="272" name="Google Shape;272;p1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73" name="Google Shape;273;p1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74" name="Google Shape;274;p1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75" name="Google Shape;275;p19"/>
          <p:cNvSpPr txBox="1"/>
          <p:nvPr/>
        </p:nvSpPr>
        <p:spPr>
          <a:xfrm>
            <a:off x="982800" y="3740300"/>
            <a:ext cx="10226400" cy="25416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CREATE TABLE</a:t>
            </a:r>
            <a:r>
              <a:rPr lang="en" sz="2133">
                <a:solidFill>
                  <a:schemeClr val="dk1"/>
                </a:solidFill>
                <a:highlight>
                  <a:srgbClr val="FFFFFF"/>
                </a:highlight>
                <a:latin typeface="Courier New"/>
                <a:ea typeface="Courier New"/>
                <a:cs typeface="Courier New"/>
                <a:sym typeface="Courier New"/>
              </a:rPr>
              <a:t> Orders (	OrderID int </a:t>
            </a:r>
            <a:r>
              <a:rPr b="1" lang="en" sz="2133">
                <a:solidFill>
                  <a:schemeClr val="dk1"/>
                </a:solidFill>
                <a:highlight>
                  <a:srgbClr val="FFFFFF"/>
                </a:highlight>
                <a:latin typeface="Courier New"/>
                <a:ea typeface="Courier New"/>
                <a:cs typeface="Courier New"/>
                <a:sym typeface="Courier New"/>
              </a:rPr>
              <a:t>NOT NULL,</a:t>
            </a:r>
            <a:endParaRPr b="1" sz="2133">
              <a:solidFill>
                <a:schemeClr val="dk1"/>
              </a:solidFill>
              <a:highlight>
                <a:srgbClr val="FFFFFF"/>
              </a:highlight>
              <a:latin typeface="Courier New"/>
              <a:ea typeface="Courier New"/>
              <a:cs typeface="Courier New"/>
              <a:sym typeface="Courier New"/>
            </a:endParaRPr>
          </a:p>
          <a:p>
            <a:pPr indent="0" lvl="0" marL="0" marR="0" rtl="0" algn="l">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						OrderNumber int </a:t>
            </a:r>
            <a:r>
              <a:rPr b="1" lang="en" sz="2133">
                <a:solidFill>
                  <a:schemeClr val="dk1"/>
                </a:solidFill>
                <a:highlight>
                  <a:srgbClr val="FFFFFF"/>
                </a:highlight>
                <a:latin typeface="Courier New"/>
                <a:ea typeface="Courier New"/>
                <a:cs typeface="Courier New"/>
                <a:sym typeface="Courier New"/>
              </a:rPr>
              <a:t>NOT NULL</a:t>
            </a:r>
            <a:r>
              <a:rPr lang="en" sz="2133">
                <a:solidFill>
                  <a:schemeClr val="dk1"/>
                </a:solidFill>
                <a:highlight>
                  <a:srgbClr val="FFFFFF"/>
                </a:highlight>
                <a:latin typeface="Courier New"/>
                <a:ea typeface="Courier New"/>
                <a:cs typeface="Courier New"/>
                <a:sym typeface="Courier New"/>
              </a:rPr>
              <a:t>,</a:t>
            </a:r>
            <a:endParaRPr sz="2133">
              <a:solidFill>
                <a:schemeClr val="dk1"/>
              </a:solidFill>
              <a:highlight>
                <a:srgbClr val="FFFFFF"/>
              </a:highlight>
              <a:latin typeface="Courier New"/>
              <a:ea typeface="Courier New"/>
              <a:cs typeface="Courier New"/>
              <a:sym typeface="Courier New"/>
            </a:endParaRPr>
          </a:p>
          <a:p>
            <a:pPr indent="0" lvl="0" marL="0" marR="0" rtl="0" algn="l">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						customerID int,</a:t>
            </a:r>
            <a:endParaRPr sz="2133">
              <a:solidFill>
                <a:schemeClr val="dk1"/>
              </a:solidFill>
              <a:highlight>
                <a:srgbClr val="FFFFFF"/>
              </a:highlight>
              <a:latin typeface="Courier New"/>
              <a:ea typeface="Courier New"/>
              <a:cs typeface="Courier New"/>
              <a:sym typeface="Courier New"/>
            </a:endParaRPr>
          </a:p>
          <a:p>
            <a:pPr indent="0" lvl="0" marL="0" marR="0" rtl="0" algn="l">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    					</a:t>
            </a:r>
            <a:r>
              <a:rPr b="1" lang="en" sz="2133">
                <a:solidFill>
                  <a:schemeClr val="dk1"/>
                </a:solidFill>
                <a:highlight>
                  <a:srgbClr val="FFFFFF"/>
                </a:highlight>
                <a:latin typeface="Courier New"/>
                <a:ea typeface="Courier New"/>
                <a:cs typeface="Courier New"/>
                <a:sym typeface="Courier New"/>
              </a:rPr>
              <a:t>PRIMARY KEY</a:t>
            </a:r>
            <a:r>
              <a:rPr lang="en" sz="2133">
                <a:solidFill>
                  <a:schemeClr val="dk1"/>
                </a:solidFill>
                <a:highlight>
                  <a:srgbClr val="FFFFFF"/>
                </a:highlight>
                <a:latin typeface="Courier New"/>
                <a:ea typeface="Courier New"/>
                <a:cs typeface="Courier New"/>
                <a:sym typeface="Courier New"/>
              </a:rPr>
              <a:t> (OrderID),</a:t>
            </a:r>
            <a:endParaRPr sz="2133">
              <a:solidFill>
                <a:schemeClr val="dk1"/>
              </a:solidFill>
              <a:highlight>
                <a:srgbClr val="FFFFFF"/>
              </a:highlight>
              <a:latin typeface="Courier New"/>
              <a:ea typeface="Courier New"/>
              <a:cs typeface="Courier New"/>
              <a:sym typeface="Courier New"/>
            </a:endParaRPr>
          </a:p>
          <a:p>
            <a:pPr indent="0" lvl="0" marL="0" marR="0" rtl="0" algn="l">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    					</a:t>
            </a:r>
            <a:r>
              <a:rPr b="1" lang="en" sz="2133">
                <a:solidFill>
                  <a:schemeClr val="dk1"/>
                </a:solidFill>
                <a:highlight>
                  <a:srgbClr val="FFFFFF"/>
                </a:highlight>
                <a:latin typeface="Courier New"/>
                <a:ea typeface="Courier New"/>
                <a:cs typeface="Courier New"/>
                <a:sym typeface="Courier New"/>
              </a:rPr>
              <a:t>FOREIGN KEY</a:t>
            </a:r>
            <a:r>
              <a:rPr lang="en" sz="2133">
                <a:solidFill>
                  <a:schemeClr val="dk1"/>
                </a:solidFill>
                <a:highlight>
                  <a:srgbClr val="FFFFFF"/>
                </a:highlight>
                <a:latin typeface="Courier New"/>
                <a:ea typeface="Courier New"/>
                <a:cs typeface="Courier New"/>
                <a:sym typeface="Courier New"/>
              </a:rPr>
              <a:t> (CustomerID) </a:t>
            </a:r>
            <a:endParaRPr sz="2133">
              <a:solidFill>
                <a:schemeClr val="dk1"/>
              </a:solidFill>
              <a:highlight>
                <a:srgbClr val="FFFFFF"/>
              </a:highlight>
              <a:latin typeface="Courier New"/>
              <a:ea typeface="Courier New"/>
              <a:cs typeface="Courier New"/>
              <a:sym typeface="Courier New"/>
            </a:endParaRPr>
          </a:p>
          <a:p>
            <a:pPr indent="609584" lvl="0" marL="3047924" marR="0" rtl="0" algn="l">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REFERENCES </a:t>
            </a:r>
            <a:r>
              <a:rPr lang="en" sz="2133">
                <a:solidFill>
                  <a:schemeClr val="dk1"/>
                </a:solidFill>
                <a:highlight>
                  <a:srgbClr val="FFFFFF"/>
                </a:highlight>
                <a:latin typeface="Courier New"/>
                <a:ea typeface="Courier New"/>
                <a:cs typeface="Courier New"/>
                <a:sym typeface="Courier New"/>
              </a:rPr>
              <a:t>Customer(CustomerID)</a:t>
            </a:r>
            <a:endParaRPr sz="2133">
              <a:solidFill>
                <a:schemeClr val="dk1"/>
              </a:solidFill>
              <a:highlight>
                <a:srgbClr val="FFFFFF"/>
              </a:highlight>
              <a:latin typeface="Courier New"/>
              <a:ea typeface="Courier New"/>
              <a:cs typeface="Courier New"/>
              <a:sym typeface="Courier New"/>
            </a:endParaRPr>
          </a:p>
          <a:p>
            <a:pPr indent="0" lvl="0" marL="3047924" marR="0" rtl="0" algn="l">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a:t>
            </a:r>
            <a:endParaRPr b="1" sz="2133">
              <a:solidFill>
                <a:schemeClr val="dk1"/>
              </a:solidFill>
              <a:latin typeface="Courier New"/>
              <a:ea typeface="Courier New"/>
              <a:cs typeface="Courier New"/>
              <a:sym typeface="Courier New"/>
            </a:endParaRPr>
          </a:p>
        </p:txBody>
      </p:sp>
      <p:sp>
        <p:nvSpPr>
          <p:cNvPr id="276" name="Google Shape;276;p19"/>
          <p:cNvSpPr txBox="1"/>
          <p:nvPr/>
        </p:nvSpPr>
        <p:spPr>
          <a:xfrm>
            <a:off x="508000" y="2102800"/>
            <a:ext cx="10436800" cy="91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 following SQL creates a FOREIGN KEY on the "CustomerID" column when the "Orders" table is created:</a:t>
            </a:r>
            <a:endParaRPr sz="2133">
              <a:solidFill>
                <a:srgbClr val="333333"/>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Constraint using ALTER</a:t>
            </a:r>
            <a:endParaRPr sz="6667">
              <a:solidFill>
                <a:srgbClr val="7F7F7F"/>
              </a:solidFill>
              <a:latin typeface="Calibri"/>
              <a:ea typeface="Calibri"/>
              <a:cs typeface="Calibri"/>
              <a:sym typeface="Calibri"/>
            </a:endParaRPr>
          </a:p>
        </p:txBody>
      </p:sp>
      <p:sp>
        <p:nvSpPr>
          <p:cNvPr id="283" name="Google Shape;283;p2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84" name="Google Shape;284;p2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85" name="Google Shape;285;p2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1"/>
          <p:cNvSpPr txBox="1"/>
          <p:nvPr/>
        </p:nvSpPr>
        <p:spPr>
          <a:xfrm>
            <a:off x="508000" y="2257367"/>
            <a:ext cx="11026800" cy="1219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1867"/>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To create a PRIMARY KEY constraint on a column when the table is already created, we use the </a:t>
            </a:r>
            <a:r>
              <a:rPr b="1" i="1" lang="en" sz="2133">
                <a:solidFill>
                  <a:schemeClr val="dk1"/>
                </a:solidFill>
                <a:highlight>
                  <a:srgbClr val="FFFFFF"/>
                </a:highlight>
                <a:latin typeface="Avenir"/>
                <a:ea typeface="Avenir"/>
                <a:cs typeface="Avenir"/>
                <a:sym typeface="Avenir"/>
              </a:rPr>
              <a:t>ADD </a:t>
            </a:r>
            <a:r>
              <a:rPr lang="en" sz="2133">
                <a:solidFill>
                  <a:schemeClr val="dk1"/>
                </a:solidFill>
                <a:highlight>
                  <a:srgbClr val="FFFFFF"/>
                </a:highlight>
                <a:latin typeface="Avenir"/>
                <a:ea typeface="Avenir"/>
                <a:cs typeface="Avenir"/>
                <a:sym typeface="Avenir"/>
              </a:rPr>
              <a:t>clause with the </a:t>
            </a:r>
            <a:r>
              <a:rPr b="1" i="1" lang="en" sz="2133">
                <a:solidFill>
                  <a:schemeClr val="dk1"/>
                </a:solidFill>
                <a:highlight>
                  <a:srgbClr val="FFFFFF"/>
                </a:highlight>
                <a:latin typeface="Avenir"/>
                <a:ea typeface="Avenir"/>
                <a:cs typeface="Avenir"/>
                <a:sym typeface="Avenir"/>
              </a:rPr>
              <a:t>ALTER</a:t>
            </a:r>
            <a:r>
              <a:rPr lang="en" sz="2133">
                <a:solidFill>
                  <a:schemeClr val="dk1"/>
                </a:solidFill>
                <a:highlight>
                  <a:srgbClr val="FFFFFF"/>
                </a:highlight>
                <a:latin typeface="Avenir"/>
                <a:ea typeface="Avenir"/>
                <a:cs typeface="Avenir"/>
                <a:sym typeface="Avenir"/>
              </a:rPr>
              <a:t> command</a:t>
            </a:r>
            <a:endParaRPr sz="2133">
              <a:solidFill>
                <a:schemeClr val="dk1"/>
              </a:solidFill>
              <a:highlight>
                <a:srgbClr val="FFFFFF"/>
              </a:highlight>
              <a:latin typeface="Avenir"/>
              <a:ea typeface="Avenir"/>
              <a:cs typeface="Avenir"/>
              <a:sym typeface="Avenir"/>
            </a:endParaRPr>
          </a:p>
        </p:txBody>
      </p:sp>
      <p:sp>
        <p:nvSpPr>
          <p:cNvPr id="291" name="Google Shape;291;p2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92" name="Google Shape;292;p2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93" name="Google Shape;293;p2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94" name="Google Shape;294;p21"/>
          <p:cNvSpPr txBox="1"/>
          <p:nvPr/>
        </p:nvSpPr>
        <p:spPr>
          <a:xfrm>
            <a:off x="1898200" y="4861467"/>
            <a:ext cx="83956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None/>
            </a:pPr>
            <a:r>
              <a:rPr b="1" lang="en" sz="2000">
                <a:solidFill>
                  <a:schemeClr val="dk1"/>
                </a:solidFill>
                <a:highlight>
                  <a:srgbClr val="FFFFFF"/>
                </a:highlight>
                <a:latin typeface="Courier New"/>
                <a:ea typeface="Courier New"/>
                <a:cs typeface="Courier New"/>
                <a:sym typeface="Courier New"/>
              </a:rPr>
              <a:t>ALTER TABLE</a:t>
            </a:r>
            <a:r>
              <a:rPr lang="en" sz="2000">
                <a:solidFill>
                  <a:schemeClr val="dk1"/>
                </a:solidFill>
                <a:highlight>
                  <a:srgbClr val="FFFFFF"/>
                </a:highlight>
                <a:latin typeface="Courier New"/>
                <a:ea typeface="Courier New"/>
                <a:cs typeface="Courier New"/>
                <a:sym typeface="Courier New"/>
              </a:rPr>
              <a:t> </a:t>
            </a:r>
            <a:r>
              <a:rPr i="1" lang="en" sz="2000">
                <a:solidFill>
                  <a:schemeClr val="dk1"/>
                </a:solidFill>
                <a:highlight>
                  <a:srgbClr val="FFFFFF"/>
                </a:highlight>
                <a:latin typeface="Courier New"/>
                <a:ea typeface="Courier New"/>
                <a:cs typeface="Courier New"/>
                <a:sym typeface="Courier New"/>
              </a:rPr>
              <a:t>table_name</a:t>
            </a:r>
            <a:r>
              <a:rPr lang="en" sz="2000">
                <a:solidFill>
                  <a:schemeClr val="dk1"/>
                </a:solidFill>
                <a:highlight>
                  <a:srgbClr val="FFFFFF"/>
                </a:highlight>
                <a:latin typeface="Courier New"/>
                <a:ea typeface="Courier New"/>
                <a:cs typeface="Courier New"/>
                <a:sym typeface="Courier New"/>
              </a:rPr>
              <a:t> </a:t>
            </a:r>
            <a:r>
              <a:rPr b="1" lang="en" sz="2000">
                <a:solidFill>
                  <a:schemeClr val="dk1"/>
                </a:solidFill>
                <a:highlight>
                  <a:srgbClr val="FFFFFF"/>
                </a:highlight>
                <a:latin typeface="Courier New"/>
                <a:ea typeface="Courier New"/>
                <a:cs typeface="Courier New"/>
                <a:sym typeface="Courier New"/>
              </a:rPr>
              <a:t>ADD PRIMARY KEY(</a:t>
            </a:r>
            <a:r>
              <a:rPr i="1" lang="en" sz="2000">
                <a:solidFill>
                  <a:schemeClr val="dk1"/>
                </a:solidFill>
                <a:highlight>
                  <a:srgbClr val="FFFFFF"/>
                </a:highlight>
                <a:latin typeface="Courier New"/>
                <a:ea typeface="Courier New"/>
                <a:cs typeface="Courier New"/>
                <a:sym typeface="Courier New"/>
              </a:rPr>
              <a:t>column_name</a:t>
            </a:r>
            <a:r>
              <a:rPr b="1" lang="en" sz="2000">
                <a:solidFill>
                  <a:schemeClr val="dk1"/>
                </a:solidFill>
                <a:highlight>
                  <a:srgbClr val="FFFFFF"/>
                </a:highlight>
                <a:latin typeface="Courier New"/>
                <a:ea typeface="Courier New"/>
                <a:cs typeface="Courier New"/>
                <a:sym typeface="Courier New"/>
              </a:rPr>
              <a:t>);</a:t>
            </a:r>
            <a:endParaRPr i="1" sz="200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95" name="Google Shape;295;p21"/>
          <p:cNvSpPr txBox="1"/>
          <p:nvPr/>
        </p:nvSpPr>
        <p:spPr>
          <a:xfrm>
            <a:off x="1221133" y="4016767"/>
            <a:ext cx="1345200" cy="42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296" name="Google Shape;296;p21"/>
          <p:cNvSpPr txBox="1"/>
          <p:nvPr/>
        </p:nvSpPr>
        <p:spPr>
          <a:xfrm>
            <a:off x="604999" y="1309167"/>
            <a:ext cx="7402531" cy="509600"/>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chemeClr val="dk1"/>
                </a:solidFill>
                <a:latin typeface="Avenir"/>
                <a:ea typeface="Avenir"/>
                <a:cs typeface="Avenir"/>
                <a:sym typeface="Avenir"/>
              </a:rPr>
              <a:t>Assigning Primary Key Constraint to an Existing Field</a:t>
            </a:r>
            <a:endParaRPr b="1" sz="2133">
              <a:solidFill>
                <a:schemeClr val="dk1"/>
              </a:solidFill>
              <a:latin typeface="Avenir"/>
              <a:ea typeface="Avenir"/>
              <a:cs typeface="Avenir"/>
              <a:sym typeface="Avenir"/>
            </a:endParaRPr>
          </a:p>
        </p:txBody>
      </p:sp>
      <p:sp>
        <p:nvSpPr>
          <p:cNvPr id="297" name="Google Shape;297;p2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2"/>
          <p:cNvSpPr txBox="1"/>
          <p:nvPr/>
        </p:nvSpPr>
        <p:spPr>
          <a:xfrm>
            <a:off x="503400" y="1850967"/>
            <a:ext cx="10118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Consider the previously created table </a:t>
            </a:r>
            <a:r>
              <a:rPr b="1" i="1" lang="en" sz="2133">
                <a:solidFill>
                  <a:schemeClr val="dk1"/>
                </a:solidFill>
                <a:highlight>
                  <a:srgbClr val="FFFFFF"/>
                </a:highlight>
                <a:latin typeface="Avenir"/>
                <a:ea typeface="Avenir"/>
                <a:cs typeface="Avenir"/>
                <a:sym typeface="Avenir"/>
              </a:rPr>
              <a:t>Customer:</a:t>
            </a:r>
            <a:endParaRPr sz="2133">
              <a:solidFill>
                <a:schemeClr val="dk1"/>
              </a:solidFill>
              <a:highlight>
                <a:srgbClr val="FFFFFF"/>
              </a:highlight>
              <a:latin typeface="Avenir"/>
              <a:ea typeface="Avenir"/>
              <a:cs typeface="Avenir"/>
              <a:sym typeface="Avenir"/>
            </a:endParaRPr>
          </a:p>
        </p:txBody>
      </p:sp>
      <p:sp>
        <p:nvSpPr>
          <p:cNvPr id="303" name="Google Shape;303;p2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04" name="Google Shape;304;p2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05" name="Google Shape;305;p2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06" name="Google Shape;306;p22"/>
          <p:cNvSpPr txBox="1"/>
          <p:nvPr/>
        </p:nvSpPr>
        <p:spPr>
          <a:xfrm>
            <a:off x="503403" y="5661400"/>
            <a:ext cx="8096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Here, we need to declare “customer_id” as primary key</a:t>
            </a:r>
            <a:endParaRPr sz="2133">
              <a:solidFill>
                <a:schemeClr val="dk1"/>
              </a:solidFill>
              <a:highlight>
                <a:srgbClr val="FFFFFF"/>
              </a:highlight>
              <a:latin typeface="Avenir"/>
              <a:ea typeface="Avenir"/>
              <a:cs typeface="Avenir"/>
              <a:sym typeface="Avenir"/>
            </a:endParaRPr>
          </a:p>
        </p:txBody>
      </p:sp>
      <p:sp>
        <p:nvSpPr>
          <p:cNvPr id="307" name="Google Shape;307;p2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pic>
        <p:nvPicPr>
          <p:cNvPr id="308" name="Google Shape;308;p22"/>
          <p:cNvPicPr preferRelativeResize="0"/>
          <p:nvPr/>
        </p:nvPicPr>
        <p:blipFill rotWithShape="1">
          <a:blip r:embed="rId4">
            <a:alphaModFix/>
          </a:blip>
          <a:srcRect b="0" l="1380" r="0" t="4003"/>
          <a:stretch/>
        </p:blipFill>
        <p:spPr>
          <a:xfrm>
            <a:off x="3027168" y="2922333"/>
            <a:ext cx="6225033" cy="2329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txBox="1"/>
          <p:nvPr/>
        </p:nvSpPr>
        <p:spPr>
          <a:xfrm>
            <a:off x="503400" y="1749367"/>
            <a:ext cx="11401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below </a:t>
            </a:r>
            <a:r>
              <a:rPr i="1" lang="en" sz="2133">
                <a:solidFill>
                  <a:schemeClr val="dk1"/>
                </a:solidFill>
                <a:highlight>
                  <a:srgbClr val="FFFFFF"/>
                </a:highlight>
                <a:latin typeface="Avenir"/>
                <a:ea typeface="Avenir"/>
                <a:cs typeface="Avenir"/>
                <a:sym typeface="Avenir"/>
              </a:rPr>
              <a:t>alter </a:t>
            </a:r>
            <a:r>
              <a:rPr lang="en" sz="2133">
                <a:solidFill>
                  <a:schemeClr val="dk1"/>
                </a:solidFill>
                <a:highlight>
                  <a:srgbClr val="FFFFFF"/>
                </a:highlight>
                <a:latin typeface="Avenir"/>
                <a:ea typeface="Avenir"/>
                <a:cs typeface="Avenir"/>
                <a:sym typeface="Avenir"/>
              </a:rPr>
              <a:t>query to add primary key to an existing field ‘customer_id’:</a:t>
            </a:r>
            <a:endParaRPr sz="2133">
              <a:solidFill>
                <a:schemeClr val="dk1"/>
              </a:solidFill>
              <a:highlight>
                <a:srgbClr val="FFFFFF"/>
              </a:highlight>
              <a:latin typeface="Avenir"/>
              <a:ea typeface="Avenir"/>
              <a:cs typeface="Avenir"/>
              <a:sym typeface="Avenir"/>
            </a:endParaRPr>
          </a:p>
        </p:txBody>
      </p:sp>
      <p:sp>
        <p:nvSpPr>
          <p:cNvPr id="314" name="Google Shape;314;p2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15" name="Google Shape;315;p2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16" name="Google Shape;316;p2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17" name="Google Shape;317;p23"/>
          <p:cNvSpPr txBox="1"/>
          <p:nvPr/>
        </p:nvSpPr>
        <p:spPr>
          <a:xfrm>
            <a:off x="551433" y="3530600"/>
            <a:ext cx="11216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a:t>
            </a:r>
            <a:r>
              <a:rPr b="1" lang="en" sz="2000">
                <a:solidFill>
                  <a:schemeClr val="dk1"/>
                </a:solidFill>
                <a:highlight>
                  <a:srgbClr val="FFFFFF"/>
                </a:highlight>
                <a:latin typeface="Courier New"/>
                <a:ea typeface="Courier New"/>
                <a:cs typeface="Courier New"/>
                <a:sym typeface="Courier New"/>
              </a:rPr>
              <a:t>describe </a:t>
            </a:r>
            <a:r>
              <a:rPr b="1" i="1" lang="en" sz="2000">
                <a:solidFill>
                  <a:schemeClr val="dk1"/>
                </a:solidFill>
                <a:highlight>
                  <a:srgbClr val="FFFFFF"/>
                </a:highlight>
                <a:latin typeface="Courier New"/>
                <a:ea typeface="Courier New"/>
                <a:cs typeface="Courier New"/>
                <a:sym typeface="Courier New"/>
              </a:rPr>
              <a:t>Customer</a:t>
            </a:r>
            <a:r>
              <a:rPr b="1" i="1" lang="en" sz="2400">
                <a:solidFill>
                  <a:schemeClr val="dk1"/>
                </a:solidFill>
                <a:highlight>
                  <a:srgbClr val="FFFFFF"/>
                </a:highlight>
                <a:latin typeface="Courier New"/>
                <a:ea typeface="Courier New"/>
                <a:cs typeface="Courier New"/>
                <a:sym typeface="Courier New"/>
              </a:rPr>
              <a:t> </a:t>
            </a:r>
            <a:r>
              <a:rPr lang="en" sz="2133">
                <a:solidFill>
                  <a:schemeClr val="dk1"/>
                </a:solidFill>
                <a:highlight>
                  <a:srgbClr val="FFFFFF"/>
                </a:highlight>
                <a:latin typeface="Avenir"/>
                <a:ea typeface="Avenir"/>
                <a:cs typeface="Avenir"/>
                <a:sym typeface="Avenir"/>
              </a:rPr>
              <a:t>to check if the primary key has been assigned to the field</a:t>
            </a:r>
            <a:endParaRPr sz="2133">
              <a:solidFill>
                <a:schemeClr val="dk1"/>
              </a:solidFill>
              <a:highlight>
                <a:srgbClr val="FFFFFF"/>
              </a:highlight>
              <a:latin typeface="Avenir"/>
              <a:ea typeface="Avenir"/>
              <a:cs typeface="Avenir"/>
              <a:sym typeface="Avenir"/>
            </a:endParaRPr>
          </a:p>
        </p:txBody>
      </p:sp>
      <p:sp>
        <p:nvSpPr>
          <p:cNvPr id="318" name="Google Shape;318;p23"/>
          <p:cNvSpPr txBox="1"/>
          <p:nvPr/>
        </p:nvSpPr>
        <p:spPr>
          <a:xfrm>
            <a:off x="1697800" y="2639984"/>
            <a:ext cx="87964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l">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ALTER TABLE Customer ADD PRIMARY KEY(customer_id);</a:t>
            </a:r>
            <a:endParaRPr b="1" i="1" sz="2133">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9" name="Google Shape;319;p2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pic>
        <p:nvPicPr>
          <p:cNvPr id="320" name="Google Shape;320;p23"/>
          <p:cNvPicPr preferRelativeResize="0"/>
          <p:nvPr/>
        </p:nvPicPr>
        <p:blipFill rotWithShape="1">
          <a:blip r:embed="rId4">
            <a:alphaModFix/>
          </a:blip>
          <a:srcRect b="0" l="0" r="0" t="0"/>
          <a:stretch/>
        </p:blipFill>
        <p:spPr>
          <a:xfrm>
            <a:off x="3424528" y="4235000"/>
            <a:ext cx="5559355" cy="22292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sp>
        <p:nvSpPr>
          <p:cNvPr id="326" name="Google Shape;326;p24"/>
          <p:cNvSpPr txBox="1"/>
          <p:nvPr/>
        </p:nvSpPr>
        <p:spPr>
          <a:xfrm>
            <a:off x="503400" y="2153367"/>
            <a:ext cx="11031200" cy="35336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b="1" i="1" lang="en" sz="2133">
                <a:solidFill>
                  <a:schemeClr val="dk1"/>
                </a:solidFill>
                <a:highlight>
                  <a:srgbClr val="FFFFFF"/>
                </a:highlight>
                <a:latin typeface="Avenir"/>
                <a:ea typeface="Avenir"/>
                <a:cs typeface="Avenir"/>
                <a:sym typeface="Avenir"/>
              </a:rPr>
              <a:t>Drop </a:t>
            </a:r>
            <a:r>
              <a:rPr lang="en" sz="2133">
                <a:solidFill>
                  <a:schemeClr val="dk1"/>
                </a:solidFill>
                <a:highlight>
                  <a:srgbClr val="FFFFFF"/>
                </a:highlight>
                <a:latin typeface="Avenir"/>
                <a:ea typeface="Avenir"/>
                <a:cs typeface="Avenir"/>
                <a:sym typeface="Avenir"/>
              </a:rPr>
              <a:t>clause with the alter command allows you to:</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Delete a column from the table</a:t>
            </a:r>
            <a:endParaRPr b="0" i="0" sz="2133" u="none" cap="none" strike="noStrike">
              <a:solidFill>
                <a:schemeClr val="dk1"/>
              </a:solidFill>
              <a:highlight>
                <a:srgbClr val="FFFFFF"/>
              </a:highlight>
              <a:latin typeface="Avenir"/>
              <a:ea typeface="Avenir"/>
              <a:cs typeface="Avenir"/>
              <a:sym typeface="Avenir"/>
            </a:endParaRPr>
          </a:p>
          <a:p>
            <a:pPr indent="0" lvl="0" marL="1219170" marR="0" rtl="0" algn="just">
              <a:lnSpc>
                <a:spcPct val="200000"/>
              </a:lnSpc>
              <a:spcBef>
                <a:spcPts val="0"/>
              </a:spcBef>
              <a:spcAft>
                <a:spcPts val="0"/>
              </a:spcAft>
              <a:buNone/>
            </a:pPr>
            <a:r>
              <a:rPr lang="en" sz="2133">
                <a:solidFill>
                  <a:schemeClr val="dk1"/>
                </a:solidFill>
                <a:highlight>
                  <a:srgbClr val="FFFFFF"/>
                </a:highlight>
                <a:latin typeface="Avenir"/>
                <a:ea typeface="Avenir"/>
                <a:cs typeface="Avenir"/>
                <a:sym typeface="Avenir"/>
              </a:rPr>
              <a:t> </a:t>
            </a:r>
            <a:endParaRPr sz="2133">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Removing the constraint from a column</a:t>
            </a:r>
            <a:endParaRPr b="0" i="0" sz="2133" u="none" cap="none" strike="noStrike">
              <a:solidFill>
                <a:schemeClr val="dk1"/>
              </a:solidFill>
              <a:highlight>
                <a:srgbClr val="FFFFFF"/>
              </a:highlight>
              <a:latin typeface="Avenir"/>
              <a:ea typeface="Avenir"/>
              <a:cs typeface="Avenir"/>
              <a:sym typeface="Avenir"/>
            </a:endParaRPr>
          </a:p>
        </p:txBody>
      </p:sp>
      <p:sp>
        <p:nvSpPr>
          <p:cNvPr id="327" name="Google Shape;327;p2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28" name="Google Shape;328;p2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29" name="Google Shape;329;p2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5"/>
          <p:cNvSpPr txBox="1"/>
          <p:nvPr/>
        </p:nvSpPr>
        <p:spPr>
          <a:xfrm>
            <a:off x="503400" y="2765367"/>
            <a:ext cx="11031200" cy="606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To drop a PRIMARY KEY constraint from an already created table, use below syntax</a:t>
            </a:r>
            <a:endParaRPr sz="2133">
              <a:solidFill>
                <a:schemeClr val="dk1"/>
              </a:solidFill>
              <a:highlight>
                <a:srgbClr val="FFFFFF"/>
              </a:highlight>
              <a:latin typeface="Avenir"/>
              <a:ea typeface="Avenir"/>
              <a:cs typeface="Avenir"/>
              <a:sym typeface="Avenir"/>
            </a:endParaRPr>
          </a:p>
          <a:p>
            <a:pPr indent="0" lvl="0" marL="0" marR="0" rtl="0" algn="l">
              <a:lnSpc>
                <a:spcPct val="115000"/>
              </a:lnSpc>
              <a:spcBef>
                <a:spcPts val="0"/>
              </a:spcBef>
              <a:spcAft>
                <a:spcPts val="0"/>
              </a:spcAft>
              <a:buNone/>
            </a:pPr>
            <a:r>
              <a:t/>
            </a:r>
            <a:endParaRPr sz="2133">
              <a:solidFill>
                <a:schemeClr val="dk1"/>
              </a:solidFill>
              <a:highlight>
                <a:srgbClr val="FFFFFF"/>
              </a:highlight>
              <a:latin typeface="Avenir"/>
              <a:ea typeface="Avenir"/>
              <a:cs typeface="Avenir"/>
              <a:sym typeface="Avenir"/>
            </a:endParaRPr>
          </a:p>
        </p:txBody>
      </p:sp>
      <p:sp>
        <p:nvSpPr>
          <p:cNvPr id="335" name="Google Shape;335;p2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36" name="Google Shape;336;p2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37" name="Google Shape;337;p2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38" name="Google Shape;338;p25"/>
          <p:cNvSpPr txBox="1"/>
          <p:nvPr/>
        </p:nvSpPr>
        <p:spPr>
          <a:xfrm>
            <a:off x="2263667" y="5102567"/>
            <a:ext cx="72732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ALTER TABLE</a:t>
            </a:r>
            <a:r>
              <a:rPr lang="en" sz="2133">
                <a:solidFill>
                  <a:schemeClr val="dk1"/>
                </a:solidFill>
                <a:highlight>
                  <a:srgbClr val="FFFFFF"/>
                </a:highlight>
                <a:latin typeface="Courier New"/>
                <a:ea typeface="Courier New"/>
                <a:cs typeface="Courier New"/>
                <a:sym typeface="Courier New"/>
              </a:rPr>
              <a:t> </a:t>
            </a:r>
            <a:r>
              <a:rPr i="1" lang="en" sz="2133">
                <a:solidFill>
                  <a:schemeClr val="dk1"/>
                </a:solidFill>
                <a:highlight>
                  <a:srgbClr val="FFFFFF"/>
                </a:highlight>
                <a:latin typeface="Courier New"/>
                <a:ea typeface="Courier New"/>
                <a:cs typeface="Courier New"/>
                <a:sym typeface="Courier New"/>
              </a:rPr>
              <a:t>table_name</a:t>
            </a:r>
            <a:r>
              <a:rPr lang="en" sz="2133">
                <a:solidFill>
                  <a:schemeClr val="dk1"/>
                </a:solidFill>
                <a:highlight>
                  <a:srgbClr val="FFFFFF"/>
                </a:highlight>
                <a:latin typeface="Courier New"/>
                <a:ea typeface="Courier New"/>
                <a:cs typeface="Courier New"/>
                <a:sym typeface="Courier New"/>
              </a:rPr>
              <a:t> </a:t>
            </a:r>
            <a:r>
              <a:rPr b="1" lang="en" sz="2133">
                <a:solidFill>
                  <a:schemeClr val="dk1"/>
                </a:solidFill>
                <a:highlight>
                  <a:srgbClr val="FFFFFF"/>
                </a:highlight>
                <a:latin typeface="Courier New"/>
                <a:ea typeface="Courier New"/>
                <a:cs typeface="Courier New"/>
                <a:sym typeface="Courier New"/>
              </a:rPr>
              <a:t>DROP PRIMARY KEY</a:t>
            </a:r>
            <a:r>
              <a:rPr i="1" lang="en" sz="2133">
                <a:solidFill>
                  <a:schemeClr val="dk1"/>
                </a:solidFill>
                <a:highlight>
                  <a:srgbClr val="FFFFFF"/>
                </a:highlight>
                <a:latin typeface="Courier New"/>
                <a:ea typeface="Courier New"/>
                <a:cs typeface="Courier New"/>
                <a:sym typeface="Courier New"/>
              </a:rPr>
              <a:t>_</a:t>
            </a:r>
            <a:endParaRPr sz="2267">
              <a:solidFill>
                <a:schemeClr val="dk1"/>
              </a:solidFill>
              <a:latin typeface="Calibri"/>
              <a:ea typeface="Calibri"/>
              <a:cs typeface="Calibri"/>
              <a:sym typeface="Calibri"/>
            </a:endParaRPr>
          </a:p>
        </p:txBody>
      </p:sp>
      <p:sp>
        <p:nvSpPr>
          <p:cNvPr id="339" name="Google Shape;339;p25"/>
          <p:cNvSpPr txBox="1"/>
          <p:nvPr/>
        </p:nvSpPr>
        <p:spPr>
          <a:xfrm>
            <a:off x="1169867" y="3953800"/>
            <a:ext cx="1345200" cy="42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340" name="Google Shape;340;p25"/>
          <p:cNvSpPr txBox="1"/>
          <p:nvPr/>
        </p:nvSpPr>
        <p:spPr>
          <a:xfrm>
            <a:off x="609732" y="1306300"/>
            <a:ext cx="6796907" cy="509600"/>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chemeClr val="dk1"/>
                </a:solidFill>
                <a:latin typeface="Avenir"/>
                <a:ea typeface="Avenir"/>
                <a:cs typeface="Avenir"/>
                <a:sym typeface="Avenir"/>
              </a:rPr>
              <a:t>Dropping the Primary Key Constraint from a Field</a:t>
            </a:r>
            <a:endParaRPr b="1" sz="2133">
              <a:solidFill>
                <a:schemeClr val="dk1"/>
              </a:solidFill>
              <a:latin typeface="Avenir"/>
              <a:ea typeface="Avenir"/>
              <a:cs typeface="Avenir"/>
              <a:sym typeface="Avenir"/>
            </a:endParaRPr>
          </a:p>
        </p:txBody>
      </p:sp>
      <p:sp>
        <p:nvSpPr>
          <p:cNvPr id="341" name="Google Shape;341;p2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47" name="Google Shape;347;p2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48" name="Google Shape;348;p2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49" name="Google Shape;349;p26"/>
          <p:cNvSpPr txBox="1"/>
          <p:nvPr/>
        </p:nvSpPr>
        <p:spPr>
          <a:xfrm>
            <a:off x="1351033" y="3009200"/>
            <a:ext cx="9653600" cy="1668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i="1" lang="en" sz="2667">
                <a:solidFill>
                  <a:srgbClr val="222222"/>
                </a:solidFill>
                <a:highlight>
                  <a:schemeClr val="lt1"/>
                </a:highlight>
                <a:latin typeface="Trebuchet MS"/>
                <a:ea typeface="Trebuchet MS"/>
                <a:cs typeface="Trebuchet MS"/>
                <a:sym typeface="Trebuchet MS"/>
              </a:rPr>
              <a:t>There is only one Primary Key in a table. Hence, we don’t need to specify the name of the column while dropping the Primary Key using the ALTER command</a:t>
            </a:r>
            <a:endParaRPr i="1" sz="2667">
              <a:solidFill>
                <a:srgbClr val="222222"/>
              </a:solidFill>
              <a:latin typeface="Trebuchet MS"/>
              <a:ea typeface="Trebuchet MS"/>
              <a:cs typeface="Trebuchet MS"/>
              <a:sym typeface="Trebuchet MS"/>
            </a:endParaRPr>
          </a:p>
        </p:txBody>
      </p:sp>
      <p:pic>
        <p:nvPicPr>
          <p:cNvPr id="350" name="Google Shape;350;p26"/>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nvSpPr>
        <p:spPr>
          <a:xfrm>
            <a:off x="503400" y="1850967"/>
            <a:ext cx="7929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Consider a table </a:t>
            </a:r>
            <a:r>
              <a:rPr b="1" i="1" lang="en" sz="2133">
                <a:solidFill>
                  <a:schemeClr val="dk1"/>
                </a:solidFill>
                <a:highlight>
                  <a:srgbClr val="FFFFFF"/>
                </a:highlight>
                <a:latin typeface="Avenir"/>
                <a:ea typeface="Avenir"/>
                <a:cs typeface="Avenir"/>
                <a:sym typeface="Avenir"/>
              </a:rPr>
              <a:t>Customer </a:t>
            </a:r>
            <a:r>
              <a:rPr lang="en" sz="2133">
                <a:solidFill>
                  <a:schemeClr val="dk1"/>
                </a:solidFill>
                <a:highlight>
                  <a:srgbClr val="FFFFFF"/>
                </a:highlight>
                <a:latin typeface="Avenir"/>
                <a:ea typeface="Avenir"/>
                <a:cs typeface="Avenir"/>
                <a:sym typeface="Avenir"/>
              </a:rPr>
              <a:t>with below fields:</a:t>
            </a:r>
            <a:endParaRPr sz="2133">
              <a:solidFill>
                <a:schemeClr val="dk1"/>
              </a:solidFill>
              <a:highlight>
                <a:srgbClr val="FFFFFF"/>
              </a:highlight>
              <a:latin typeface="Avenir"/>
              <a:ea typeface="Avenir"/>
              <a:cs typeface="Avenir"/>
              <a:sym typeface="Avenir"/>
            </a:endParaRPr>
          </a:p>
        </p:txBody>
      </p:sp>
      <p:sp>
        <p:nvSpPr>
          <p:cNvPr id="356" name="Google Shape;356;p2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57" name="Google Shape;357;p2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58" name="Google Shape;358;p2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59" name="Google Shape;359;p27"/>
          <p:cNvSpPr txBox="1"/>
          <p:nvPr/>
        </p:nvSpPr>
        <p:spPr>
          <a:xfrm>
            <a:off x="508000" y="5336667"/>
            <a:ext cx="108712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It would be not be a good practise to declare ‘First_name’ as Primary Key </a:t>
            </a:r>
            <a:endParaRPr sz="2133">
              <a:solidFill>
                <a:schemeClr val="dk1"/>
              </a:solidFill>
              <a:highlight>
                <a:srgbClr val="FFFFFF"/>
              </a:highlight>
              <a:latin typeface="Avenir"/>
              <a:ea typeface="Avenir"/>
              <a:cs typeface="Avenir"/>
              <a:sym typeface="Avenir"/>
            </a:endParaRPr>
          </a:p>
        </p:txBody>
      </p:sp>
      <p:sp>
        <p:nvSpPr>
          <p:cNvPr id="360" name="Google Shape;360;p2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pic>
        <p:nvPicPr>
          <p:cNvPr id="361" name="Google Shape;361;p27"/>
          <p:cNvPicPr preferRelativeResize="0"/>
          <p:nvPr/>
        </p:nvPicPr>
        <p:blipFill rotWithShape="1">
          <a:blip r:embed="rId4">
            <a:alphaModFix/>
          </a:blip>
          <a:srcRect b="0" l="0" r="0" t="0"/>
          <a:stretch/>
        </p:blipFill>
        <p:spPr>
          <a:xfrm>
            <a:off x="3059067" y="2555367"/>
            <a:ext cx="6073867" cy="2343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nvSpPr>
        <p:spPr>
          <a:xfrm>
            <a:off x="503400" y="1546167"/>
            <a:ext cx="11401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Use below </a:t>
            </a:r>
            <a:r>
              <a:rPr i="1" lang="en" sz="2133">
                <a:solidFill>
                  <a:srgbClr val="222222"/>
                </a:solidFill>
                <a:highlight>
                  <a:srgbClr val="FFFFFF"/>
                </a:highlight>
                <a:latin typeface="Avenir"/>
                <a:ea typeface="Avenir"/>
                <a:cs typeface="Avenir"/>
                <a:sym typeface="Avenir"/>
              </a:rPr>
              <a:t>alter </a:t>
            </a:r>
            <a:r>
              <a:rPr lang="en" sz="2133">
                <a:solidFill>
                  <a:srgbClr val="222222"/>
                </a:solidFill>
                <a:highlight>
                  <a:srgbClr val="FFFFFF"/>
                </a:highlight>
                <a:latin typeface="Avenir"/>
                <a:ea typeface="Avenir"/>
                <a:cs typeface="Avenir"/>
                <a:sym typeface="Avenir"/>
              </a:rPr>
              <a:t>query to drop primary key from an already defined primary key field ‘First_name’:</a:t>
            </a:r>
            <a:endParaRPr sz="2133">
              <a:solidFill>
                <a:srgbClr val="222222"/>
              </a:solidFill>
              <a:highlight>
                <a:srgbClr val="FFFFFF"/>
              </a:highlight>
              <a:latin typeface="Avenir"/>
              <a:ea typeface="Avenir"/>
              <a:cs typeface="Avenir"/>
              <a:sym typeface="Avenir"/>
            </a:endParaRPr>
          </a:p>
        </p:txBody>
      </p:sp>
      <p:sp>
        <p:nvSpPr>
          <p:cNvPr id="367" name="Google Shape;367;p2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68" name="Google Shape;368;p2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69" name="Google Shape;369;p2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70" name="Google Shape;370;p28"/>
          <p:cNvSpPr txBox="1"/>
          <p:nvPr/>
        </p:nvSpPr>
        <p:spPr>
          <a:xfrm>
            <a:off x="551433" y="3632200"/>
            <a:ext cx="11216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Use </a:t>
            </a:r>
            <a:r>
              <a:rPr b="1" lang="en" sz="2000">
                <a:solidFill>
                  <a:srgbClr val="222222"/>
                </a:solidFill>
                <a:highlight>
                  <a:srgbClr val="FFFFFF"/>
                </a:highlight>
                <a:latin typeface="Courier New"/>
                <a:ea typeface="Courier New"/>
                <a:cs typeface="Courier New"/>
                <a:sym typeface="Courier New"/>
              </a:rPr>
              <a:t>describe </a:t>
            </a:r>
            <a:r>
              <a:rPr b="1" i="1" lang="en" sz="2000">
                <a:solidFill>
                  <a:srgbClr val="222222"/>
                </a:solidFill>
                <a:highlight>
                  <a:srgbClr val="FFFFFF"/>
                </a:highlight>
                <a:latin typeface="Courier New"/>
                <a:ea typeface="Courier New"/>
                <a:cs typeface="Courier New"/>
                <a:sym typeface="Courier New"/>
              </a:rPr>
              <a:t>Customer</a:t>
            </a:r>
            <a:r>
              <a:rPr b="1" i="1" lang="en" sz="2400">
                <a:solidFill>
                  <a:srgbClr val="222222"/>
                </a:solidFill>
                <a:highlight>
                  <a:srgbClr val="FFFFFF"/>
                </a:highlight>
                <a:latin typeface="Courier New"/>
                <a:ea typeface="Courier New"/>
                <a:cs typeface="Courier New"/>
                <a:sym typeface="Courier New"/>
              </a:rPr>
              <a:t> </a:t>
            </a:r>
            <a:r>
              <a:rPr lang="en" sz="2133">
                <a:solidFill>
                  <a:srgbClr val="222222"/>
                </a:solidFill>
                <a:highlight>
                  <a:srgbClr val="FFFFFF"/>
                </a:highlight>
                <a:latin typeface="Avenir"/>
                <a:ea typeface="Avenir"/>
                <a:cs typeface="Avenir"/>
                <a:sym typeface="Avenir"/>
              </a:rPr>
              <a:t>to check if the primary key has been drop from the field</a:t>
            </a:r>
            <a:endParaRPr sz="2133">
              <a:solidFill>
                <a:srgbClr val="222222"/>
              </a:solidFill>
              <a:highlight>
                <a:srgbClr val="FFFFFF"/>
              </a:highlight>
              <a:latin typeface="Avenir"/>
              <a:ea typeface="Avenir"/>
              <a:cs typeface="Avenir"/>
              <a:sym typeface="Avenir"/>
            </a:endParaRPr>
          </a:p>
        </p:txBody>
      </p:sp>
      <p:sp>
        <p:nvSpPr>
          <p:cNvPr id="371" name="Google Shape;371;p28"/>
          <p:cNvSpPr txBox="1"/>
          <p:nvPr/>
        </p:nvSpPr>
        <p:spPr>
          <a:xfrm>
            <a:off x="2409000" y="2538400"/>
            <a:ext cx="67920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l">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ALTER TABLE Customer DROP PRIMARY KEY;</a:t>
            </a:r>
            <a:endParaRPr b="1" i="1" sz="2133">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2" name="Google Shape;372;p2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pic>
        <p:nvPicPr>
          <p:cNvPr id="373" name="Google Shape;373;p28"/>
          <p:cNvPicPr preferRelativeResize="0"/>
          <p:nvPr/>
        </p:nvPicPr>
        <p:blipFill rotWithShape="1">
          <a:blip r:embed="rId4">
            <a:alphaModFix/>
          </a:blip>
          <a:srcRect b="0" l="0" r="0" t="0"/>
          <a:stretch/>
        </p:blipFill>
        <p:spPr>
          <a:xfrm>
            <a:off x="3447534" y="4326933"/>
            <a:ext cx="5513333" cy="209586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9cbe39bf21_0_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3200" u="none" cap="none" strike="noStrike">
                <a:solidFill>
                  <a:srgbClr val="434343"/>
                </a:solidFill>
                <a:latin typeface="Avenir"/>
                <a:ea typeface="Avenir"/>
                <a:cs typeface="Avenir"/>
                <a:sym typeface="Avenir"/>
              </a:rPr>
              <a:t>SQL Constraints</a:t>
            </a:r>
            <a:endParaRPr b="0" i="0" sz="3200" u="none" cap="none" strike="noStrike">
              <a:solidFill>
                <a:srgbClr val="434343"/>
              </a:solidFill>
              <a:latin typeface="Avenir"/>
              <a:ea typeface="Avenir"/>
              <a:cs typeface="Avenir"/>
              <a:sym typeface="Avenir"/>
            </a:endParaRPr>
          </a:p>
        </p:txBody>
      </p:sp>
      <p:sp>
        <p:nvSpPr>
          <p:cNvPr id="108" name="Google Shape;108;g9cbe39bf21_0_0"/>
          <p:cNvSpPr/>
          <p:nvPr/>
        </p:nvSpPr>
        <p:spPr>
          <a:xfrm>
            <a:off x="0" y="0"/>
            <a:ext cx="5079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09" name="Google Shape;109;g9cbe39bf21_0_0"/>
          <p:cNvSpPr/>
          <p:nvPr/>
        </p:nvSpPr>
        <p:spPr>
          <a:xfrm>
            <a:off x="0" y="914400"/>
            <a:ext cx="5079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10" name="Google Shape;110;g9cbe39bf21_0_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1" name="Google Shape;111;g9cbe39bf21_0_0"/>
          <p:cNvSpPr txBox="1"/>
          <p:nvPr/>
        </p:nvSpPr>
        <p:spPr>
          <a:xfrm>
            <a:off x="1318367" y="3768000"/>
            <a:ext cx="12849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2133" u="none" cap="none" strike="noStrike">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12" name="Google Shape;112;g9cbe39bf21_0_0"/>
          <p:cNvSpPr txBox="1"/>
          <p:nvPr/>
        </p:nvSpPr>
        <p:spPr>
          <a:xfrm>
            <a:off x="1738800" y="4403533"/>
            <a:ext cx="8714400" cy="20739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135463" marR="135463" rtl="0" algn="l">
              <a:lnSpc>
                <a:spcPct val="115000"/>
              </a:lnSpc>
              <a:spcBef>
                <a:spcPts val="0"/>
              </a:spcBef>
              <a:spcAft>
                <a:spcPts val="0"/>
              </a:spcAft>
              <a:buNone/>
            </a:pPr>
            <a:r>
              <a:rPr b="1" lang="en" sz="2133">
                <a:solidFill>
                  <a:schemeClr val="dk1"/>
                </a:solidFill>
                <a:latin typeface="Courier New"/>
                <a:ea typeface="Courier New"/>
                <a:cs typeface="Courier New"/>
                <a:sym typeface="Courier New"/>
              </a:rPr>
              <a:t>CREATE TABLE</a:t>
            </a:r>
            <a:r>
              <a:rPr lang="en" sz="2133">
                <a:solidFill>
                  <a:schemeClr val="dk1"/>
                </a:solidFill>
                <a:latin typeface="Courier New"/>
                <a:ea typeface="Courier New"/>
                <a:cs typeface="Courier New"/>
                <a:sym typeface="Courier New"/>
              </a:rPr>
              <a:t> </a:t>
            </a:r>
            <a:r>
              <a:rPr i="1" lang="en" sz="2133">
                <a:solidFill>
                  <a:schemeClr val="dk1"/>
                </a:solidFill>
                <a:latin typeface="Courier New"/>
                <a:ea typeface="Courier New"/>
                <a:cs typeface="Courier New"/>
                <a:sym typeface="Courier New"/>
              </a:rPr>
              <a:t>table_name </a:t>
            </a:r>
            <a:r>
              <a:rPr lang="en" sz="2133">
                <a:solidFill>
                  <a:schemeClr val="dk1"/>
                </a:solidFill>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a:p>
            <a:pPr indent="2455272" lvl="0" marL="135463" marR="135463" rtl="0" algn="l">
              <a:lnSpc>
                <a:spcPct val="115000"/>
              </a:lnSpc>
              <a:spcBef>
                <a:spcPts val="0"/>
              </a:spcBef>
              <a:spcAft>
                <a:spcPts val="0"/>
              </a:spcAft>
              <a:buNone/>
            </a:pPr>
            <a:r>
              <a:rPr i="1" lang="en" sz="2133">
                <a:solidFill>
                  <a:schemeClr val="dk1"/>
                </a:solidFill>
                <a:latin typeface="Courier New"/>
                <a:ea typeface="Courier New"/>
                <a:cs typeface="Courier New"/>
                <a:sym typeface="Courier New"/>
              </a:rPr>
              <a:t>	column1 datatype</a:t>
            </a:r>
            <a:r>
              <a:rPr lang="en" sz="2133">
                <a:solidFill>
                  <a:schemeClr val="dk1"/>
                </a:solidFill>
                <a:latin typeface="Courier New"/>
                <a:ea typeface="Courier New"/>
                <a:cs typeface="Courier New"/>
                <a:sym typeface="Courier New"/>
              </a:rPr>
              <a:t> </a:t>
            </a:r>
            <a:r>
              <a:rPr b="1" i="1" lang="en" sz="2133">
                <a:solidFill>
                  <a:schemeClr val="dk1"/>
                </a:solidFill>
                <a:latin typeface="Courier New"/>
                <a:ea typeface="Courier New"/>
                <a:cs typeface="Courier New"/>
                <a:sym typeface="Courier New"/>
              </a:rPr>
              <a:t>constraint</a:t>
            </a:r>
            <a:r>
              <a:rPr lang="en" sz="2133">
                <a:solidFill>
                  <a:schemeClr val="dk1"/>
                </a:solidFill>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a:p>
            <a:pPr indent="2455272" lvl="0" marL="135463" marR="135463" rtl="0" algn="l">
              <a:lnSpc>
                <a:spcPct val="115000"/>
              </a:lnSpc>
              <a:spcBef>
                <a:spcPts val="0"/>
              </a:spcBef>
              <a:spcAft>
                <a:spcPts val="0"/>
              </a:spcAft>
              <a:buNone/>
            </a:pPr>
            <a:r>
              <a:rPr i="1" lang="en" sz="2133">
                <a:solidFill>
                  <a:schemeClr val="dk1"/>
                </a:solidFill>
                <a:latin typeface="Courier New"/>
                <a:ea typeface="Courier New"/>
                <a:cs typeface="Courier New"/>
                <a:sym typeface="Courier New"/>
              </a:rPr>
              <a:t>	column2 datatype</a:t>
            </a:r>
            <a:r>
              <a:rPr lang="en" sz="2133">
                <a:solidFill>
                  <a:schemeClr val="dk1"/>
                </a:solidFill>
                <a:latin typeface="Courier New"/>
                <a:ea typeface="Courier New"/>
                <a:cs typeface="Courier New"/>
                <a:sym typeface="Courier New"/>
              </a:rPr>
              <a:t> </a:t>
            </a:r>
            <a:r>
              <a:rPr b="1" i="1" lang="en" sz="2133">
                <a:solidFill>
                  <a:schemeClr val="dk1"/>
                </a:solidFill>
                <a:latin typeface="Courier New"/>
                <a:ea typeface="Courier New"/>
                <a:cs typeface="Courier New"/>
                <a:sym typeface="Courier New"/>
              </a:rPr>
              <a:t>constraint</a:t>
            </a:r>
            <a:r>
              <a:rPr lang="en" sz="2133">
                <a:solidFill>
                  <a:schemeClr val="dk1"/>
                </a:solidFill>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a:p>
            <a:pPr indent="2455272" lvl="0" marL="135463" marR="135463" rtl="0" algn="l">
              <a:lnSpc>
                <a:spcPct val="115000"/>
              </a:lnSpc>
              <a:spcBef>
                <a:spcPts val="0"/>
              </a:spcBef>
              <a:spcAft>
                <a:spcPts val="0"/>
              </a:spcAft>
              <a:buNone/>
            </a:pPr>
            <a:r>
              <a:rPr i="1" lang="en" sz="2133">
                <a:solidFill>
                  <a:schemeClr val="dk1"/>
                </a:solidFill>
                <a:latin typeface="Courier New"/>
                <a:ea typeface="Courier New"/>
                <a:cs typeface="Courier New"/>
                <a:sym typeface="Courier New"/>
              </a:rPr>
              <a:t>	column3 datatype</a:t>
            </a:r>
            <a:r>
              <a:rPr lang="en" sz="2133">
                <a:solidFill>
                  <a:schemeClr val="dk1"/>
                </a:solidFill>
                <a:latin typeface="Courier New"/>
                <a:ea typeface="Courier New"/>
                <a:cs typeface="Courier New"/>
                <a:sym typeface="Courier New"/>
              </a:rPr>
              <a:t> </a:t>
            </a:r>
            <a:r>
              <a:rPr b="1" i="1" lang="en" sz="2133">
                <a:solidFill>
                  <a:schemeClr val="dk1"/>
                </a:solidFill>
                <a:latin typeface="Courier New"/>
                <a:ea typeface="Courier New"/>
                <a:cs typeface="Courier New"/>
                <a:sym typeface="Courier New"/>
              </a:rPr>
              <a:t>constraint</a:t>
            </a:r>
            <a:r>
              <a:rPr lang="en" sz="2133">
                <a:solidFill>
                  <a:schemeClr val="dk1"/>
                </a:solidFill>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a:p>
            <a:pPr indent="2455272" lvl="0" marL="135463" marR="135463" rtl="0" algn="l">
              <a:lnSpc>
                <a:spcPct val="115000"/>
              </a:lnSpc>
              <a:spcBef>
                <a:spcPts val="0"/>
              </a:spcBef>
              <a:spcAft>
                <a:spcPts val="0"/>
              </a:spcAft>
              <a:buNone/>
            </a:pPr>
            <a:r>
              <a:rPr lang="en" sz="2133">
                <a:solidFill>
                  <a:schemeClr val="dk1"/>
                </a:solidFill>
                <a:latin typeface="Courier New"/>
                <a:ea typeface="Courier New"/>
                <a:cs typeface="Courier New"/>
                <a:sym typeface="Courier New"/>
              </a:rPr>
              <a:t>	....);</a:t>
            </a:r>
            <a:endParaRPr b="1" sz="2133">
              <a:solidFill>
                <a:schemeClr val="dk1"/>
              </a:solidFill>
              <a:latin typeface="Courier New"/>
              <a:ea typeface="Courier New"/>
              <a:cs typeface="Courier New"/>
              <a:sym typeface="Courier New"/>
            </a:endParaRPr>
          </a:p>
        </p:txBody>
      </p:sp>
      <p:sp>
        <p:nvSpPr>
          <p:cNvPr id="113" name="Google Shape;113;g9cbe39bf21_0_0"/>
          <p:cNvSpPr txBox="1"/>
          <p:nvPr/>
        </p:nvSpPr>
        <p:spPr>
          <a:xfrm>
            <a:off x="508000" y="1691733"/>
            <a:ext cx="10483200" cy="1864800"/>
          </a:xfrm>
          <a:prstGeom prst="rect">
            <a:avLst/>
          </a:prstGeom>
          <a:noFill/>
          <a:ln>
            <a:noFill/>
          </a:ln>
        </p:spPr>
        <p:txBody>
          <a:bodyPr anchorCtr="0" anchor="t" bIns="121900" lIns="121900" spcFirstLastPara="1" rIns="121900" wrap="square" tIns="121900">
            <a:noAutofit/>
          </a:bodyPr>
          <a:lstStyle/>
          <a:p>
            <a:pPr indent="-440255" lvl="0" marL="609584"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SQL constraints are used to specify rules for data in a table</a:t>
            </a:r>
            <a:endParaRPr sz="2133">
              <a:solidFill>
                <a:srgbClr val="333333"/>
              </a:solidFill>
              <a:latin typeface="Avenir"/>
              <a:ea typeface="Avenir"/>
              <a:cs typeface="Avenir"/>
              <a:sym typeface="Avenir"/>
            </a:endParaRPr>
          </a:p>
          <a:p>
            <a:pPr indent="0" lvl="0" marL="0" marR="0" rtl="0" algn="l">
              <a:lnSpc>
                <a:spcPct val="115000"/>
              </a:lnSpc>
              <a:spcBef>
                <a:spcPts val="1333"/>
              </a:spcBef>
              <a:spcAft>
                <a:spcPts val="0"/>
              </a:spcAft>
              <a:buNone/>
            </a:pPr>
            <a:r>
              <a:t/>
            </a:r>
            <a:endParaRPr b="1" sz="2133">
              <a:solidFill>
                <a:srgbClr val="333333"/>
              </a:solidFill>
              <a:latin typeface="Avenir"/>
              <a:ea typeface="Avenir"/>
              <a:cs typeface="Avenir"/>
              <a:sym typeface="Avenir"/>
            </a:endParaRPr>
          </a:p>
          <a:p>
            <a:pPr indent="-440255" lvl="0" marL="609584"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Constraints can be specified when the table is created with the CREATE TABLE statement</a:t>
            </a:r>
            <a:endParaRPr sz="2133">
              <a:solidFill>
                <a:srgbClr val="333333"/>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4800">
                <a:solidFill>
                  <a:srgbClr val="7F7F7F"/>
                </a:solidFill>
                <a:latin typeface="Avenir"/>
                <a:ea typeface="Avenir"/>
                <a:cs typeface="Avenir"/>
                <a:sym typeface="Avenir"/>
              </a:rPr>
              <a:t>Row Selection</a:t>
            </a:r>
            <a:endParaRPr sz="4800">
              <a:solidFill>
                <a:srgbClr val="7F7F7F"/>
              </a:solidFill>
              <a:latin typeface="Avenir"/>
              <a:ea typeface="Avenir"/>
              <a:cs typeface="Avenir"/>
              <a:sym typeface="Avenir"/>
            </a:endParaRPr>
          </a:p>
        </p:txBody>
      </p:sp>
      <p:sp>
        <p:nvSpPr>
          <p:cNvPr id="380" name="Google Shape;380;p2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81" name="Google Shape;381;p2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82" name="Google Shape;382;p2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nvSpPr>
        <p:spPr>
          <a:xfrm>
            <a:off x="503400" y="2263567"/>
            <a:ext cx="11013600" cy="2295200"/>
          </a:xfrm>
          <a:prstGeom prst="rect">
            <a:avLst/>
          </a:prstGeom>
          <a:noFill/>
          <a:ln>
            <a:noFill/>
          </a:ln>
        </p:spPr>
        <p:txBody>
          <a:bodyPr anchorCtr="0" anchor="t" bIns="121900" lIns="121900" spcFirstLastPara="1" rIns="121900" wrap="square" tIns="121900">
            <a:noAutofit/>
          </a:bodyPr>
          <a:lstStyle/>
          <a:p>
            <a:pPr indent="-448721" lvl="0" marL="609585" marR="0" rtl="0" algn="l">
              <a:spcBef>
                <a:spcPts val="0"/>
              </a:spcBef>
              <a:spcAft>
                <a:spcPts val="0"/>
              </a:spcAft>
              <a:buClr>
                <a:srgbClr val="222222"/>
              </a:buClr>
              <a:buSzPts val="1700"/>
              <a:buFont typeface="Avenir"/>
              <a:buChar char="●"/>
            </a:pPr>
            <a:r>
              <a:rPr lang="en" sz="2267">
                <a:solidFill>
                  <a:srgbClr val="222222"/>
                </a:solidFill>
                <a:latin typeface="Avenir"/>
                <a:ea typeface="Avenir"/>
                <a:cs typeface="Avenir"/>
                <a:sym typeface="Avenir"/>
              </a:rPr>
              <a:t>A Where clause predicate is an expression which evaluates to a Boolean value to determine which row or a set of rows are relevant to a particular query</a:t>
            </a:r>
            <a:endParaRPr sz="2267">
              <a:solidFill>
                <a:srgbClr val="222222"/>
              </a:solidFill>
              <a:latin typeface="Avenir"/>
              <a:ea typeface="Avenir"/>
              <a:cs typeface="Avenir"/>
              <a:sym typeface="Avenir"/>
            </a:endParaRPr>
          </a:p>
          <a:p>
            <a:pPr indent="0" lvl="0" marL="609585" marR="0" rtl="0" algn="l">
              <a:spcBef>
                <a:spcPts val="0"/>
              </a:spcBef>
              <a:spcAft>
                <a:spcPts val="0"/>
              </a:spcAft>
              <a:buNone/>
            </a:pPr>
            <a:r>
              <a:t/>
            </a:r>
            <a:endParaRPr sz="2267">
              <a:solidFill>
                <a:srgbClr val="222222"/>
              </a:solidFill>
              <a:latin typeface="Avenir"/>
              <a:ea typeface="Avenir"/>
              <a:cs typeface="Avenir"/>
              <a:sym typeface="Avenir"/>
            </a:endParaRPr>
          </a:p>
          <a:p>
            <a:pPr indent="0" lvl="0" marL="609585" marR="0" rtl="0" algn="l">
              <a:spcBef>
                <a:spcPts val="0"/>
              </a:spcBef>
              <a:spcAft>
                <a:spcPts val="0"/>
              </a:spcAft>
              <a:buNone/>
            </a:pPr>
            <a:r>
              <a:t/>
            </a:r>
            <a:endParaRPr sz="2267">
              <a:solidFill>
                <a:srgbClr val="222222"/>
              </a:solidFill>
              <a:latin typeface="Avenir"/>
              <a:ea typeface="Avenir"/>
              <a:cs typeface="Avenir"/>
              <a:sym typeface="Avenir"/>
            </a:endParaRPr>
          </a:p>
          <a:p>
            <a:pPr indent="-448721" lvl="0" marL="609585" marR="0" rtl="0" algn="l">
              <a:spcBef>
                <a:spcPts val="0"/>
              </a:spcBef>
              <a:spcAft>
                <a:spcPts val="0"/>
              </a:spcAft>
              <a:buClr>
                <a:srgbClr val="222222"/>
              </a:buClr>
              <a:buSzPts val="1700"/>
              <a:buFont typeface="Avenir"/>
              <a:buChar char="●"/>
            </a:pPr>
            <a:r>
              <a:rPr lang="en" sz="2267">
                <a:solidFill>
                  <a:srgbClr val="222222"/>
                </a:solidFill>
                <a:latin typeface="Avenir"/>
                <a:ea typeface="Avenir"/>
                <a:cs typeface="Avenir"/>
                <a:sym typeface="Avenir"/>
              </a:rPr>
              <a:t>By using predicates in the where clause we can filter out unwanted rows</a:t>
            </a:r>
            <a:endParaRPr sz="2267">
              <a:solidFill>
                <a:srgbClr val="222222"/>
              </a:solidFill>
              <a:latin typeface="Avenir"/>
              <a:ea typeface="Avenir"/>
              <a:cs typeface="Avenir"/>
              <a:sym typeface="Avenir"/>
            </a:endParaRPr>
          </a:p>
        </p:txBody>
      </p:sp>
      <p:sp>
        <p:nvSpPr>
          <p:cNvPr id="388" name="Google Shape;388;p3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89" name="Google Shape;389;p3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90" name="Google Shape;390;p3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391" name="Google Shape;391;p3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Predicates</a:t>
            </a:r>
            <a:endParaRPr sz="3200">
              <a:solidFill>
                <a:srgbClr val="434343"/>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nvSpPr>
        <p:spPr>
          <a:xfrm>
            <a:off x="503400" y="1857167"/>
            <a:ext cx="11150000" cy="4039200"/>
          </a:xfrm>
          <a:prstGeom prst="rect">
            <a:avLst/>
          </a:prstGeom>
          <a:noFill/>
          <a:ln>
            <a:noFill/>
          </a:ln>
        </p:spPr>
        <p:txBody>
          <a:bodyPr anchorCtr="0" anchor="t" bIns="121900" lIns="121900" spcFirstLastPara="1" rIns="121900" wrap="square" tIns="121900">
            <a:noAutofit/>
          </a:bodyPr>
          <a:lstStyle/>
          <a:p>
            <a:pPr indent="-448721" lvl="0" marL="609585" marR="0" rtl="0" algn="l">
              <a:spcBef>
                <a:spcPts val="0"/>
              </a:spcBef>
              <a:spcAft>
                <a:spcPts val="0"/>
              </a:spcAft>
              <a:buClr>
                <a:schemeClr val="dk1"/>
              </a:buClr>
              <a:buSzPts val="1700"/>
              <a:buFont typeface="Avenir"/>
              <a:buChar char="●"/>
            </a:pPr>
            <a:r>
              <a:rPr lang="en" sz="2267">
                <a:solidFill>
                  <a:schemeClr val="dk1"/>
                </a:solidFill>
                <a:latin typeface="Avenir"/>
                <a:ea typeface="Avenir"/>
                <a:cs typeface="Avenir"/>
                <a:sym typeface="Avenir"/>
              </a:rPr>
              <a:t>The Where Clause supports the following types of predicates :</a:t>
            </a:r>
            <a:endParaRPr sz="2267">
              <a:solidFill>
                <a:schemeClr val="dk1"/>
              </a:solidFill>
              <a:latin typeface="Avenir"/>
              <a:ea typeface="Avenir"/>
              <a:cs typeface="Avenir"/>
              <a:sym typeface="Avenir"/>
            </a:endParaRPr>
          </a:p>
          <a:p>
            <a:pPr indent="-431788" lvl="1" marL="1219170" marR="0" rtl="0" algn="l">
              <a:spcBef>
                <a:spcPts val="0"/>
              </a:spcBef>
              <a:spcAft>
                <a:spcPts val="0"/>
              </a:spcAft>
              <a:buClr>
                <a:schemeClr val="dk1"/>
              </a:buClr>
              <a:buSzPts val="1500"/>
              <a:buFont typeface="Avenir"/>
              <a:buChar char="○"/>
            </a:pPr>
            <a:r>
              <a:rPr b="0" i="0" lang="en" sz="2000" u="none" cap="none" strike="noStrike">
                <a:solidFill>
                  <a:schemeClr val="dk1"/>
                </a:solidFill>
                <a:latin typeface="Avenir"/>
                <a:ea typeface="Avenir"/>
                <a:cs typeface="Avenir"/>
                <a:sym typeface="Avenir"/>
              </a:rPr>
              <a:t>Comparison</a:t>
            </a:r>
            <a:endParaRPr b="0" i="0" sz="2000" u="none" cap="none" strike="noStrike">
              <a:solidFill>
                <a:schemeClr val="dk1"/>
              </a:solidFill>
              <a:latin typeface="Avenir"/>
              <a:ea typeface="Avenir"/>
              <a:cs typeface="Avenir"/>
              <a:sym typeface="Avenir"/>
            </a:endParaRPr>
          </a:p>
          <a:p>
            <a:pPr indent="-414856" lvl="2" marL="1828754" marR="0" rtl="0" algn="l">
              <a:spcBef>
                <a:spcPts val="0"/>
              </a:spcBef>
              <a:spcAft>
                <a:spcPts val="0"/>
              </a:spcAft>
              <a:buClr>
                <a:srgbClr val="3F3F3F"/>
              </a:buClr>
              <a:buSzPts val="1300"/>
              <a:buFont typeface="Avenir"/>
              <a:buChar char="■"/>
            </a:pPr>
            <a:r>
              <a:rPr b="0" i="0" lang="en" sz="1733" u="none" cap="none" strike="noStrike">
                <a:solidFill>
                  <a:srgbClr val="3F3F3F"/>
                </a:solidFill>
                <a:latin typeface="Avenir"/>
                <a:ea typeface="Avenir"/>
                <a:cs typeface="Avenir"/>
                <a:sym typeface="Avenir"/>
              </a:rPr>
              <a:t>=	Equal</a:t>
            </a:r>
            <a:endParaRPr b="0" i="0" sz="1733" u="none" cap="none" strike="noStrike">
              <a:solidFill>
                <a:schemeClr val="dk1"/>
              </a:solidFill>
              <a:latin typeface="Avenir"/>
              <a:ea typeface="Avenir"/>
              <a:cs typeface="Avenir"/>
              <a:sym typeface="Avenir"/>
            </a:endParaRPr>
          </a:p>
          <a:p>
            <a:pPr indent="-414856" lvl="2" marL="1828754" marR="0" rtl="0" algn="l">
              <a:spcBef>
                <a:spcPts val="0"/>
              </a:spcBef>
              <a:spcAft>
                <a:spcPts val="0"/>
              </a:spcAft>
              <a:buClr>
                <a:srgbClr val="3F3F3F"/>
              </a:buClr>
              <a:buSzPts val="1300"/>
              <a:buFont typeface="Avenir"/>
              <a:buChar char="■"/>
            </a:pPr>
            <a:r>
              <a:rPr b="0" i="0" lang="en" sz="1733" u="none" cap="none" strike="noStrike">
                <a:solidFill>
                  <a:srgbClr val="3F3F3F"/>
                </a:solidFill>
                <a:latin typeface="Avenir"/>
                <a:ea typeface="Avenir"/>
                <a:cs typeface="Avenir"/>
                <a:sym typeface="Avenir"/>
              </a:rPr>
              <a:t>&lt;&gt; 	Not Equal</a:t>
            </a:r>
            <a:endParaRPr b="0" i="0" sz="1733" u="none" cap="none" strike="noStrike">
              <a:solidFill>
                <a:schemeClr val="dk1"/>
              </a:solidFill>
              <a:latin typeface="Avenir"/>
              <a:ea typeface="Avenir"/>
              <a:cs typeface="Avenir"/>
              <a:sym typeface="Avenir"/>
            </a:endParaRPr>
          </a:p>
          <a:p>
            <a:pPr indent="-414856" lvl="2" marL="1828754" marR="0" rtl="0" algn="l">
              <a:spcBef>
                <a:spcPts val="0"/>
              </a:spcBef>
              <a:spcAft>
                <a:spcPts val="0"/>
              </a:spcAft>
              <a:buClr>
                <a:srgbClr val="3F3F3F"/>
              </a:buClr>
              <a:buSzPts val="1300"/>
              <a:buFont typeface="Avenir"/>
              <a:buChar char="■"/>
            </a:pPr>
            <a:r>
              <a:rPr b="0" i="0" lang="en" sz="1733" u="none" cap="none" strike="noStrike">
                <a:solidFill>
                  <a:srgbClr val="3F3F3F"/>
                </a:solidFill>
                <a:latin typeface="Avenir"/>
                <a:ea typeface="Avenir"/>
                <a:cs typeface="Avenir"/>
                <a:sym typeface="Avenir"/>
              </a:rPr>
              <a:t>&lt;	Less Than</a:t>
            </a:r>
            <a:endParaRPr b="0" i="0" sz="1733" u="none" cap="none" strike="noStrike">
              <a:solidFill>
                <a:schemeClr val="dk1"/>
              </a:solidFill>
              <a:latin typeface="Avenir"/>
              <a:ea typeface="Avenir"/>
              <a:cs typeface="Avenir"/>
              <a:sym typeface="Avenir"/>
            </a:endParaRPr>
          </a:p>
          <a:p>
            <a:pPr indent="-414856" lvl="2" marL="1828754" marR="0" rtl="0" algn="l">
              <a:spcBef>
                <a:spcPts val="0"/>
              </a:spcBef>
              <a:spcAft>
                <a:spcPts val="0"/>
              </a:spcAft>
              <a:buClr>
                <a:srgbClr val="3F3F3F"/>
              </a:buClr>
              <a:buSzPts val="1300"/>
              <a:buFont typeface="Avenir"/>
              <a:buChar char="■"/>
            </a:pPr>
            <a:r>
              <a:rPr b="0" i="0" lang="en" sz="1733" u="none" cap="none" strike="noStrike">
                <a:solidFill>
                  <a:srgbClr val="3F3F3F"/>
                </a:solidFill>
                <a:latin typeface="Avenir"/>
                <a:ea typeface="Avenir"/>
                <a:cs typeface="Avenir"/>
                <a:sym typeface="Avenir"/>
              </a:rPr>
              <a:t>&lt;=	Less Than Or Equal</a:t>
            </a:r>
            <a:endParaRPr b="0" i="0" sz="2000" u="none" cap="none" strike="noStrike">
              <a:solidFill>
                <a:schemeClr val="dk1"/>
              </a:solidFill>
              <a:latin typeface="Avenir"/>
              <a:ea typeface="Avenir"/>
              <a:cs typeface="Avenir"/>
              <a:sym typeface="Aveni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a:p>
            <a:pPr indent="-431788" lvl="1" marL="1219170" marR="0" rtl="0" algn="l">
              <a:spcBef>
                <a:spcPts val="0"/>
              </a:spcBef>
              <a:spcAft>
                <a:spcPts val="0"/>
              </a:spcAft>
              <a:buClr>
                <a:schemeClr val="dk1"/>
              </a:buClr>
              <a:buSzPts val="1500"/>
              <a:buFont typeface="Avenir"/>
              <a:buChar char="○"/>
            </a:pPr>
            <a:r>
              <a:rPr b="0" i="0" lang="en" sz="2000" u="none" cap="none" strike="noStrike">
                <a:solidFill>
                  <a:schemeClr val="dk1"/>
                </a:solidFill>
                <a:latin typeface="Avenir"/>
                <a:ea typeface="Avenir"/>
                <a:cs typeface="Avenir"/>
                <a:sym typeface="Avenir"/>
              </a:rPr>
              <a:t>Pattern Matching</a:t>
            </a:r>
            <a:endParaRPr b="0" i="0" sz="2000" u="none" cap="none" strike="noStrike">
              <a:solidFill>
                <a:schemeClr val="dk1"/>
              </a:solidFill>
              <a:latin typeface="Avenir"/>
              <a:ea typeface="Avenir"/>
              <a:cs typeface="Avenir"/>
              <a:sym typeface="Avenir"/>
            </a:endParaRPr>
          </a:p>
          <a:p>
            <a:pPr indent="-431789" lvl="2" marL="1828754" marR="0" rtl="0" algn="l">
              <a:spcBef>
                <a:spcPts val="0"/>
              </a:spcBef>
              <a:spcAft>
                <a:spcPts val="0"/>
              </a:spcAft>
              <a:buClr>
                <a:schemeClr val="dk1"/>
              </a:buClr>
              <a:buSzPts val="1500"/>
              <a:buFont typeface="Avenir"/>
              <a:buChar char="■"/>
            </a:pPr>
            <a:r>
              <a:rPr b="0" i="0" lang="en" sz="2000" u="none" cap="none" strike="noStrike">
                <a:solidFill>
                  <a:schemeClr val="dk1"/>
                </a:solidFill>
                <a:latin typeface="Avenir"/>
                <a:ea typeface="Avenir"/>
                <a:cs typeface="Avenir"/>
                <a:sym typeface="Avenir"/>
              </a:rPr>
              <a:t>LIKE ( Used for Wildcard Filtering)</a:t>
            </a:r>
            <a:endParaRPr b="0" i="0" sz="2000" u="none" cap="none" strike="noStrike">
              <a:solidFill>
                <a:schemeClr val="dk1"/>
              </a:solidFill>
              <a:latin typeface="Avenir"/>
              <a:ea typeface="Avenir"/>
              <a:cs typeface="Avenir"/>
              <a:sym typeface="Avenir"/>
            </a:endParaRPr>
          </a:p>
          <a:p>
            <a:pPr indent="0" lvl="0" marL="1828754" marR="0" rtl="0" algn="l">
              <a:spcBef>
                <a:spcPts val="0"/>
              </a:spcBef>
              <a:spcAft>
                <a:spcPts val="0"/>
              </a:spcAft>
              <a:buNone/>
            </a:pPr>
            <a:r>
              <a:t/>
            </a:r>
            <a:endParaRPr sz="2000">
              <a:solidFill>
                <a:schemeClr val="dk1"/>
              </a:solidFill>
              <a:latin typeface="Avenir"/>
              <a:ea typeface="Avenir"/>
              <a:cs typeface="Avenir"/>
              <a:sym typeface="Avenir"/>
            </a:endParaRPr>
          </a:p>
          <a:p>
            <a:pPr indent="-431788" lvl="1" marL="1219170" marR="0" rtl="0" algn="l">
              <a:spcBef>
                <a:spcPts val="0"/>
              </a:spcBef>
              <a:spcAft>
                <a:spcPts val="0"/>
              </a:spcAft>
              <a:buClr>
                <a:schemeClr val="dk1"/>
              </a:buClr>
              <a:buSzPts val="1500"/>
              <a:buFont typeface="Avenir"/>
              <a:buChar char="○"/>
            </a:pPr>
            <a:r>
              <a:rPr b="0" i="0" lang="en" sz="2000" u="none" cap="none" strike="noStrike">
                <a:solidFill>
                  <a:schemeClr val="dk1"/>
                </a:solidFill>
                <a:latin typeface="Avenir"/>
                <a:ea typeface="Avenir"/>
                <a:cs typeface="Avenir"/>
                <a:sym typeface="Avenir"/>
              </a:rPr>
              <a:t>BETWEEN</a:t>
            </a:r>
            <a:endParaRPr b="0" i="0" sz="2000" u="none" cap="none" strike="noStrike">
              <a:solidFill>
                <a:schemeClr val="dk1"/>
              </a:solidFill>
              <a:latin typeface="Avenir"/>
              <a:ea typeface="Avenir"/>
              <a:cs typeface="Avenir"/>
              <a:sym typeface="Avenir"/>
            </a:endParaRPr>
          </a:p>
          <a:p>
            <a:pPr indent="0" lvl="0" marL="1219170" marR="0" rtl="0" algn="l">
              <a:spcBef>
                <a:spcPts val="0"/>
              </a:spcBef>
              <a:spcAft>
                <a:spcPts val="0"/>
              </a:spcAft>
              <a:buNone/>
            </a:pPr>
            <a:r>
              <a:t/>
            </a:r>
            <a:endParaRPr sz="2000">
              <a:solidFill>
                <a:schemeClr val="dk1"/>
              </a:solidFill>
              <a:latin typeface="Avenir"/>
              <a:ea typeface="Avenir"/>
              <a:cs typeface="Avenir"/>
              <a:sym typeface="Avenir"/>
            </a:endParaRPr>
          </a:p>
          <a:p>
            <a:pPr indent="-431788" lvl="1" marL="1219170" marR="0" rtl="0" algn="l">
              <a:spcBef>
                <a:spcPts val="0"/>
              </a:spcBef>
              <a:spcAft>
                <a:spcPts val="0"/>
              </a:spcAft>
              <a:buClr>
                <a:schemeClr val="dk1"/>
              </a:buClr>
              <a:buSzPts val="1500"/>
              <a:buFont typeface="Avenir"/>
              <a:buChar char="○"/>
            </a:pPr>
            <a:r>
              <a:rPr b="0" i="0" lang="en" sz="2000" u="none" cap="none" strike="noStrike">
                <a:solidFill>
                  <a:schemeClr val="dk1"/>
                </a:solidFill>
                <a:latin typeface="Avenir"/>
                <a:ea typeface="Avenir"/>
                <a:cs typeface="Avenir"/>
                <a:sym typeface="Avenir"/>
              </a:rPr>
              <a:t>IN</a:t>
            </a:r>
            <a:endParaRPr b="0" i="0" sz="2000" u="none" cap="none" strike="noStrike">
              <a:solidFill>
                <a:schemeClr val="dk1"/>
              </a:solidFill>
              <a:latin typeface="Avenir"/>
              <a:ea typeface="Avenir"/>
              <a:cs typeface="Avenir"/>
              <a:sym typeface="Avenir"/>
            </a:endParaRPr>
          </a:p>
          <a:p>
            <a:pPr indent="0" lvl="0" marL="1219170" marR="0" rtl="0" algn="l">
              <a:spcBef>
                <a:spcPts val="0"/>
              </a:spcBef>
              <a:spcAft>
                <a:spcPts val="0"/>
              </a:spcAft>
              <a:buNone/>
            </a:pPr>
            <a:r>
              <a:t/>
            </a:r>
            <a:endParaRPr sz="2000">
              <a:solidFill>
                <a:schemeClr val="dk1"/>
              </a:solidFill>
              <a:latin typeface="Avenir"/>
              <a:ea typeface="Avenir"/>
              <a:cs typeface="Avenir"/>
              <a:sym typeface="Avenir"/>
            </a:endParaRPr>
          </a:p>
          <a:p>
            <a:pPr indent="-431788" lvl="1" marL="1219170" marR="0" rtl="0" algn="l">
              <a:spcBef>
                <a:spcPts val="0"/>
              </a:spcBef>
              <a:spcAft>
                <a:spcPts val="0"/>
              </a:spcAft>
              <a:buClr>
                <a:schemeClr val="dk1"/>
              </a:buClr>
              <a:buSzPts val="1500"/>
              <a:buFont typeface="Avenir"/>
              <a:buChar char="○"/>
            </a:pPr>
            <a:r>
              <a:rPr b="0" i="0" lang="en" sz="2000" u="none" cap="none" strike="noStrike">
                <a:solidFill>
                  <a:schemeClr val="dk1"/>
                </a:solidFill>
                <a:latin typeface="Avenir"/>
                <a:ea typeface="Avenir"/>
                <a:cs typeface="Avenir"/>
                <a:sym typeface="Avenir"/>
              </a:rPr>
              <a:t>IS NULL</a:t>
            </a:r>
            <a:endParaRPr b="0" i="0" sz="2000" u="none" cap="none" strike="noStrike">
              <a:solidFill>
                <a:schemeClr val="dk1"/>
              </a:solidFill>
              <a:latin typeface="Avenir"/>
              <a:ea typeface="Avenir"/>
              <a:cs typeface="Avenir"/>
              <a:sym typeface="Avenir"/>
            </a:endParaRPr>
          </a:p>
        </p:txBody>
      </p:sp>
      <p:sp>
        <p:nvSpPr>
          <p:cNvPr id="397" name="Google Shape;397;p3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98" name="Google Shape;398;p3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99" name="Google Shape;399;p3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00" name="Google Shape;400;p3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Predicates</a:t>
            </a:r>
            <a:endParaRPr sz="3200">
              <a:solidFill>
                <a:srgbClr val="434343"/>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06" name="Google Shape;406;p3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07" name="Google Shape;407;p3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08" name="Google Shape;408;p3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Predicates</a:t>
            </a:r>
            <a:endParaRPr sz="3200">
              <a:solidFill>
                <a:srgbClr val="434343"/>
              </a:solidFill>
              <a:latin typeface="Avenir"/>
              <a:ea typeface="Avenir"/>
              <a:cs typeface="Avenir"/>
              <a:sym typeface="Avenir"/>
            </a:endParaRPr>
          </a:p>
        </p:txBody>
      </p:sp>
      <p:sp>
        <p:nvSpPr>
          <p:cNvPr id="409" name="Google Shape;409;p32"/>
          <p:cNvSpPr txBox="1"/>
          <p:nvPr/>
        </p:nvSpPr>
        <p:spPr>
          <a:xfrm>
            <a:off x="406400" y="1951033"/>
            <a:ext cx="10363200" cy="5428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Consider the table, tblUser, and let us build some query examples using it</a:t>
            </a:r>
            <a:endParaRPr sz="2133">
              <a:solidFill>
                <a:schemeClr val="dk1"/>
              </a:solidFill>
              <a:latin typeface="Avenir"/>
              <a:ea typeface="Avenir"/>
              <a:cs typeface="Avenir"/>
              <a:sym typeface="Avenir"/>
            </a:endParaRPr>
          </a:p>
        </p:txBody>
      </p:sp>
      <p:pic>
        <p:nvPicPr>
          <p:cNvPr id="410" name="Google Shape;410;p32"/>
          <p:cNvPicPr preferRelativeResize="0"/>
          <p:nvPr/>
        </p:nvPicPr>
        <p:blipFill rotWithShape="1">
          <a:blip r:embed="rId4">
            <a:alphaModFix/>
          </a:blip>
          <a:srcRect b="0" l="0" r="0" t="0"/>
          <a:stretch/>
        </p:blipFill>
        <p:spPr>
          <a:xfrm>
            <a:off x="3419002" y="2878267"/>
            <a:ext cx="5353967" cy="3236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16" name="Google Shape;416;p3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17" name="Google Shape;417;p3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18" name="Google Shape;418;p3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Predicates - Comparison Operator</a:t>
            </a:r>
            <a:endParaRPr sz="3200">
              <a:solidFill>
                <a:srgbClr val="434343"/>
              </a:solidFill>
              <a:latin typeface="Avenir"/>
              <a:ea typeface="Avenir"/>
              <a:cs typeface="Avenir"/>
              <a:sym typeface="Avenir"/>
            </a:endParaRPr>
          </a:p>
        </p:txBody>
      </p:sp>
      <p:sp>
        <p:nvSpPr>
          <p:cNvPr id="419" name="Google Shape;419;p33"/>
          <p:cNvSpPr txBox="1"/>
          <p:nvPr/>
        </p:nvSpPr>
        <p:spPr>
          <a:xfrm>
            <a:off x="508000" y="1544633"/>
            <a:ext cx="11158800" cy="853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Let’s say you want to retrieve UserID, Name and Salary of users where user’s salary is greater than 50000</a:t>
            </a:r>
            <a:endParaRPr sz="2133">
              <a:solidFill>
                <a:schemeClr val="dk1"/>
              </a:solidFill>
              <a:latin typeface="Avenir"/>
              <a:ea typeface="Avenir"/>
              <a:cs typeface="Avenir"/>
              <a:sym typeface="Avenir"/>
            </a:endParaRPr>
          </a:p>
        </p:txBody>
      </p:sp>
      <p:sp>
        <p:nvSpPr>
          <p:cNvPr id="420" name="Google Shape;420;p33"/>
          <p:cNvSpPr txBox="1"/>
          <p:nvPr/>
        </p:nvSpPr>
        <p:spPr>
          <a:xfrm>
            <a:off x="1087233" y="2804367"/>
            <a:ext cx="101848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 sz="2133">
                <a:solidFill>
                  <a:srgbClr val="000000"/>
                </a:solidFill>
                <a:latin typeface="Courier New"/>
                <a:ea typeface="Courier New"/>
                <a:cs typeface="Courier New"/>
                <a:sym typeface="Courier New"/>
              </a:rPr>
              <a:t>SELECT </a:t>
            </a:r>
            <a:r>
              <a:rPr lang="en" sz="2133">
                <a:solidFill>
                  <a:srgbClr val="000000"/>
                </a:solidFill>
                <a:latin typeface="Courier New"/>
                <a:ea typeface="Courier New"/>
                <a:cs typeface="Courier New"/>
                <a:sym typeface="Courier New"/>
              </a:rPr>
              <a:t>UserID</a:t>
            </a:r>
            <a:r>
              <a:rPr lang="en" sz="2133">
                <a:solidFill>
                  <a:schemeClr val="dk1"/>
                </a:solidFill>
                <a:latin typeface="Courier New"/>
                <a:ea typeface="Courier New"/>
                <a:cs typeface="Courier New"/>
                <a:sym typeface="Courier New"/>
              </a:rPr>
              <a:t>,</a:t>
            </a:r>
            <a:r>
              <a:rPr lang="en" sz="2133">
                <a:solidFill>
                  <a:srgbClr val="000000"/>
                </a:solidFill>
                <a:latin typeface="Courier New"/>
                <a:ea typeface="Courier New"/>
                <a:cs typeface="Courier New"/>
                <a:sym typeface="Courier New"/>
              </a:rPr>
              <a:t> </a:t>
            </a:r>
            <a:r>
              <a:rPr lang="en" sz="2133">
                <a:solidFill>
                  <a:srgbClr val="222222"/>
                </a:solidFill>
                <a:latin typeface="Courier New"/>
                <a:ea typeface="Courier New"/>
                <a:cs typeface="Courier New"/>
                <a:sym typeface="Courier New"/>
              </a:rPr>
              <a:t>Name, Salary</a:t>
            </a:r>
            <a:r>
              <a:rPr lang="en" sz="2133">
                <a:solidFill>
                  <a:schemeClr val="dk1"/>
                </a:solidFill>
                <a:latin typeface="Calibri"/>
                <a:ea typeface="Calibri"/>
                <a:cs typeface="Calibri"/>
                <a:sym typeface="Calibri"/>
              </a:rPr>
              <a:t> </a:t>
            </a:r>
            <a:r>
              <a:rPr b="1" lang="en" sz="2133">
                <a:solidFill>
                  <a:srgbClr val="000000"/>
                </a:solidFill>
                <a:latin typeface="Courier New"/>
                <a:ea typeface="Courier New"/>
                <a:cs typeface="Courier New"/>
                <a:sym typeface="Courier New"/>
              </a:rPr>
              <a:t>FROM</a:t>
            </a:r>
            <a:r>
              <a:rPr b="1" lang="en" sz="2133">
                <a:solidFill>
                  <a:schemeClr val="dk1"/>
                </a:solidFill>
                <a:latin typeface="Courier New"/>
                <a:ea typeface="Courier New"/>
                <a:cs typeface="Courier New"/>
                <a:sym typeface="Courier New"/>
              </a:rPr>
              <a:t> </a:t>
            </a:r>
            <a:r>
              <a:rPr lang="en" sz="2133">
                <a:solidFill>
                  <a:srgbClr val="222222"/>
                </a:solidFill>
                <a:latin typeface="Courier New"/>
                <a:ea typeface="Courier New"/>
                <a:cs typeface="Courier New"/>
                <a:sym typeface="Courier New"/>
              </a:rPr>
              <a:t>tblUser</a:t>
            </a:r>
            <a:r>
              <a:rPr lang="en" sz="2133">
                <a:solidFill>
                  <a:schemeClr val="dk1"/>
                </a:solidFill>
                <a:latin typeface="Calibri"/>
                <a:ea typeface="Calibri"/>
                <a:cs typeface="Calibri"/>
                <a:sym typeface="Calibri"/>
              </a:rPr>
              <a:t> </a:t>
            </a:r>
            <a:r>
              <a:rPr b="1" lang="en" sz="2133">
                <a:solidFill>
                  <a:srgbClr val="000000"/>
                </a:solidFill>
                <a:latin typeface="Courier New"/>
                <a:ea typeface="Courier New"/>
                <a:cs typeface="Courier New"/>
                <a:sym typeface="Courier New"/>
              </a:rPr>
              <a:t>Where</a:t>
            </a:r>
            <a:r>
              <a:rPr lang="en" sz="2133">
                <a:solidFill>
                  <a:srgbClr val="000000"/>
                </a:solidFill>
                <a:latin typeface="Courier New"/>
                <a:ea typeface="Courier New"/>
                <a:cs typeface="Courier New"/>
                <a:sym typeface="Courier New"/>
              </a:rPr>
              <a:t> </a:t>
            </a:r>
            <a:r>
              <a:rPr lang="en" sz="2133">
                <a:solidFill>
                  <a:srgbClr val="222222"/>
                </a:solidFill>
                <a:latin typeface="Courier New"/>
                <a:ea typeface="Courier New"/>
                <a:cs typeface="Courier New"/>
                <a:sym typeface="Courier New"/>
              </a:rPr>
              <a:t>Salary &gt; 50000</a:t>
            </a:r>
            <a:endParaRPr sz="2133">
              <a:solidFill>
                <a:srgbClr val="000000"/>
              </a:solidFill>
              <a:latin typeface="Courier New"/>
              <a:ea typeface="Courier New"/>
              <a:cs typeface="Courier New"/>
              <a:sym typeface="Courier New"/>
            </a:endParaRPr>
          </a:p>
        </p:txBody>
      </p:sp>
      <p:sp>
        <p:nvSpPr>
          <p:cNvPr id="421" name="Google Shape;421;p33"/>
          <p:cNvSpPr txBox="1"/>
          <p:nvPr/>
        </p:nvSpPr>
        <p:spPr>
          <a:xfrm>
            <a:off x="1275597" y="4002967"/>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22" name="Google Shape;422;p33"/>
          <p:cNvPicPr preferRelativeResize="0"/>
          <p:nvPr/>
        </p:nvPicPr>
        <p:blipFill rotWithShape="1">
          <a:blip r:embed="rId4">
            <a:alphaModFix/>
          </a:blip>
          <a:srcRect b="0" l="0" r="0" t="0"/>
          <a:stretch/>
        </p:blipFill>
        <p:spPr>
          <a:xfrm>
            <a:off x="4120669" y="4207233"/>
            <a:ext cx="3944300" cy="2465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28" name="Google Shape;428;p3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29" name="Google Shape;429;p3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30" name="Google Shape;430;p3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Predicates - Comparison Operator</a:t>
            </a:r>
            <a:endParaRPr sz="3200">
              <a:solidFill>
                <a:srgbClr val="434343"/>
              </a:solidFill>
              <a:latin typeface="Avenir"/>
              <a:ea typeface="Avenir"/>
              <a:cs typeface="Avenir"/>
              <a:sym typeface="Avenir"/>
            </a:endParaRPr>
          </a:p>
        </p:txBody>
      </p:sp>
      <p:sp>
        <p:nvSpPr>
          <p:cNvPr id="431" name="Google Shape;431;p34"/>
          <p:cNvSpPr txBox="1"/>
          <p:nvPr/>
        </p:nvSpPr>
        <p:spPr>
          <a:xfrm>
            <a:off x="503400" y="1849433"/>
            <a:ext cx="11163200" cy="5428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We will use the ‘=’ operator to retrieve records where users belong to Kolkata</a:t>
            </a:r>
            <a:endParaRPr sz="2133">
              <a:solidFill>
                <a:schemeClr val="dk1"/>
              </a:solidFill>
              <a:latin typeface="Avenir"/>
              <a:ea typeface="Avenir"/>
              <a:cs typeface="Avenir"/>
              <a:sym typeface="Avenir"/>
            </a:endParaRPr>
          </a:p>
        </p:txBody>
      </p:sp>
      <p:sp>
        <p:nvSpPr>
          <p:cNvPr id="432" name="Google Shape;432;p34"/>
          <p:cNvSpPr txBox="1"/>
          <p:nvPr/>
        </p:nvSpPr>
        <p:spPr>
          <a:xfrm>
            <a:off x="1797967" y="2804367"/>
            <a:ext cx="8299600" cy="552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 sz="2133">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a:t>
            </a:r>
            <a:r>
              <a:rPr b="1" lang="en" sz="2133">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tblUser </a:t>
            </a:r>
            <a:r>
              <a:rPr b="1" lang="en" sz="2133">
                <a:solidFill>
                  <a:schemeClr val="dk1"/>
                </a:solidFill>
                <a:latin typeface="Courier New"/>
                <a:ea typeface="Courier New"/>
                <a:cs typeface="Courier New"/>
                <a:sym typeface="Courier New"/>
              </a:rPr>
              <a:t>WHERE </a:t>
            </a:r>
            <a:r>
              <a:rPr lang="en" sz="2133">
                <a:solidFill>
                  <a:schemeClr val="dk1"/>
                </a:solidFill>
                <a:latin typeface="Courier New"/>
                <a:ea typeface="Courier New"/>
                <a:cs typeface="Courier New"/>
                <a:sym typeface="Courier New"/>
              </a:rPr>
              <a:t>city = 'Kolkata';</a:t>
            </a:r>
            <a:endParaRPr sz="2133">
              <a:solidFill>
                <a:srgbClr val="000000"/>
              </a:solidFill>
              <a:latin typeface="Courier New"/>
              <a:ea typeface="Courier New"/>
              <a:cs typeface="Courier New"/>
              <a:sym typeface="Courier New"/>
            </a:endParaRPr>
          </a:p>
        </p:txBody>
      </p:sp>
      <p:sp>
        <p:nvSpPr>
          <p:cNvPr id="433" name="Google Shape;433;p34"/>
          <p:cNvSpPr txBox="1"/>
          <p:nvPr/>
        </p:nvSpPr>
        <p:spPr>
          <a:xfrm>
            <a:off x="1026131" y="3882400"/>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34" name="Google Shape;434;p34"/>
          <p:cNvPicPr preferRelativeResize="0"/>
          <p:nvPr/>
        </p:nvPicPr>
        <p:blipFill rotWithShape="1">
          <a:blip r:embed="rId4">
            <a:alphaModFix/>
          </a:blip>
          <a:srcRect b="0" l="0" r="0" t="0"/>
          <a:stretch/>
        </p:blipFill>
        <p:spPr>
          <a:xfrm>
            <a:off x="3266217" y="4556601"/>
            <a:ext cx="5659567" cy="1138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40" name="Google Shape;440;p3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41" name="Google Shape;441;p3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42" name="Google Shape;442;p3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Predicates - </a:t>
            </a:r>
            <a:r>
              <a:rPr i="1" lang="en" sz="3200">
                <a:solidFill>
                  <a:srgbClr val="434343"/>
                </a:solidFill>
                <a:latin typeface="Avenir"/>
                <a:ea typeface="Avenir"/>
                <a:cs typeface="Avenir"/>
                <a:sym typeface="Avenir"/>
              </a:rPr>
              <a:t>Between </a:t>
            </a:r>
            <a:r>
              <a:rPr lang="en" sz="3200">
                <a:solidFill>
                  <a:srgbClr val="434343"/>
                </a:solidFill>
                <a:latin typeface="Avenir"/>
                <a:ea typeface="Avenir"/>
                <a:cs typeface="Avenir"/>
                <a:sym typeface="Avenir"/>
              </a:rPr>
              <a:t>Predicate</a:t>
            </a:r>
            <a:endParaRPr sz="3200">
              <a:solidFill>
                <a:srgbClr val="434343"/>
              </a:solidFill>
              <a:latin typeface="Avenir"/>
              <a:ea typeface="Avenir"/>
              <a:cs typeface="Avenir"/>
              <a:sym typeface="Avenir"/>
            </a:endParaRPr>
          </a:p>
        </p:txBody>
      </p:sp>
      <p:sp>
        <p:nvSpPr>
          <p:cNvPr id="443" name="Google Shape;443;p35"/>
          <p:cNvSpPr txBox="1"/>
          <p:nvPr/>
        </p:nvSpPr>
        <p:spPr>
          <a:xfrm>
            <a:off x="503400" y="1849433"/>
            <a:ext cx="11163200" cy="1327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BETWEEN predicate is used to select rows within a specified range of values</a:t>
            </a:r>
            <a:endParaRPr sz="2133">
              <a:solidFill>
                <a:schemeClr val="dk1"/>
              </a:solidFill>
              <a:latin typeface="Avenir"/>
              <a:ea typeface="Avenir"/>
              <a:cs typeface="Avenir"/>
              <a:sym typeface="Avenir"/>
            </a:endParaRPr>
          </a:p>
          <a:p>
            <a:pPr indent="0" lvl="0" marL="609585" marR="0" rtl="0" algn="l">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below query will display the users whose userID’s are in between 33 and 36:</a:t>
            </a:r>
            <a:endParaRPr sz="2400">
              <a:solidFill>
                <a:schemeClr val="dk1"/>
              </a:solidFill>
              <a:latin typeface="Avenir"/>
              <a:ea typeface="Avenir"/>
              <a:cs typeface="Avenir"/>
              <a:sym typeface="Avenir"/>
            </a:endParaRPr>
          </a:p>
        </p:txBody>
      </p:sp>
      <p:sp>
        <p:nvSpPr>
          <p:cNvPr id="444" name="Google Shape;444;p35"/>
          <p:cNvSpPr txBox="1"/>
          <p:nvPr/>
        </p:nvSpPr>
        <p:spPr>
          <a:xfrm>
            <a:off x="1244767" y="3617167"/>
            <a:ext cx="9934800" cy="967896"/>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 sz="2400">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Name</a:t>
            </a:r>
            <a:r>
              <a:rPr b="1" lang="en" sz="2400">
                <a:solidFill>
                  <a:schemeClr val="dk1"/>
                </a:solidFill>
                <a:latin typeface="Courier New"/>
                <a:ea typeface="Courier New"/>
                <a:cs typeface="Courier New"/>
                <a:sym typeface="Courier New"/>
              </a:rPr>
              <a:t> FROM  </a:t>
            </a:r>
            <a:r>
              <a:rPr lang="en" sz="2400">
                <a:solidFill>
                  <a:schemeClr val="dk1"/>
                </a:solidFill>
                <a:latin typeface="Courier New"/>
                <a:ea typeface="Courier New"/>
                <a:cs typeface="Courier New"/>
                <a:sym typeface="Courier New"/>
              </a:rPr>
              <a:t>tblUser</a:t>
            </a:r>
            <a:r>
              <a:rPr b="1" lang="en" sz="2400">
                <a:solidFill>
                  <a:schemeClr val="dk1"/>
                </a:solidFill>
                <a:latin typeface="Courier New"/>
                <a:ea typeface="Courier New"/>
                <a:cs typeface="Courier New"/>
                <a:sym typeface="Courier New"/>
              </a:rPr>
              <a:t> WHERE </a:t>
            </a:r>
            <a:r>
              <a:rPr lang="en" sz="2400">
                <a:solidFill>
                  <a:schemeClr val="dk1"/>
                </a:solidFill>
                <a:latin typeface="Courier New"/>
                <a:ea typeface="Courier New"/>
                <a:cs typeface="Courier New"/>
                <a:sym typeface="Courier New"/>
              </a:rPr>
              <a:t>UserID</a:t>
            </a:r>
            <a:r>
              <a:rPr b="1" lang="en" sz="2400">
                <a:solidFill>
                  <a:schemeClr val="dk1"/>
                </a:solidFill>
                <a:latin typeface="Courier New"/>
                <a:ea typeface="Courier New"/>
                <a:cs typeface="Courier New"/>
                <a:sym typeface="Courier New"/>
              </a:rPr>
              <a:t> BETWEEN </a:t>
            </a:r>
            <a:r>
              <a:rPr lang="en" sz="2400">
                <a:solidFill>
                  <a:schemeClr val="dk1"/>
                </a:solidFill>
                <a:latin typeface="Courier New"/>
                <a:ea typeface="Courier New"/>
                <a:cs typeface="Courier New"/>
                <a:sym typeface="Courier New"/>
              </a:rPr>
              <a:t>33 AND 36;</a:t>
            </a:r>
            <a:endParaRPr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p:txBody>
      </p:sp>
      <p:sp>
        <p:nvSpPr>
          <p:cNvPr id="445" name="Google Shape;445;p35"/>
          <p:cNvSpPr txBox="1"/>
          <p:nvPr/>
        </p:nvSpPr>
        <p:spPr>
          <a:xfrm>
            <a:off x="1244764" y="4717700"/>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46" name="Google Shape;446;p35"/>
          <p:cNvPicPr preferRelativeResize="0"/>
          <p:nvPr/>
        </p:nvPicPr>
        <p:blipFill rotWithShape="1">
          <a:blip r:embed="rId4">
            <a:alphaModFix/>
          </a:blip>
          <a:srcRect b="0" l="0" r="14573" t="0"/>
          <a:stretch/>
        </p:blipFill>
        <p:spPr>
          <a:xfrm>
            <a:off x="4310268" y="5028434"/>
            <a:ext cx="3311233" cy="146543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52" name="Google Shape;452;p3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53" name="Google Shape;453;p3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54" name="Google Shape;454;p3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Predicates - </a:t>
            </a:r>
            <a:r>
              <a:rPr i="1" lang="en" sz="3200">
                <a:solidFill>
                  <a:srgbClr val="434343"/>
                </a:solidFill>
                <a:latin typeface="Avenir"/>
                <a:ea typeface="Avenir"/>
                <a:cs typeface="Avenir"/>
                <a:sym typeface="Avenir"/>
              </a:rPr>
              <a:t>IN </a:t>
            </a:r>
            <a:r>
              <a:rPr lang="en" sz="3200">
                <a:solidFill>
                  <a:srgbClr val="434343"/>
                </a:solidFill>
                <a:latin typeface="Avenir"/>
                <a:ea typeface="Avenir"/>
                <a:cs typeface="Avenir"/>
                <a:sym typeface="Avenir"/>
              </a:rPr>
              <a:t>Predicate</a:t>
            </a:r>
            <a:endParaRPr sz="3200">
              <a:solidFill>
                <a:srgbClr val="434343"/>
              </a:solidFill>
              <a:latin typeface="Avenir"/>
              <a:ea typeface="Avenir"/>
              <a:cs typeface="Avenir"/>
              <a:sym typeface="Avenir"/>
            </a:endParaRPr>
          </a:p>
        </p:txBody>
      </p:sp>
      <p:sp>
        <p:nvSpPr>
          <p:cNvPr id="455" name="Google Shape;455;p36"/>
          <p:cNvSpPr txBox="1"/>
          <p:nvPr/>
        </p:nvSpPr>
        <p:spPr>
          <a:xfrm>
            <a:off x="508000" y="1849433"/>
            <a:ext cx="11158800" cy="13676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IN predicate is used to select rows within a set of specified values</a:t>
            </a:r>
            <a:endParaRPr sz="2133">
              <a:solidFill>
                <a:schemeClr val="dk1"/>
              </a:solidFill>
              <a:latin typeface="Avenir"/>
              <a:ea typeface="Avenir"/>
              <a:cs typeface="Avenir"/>
              <a:sym typeface="Avenir"/>
            </a:endParaRPr>
          </a:p>
          <a:p>
            <a:pPr indent="0" lvl="0" marL="609585" marR="0" rtl="0" algn="l">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below query will display the users whose UserIDs are 4, 22 and 36: </a:t>
            </a:r>
            <a:endParaRPr sz="2400">
              <a:solidFill>
                <a:schemeClr val="dk1"/>
              </a:solidFill>
              <a:latin typeface="Avenir"/>
              <a:ea typeface="Avenir"/>
              <a:cs typeface="Avenir"/>
              <a:sym typeface="Avenir"/>
            </a:endParaRPr>
          </a:p>
        </p:txBody>
      </p:sp>
      <p:sp>
        <p:nvSpPr>
          <p:cNvPr id="456" name="Google Shape;456;p36"/>
          <p:cNvSpPr txBox="1"/>
          <p:nvPr/>
        </p:nvSpPr>
        <p:spPr>
          <a:xfrm>
            <a:off x="1433200" y="3411333"/>
            <a:ext cx="91352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b="1" lang="en" sz="2000">
                <a:solidFill>
                  <a:schemeClr val="dk1"/>
                </a:solidFill>
                <a:latin typeface="Courier New"/>
                <a:ea typeface="Courier New"/>
                <a:cs typeface="Courier New"/>
                <a:sym typeface="Courier New"/>
              </a:rPr>
              <a:t>SELECT </a:t>
            </a:r>
            <a:r>
              <a:rPr lang="en" sz="2000">
                <a:solidFill>
                  <a:schemeClr val="dk1"/>
                </a:solidFill>
                <a:latin typeface="Courier New"/>
                <a:ea typeface="Courier New"/>
                <a:cs typeface="Courier New"/>
                <a:sym typeface="Courier New"/>
              </a:rPr>
              <a:t>UserID,</a:t>
            </a:r>
            <a:r>
              <a:rPr lang="en" sz="2000">
                <a:solidFill>
                  <a:srgbClr val="222222"/>
                </a:solidFill>
                <a:latin typeface="Courier New"/>
                <a:ea typeface="Courier New"/>
                <a:cs typeface="Courier New"/>
                <a:sym typeface="Courier New"/>
              </a:rPr>
              <a:t>Name </a:t>
            </a:r>
            <a:r>
              <a:rPr b="1" lang="en" sz="2000">
                <a:solidFill>
                  <a:schemeClr val="dk1"/>
                </a:solidFill>
                <a:latin typeface="Courier New"/>
                <a:ea typeface="Courier New"/>
                <a:cs typeface="Courier New"/>
                <a:sym typeface="Courier New"/>
              </a:rPr>
              <a:t>FROM </a:t>
            </a:r>
            <a:r>
              <a:rPr lang="en" sz="2000">
                <a:solidFill>
                  <a:srgbClr val="222222"/>
                </a:solidFill>
                <a:latin typeface="Courier New"/>
                <a:ea typeface="Courier New"/>
                <a:cs typeface="Courier New"/>
                <a:sym typeface="Courier New"/>
              </a:rPr>
              <a:t>tblUser </a:t>
            </a:r>
            <a:r>
              <a:rPr b="1" lang="en" sz="2000">
                <a:solidFill>
                  <a:schemeClr val="dk1"/>
                </a:solidFill>
                <a:latin typeface="Courier New"/>
                <a:ea typeface="Courier New"/>
                <a:cs typeface="Courier New"/>
                <a:sym typeface="Courier New"/>
              </a:rPr>
              <a:t>WHERE</a:t>
            </a:r>
            <a:r>
              <a:rPr lang="en" sz="2000">
                <a:solidFill>
                  <a:schemeClr val="dk1"/>
                </a:solidFill>
                <a:latin typeface="Courier New"/>
                <a:ea typeface="Courier New"/>
                <a:cs typeface="Courier New"/>
                <a:sym typeface="Courier New"/>
              </a:rPr>
              <a:t> UserID </a:t>
            </a:r>
            <a:r>
              <a:rPr lang="en" sz="2000">
                <a:solidFill>
                  <a:srgbClr val="222222"/>
                </a:solidFill>
                <a:latin typeface="Courier New"/>
                <a:ea typeface="Courier New"/>
                <a:cs typeface="Courier New"/>
                <a:sym typeface="Courier New"/>
              </a:rPr>
              <a:t>IN (4,22,36)</a:t>
            </a:r>
            <a:endParaRPr sz="2000">
              <a:solidFill>
                <a:srgbClr val="222222"/>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p:txBody>
      </p:sp>
      <p:sp>
        <p:nvSpPr>
          <p:cNvPr id="457" name="Google Shape;457;p36"/>
          <p:cNvSpPr txBox="1"/>
          <p:nvPr/>
        </p:nvSpPr>
        <p:spPr>
          <a:xfrm>
            <a:off x="1347597" y="4614833"/>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58" name="Google Shape;458;p36"/>
          <p:cNvPicPr preferRelativeResize="0"/>
          <p:nvPr/>
        </p:nvPicPr>
        <p:blipFill rotWithShape="1">
          <a:blip r:embed="rId4">
            <a:alphaModFix/>
          </a:blip>
          <a:srcRect b="0" l="0" r="33457" t="0"/>
          <a:stretch/>
        </p:blipFill>
        <p:spPr>
          <a:xfrm>
            <a:off x="4503367" y="4984033"/>
            <a:ext cx="3185267" cy="1367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64" name="Google Shape;464;p3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65" name="Google Shape;465;p3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66" name="Google Shape;466;p3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Predicates - </a:t>
            </a:r>
            <a:r>
              <a:rPr i="1" lang="en" sz="3200">
                <a:solidFill>
                  <a:srgbClr val="434343"/>
                </a:solidFill>
                <a:latin typeface="Avenir"/>
                <a:ea typeface="Avenir"/>
                <a:cs typeface="Avenir"/>
                <a:sym typeface="Avenir"/>
              </a:rPr>
              <a:t>IS NULL </a:t>
            </a:r>
            <a:r>
              <a:rPr lang="en" sz="3200">
                <a:solidFill>
                  <a:srgbClr val="434343"/>
                </a:solidFill>
                <a:latin typeface="Avenir"/>
                <a:ea typeface="Avenir"/>
                <a:cs typeface="Avenir"/>
                <a:sym typeface="Avenir"/>
              </a:rPr>
              <a:t>Predicate</a:t>
            </a:r>
            <a:endParaRPr sz="3200">
              <a:solidFill>
                <a:srgbClr val="434343"/>
              </a:solidFill>
              <a:latin typeface="Avenir"/>
              <a:ea typeface="Avenir"/>
              <a:cs typeface="Avenir"/>
              <a:sym typeface="Avenir"/>
            </a:endParaRPr>
          </a:p>
        </p:txBody>
      </p:sp>
      <p:sp>
        <p:nvSpPr>
          <p:cNvPr id="467" name="Google Shape;467;p37"/>
          <p:cNvSpPr txBox="1"/>
          <p:nvPr/>
        </p:nvSpPr>
        <p:spPr>
          <a:xfrm>
            <a:off x="508000" y="1646233"/>
            <a:ext cx="11158800" cy="138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IS NULL is used to select rows if a specified column value contains a null value</a:t>
            </a:r>
            <a:endParaRPr sz="2133">
              <a:solidFill>
                <a:srgbClr val="222222"/>
              </a:solidFill>
              <a:latin typeface="Avenir"/>
              <a:ea typeface="Avenir"/>
              <a:cs typeface="Avenir"/>
              <a:sym typeface="Avenir"/>
            </a:endParaRPr>
          </a:p>
          <a:p>
            <a:pPr indent="0" lvl="0" marL="609585" marR="0" rtl="0" algn="l">
              <a:lnSpc>
                <a:spcPct val="115000"/>
              </a:lnSpc>
              <a:spcBef>
                <a:spcPts val="0"/>
              </a:spcBef>
              <a:spcAft>
                <a:spcPts val="0"/>
              </a:spcAft>
              <a:buNone/>
            </a:pPr>
            <a:r>
              <a:t/>
            </a:r>
            <a:endParaRPr sz="2133">
              <a:solidFill>
                <a:srgbClr val="222222"/>
              </a:solidFill>
              <a:latin typeface="Avenir"/>
              <a:ea typeface="Avenir"/>
              <a:cs typeface="Avenir"/>
              <a:sym typeface="Avenir"/>
            </a:endParaRPr>
          </a:p>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For Example:</a:t>
            </a:r>
            <a:endParaRPr sz="2133">
              <a:solidFill>
                <a:srgbClr val="222222"/>
              </a:solidFill>
              <a:latin typeface="Avenir"/>
              <a:ea typeface="Avenir"/>
              <a:cs typeface="Avenir"/>
              <a:sym typeface="Avenir"/>
            </a:endParaRPr>
          </a:p>
        </p:txBody>
      </p:sp>
      <p:sp>
        <p:nvSpPr>
          <p:cNvPr id="468" name="Google Shape;468;p37"/>
          <p:cNvSpPr txBox="1"/>
          <p:nvPr/>
        </p:nvSpPr>
        <p:spPr>
          <a:xfrm>
            <a:off x="2738000" y="3363333"/>
            <a:ext cx="6278400" cy="1012724"/>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a:t>
            </a:r>
            <a:r>
              <a:rPr lang="en" sz="2400">
                <a:solidFill>
                  <a:srgbClr val="222222"/>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b="1" lang="en" sz="2400">
                <a:solidFill>
                  <a:schemeClr val="dk1"/>
                </a:solidFill>
                <a:latin typeface="Courier New"/>
                <a:ea typeface="Courier New"/>
                <a:cs typeface="Courier New"/>
                <a:sym typeface="Courier New"/>
              </a:rPr>
              <a:t>WHERE</a:t>
            </a:r>
            <a:r>
              <a:rPr lang="en" sz="2400">
                <a:solidFill>
                  <a:schemeClr val="dk1"/>
                </a:solidFill>
                <a:latin typeface="Courier New"/>
                <a:ea typeface="Courier New"/>
                <a:cs typeface="Courier New"/>
                <a:sym typeface="Courier New"/>
              </a:rPr>
              <a:t> City </a:t>
            </a:r>
            <a:r>
              <a:rPr b="1" lang="en" sz="2400">
                <a:solidFill>
                  <a:schemeClr val="dk1"/>
                </a:solidFill>
                <a:latin typeface="Courier New"/>
                <a:ea typeface="Courier New"/>
                <a:cs typeface="Courier New"/>
                <a:sym typeface="Courier New"/>
              </a:rPr>
              <a:t>IS NULL</a:t>
            </a:r>
            <a:endParaRPr b="1" sz="2400">
              <a:solidFill>
                <a:srgbClr val="222222"/>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b="1" sz="2400">
              <a:solidFill>
                <a:schemeClr val="dk1"/>
              </a:solidFill>
              <a:latin typeface="Courier New"/>
              <a:ea typeface="Courier New"/>
              <a:cs typeface="Courier New"/>
              <a:sym typeface="Courier New"/>
            </a:endParaRPr>
          </a:p>
        </p:txBody>
      </p:sp>
      <p:sp>
        <p:nvSpPr>
          <p:cNvPr id="469" name="Google Shape;469;p37"/>
          <p:cNvSpPr txBox="1"/>
          <p:nvPr/>
        </p:nvSpPr>
        <p:spPr>
          <a:xfrm>
            <a:off x="1269497" y="4614833"/>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70" name="Google Shape;470;p37"/>
          <p:cNvPicPr preferRelativeResize="0"/>
          <p:nvPr/>
        </p:nvPicPr>
        <p:blipFill rotWithShape="1">
          <a:blip r:embed="rId4">
            <a:alphaModFix/>
          </a:blip>
          <a:srcRect b="0" l="0" r="0" t="0"/>
          <a:stretch/>
        </p:blipFill>
        <p:spPr>
          <a:xfrm>
            <a:off x="3741034" y="5403101"/>
            <a:ext cx="4709933" cy="59716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8"/>
          <p:cNvSpPr txBox="1"/>
          <p:nvPr/>
        </p:nvSpPr>
        <p:spPr>
          <a:xfrm>
            <a:off x="668433" y="3097900"/>
            <a:ext cx="109920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4267">
                <a:solidFill>
                  <a:srgbClr val="7F7F7F"/>
                </a:solidFill>
                <a:latin typeface="Avenir"/>
                <a:ea typeface="Avenir"/>
                <a:cs typeface="Avenir"/>
                <a:sym typeface="Avenir"/>
              </a:rPr>
              <a:t>Where Clause Predicate - </a:t>
            </a:r>
            <a:r>
              <a:rPr i="1" lang="en" sz="4267">
                <a:solidFill>
                  <a:srgbClr val="7F7F7F"/>
                </a:solidFill>
                <a:latin typeface="Avenir"/>
                <a:ea typeface="Avenir"/>
                <a:cs typeface="Avenir"/>
                <a:sym typeface="Avenir"/>
              </a:rPr>
              <a:t>Like </a:t>
            </a:r>
            <a:r>
              <a:rPr lang="en" sz="4267">
                <a:solidFill>
                  <a:srgbClr val="7F7F7F"/>
                </a:solidFill>
                <a:latin typeface="Avenir"/>
                <a:ea typeface="Avenir"/>
                <a:cs typeface="Avenir"/>
                <a:sym typeface="Avenir"/>
              </a:rPr>
              <a:t>Predicate </a:t>
            </a:r>
            <a:endParaRPr sz="4267">
              <a:solidFill>
                <a:srgbClr val="7F7F7F"/>
              </a:solidFill>
              <a:latin typeface="Avenir"/>
              <a:ea typeface="Avenir"/>
              <a:cs typeface="Avenir"/>
              <a:sym typeface="Avenir"/>
            </a:endParaRPr>
          </a:p>
        </p:txBody>
      </p:sp>
      <p:sp>
        <p:nvSpPr>
          <p:cNvPr id="477" name="Google Shape;477;p3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78" name="Google Shape;478;p3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79" name="Google Shape;479;p3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Constraints</a:t>
            </a:r>
            <a:endParaRPr sz="3200">
              <a:solidFill>
                <a:srgbClr val="434343"/>
              </a:solidFill>
              <a:latin typeface="Avenir"/>
              <a:ea typeface="Avenir"/>
              <a:cs typeface="Avenir"/>
              <a:sym typeface="Avenir"/>
            </a:endParaRPr>
          </a:p>
        </p:txBody>
      </p:sp>
      <p:sp>
        <p:nvSpPr>
          <p:cNvPr id="119" name="Google Shape;119;p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0" name="Google Shape;120;p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1" name="Google Shape;121;p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2" name="Google Shape;122;p3"/>
          <p:cNvSpPr txBox="1"/>
          <p:nvPr/>
        </p:nvSpPr>
        <p:spPr>
          <a:xfrm>
            <a:off x="628967" y="1360517"/>
            <a:ext cx="10329200" cy="568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4000"/>
              </a:spcAft>
              <a:buNone/>
            </a:pPr>
            <a:r>
              <a:rPr lang="en" sz="2133">
                <a:solidFill>
                  <a:schemeClr val="dk1"/>
                </a:solidFill>
                <a:latin typeface="Avenir"/>
                <a:ea typeface="Avenir"/>
                <a:cs typeface="Avenir"/>
                <a:sym typeface="Avenir"/>
              </a:rPr>
              <a:t>The following constraints are commonly used in SQL</a:t>
            </a:r>
            <a:endParaRPr sz="2133">
              <a:solidFill>
                <a:schemeClr val="dk1"/>
              </a:solidFill>
              <a:latin typeface="Avenir"/>
              <a:ea typeface="Avenir"/>
              <a:cs typeface="Avenir"/>
              <a:sym typeface="Avenir"/>
            </a:endParaRPr>
          </a:p>
        </p:txBody>
      </p:sp>
      <p:graphicFrame>
        <p:nvGraphicFramePr>
          <p:cNvPr id="123" name="Google Shape;123;p3"/>
          <p:cNvGraphicFramePr/>
          <p:nvPr/>
        </p:nvGraphicFramePr>
        <p:xfrm>
          <a:off x="1117600" y="2296000"/>
          <a:ext cx="3000000" cy="3000000"/>
        </p:xfrm>
        <a:graphic>
          <a:graphicData uri="http://schemas.openxmlformats.org/drawingml/2006/table">
            <a:tbl>
              <a:tblPr>
                <a:noFill/>
                <a:tableStyleId>{B2062C5B-4F40-4596-A617-48A40577C6E0}</a:tableStyleId>
              </a:tblPr>
              <a:tblGrid>
                <a:gridCol w="2926925"/>
                <a:gridCol w="7656000"/>
              </a:tblGrid>
              <a:tr h="609550">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Constraints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Meaning</a:t>
                      </a:r>
                      <a:endParaRPr sz="2400" u="none" cap="none" strike="noStrike">
                        <a:latin typeface="Avenir"/>
                        <a:ea typeface="Avenir"/>
                        <a:cs typeface="Avenir"/>
                        <a:sym typeface="Avenir"/>
                      </a:endParaRPr>
                    </a:p>
                  </a:txBody>
                  <a:tcPr marT="121900" marB="121900" marR="121900" marL="121900">
                    <a:solidFill>
                      <a:srgbClr val="D9D9D9"/>
                    </a:solidFill>
                  </a:tcPr>
                </a:tc>
              </a:tr>
              <a:tr h="1030225">
                <a:tc>
                  <a:txBody>
                    <a:bodyPr/>
                    <a:lstStyle/>
                    <a:p>
                      <a:pPr indent="0" lvl="0" marL="0" marR="0" rtl="0" algn="ctr">
                        <a:lnSpc>
                          <a:spcPct val="115000"/>
                        </a:lnSpc>
                        <a:spcBef>
                          <a:spcPts val="0"/>
                        </a:spcBef>
                        <a:spcAft>
                          <a:spcPts val="0"/>
                        </a:spcAft>
                        <a:buClr>
                          <a:schemeClr val="dk1"/>
                        </a:buClr>
                        <a:buSzPts val="2100"/>
                        <a:buFont typeface="Avenir"/>
                        <a:buNone/>
                      </a:pPr>
                      <a:r>
                        <a:rPr b="1" lang="en" sz="2100" u="none" cap="none" strike="noStrike">
                          <a:solidFill>
                            <a:schemeClr val="dk1"/>
                          </a:solidFill>
                          <a:latin typeface="Avenir"/>
                          <a:ea typeface="Avenir"/>
                          <a:cs typeface="Avenir"/>
                          <a:sym typeface="Avenir"/>
                        </a:rPr>
                        <a:t>NOT NULL</a:t>
                      </a:r>
                      <a:endParaRPr sz="2400" u="none" cap="none" strike="noStrike">
                        <a:latin typeface="Avenir"/>
                        <a:ea typeface="Avenir"/>
                        <a:cs typeface="Avenir"/>
                        <a:sym typeface="Avenir"/>
                      </a:endParaRPr>
                    </a:p>
                  </a:txBody>
                  <a:tcPr marT="121900" marB="121900" marR="121900" marL="121900" anchor="ctr"/>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Ensures that a column cannot have a NULL value</a:t>
                      </a:r>
                      <a:endParaRPr sz="2400" u="none" cap="none" strike="noStrike"/>
                    </a:p>
                  </a:txBody>
                  <a:tcPr marT="121900" marB="121900" marR="121900" marL="121900" anchor="ctr"/>
                </a:tc>
              </a:tr>
              <a:tr h="1015700">
                <a:tc>
                  <a:txBody>
                    <a:bodyPr/>
                    <a:lstStyle/>
                    <a:p>
                      <a:pPr indent="0" lvl="0" marL="0" marR="0" rtl="0" algn="ctr">
                        <a:lnSpc>
                          <a:spcPct val="115000"/>
                        </a:lnSpc>
                        <a:spcBef>
                          <a:spcPts val="0"/>
                        </a:spcBef>
                        <a:spcAft>
                          <a:spcPts val="0"/>
                        </a:spcAft>
                        <a:buClr>
                          <a:schemeClr val="dk1"/>
                        </a:buClr>
                        <a:buSzPts val="2100"/>
                        <a:buFont typeface="Avenir"/>
                        <a:buNone/>
                      </a:pPr>
                      <a:r>
                        <a:rPr b="1" lang="en" sz="2100" u="none" cap="none" strike="noStrike">
                          <a:solidFill>
                            <a:schemeClr val="dk1"/>
                          </a:solidFill>
                          <a:latin typeface="Avenir"/>
                          <a:ea typeface="Avenir"/>
                          <a:cs typeface="Avenir"/>
                          <a:sym typeface="Avenir"/>
                        </a:rPr>
                        <a:t>UNIQUE</a:t>
                      </a:r>
                      <a:endParaRPr sz="2400" u="none" cap="none" strike="noStrike">
                        <a:latin typeface="Avenir"/>
                        <a:ea typeface="Avenir"/>
                        <a:cs typeface="Avenir"/>
                        <a:sym typeface="Avenir"/>
                      </a:endParaRPr>
                    </a:p>
                  </a:txBody>
                  <a:tcPr marT="121900" marB="121900" marR="121900" marL="121900" anchor="ctr"/>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Ensures that all values in a column are different</a:t>
                      </a:r>
                      <a:endParaRPr sz="2400" u="none" cap="none" strike="noStrike"/>
                    </a:p>
                  </a:txBody>
                  <a:tcPr marT="121900" marB="121900" marR="121900" marL="121900" anchor="ctr"/>
                </a:tc>
              </a:tr>
              <a:tr h="991575">
                <a:tc>
                  <a:txBody>
                    <a:bodyPr/>
                    <a:lstStyle/>
                    <a:p>
                      <a:pPr indent="0" lvl="0" marL="0" marR="0" rtl="0" algn="ctr">
                        <a:lnSpc>
                          <a:spcPct val="115000"/>
                        </a:lnSpc>
                        <a:spcBef>
                          <a:spcPts val="0"/>
                        </a:spcBef>
                        <a:spcAft>
                          <a:spcPts val="0"/>
                        </a:spcAft>
                        <a:buClr>
                          <a:schemeClr val="dk1"/>
                        </a:buClr>
                        <a:buSzPts val="2100"/>
                        <a:buFont typeface="Avenir"/>
                        <a:buNone/>
                      </a:pPr>
                      <a:r>
                        <a:rPr b="1" lang="en" sz="2100" u="none" cap="none" strike="noStrike">
                          <a:solidFill>
                            <a:schemeClr val="dk1"/>
                          </a:solidFill>
                          <a:latin typeface="Avenir"/>
                          <a:ea typeface="Avenir"/>
                          <a:cs typeface="Avenir"/>
                          <a:sym typeface="Avenir"/>
                        </a:rPr>
                        <a:t>PRIMARY</a:t>
                      </a:r>
                      <a:r>
                        <a:rPr lang="en" sz="2100" u="none" cap="none" strike="noStrike">
                          <a:solidFill>
                            <a:schemeClr val="dk1"/>
                          </a:solidFill>
                          <a:latin typeface="Avenir"/>
                          <a:ea typeface="Avenir"/>
                          <a:cs typeface="Avenir"/>
                          <a:sym typeface="Avenir"/>
                        </a:rPr>
                        <a:t> </a:t>
                      </a:r>
                      <a:r>
                        <a:rPr b="1" lang="en" sz="2100" u="none" cap="none" strike="noStrike">
                          <a:solidFill>
                            <a:schemeClr val="dk1"/>
                          </a:solidFill>
                          <a:latin typeface="Avenir"/>
                          <a:ea typeface="Avenir"/>
                          <a:cs typeface="Avenir"/>
                          <a:sym typeface="Avenir"/>
                        </a:rPr>
                        <a:t>KEY</a:t>
                      </a:r>
                      <a:endParaRPr sz="2400" u="none" cap="none" strike="noStrike">
                        <a:latin typeface="Avenir"/>
                        <a:ea typeface="Avenir"/>
                        <a:cs typeface="Avenir"/>
                        <a:sym typeface="Avenir"/>
                      </a:endParaRPr>
                    </a:p>
                  </a:txBody>
                  <a:tcPr marT="121900" marB="121900" marR="121900" marL="121900" anchor="ctr"/>
                </a:tc>
                <a:tc>
                  <a:txBody>
                    <a:bodyPr/>
                    <a:lstStyle/>
                    <a:p>
                      <a:pPr indent="0" lvl="0" marL="0" marR="0" rtl="0" algn="l">
                        <a:lnSpc>
                          <a:spcPct val="115000"/>
                        </a:lnSpc>
                        <a:spcBef>
                          <a:spcPts val="0"/>
                        </a:spcBef>
                        <a:spcAft>
                          <a:spcPts val="0"/>
                        </a:spcAft>
                        <a:buClr>
                          <a:schemeClr val="dk1"/>
                        </a:buClr>
                        <a:buSzPts val="2100"/>
                        <a:buFont typeface="Avenir"/>
                        <a:buNone/>
                      </a:pPr>
                      <a:r>
                        <a:rPr lang="en" sz="2100" u="none" cap="none" strike="noStrike">
                          <a:solidFill>
                            <a:schemeClr val="dk1"/>
                          </a:solidFill>
                          <a:latin typeface="Avenir"/>
                          <a:ea typeface="Avenir"/>
                          <a:cs typeface="Avenir"/>
                          <a:sym typeface="Avenir"/>
                        </a:rPr>
                        <a:t>A combination of a NOT NULL and UNIQUE. Uniquely identifies each row in a table</a:t>
                      </a:r>
                      <a:endParaRPr sz="2400" u="none" cap="none" strike="noStrike"/>
                    </a:p>
                  </a:txBody>
                  <a:tcPr marT="121900" marB="121900" marR="121900" marL="121900"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a:t>
            </a:r>
            <a:endParaRPr sz="3200">
              <a:solidFill>
                <a:srgbClr val="434343"/>
              </a:solidFill>
              <a:latin typeface="Avenir"/>
              <a:ea typeface="Avenir"/>
              <a:cs typeface="Avenir"/>
              <a:sym typeface="Avenir"/>
            </a:endParaRPr>
          </a:p>
        </p:txBody>
      </p:sp>
      <p:sp>
        <p:nvSpPr>
          <p:cNvPr id="485" name="Google Shape;485;p39"/>
          <p:cNvSpPr txBox="1"/>
          <p:nvPr/>
        </p:nvSpPr>
        <p:spPr>
          <a:xfrm>
            <a:off x="503400" y="1755567"/>
            <a:ext cx="11031200" cy="43876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Wildcard filtering is a method for comparing and displaying texts in a column against a search pattern</a:t>
            </a:r>
            <a:endParaRPr sz="2133">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lnSpc>
                <a:spcPct val="150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Wildcard filtering is generally used in cases when you:</a:t>
            </a:r>
            <a:endParaRPr sz="2133">
              <a:solidFill>
                <a:schemeClr val="dk1"/>
              </a:solidFill>
              <a:latin typeface="Avenir"/>
              <a:ea typeface="Avenir"/>
              <a:cs typeface="Avenir"/>
              <a:sym typeface="Avenir"/>
            </a:endParaRPr>
          </a:p>
          <a:p>
            <a:pPr indent="-440255" lvl="1" marL="1219170" marR="0" rtl="0" algn="just">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Do not know how to spell someone’s last name, but you know what letter it starts with</a:t>
            </a:r>
            <a:endParaRPr b="0" i="0" sz="2133" u="none" cap="none" strike="noStrike">
              <a:solidFill>
                <a:schemeClr val="dk1"/>
              </a:solidFill>
              <a:latin typeface="Avenir"/>
              <a:ea typeface="Avenir"/>
              <a:cs typeface="Avenir"/>
              <a:sym typeface="Avenir"/>
            </a:endParaRPr>
          </a:p>
          <a:p>
            <a:pPr indent="0" lvl="0" marL="1219170" marR="0" rtl="0" algn="just">
              <a:spcBef>
                <a:spcPts val="0"/>
              </a:spcBef>
              <a:spcAft>
                <a:spcPts val="0"/>
              </a:spcAft>
              <a:buNone/>
            </a:pPr>
            <a:r>
              <a:t/>
            </a:r>
            <a:endParaRPr sz="2133">
              <a:solidFill>
                <a:schemeClr val="dk1"/>
              </a:solidFill>
              <a:latin typeface="Avenir"/>
              <a:ea typeface="Avenir"/>
              <a:cs typeface="Avenir"/>
              <a:sym typeface="Avenir"/>
            </a:endParaRPr>
          </a:p>
          <a:p>
            <a:pPr indent="-440255" lvl="1" marL="1219170" marR="0" rtl="0" algn="just">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Do not know the name of a song but you know the lyrics</a:t>
            </a:r>
            <a:endParaRPr b="0" i="0" sz="2133" u="none" cap="none" strike="noStrike">
              <a:solidFill>
                <a:schemeClr val="dk1"/>
              </a:solidFill>
              <a:latin typeface="Avenir"/>
              <a:ea typeface="Avenir"/>
              <a:cs typeface="Avenir"/>
              <a:sym typeface="Avenir"/>
            </a:endParaRPr>
          </a:p>
          <a:p>
            <a:pPr indent="0" lvl="0" marL="1219170" marR="0" rtl="0" algn="just">
              <a:spcBef>
                <a:spcPts val="0"/>
              </a:spcBef>
              <a:spcAft>
                <a:spcPts val="0"/>
              </a:spcAft>
              <a:buNone/>
            </a:pPr>
            <a:r>
              <a:t/>
            </a:r>
            <a:endParaRPr sz="2133">
              <a:solidFill>
                <a:schemeClr val="dk1"/>
              </a:solidFill>
              <a:latin typeface="Avenir"/>
              <a:ea typeface="Avenir"/>
              <a:cs typeface="Avenir"/>
              <a:sym typeface="Avenir"/>
            </a:endParaRPr>
          </a:p>
          <a:p>
            <a:pPr indent="-440255" lvl="1" marL="1219170" marR="0" rtl="0" algn="just">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Want to search a product based on it’s description in case you don’t remember the product name</a:t>
            </a:r>
            <a:endParaRPr b="0" i="0" sz="2133" u="none" cap="none" strike="noStrike">
              <a:solidFill>
                <a:schemeClr val="dk1"/>
              </a:solidFill>
              <a:latin typeface="Avenir"/>
              <a:ea typeface="Avenir"/>
              <a:cs typeface="Avenir"/>
              <a:sym typeface="Avenir"/>
            </a:endParaRPr>
          </a:p>
        </p:txBody>
      </p:sp>
      <p:sp>
        <p:nvSpPr>
          <p:cNvPr id="486" name="Google Shape;486;p3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87" name="Google Shape;487;p3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88" name="Google Shape;488;p3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Why Use Wildcard Filtering?</a:t>
            </a:r>
            <a:endParaRPr sz="3200">
              <a:solidFill>
                <a:srgbClr val="434343"/>
              </a:solidFill>
              <a:latin typeface="Avenir"/>
              <a:ea typeface="Avenir"/>
              <a:cs typeface="Avenir"/>
              <a:sym typeface="Avenir"/>
            </a:endParaRPr>
          </a:p>
        </p:txBody>
      </p:sp>
      <p:sp>
        <p:nvSpPr>
          <p:cNvPr id="494" name="Google Shape;494;p40"/>
          <p:cNvSpPr txBox="1"/>
          <p:nvPr/>
        </p:nvSpPr>
        <p:spPr>
          <a:xfrm>
            <a:off x="503400" y="1755567"/>
            <a:ext cx="11031200" cy="43876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Using wildcard in MySQL can increase the performance of an application</a:t>
            </a:r>
            <a:endParaRPr sz="2133">
              <a:solidFill>
                <a:schemeClr val="dk1"/>
              </a:solidFill>
              <a:highlight>
                <a:srgbClr val="FFFFFF"/>
              </a:highlight>
              <a:latin typeface="Avenir"/>
              <a:ea typeface="Avenir"/>
              <a:cs typeface="Avenir"/>
              <a:sym typeface="Avenir"/>
            </a:endParaRPr>
          </a:p>
          <a:p>
            <a:pPr indent="-440255" lvl="0" marL="609585" marR="0" rtl="0" algn="l">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It can reduce the time to filter the record from the database</a:t>
            </a:r>
            <a:endParaRPr sz="2133">
              <a:solidFill>
                <a:schemeClr val="dk1"/>
              </a:solidFill>
              <a:highlight>
                <a:srgbClr val="FFFFFF"/>
              </a:highlight>
              <a:latin typeface="Avenir"/>
              <a:ea typeface="Avenir"/>
              <a:cs typeface="Avenir"/>
              <a:sym typeface="Avenir"/>
            </a:endParaRPr>
          </a:p>
          <a:p>
            <a:pPr indent="-440255" lvl="0" marL="609585" marR="0" rtl="0" algn="l">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Complex SQL queries can be converted into simple one using wildcards</a:t>
            </a:r>
            <a:endParaRPr sz="2133">
              <a:solidFill>
                <a:schemeClr val="dk1"/>
              </a:solidFill>
              <a:highlight>
                <a:srgbClr val="FFFFFF"/>
              </a:highlight>
              <a:latin typeface="Avenir"/>
              <a:ea typeface="Avenir"/>
              <a:cs typeface="Avenir"/>
              <a:sym typeface="Avenir"/>
            </a:endParaRPr>
          </a:p>
          <a:p>
            <a:pPr indent="-440255" lvl="0" marL="609585" marR="0" rtl="0" algn="l">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Using wildcards we can develop powerful search engines in a large data-driven application. Searching in the data-driven application are much more dependent on the use of wildcards</a:t>
            </a:r>
            <a:endParaRPr sz="2133">
              <a:solidFill>
                <a:schemeClr val="dk1"/>
              </a:solidFill>
              <a:highlight>
                <a:srgbClr val="FFFFFF"/>
              </a:highlight>
              <a:latin typeface="Avenir"/>
              <a:ea typeface="Avenir"/>
              <a:cs typeface="Avenir"/>
              <a:sym typeface="Avenir"/>
            </a:endParaRPr>
          </a:p>
          <a:p>
            <a:pPr indent="0" lvl="0" marL="609585" marR="0" rtl="0" algn="just">
              <a:spcBef>
                <a:spcPts val="5333"/>
              </a:spcBef>
              <a:spcAft>
                <a:spcPts val="0"/>
              </a:spcAft>
              <a:buNone/>
            </a:pPr>
            <a:r>
              <a:t/>
            </a:r>
            <a:endParaRPr sz="2133">
              <a:solidFill>
                <a:srgbClr val="666666"/>
              </a:solidFill>
              <a:latin typeface="Avenir"/>
              <a:ea typeface="Avenir"/>
              <a:cs typeface="Avenir"/>
              <a:sym typeface="Avenir"/>
            </a:endParaRPr>
          </a:p>
        </p:txBody>
      </p:sp>
      <p:sp>
        <p:nvSpPr>
          <p:cNvPr id="495" name="Google Shape;495;p4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96" name="Google Shape;496;p4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97" name="Google Shape;497;p4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Wildcards</a:t>
            </a:r>
            <a:endParaRPr sz="3200">
              <a:solidFill>
                <a:srgbClr val="434343"/>
              </a:solidFill>
              <a:latin typeface="Avenir"/>
              <a:ea typeface="Avenir"/>
              <a:cs typeface="Avenir"/>
              <a:sym typeface="Avenir"/>
            </a:endParaRPr>
          </a:p>
        </p:txBody>
      </p:sp>
      <p:sp>
        <p:nvSpPr>
          <p:cNvPr id="503" name="Google Shape;503;p41"/>
          <p:cNvSpPr txBox="1"/>
          <p:nvPr/>
        </p:nvSpPr>
        <p:spPr>
          <a:xfrm>
            <a:off x="503400" y="2076167"/>
            <a:ext cx="11031200" cy="4067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Wildcards are characters that are used to filter/search data from the database on the basis of certain patterns</a:t>
            </a:r>
            <a:endParaRPr sz="2133">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They are often used with the operators like </a:t>
            </a:r>
            <a:r>
              <a:rPr b="1" i="1" lang="en" sz="2133">
                <a:solidFill>
                  <a:schemeClr val="dk1"/>
                </a:solidFill>
                <a:latin typeface="Avenir"/>
                <a:ea typeface="Avenir"/>
                <a:cs typeface="Avenir"/>
                <a:sym typeface="Avenir"/>
              </a:rPr>
              <a:t>LIKE </a:t>
            </a:r>
            <a:r>
              <a:rPr lang="en" sz="2133">
                <a:solidFill>
                  <a:schemeClr val="dk1"/>
                </a:solidFill>
                <a:latin typeface="Avenir"/>
                <a:ea typeface="Avenir"/>
                <a:cs typeface="Avenir"/>
                <a:sym typeface="Avenir"/>
              </a:rPr>
              <a:t>and </a:t>
            </a:r>
            <a:r>
              <a:rPr b="1" i="1" lang="en" sz="2133">
                <a:solidFill>
                  <a:schemeClr val="dk1"/>
                </a:solidFill>
                <a:latin typeface="Avenir"/>
                <a:ea typeface="Avenir"/>
                <a:cs typeface="Avenir"/>
                <a:sym typeface="Avenir"/>
              </a:rPr>
              <a:t>NOT LIKE</a:t>
            </a:r>
            <a:r>
              <a:rPr lang="en" sz="2133">
                <a:solidFill>
                  <a:schemeClr val="dk1"/>
                </a:solidFill>
                <a:latin typeface="Avenir"/>
                <a:ea typeface="Avenir"/>
                <a:cs typeface="Avenir"/>
                <a:sym typeface="Avenir"/>
              </a:rPr>
              <a:t> in conjunction with the </a:t>
            </a:r>
            <a:r>
              <a:rPr b="1" i="1" lang="en" sz="2133">
                <a:solidFill>
                  <a:schemeClr val="dk1"/>
                </a:solidFill>
                <a:latin typeface="Avenir"/>
                <a:ea typeface="Avenir"/>
                <a:cs typeface="Avenir"/>
                <a:sym typeface="Avenir"/>
              </a:rPr>
              <a:t>WHERE</a:t>
            </a:r>
            <a:r>
              <a:rPr lang="en" sz="2133">
                <a:solidFill>
                  <a:schemeClr val="dk1"/>
                </a:solidFill>
                <a:latin typeface="Avenir"/>
                <a:ea typeface="Avenir"/>
                <a:cs typeface="Avenir"/>
                <a:sym typeface="Avenir"/>
              </a:rPr>
              <a:t> clause</a:t>
            </a:r>
            <a:endParaRPr sz="2133">
              <a:solidFill>
                <a:schemeClr val="dk1"/>
              </a:solidFill>
              <a:latin typeface="Avenir"/>
              <a:ea typeface="Avenir"/>
              <a:cs typeface="Avenir"/>
              <a:sym typeface="Avenir"/>
            </a:endParaRPr>
          </a:p>
        </p:txBody>
      </p:sp>
      <p:sp>
        <p:nvSpPr>
          <p:cNvPr id="504" name="Google Shape;504;p4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05" name="Google Shape;505;p4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06" name="Google Shape;506;p4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Wildcards</a:t>
            </a:r>
            <a:endParaRPr sz="3200">
              <a:solidFill>
                <a:srgbClr val="434343"/>
              </a:solidFill>
              <a:latin typeface="Avenir"/>
              <a:ea typeface="Avenir"/>
              <a:cs typeface="Avenir"/>
              <a:sym typeface="Avenir"/>
            </a:endParaRPr>
          </a:p>
        </p:txBody>
      </p:sp>
      <p:sp>
        <p:nvSpPr>
          <p:cNvPr id="512" name="Google Shape;512;p42"/>
          <p:cNvSpPr txBox="1"/>
          <p:nvPr/>
        </p:nvSpPr>
        <p:spPr>
          <a:xfrm>
            <a:off x="503400" y="1568167"/>
            <a:ext cx="11031200" cy="6428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Types of Wildcards:</a:t>
            </a:r>
            <a:endParaRPr sz="2133">
              <a:solidFill>
                <a:schemeClr val="dk1"/>
              </a:solidFill>
              <a:latin typeface="Avenir"/>
              <a:ea typeface="Avenir"/>
              <a:cs typeface="Avenir"/>
              <a:sym typeface="Avenir"/>
            </a:endParaRPr>
          </a:p>
        </p:txBody>
      </p:sp>
      <p:sp>
        <p:nvSpPr>
          <p:cNvPr id="513" name="Google Shape;513;p4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14" name="Google Shape;514;p4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15" name="Google Shape;515;p4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516" name="Google Shape;516;p42"/>
          <p:cNvGraphicFramePr/>
          <p:nvPr/>
        </p:nvGraphicFramePr>
        <p:xfrm>
          <a:off x="674400" y="2362200"/>
          <a:ext cx="3000000" cy="3000000"/>
        </p:xfrm>
        <a:graphic>
          <a:graphicData uri="http://schemas.openxmlformats.org/drawingml/2006/table">
            <a:tbl>
              <a:tblPr>
                <a:noFill/>
                <a:tableStyleId>{B2062C5B-4F40-4596-A617-48A40577C6E0}</a:tableStyleId>
              </a:tblPr>
              <a:tblGrid>
                <a:gridCol w="1504775"/>
                <a:gridCol w="9526425"/>
              </a:tblGrid>
              <a:tr h="548600">
                <a:tc>
                  <a:txBody>
                    <a:bodyPr/>
                    <a:lstStyle/>
                    <a:p>
                      <a:pPr indent="0" lvl="0" marL="0" marR="0" rtl="0" algn="ctr">
                        <a:spcBef>
                          <a:spcPts val="0"/>
                        </a:spcBef>
                        <a:spcAft>
                          <a:spcPts val="0"/>
                        </a:spcAft>
                        <a:buClr>
                          <a:srgbClr val="222222"/>
                        </a:buClr>
                        <a:buSzPts val="2000"/>
                        <a:buFont typeface="Avenir"/>
                        <a:buNone/>
                      </a:pPr>
                      <a:r>
                        <a:rPr lang="en" sz="2000" u="none" cap="none" strike="noStrike">
                          <a:solidFill>
                            <a:srgbClr val="222222"/>
                          </a:solidFill>
                          <a:latin typeface="Avenir"/>
                          <a:ea typeface="Avenir"/>
                          <a:cs typeface="Avenir"/>
                          <a:sym typeface="Avenir"/>
                        </a:rPr>
                        <a:t>Type</a:t>
                      </a:r>
                      <a:endParaRPr sz="2000" u="none" cap="none" strike="noStrike">
                        <a:solidFill>
                          <a:srgbClr val="222222"/>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222222"/>
                        </a:buClr>
                        <a:buSzPts val="2000"/>
                        <a:buFont typeface="Avenir"/>
                        <a:buNone/>
                      </a:pPr>
                      <a:r>
                        <a:rPr lang="en" sz="2000" u="none" cap="none" strike="noStrike">
                          <a:solidFill>
                            <a:srgbClr val="222222"/>
                          </a:solidFill>
                          <a:latin typeface="Avenir"/>
                          <a:ea typeface="Avenir"/>
                          <a:cs typeface="Avenir"/>
                          <a:sym typeface="Avenir"/>
                        </a:rPr>
                        <a:t>Description</a:t>
                      </a:r>
                      <a:endParaRPr sz="2000" u="none" cap="none" strike="noStrike">
                        <a:solidFill>
                          <a:srgbClr val="222222"/>
                        </a:solidFill>
                        <a:latin typeface="Avenir"/>
                        <a:ea typeface="Avenir"/>
                        <a:cs typeface="Avenir"/>
                        <a:sym typeface="Avenir"/>
                      </a:endParaRPr>
                    </a:p>
                  </a:txBody>
                  <a:tcPr marT="121900" marB="121900" marR="121900" marL="121900">
                    <a:solidFill>
                      <a:srgbClr val="D9D9D9"/>
                    </a:solidFill>
                  </a:tcPr>
                </a:tc>
              </a:tr>
              <a:tr h="548600">
                <a:tc>
                  <a:txBody>
                    <a:bodyPr/>
                    <a:lstStyle/>
                    <a:p>
                      <a:pPr indent="0" lvl="0" marL="0" marR="0" rtl="0" algn="ctr">
                        <a:spcBef>
                          <a:spcPts val="0"/>
                        </a:spcBef>
                        <a:spcAft>
                          <a:spcPts val="0"/>
                        </a:spcAft>
                        <a:buClr>
                          <a:srgbClr val="222222"/>
                        </a:buClr>
                        <a:buSzPts val="2000"/>
                        <a:buFont typeface="Avenir"/>
                        <a:buNone/>
                      </a:pPr>
                      <a:r>
                        <a:rPr b="1" lang="en" sz="2000" u="none" cap="none" strike="noStrike">
                          <a:solidFill>
                            <a:srgbClr val="222222"/>
                          </a:solidFill>
                          <a:latin typeface="Avenir"/>
                          <a:ea typeface="Avenir"/>
                          <a:cs typeface="Avenir"/>
                          <a:sym typeface="Avenir"/>
                        </a:rPr>
                        <a:t>%</a:t>
                      </a:r>
                      <a:r>
                        <a:rPr lang="en" sz="2000" u="none" cap="none" strike="noStrike">
                          <a:solidFill>
                            <a:srgbClr val="222222"/>
                          </a:solidFill>
                          <a:latin typeface="Avenir"/>
                          <a:ea typeface="Avenir"/>
                          <a:cs typeface="Avenir"/>
                          <a:sym typeface="Avenir"/>
                        </a:rPr>
                        <a:t> </a:t>
                      </a:r>
                      <a:endParaRPr sz="20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2000"/>
                        <a:buFont typeface="Avenir"/>
                        <a:buNone/>
                      </a:pPr>
                      <a:r>
                        <a:rPr lang="en" sz="2000" u="none" cap="none" strike="noStrike">
                          <a:solidFill>
                            <a:srgbClr val="222222"/>
                          </a:solidFill>
                          <a:latin typeface="Avenir"/>
                          <a:ea typeface="Avenir"/>
                          <a:cs typeface="Avenir"/>
                          <a:sym typeface="Avenir"/>
                        </a:rPr>
                        <a:t>The percent character indicates any character with any number of counts</a:t>
                      </a:r>
                      <a:endParaRPr sz="2000" u="none" cap="none" strike="noStrike">
                        <a:solidFill>
                          <a:srgbClr val="222222"/>
                        </a:solidFill>
                        <a:latin typeface="Avenir"/>
                        <a:ea typeface="Avenir"/>
                        <a:cs typeface="Avenir"/>
                        <a:sym typeface="Avenir"/>
                      </a:endParaRPr>
                    </a:p>
                  </a:txBody>
                  <a:tcPr marT="121900" marB="121900" marR="121900" marL="121900"/>
                </a:tc>
              </a:tr>
              <a:tr h="548600">
                <a:tc>
                  <a:txBody>
                    <a:bodyPr/>
                    <a:lstStyle/>
                    <a:p>
                      <a:pPr indent="0" lvl="0" marL="0" marR="0" rtl="0" algn="ctr">
                        <a:spcBef>
                          <a:spcPts val="0"/>
                        </a:spcBef>
                        <a:spcAft>
                          <a:spcPts val="0"/>
                        </a:spcAft>
                        <a:buClr>
                          <a:srgbClr val="222222"/>
                        </a:buClr>
                        <a:buSzPts val="2000"/>
                        <a:buFont typeface="Avenir"/>
                        <a:buNone/>
                      </a:pPr>
                      <a:r>
                        <a:rPr b="1" lang="en" sz="2000" u="none" cap="none" strike="noStrike">
                          <a:solidFill>
                            <a:srgbClr val="222222"/>
                          </a:solidFill>
                          <a:latin typeface="Avenir"/>
                          <a:ea typeface="Avenir"/>
                          <a:cs typeface="Avenir"/>
                          <a:sym typeface="Avenir"/>
                        </a:rPr>
                        <a:t>-</a:t>
                      </a:r>
                      <a:r>
                        <a:rPr lang="en" sz="2000" u="none" cap="none" strike="noStrike">
                          <a:solidFill>
                            <a:srgbClr val="222222"/>
                          </a:solidFill>
                          <a:latin typeface="Avenir"/>
                          <a:ea typeface="Avenir"/>
                          <a:cs typeface="Avenir"/>
                          <a:sym typeface="Avenir"/>
                        </a:rPr>
                        <a:t> </a:t>
                      </a:r>
                      <a:endParaRPr sz="20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2000"/>
                        <a:buFont typeface="Avenir"/>
                        <a:buNone/>
                      </a:pPr>
                      <a:r>
                        <a:rPr lang="en" sz="2000" u="none" cap="none" strike="noStrike">
                          <a:solidFill>
                            <a:srgbClr val="222222"/>
                          </a:solidFill>
                          <a:latin typeface="Avenir"/>
                          <a:ea typeface="Avenir"/>
                          <a:cs typeface="Avenir"/>
                          <a:sym typeface="Avenir"/>
                        </a:rPr>
                        <a:t>The hyphen character indicates a range of the character within the braces [a-c]</a:t>
                      </a:r>
                      <a:endParaRPr sz="2000" u="none" cap="none" strike="noStrike">
                        <a:solidFill>
                          <a:srgbClr val="222222"/>
                        </a:solidFill>
                        <a:latin typeface="Avenir"/>
                        <a:ea typeface="Avenir"/>
                        <a:cs typeface="Avenir"/>
                        <a:sym typeface="Avenir"/>
                      </a:endParaRPr>
                    </a:p>
                  </a:txBody>
                  <a:tcPr marT="121900" marB="121900" marR="121900" marL="121900"/>
                </a:tc>
              </a:tr>
              <a:tr h="548600">
                <a:tc>
                  <a:txBody>
                    <a:bodyPr/>
                    <a:lstStyle/>
                    <a:p>
                      <a:pPr indent="0" lvl="0" marL="0" marR="0" rtl="0" algn="ctr">
                        <a:spcBef>
                          <a:spcPts val="0"/>
                        </a:spcBef>
                        <a:spcAft>
                          <a:spcPts val="0"/>
                        </a:spcAft>
                        <a:buClr>
                          <a:srgbClr val="222222"/>
                        </a:buClr>
                        <a:buSzPts val="2000"/>
                        <a:buFont typeface="Avenir"/>
                        <a:buNone/>
                      </a:pPr>
                      <a:r>
                        <a:rPr b="1" lang="en" sz="2000" u="none" cap="none" strike="noStrike">
                          <a:solidFill>
                            <a:srgbClr val="222222"/>
                          </a:solidFill>
                          <a:latin typeface="Avenir"/>
                          <a:ea typeface="Avenir"/>
                          <a:cs typeface="Avenir"/>
                          <a:sym typeface="Avenir"/>
                        </a:rPr>
                        <a:t>_ </a:t>
                      </a:r>
                      <a:endParaRPr sz="20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2000"/>
                        <a:buFont typeface="Avenir"/>
                        <a:buNone/>
                      </a:pPr>
                      <a:r>
                        <a:rPr lang="en" sz="2000" u="none" cap="none" strike="noStrike">
                          <a:solidFill>
                            <a:srgbClr val="222222"/>
                          </a:solidFill>
                          <a:latin typeface="Avenir"/>
                          <a:ea typeface="Avenir"/>
                          <a:cs typeface="Avenir"/>
                          <a:sym typeface="Avenir"/>
                        </a:rPr>
                        <a:t>The underscore character indicates any one character</a:t>
                      </a:r>
                      <a:endParaRPr sz="2000" u="none" cap="none" strike="noStrike">
                        <a:solidFill>
                          <a:srgbClr val="222222"/>
                        </a:solidFill>
                        <a:latin typeface="Avenir"/>
                        <a:ea typeface="Avenir"/>
                        <a:cs typeface="Avenir"/>
                        <a:sym typeface="Avenir"/>
                      </a:endParaRPr>
                    </a:p>
                  </a:txBody>
                  <a:tcPr marT="121900" marB="121900" marR="121900" marL="121900"/>
                </a:tc>
              </a:tr>
              <a:tr h="548600">
                <a:tc>
                  <a:txBody>
                    <a:bodyPr/>
                    <a:lstStyle/>
                    <a:p>
                      <a:pPr indent="0" lvl="0" marL="0" marR="0" rtl="0" algn="ctr">
                        <a:spcBef>
                          <a:spcPts val="0"/>
                        </a:spcBef>
                        <a:spcAft>
                          <a:spcPts val="0"/>
                        </a:spcAft>
                        <a:buClr>
                          <a:srgbClr val="222222"/>
                        </a:buClr>
                        <a:buSzPts val="2000"/>
                        <a:buFont typeface="Avenir"/>
                        <a:buNone/>
                      </a:pPr>
                      <a:r>
                        <a:rPr b="1" lang="en" sz="2000" u="none" cap="none" strike="noStrike">
                          <a:solidFill>
                            <a:srgbClr val="222222"/>
                          </a:solidFill>
                          <a:latin typeface="Avenir"/>
                          <a:ea typeface="Avenir"/>
                          <a:cs typeface="Avenir"/>
                          <a:sym typeface="Avenir"/>
                        </a:rPr>
                        <a:t>[]</a:t>
                      </a:r>
                      <a:r>
                        <a:rPr lang="en" sz="2000" u="none" cap="none" strike="noStrike">
                          <a:solidFill>
                            <a:srgbClr val="222222"/>
                          </a:solidFill>
                          <a:latin typeface="Avenir"/>
                          <a:ea typeface="Avenir"/>
                          <a:cs typeface="Avenir"/>
                          <a:sym typeface="Avenir"/>
                        </a:rPr>
                        <a:t> </a:t>
                      </a:r>
                      <a:endParaRPr sz="20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2000"/>
                        <a:buFont typeface="Avenir"/>
                        <a:buNone/>
                      </a:pPr>
                      <a:r>
                        <a:rPr lang="en" sz="2000" u="none" cap="none" strike="noStrike">
                          <a:solidFill>
                            <a:srgbClr val="222222"/>
                          </a:solidFill>
                          <a:latin typeface="Avenir"/>
                          <a:ea typeface="Avenir"/>
                          <a:cs typeface="Avenir"/>
                          <a:sym typeface="Avenir"/>
                        </a:rPr>
                        <a:t>The square bracket indicates any one value with the brackets </a:t>
                      </a:r>
                      <a:endParaRPr sz="2000" u="none" cap="none" strike="noStrike">
                        <a:solidFill>
                          <a:srgbClr val="222222"/>
                        </a:solidFill>
                        <a:latin typeface="Avenir"/>
                        <a:ea typeface="Avenir"/>
                        <a:cs typeface="Avenir"/>
                        <a:sym typeface="Avenir"/>
                      </a:endParaRPr>
                    </a:p>
                  </a:txBody>
                  <a:tcPr marT="121900" marB="121900" marR="121900" marL="121900"/>
                </a:tc>
              </a:tr>
              <a:tr h="853400">
                <a:tc>
                  <a:txBody>
                    <a:bodyPr/>
                    <a:lstStyle/>
                    <a:p>
                      <a:pPr indent="0" lvl="0" marL="0" marR="0" rtl="0" algn="ctr">
                        <a:spcBef>
                          <a:spcPts val="0"/>
                        </a:spcBef>
                        <a:spcAft>
                          <a:spcPts val="0"/>
                        </a:spcAft>
                        <a:buClr>
                          <a:srgbClr val="222222"/>
                        </a:buClr>
                        <a:buSzPts val="2000"/>
                        <a:buFont typeface="Avenir"/>
                        <a:buNone/>
                      </a:pPr>
                      <a:r>
                        <a:rPr b="1" lang="en" sz="2000" u="none" cap="none" strike="noStrike">
                          <a:solidFill>
                            <a:srgbClr val="222222"/>
                          </a:solidFill>
                          <a:latin typeface="Avenir"/>
                          <a:ea typeface="Avenir"/>
                          <a:cs typeface="Avenir"/>
                          <a:sym typeface="Avenir"/>
                        </a:rPr>
                        <a:t>^</a:t>
                      </a:r>
                      <a:r>
                        <a:rPr lang="en" sz="2000" u="none" cap="none" strike="noStrike">
                          <a:solidFill>
                            <a:srgbClr val="222222"/>
                          </a:solidFill>
                          <a:latin typeface="Avenir"/>
                          <a:ea typeface="Avenir"/>
                          <a:cs typeface="Avenir"/>
                          <a:sym typeface="Avenir"/>
                        </a:rPr>
                        <a:t> </a:t>
                      </a:r>
                      <a:endParaRPr sz="20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2000"/>
                        <a:buFont typeface="Avenir"/>
                        <a:buNone/>
                      </a:pPr>
                      <a:r>
                        <a:rPr lang="en" sz="2000" u="none" cap="none" strike="noStrike">
                          <a:solidFill>
                            <a:srgbClr val="222222"/>
                          </a:solidFill>
                          <a:latin typeface="Avenir"/>
                          <a:ea typeface="Avenir"/>
                          <a:cs typeface="Avenir"/>
                          <a:sym typeface="Avenir"/>
                        </a:rPr>
                        <a:t>The caret character indicates all the character except available in the brackets: [ ^xyz]</a:t>
                      </a:r>
                      <a:endParaRPr sz="2000" u="none" cap="none" strike="noStrike">
                        <a:solidFill>
                          <a:srgbClr val="222222"/>
                        </a:solidFill>
                        <a:latin typeface="Avenir"/>
                        <a:ea typeface="Avenir"/>
                        <a:cs typeface="Avenir"/>
                        <a:sym typeface="Avenir"/>
                      </a:endParaRPr>
                    </a:p>
                  </a:txBody>
                  <a:tcPr marT="121900" marB="121900" marR="121900" marL="121900"/>
                </a:tc>
              </a:tr>
              <a:tr h="548600">
                <a:tc>
                  <a:txBody>
                    <a:bodyPr/>
                    <a:lstStyle/>
                    <a:p>
                      <a:pPr indent="0" lvl="0" marL="0" marR="0" rtl="0" algn="ctr">
                        <a:spcBef>
                          <a:spcPts val="0"/>
                        </a:spcBef>
                        <a:spcAft>
                          <a:spcPts val="0"/>
                        </a:spcAft>
                        <a:buClr>
                          <a:srgbClr val="222222"/>
                        </a:buClr>
                        <a:buSzPts val="2000"/>
                        <a:buFont typeface="Avenir"/>
                        <a:buNone/>
                      </a:pPr>
                      <a:r>
                        <a:rPr b="1" lang="en" sz="2000" u="none" cap="none" strike="noStrike">
                          <a:solidFill>
                            <a:srgbClr val="222222"/>
                          </a:solidFill>
                          <a:latin typeface="Avenir"/>
                          <a:ea typeface="Avenir"/>
                          <a:cs typeface="Avenir"/>
                          <a:sym typeface="Avenir"/>
                        </a:rPr>
                        <a:t>#</a:t>
                      </a:r>
                      <a:r>
                        <a:rPr lang="en" sz="2000" u="none" cap="none" strike="noStrike">
                          <a:solidFill>
                            <a:srgbClr val="222222"/>
                          </a:solidFill>
                          <a:latin typeface="Avenir"/>
                          <a:ea typeface="Avenir"/>
                          <a:cs typeface="Avenir"/>
                          <a:sym typeface="Avenir"/>
                        </a:rPr>
                        <a:t> </a:t>
                      </a:r>
                      <a:endParaRPr sz="20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2000"/>
                        <a:buFont typeface="Avenir"/>
                        <a:buNone/>
                      </a:pPr>
                      <a:r>
                        <a:rPr lang="en" sz="2000" u="none" cap="none" strike="noStrike">
                          <a:solidFill>
                            <a:srgbClr val="222222"/>
                          </a:solidFill>
                          <a:latin typeface="Avenir"/>
                          <a:ea typeface="Avenir"/>
                          <a:cs typeface="Avenir"/>
                          <a:sym typeface="Avenir"/>
                        </a:rPr>
                        <a:t>The hash sign indicates a single numeric character</a:t>
                      </a:r>
                      <a:endParaRPr sz="2000" u="none" cap="none" strike="noStrike">
                        <a:solidFill>
                          <a:srgbClr val="222222"/>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Wildcards</a:t>
            </a:r>
            <a:endParaRPr sz="3200">
              <a:solidFill>
                <a:srgbClr val="434343"/>
              </a:solidFill>
              <a:latin typeface="Avenir"/>
              <a:ea typeface="Avenir"/>
              <a:cs typeface="Avenir"/>
              <a:sym typeface="Avenir"/>
            </a:endParaRPr>
          </a:p>
        </p:txBody>
      </p:sp>
      <p:sp>
        <p:nvSpPr>
          <p:cNvPr id="522" name="Google Shape;522;p43"/>
          <p:cNvSpPr txBox="1"/>
          <p:nvPr/>
        </p:nvSpPr>
        <p:spPr>
          <a:xfrm>
            <a:off x="503400" y="1755567"/>
            <a:ext cx="11031200" cy="24488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To carry out the wildcard filtering exercise we use movie lens dataset</a:t>
            </a:r>
            <a:endParaRPr sz="2133">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Follow the below instructions to load the data in a mysql table:</a:t>
            </a:r>
            <a:endParaRPr sz="2133">
              <a:solidFill>
                <a:schemeClr val="dk1"/>
              </a:solidFill>
              <a:latin typeface="Avenir"/>
              <a:ea typeface="Avenir"/>
              <a:cs typeface="Avenir"/>
              <a:sym typeface="Avenir"/>
            </a:endParaRPr>
          </a:p>
          <a:p>
            <a:pPr indent="-440255" lvl="1" marL="1219170" marR="0" rtl="0" algn="just">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Download the data using the link:</a:t>
            </a:r>
            <a:endParaRPr b="0" i="0" sz="2133" u="none" cap="none" strike="noStrike">
              <a:solidFill>
                <a:schemeClr val="dk1"/>
              </a:solidFill>
              <a:latin typeface="Avenir"/>
              <a:ea typeface="Avenir"/>
              <a:cs typeface="Avenir"/>
              <a:sym typeface="Avenir"/>
            </a:endParaRPr>
          </a:p>
          <a:p>
            <a:pPr indent="0" lvl="0" marL="1219170" marR="0" rtl="0" algn="just">
              <a:spcBef>
                <a:spcPts val="0"/>
              </a:spcBef>
              <a:spcAft>
                <a:spcPts val="0"/>
              </a:spcAft>
              <a:buNone/>
            </a:pPr>
            <a:r>
              <a:rPr lang="en" sz="2133" u="sng">
                <a:solidFill>
                  <a:schemeClr val="hlink"/>
                </a:solidFill>
                <a:latin typeface="Avenir"/>
                <a:ea typeface="Avenir"/>
                <a:cs typeface="Avenir"/>
                <a:sym typeface="Avenir"/>
                <a:hlinkClick r:id="rId3"/>
              </a:rPr>
              <a:t>http://files.grouplens.org/datasets/movielens/ml-latest.zip</a:t>
            </a:r>
            <a:endParaRPr sz="2133">
              <a:solidFill>
                <a:schemeClr val="dk1"/>
              </a:solidFill>
              <a:latin typeface="Avenir"/>
              <a:ea typeface="Avenir"/>
              <a:cs typeface="Avenir"/>
              <a:sym typeface="Avenir"/>
            </a:endParaRPr>
          </a:p>
          <a:p>
            <a:pPr indent="0" lvl="0" marL="1219170" marR="0" rtl="0" algn="just">
              <a:spcBef>
                <a:spcPts val="0"/>
              </a:spcBef>
              <a:spcAft>
                <a:spcPts val="0"/>
              </a:spcAft>
              <a:buNone/>
            </a:pPr>
            <a:r>
              <a:t/>
            </a:r>
            <a:endParaRPr sz="2133">
              <a:solidFill>
                <a:schemeClr val="dk1"/>
              </a:solidFill>
              <a:latin typeface="Avenir"/>
              <a:ea typeface="Avenir"/>
              <a:cs typeface="Avenir"/>
              <a:sym typeface="Avenir"/>
            </a:endParaRPr>
          </a:p>
          <a:p>
            <a:pPr indent="-440255" lvl="1" marL="1219170" marR="0" rtl="0" algn="just">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Run the query:</a:t>
            </a:r>
            <a:endParaRPr b="0" i="0" sz="2133" u="none" cap="none" strike="noStrike">
              <a:solidFill>
                <a:schemeClr val="dk1"/>
              </a:solidFill>
              <a:latin typeface="Avenir"/>
              <a:ea typeface="Avenir"/>
              <a:cs typeface="Avenir"/>
              <a:sym typeface="Avenir"/>
            </a:endParaRPr>
          </a:p>
          <a:p>
            <a:pPr indent="0" lvl="0" marL="2438339" marR="0" rtl="0" algn="just">
              <a:spcBef>
                <a:spcPts val="0"/>
              </a:spcBef>
              <a:spcAft>
                <a:spcPts val="0"/>
              </a:spcAft>
              <a:buNone/>
            </a:pPr>
            <a:r>
              <a:t/>
            </a:r>
            <a:endParaRPr b="1" sz="2133">
              <a:solidFill>
                <a:schemeClr val="dk1"/>
              </a:solidFill>
              <a:latin typeface="Courier New"/>
              <a:ea typeface="Courier New"/>
              <a:cs typeface="Courier New"/>
              <a:sym typeface="Courier New"/>
            </a:endParaRPr>
          </a:p>
        </p:txBody>
      </p:sp>
      <p:sp>
        <p:nvSpPr>
          <p:cNvPr id="523" name="Google Shape;523;p4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24" name="Google Shape;524;p4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25" name="Google Shape;525;p43"/>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pic>
        <p:nvPicPr>
          <p:cNvPr id="526" name="Google Shape;526;p43"/>
          <p:cNvPicPr preferRelativeResize="0"/>
          <p:nvPr/>
        </p:nvPicPr>
        <p:blipFill rotWithShape="1">
          <a:blip r:embed="rId5">
            <a:alphaModFix/>
          </a:blip>
          <a:srcRect b="0" l="0" r="0" t="0"/>
          <a:stretch/>
        </p:blipFill>
        <p:spPr>
          <a:xfrm>
            <a:off x="2584451" y="5017567"/>
            <a:ext cx="7023100" cy="698500"/>
          </a:xfrm>
          <a:prstGeom prst="rect">
            <a:avLst/>
          </a:prstGeom>
          <a:noFill/>
          <a:ln cap="flat" cmpd="sng" w="9525">
            <a:solidFill>
              <a:schemeClr val="dk2"/>
            </a:solidFill>
            <a:prstDash val="solid"/>
            <a:round/>
            <a:headEnd len="sm" w="sm" type="none"/>
            <a:tailEnd len="sm" w="sm" type="none"/>
          </a:ln>
        </p:spPr>
      </p:pic>
      <p:cxnSp>
        <p:nvCxnSpPr>
          <p:cNvPr id="527" name="Google Shape;527;p43"/>
          <p:cNvCxnSpPr/>
          <p:nvPr/>
        </p:nvCxnSpPr>
        <p:spPr>
          <a:xfrm>
            <a:off x="6110967" y="5743433"/>
            <a:ext cx="2162400" cy="736800"/>
          </a:xfrm>
          <a:prstGeom prst="bentConnector3">
            <a:avLst>
              <a:gd fmla="val -714" name="adj1"/>
            </a:avLst>
          </a:prstGeom>
          <a:noFill/>
          <a:ln cap="flat" cmpd="sng" w="9525">
            <a:solidFill>
              <a:schemeClr val="dk2"/>
            </a:solidFill>
            <a:prstDash val="solid"/>
            <a:round/>
            <a:headEnd len="med" w="med" type="triangle"/>
            <a:tailEnd len="sm" w="sm" type="none"/>
          </a:ln>
        </p:spPr>
      </p:cxnSp>
      <p:sp>
        <p:nvSpPr>
          <p:cNvPr id="528" name="Google Shape;528;p43"/>
          <p:cNvSpPr txBox="1"/>
          <p:nvPr/>
        </p:nvSpPr>
        <p:spPr>
          <a:xfrm>
            <a:off x="8326267" y="5937767"/>
            <a:ext cx="3676000" cy="463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copy movies.csv to this folder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(you might get a different value )</a:t>
            </a:r>
            <a:endParaRPr sz="2400">
              <a:solidFill>
                <a:schemeClr val="dk1"/>
              </a:solidFill>
              <a:latin typeface="Calibri"/>
              <a:ea typeface="Calibri"/>
              <a:cs typeface="Calibri"/>
              <a:sym typeface="Calibri"/>
            </a:endParaRPr>
          </a:p>
        </p:txBody>
      </p:sp>
      <p:sp>
        <p:nvSpPr>
          <p:cNvPr id="529" name="Google Shape;529;p43"/>
          <p:cNvSpPr txBox="1"/>
          <p:nvPr/>
        </p:nvSpPr>
        <p:spPr>
          <a:xfrm>
            <a:off x="1766933" y="4290367"/>
            <a:ext cx="8250400" cy="5568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219170" marR="0" rtl="0" algn="just">
              <a:spcBef>
                <a:spcPts val="0"/>
              </a:spcBef>
              <a:spcAft>
                <a:spcPts val="0"/>
              </a:spcAft>
              <a:buNone/>
            </a:pPr>
            <a:r>
              <a:rPr b="1" lang="en" sz="2133">
                <a:solidFill>
                  <a:schemeClr val="dk1"/>
                </a:solidFill>
                <a:latin typeface="Courier New"/>
                <a:ea typeface="Courier New"/>
                <a:cs typeface="Courier New"/>
                <a:sym typeface="Courier New"/>
              </a:rPr>
              <a:t>SHOW VARIABLES LIKE "secure_file_priv";</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Wildcards</a:t>
            </a:r>
            <a:endParaRPr sz="3200">
              <a:solidFill>
                <a:srgbClr val="434343"/>
              </a:solidFill>
              <a:latin typeface="Avenir"/>
              <a:ea typeface="Avenir"/>
              <a:cs typeface="Avenir"/>
              <a:sym typeface="Avenir"/>
            </a:endParaRPr>
          </a:p>
        </p:txBody>
      </p:sp>
      <p:sp>
        <p:nvSpPr>
          <p:cNvPr id="535" name="Google Shape;535;p44"/>
          <p:cNvSpPr txBox="1"/>
          <p:nvPr/>
        </p:nvSpPr>
        <p:spPr>
          <a:xfrm>
            <a:off x="503399" y="1690253"/>
            <a:ext cx="11755200" cy="4639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000">
                <a:solidFill>
                  <a:schemeClr val="dk1"/>
                </a:solidFill>
                <a:latin typeface="Avenir"/>
                <a:ea typeface="Avenir"/>
                <a:cs typeface="Avenir"/>
                <a:sym typeface="Avenir"/>
              </a:rPr>
              <a:t>Create tables movies:</a:t>
            </a:r>
            <a:endParaRPr sz="2000">
              <a:solidFill>
                <a:schemeClr val="dk1"/>
              </a:solidFill>
              <a:latin typeface="Avenir"/>
              <a:ea typeface="Avenir"/>
              <a:cs typeface="Avenir"/>
              <a:sym typeface="Avenir"/>
            </a:endParaRPr>
          </a:p>
          <a:p>
            <a:pPr indent="609585" lvl="0" marL="0" marR="0" rtl="0" algn="l">
              <a:spcBef>
                <a:spcPts val="0"/>
              </a:spcBef>
              <a:spcAft>
                <a:spcPts val="0"/>
              </a:spcAft>
              <a:buNone/>
            </a:pPr>
            <a:r>
              <a:rPr b="1" lang="en" sz="2000">
                <a:solidFill>
                  <a:schemeClr val="dk1"/>
                </a:solidFill>
                <a:latin typeface="Courier New"/>
                <a:ea typeface="Courier New"/>
                <a:cs typeface="Courier New"/>
                <a:sym typeface="Courier New"/>
              </a:rPr>
              <a:t>CREATE TABLE MOVIES(</a:t>
            </a:r>
            <a:endParaRPr b="1" sz="2000">
              <a:solidFill>
                <a:schemeClr val="dk1"/>
              </a:solidFill>
              <a:latin typeface="Courier New"/>
              <a:ea typeface="Courier New"/>
              <a:cs typeface="Courier New"/>
              <a:sym typeface="Courier New"/>
            </a:endParaRPr>
          </a:p>
          <a:p>
            <a:pPr indent="609584" lvl="0" marL="1828754" marR="0" rtl="0" algn="l">
              <a:spcBef>
                <a:spcPts val="0"/>
              </a:spcBef>
              <a:spcAft>
                <a:spcPts val="0"/>
              </a:spcAft>
              <a:buNone/>
            </a:pPr>
            <a:r>
              <a:rPr b="1" lang="en" sz="2000">
                <a:solidFill>
                  <a:schemeClr val="dk1"/>
                </a:solidFill>
                <a:latin typeface="Courier New"/>
                <a:ea typeface="Courier New"/>
                <a:cs typeface="Courier New"/>
                <a:sym typeface="Courier New"/>
              </a:rPr>
              <a:t>movieId int,</a:t>
            </a:r>
            <a:endParaRPr b="1" sz="2000">
              <a:solidFill>
                <a:schemeClr val="dk1"/>
              </a:solidFill>
              <a:latin typeface="Courier New"/>
              <a:ea typeface="Courier New"/>
              <a:cs typeface="Courier New"/>
              <a:sym typeface="Courier New"/>
            </a:endParaRPr>
          </a:p>
          <a:p>
            <a:pPr indent="609584" lvl="0" marL="1828754" marR="0" rtl="0" algn="l">
              <a:spcBef>
                <a:spcPts val="0"/>
              </a:spcBef>
              <a:spcAft>
                <a:spcPts val="0"/>
              </a:spcAft>
              <a:buNone/>
            </a:pPr>
            <a:r>
              <a:rPr b="1" lang="en" sz="2000">
                <a:solidFill>
                  <a:schemeClr val="dk1"/>
                </a:solidFill>
                <a:latin typeface="Courier New"/>
                <a:ea typeface="Courier New"/>
                <a:cs typeface="Courier New"/>
                <a:sym typeface="Courier New"/>
              </a:rPr>
              <a:t>title varchar(200),</a:t>
            </a:r>
            <a:endParaRPr b="1" sz="2000">
              <a:solidFill>
                <a:schemeClr val="dk1"/>
              </a:solidFill>
              <a:latin typeface="Courier New"/>
              <a:ea typeface="Courier New"/>
              <a:cs typeface="Courier New"/>
              <a:sym typeface="Courier New"/>
            </a:endParaRPr>
          </a:p>
          <a:p>
            <a:pPr indent="609584" lvl="0" marL="1828754" marR="0" rtl="0" algn="l">
              <a:spcBef>
                <a:spcPts val="0"/>
              </a:spcBef>
              <a:spcAft>
                <a:spcPts val="0"/>
              </a:spcAft>
              <a:buNone/>
            </a:pPr>
            <a:r>
              <a:rPr b="1" lang="en" sz="2000">
                <a:solidFill>
                  <a:schemeClr val="dk1"/>
                </a:solidFill>
                <a:latin typeface="Courier New"/>
                <a:ea typeface="Courier New"/>
                <a:cs typeface="Courier New"/>
                <a:sym typeface="Courier New"/>
              </a:rPr>
              <a:t>genres varchar(200));</a:t>
            </a:r>
            <a:endParaRPr b="1" sz="2000">
              <a:solidFill>
                <a:schemeClr val="dk1"/>
              </a:solidFill>
              <a:latin typeface="Courier New"/>
              <a:ea typeface="Courier New"/>
              <a:cs typeface="Courier New"/>
              <a:sym typeface="Courier New"/>
            </a:endParaRPr>
          </a:p>
          <a:p>
            <a:pPr indent="0" lvl="0" marL="0" marR="0" rtl="0" algn="just">
              <a:spcBef>
                <a:spcPts val="0"/>
              </a:spcBef>
              <a:spcAft>
                <a:spcPts val="0"/>
              </a:spcAft>
              <a:buNone/>
            </a:pPr>
            <a:r>
              <a:t/>
            </a:r>
            <a:endParaRPr sz="2000">
              <a:solidFill>
                <a:schemeClr val="dk1"/>
              </a:solidFill>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000">
                <a:solidFill>
                  <a:schemeClr val="dk1"/>
                </a:solidFill>
                <a:latin typeface="Avenir"/>
                <a:ea typeface="Avenir"/>
                <a:cs typeface="Avenir"/>
                <a:sym typeface="Avenir"/>
              </a:rPr>
              <a:t>Load the data in table using:</a:t>
            </a:r>
            <a:endParaRPr b="1" sz="2000">
              <a:solidFill>
                <a:schemeClr val="dk1"/>
              </a:solidFill>
              <a:latin typeface="Courier New"/>
              <a:ea typeface="Courier New"/>
              <a:cs typeface="Courier New"/>
              <a:sym typeface="Courier New"/>
            </a:endParaRPr>
          </a:p>
          <a:p>
            <a:pPr indent="609585" lvl="0" marL="0" marR="0" rtl="0" algn="just">
              <a:spcBef>
                <a:spcPts val="0"/>
              </a:spcBef>
              <a:spcAft>
                <a:spcPts val="0"/>
              </a:spcAft>
              <a:buNone/>
            </a:pPr>
            <a:r>
              <a:rPr b="1" lang="en" sz="2000">
                <a:solidFill>
                  <a:schemeClr val="dk1"/>
                </a:solidFill>
                <a:latin typeface="Courier New"/>
                <a:ea typeface="Courier New"/>
                <a:cs typeface="Courier New"/>
                <a:sym typeface="Courier New"/>
              </a:rPr>
              <a:t>LOAD DATA INFILE 'C:/ProgramData/MySQL/MySQL Server 8.0/Uploads/movies.csv' </a:t>
            </a:r>
            <a:endParaRPr b="1" sz="2000">
              <a:solidFill>
                <a:schemeClr val="dk1"/>
              </a:solidFill>
              <a:latin typeface="Courier New"/>
              <a:ea typeface="Courier New"/>
              <a:cs typeface="Courier New"/>
              <a:sym typeface="Courier New"/>
            </a:endParaRPr>
          </a:p>
          <a:p>
            <a:pPr indent="609585" lvl="0" marL="1219170" marR="0" rtl="0" algn="just">
              <a:spcBef>
                <a:spcPts val="0"/>
              </a:spcBef>
              <a:spcAft>
                <a:spcPts val="0"/>
              </a:spcAft>
              <a:buNone/>
            </a:pPr>
            <a:r>
              <a:rPr b="1" lang="en" sz="2000">
                <a:solidFill>
                  <a:schemeClr val="dk1"/>
                </a:solidFill>
                <a:latin typeface="Courier New"/>
                <a:ea typeface="Courier New"/>
                <a:cs typeface="Courier New"/>
                <a:sym typeface="Courier New"/>
              </a:rPr>
              <a:t>INTO TABLE MOVIES FIELDS TERMINATED BY ',' </a:t>
            </a:r>
            <a:endParaRPr b="1" sz="2000">
              <a:solidFill>
                <a:schemeClr val="dk1"/>
              </a:solidFill>
              <a:latin typeface="Courier New"/>
              <a:ea typeface="Courier New"/>
              <a:cs typeface="Courier New"/>
              <a:sym typeface="Courier New"/>
            </a:endParaRPr>
          </a:p>
          <a:p>
            <a:pPr indent="609585" lvl="0" marL="1219170" marR="0" rtl="0" algn="just">
              <a:spcBef>
                <a:spcPts val="0"/>
              </a:spcBef>
              <a:spcAft>
                <a:spcPts val="0"/>
              </a:spcAft>
              <a:buNone/>
            </a:pPr>
            <a:r>
              <a:rPr b="1" lang="en" sz="2000">
                <a:solidFill>
                  <a:schemeClr val="dk1"/>
                </a:solidFill>
                <a:latin typeface="Courier New"/>
                <a:ea typeface="Courier New"/>
                <a:cs typeface="Courier New"/>
                <a:sym typeface="Courier New"/>
              </a:rPr>
              <a:t>ENCLOSED BY '"'</a:t>
            </a:r>
            <a:endParaRPr b="1" sz="2000">
              <a:solidFill>
                <a:schemeClr val="dk1"/>
              </a:solidFill>
              <a:latin typeface="Courier New"/>
              <a:ea typeface="Courier New"/>
              <a:cs typeface="Courier New"/>
              <a:sym typeface="Courier New"/>
            </a:endParaRPr>
          </a:p>
          <a:p>
            <a:pPr indent="609585" lvl="0" marL="1219170" marR="0" rtl="0" algn="just">
              <a:spcBef>
                <a:spcPts val="0"/>
              </a:spcBef>
              <a:spcAft>
                <a:spcPts val="0"/>
              </a:spcAft>
              <a:buNone/>
            </a:pPr>
            <a:r>
              <a:rPr b="1" lang="en" sz="2000">
                <a:solidFill>
                  <a:schemeClr val="dk1"/>
                </a:solidFill>
                <a:latin typeface="Courier New"/>
                <a:ea typeface="Courier New"/>
                <a:cs typeface="Courier New"/>
                <a:sym typeface="Courier New"/>
              </a:rPr>
              <a:t>LINES TERMINATED BY '\n'</a:t>
            </a:r>
            <a:endParaRPr b="1" sz="2000">
              <a:solidFill>
                <a:schemeClr val="dk1"/>
              </a:solidFill>
              <a:latin typeface="Courier New"/>
              <a:ea typeface="Courier New"/>
              <a:cs typeface="Courier New"/>
              <a:sym typeface="Courier New"/>
            </a:endParaRPr>
          </a:p>
          <a:p>
            <a:pPr indent="609585" lvl="0" marL="1219170" marR="0" rtl="0" algn="just">
              <a:spcBef>
                <a:spcPts val="0"/>
              </a:spcBef>
              <a:spcAft>
                <a:spcPts val="0"/>
              </a:spcAft>
              <a:buNone/>
            </a:pPr>
            <a:r>
              <a:rPr b="1" lang="en" sz="2000">
                <a:solidFill>
                  <a:schemeClr val="dk1"/>
                </a:solidFill>
                <a:latin typeface="Courier New"/>
                <a:ea typeface="Courier New"/>
                <a:cs typeface="Courier New"/>
                <a:sym typeface="Courier New"/>
              </a:rPr>
              <a:t>IGNORE 1 ROWS;</a:t>
            </a:r>
            <a:endParaRPr b="1" sz="2000">
              <a:solidFill>
                <a:schemeClr val="dk1"/>
              </a:solidFill>
              <a:latin typeface="Courier New"/>
              <a:ea typeface="Courier New"/>
              <a:cs typeface="Courier New"/>
              <a:sym typeface="Courier New"/>
            </a:endParaRPr>
          </a:p>
          <a:p>
            <a:pPr indent="0" lvl="0" marL="1219170" marR="0" rtl="0" algn="just">
              <a:spcBef>
                <a:spcPts val="0"/>
              </a:spcBef>
              <a:spcAft>
                <a:spcPts val="0"/>
              </a:spcAft>
              <a:buNone/>
            </a:pPr>
            <a:r>
              <a:t/>
            </a:r>
            <a:endParaRPr b="1" sz="2000">
              <a:solidFill>
                <a:schemeClr val="dk1"/>
              </a:solidFill>
              <a:latin typeface="Courier New"/>
              <a:ea typeface="Courier New"/>
              <a:cs typeface="Courier New"/>
              <a:sym typeface="Courier New"/>
            </a:endParaRPr>
          </a:p>
          <a:p>
            <a:pPr indent="-440255" lvl="0" marL="609585" marR="0" rtl="0" algn="just">
              <a:spcBef>
                <a:spcPts val="0"/>
              </a:spcBef>
              <a:spcAft>
                <a:spcPts val="0"/>
              </a:spcAft>
              <a:buClr>
                <a:schemeClr val="dk1"/>
              </a:buClr>
              <a:buSzPts val="1600"/>
              <a:buFont typeface="Avenir"/>
              <a:buChar char="●"/>
            </a:pPr>
            <a:r>
              <a:rPr b="1" lang="en" sz="2000">
                <a:solidFill>
                  <a:schemeClr val="dk1"/>
                </a:solidFill>
                <a:latin typeface="Avenir"/>
                <a:ea typeface="Avenir"/>
                <a:cs typeface="Avenir"/>
                <a:sym typeface="Avenir"/>
              </a:rPr>
              <a:t>Run a select query to check if the data is loaded into the table succesfully:</a:t>
            </a:r>
            <a:endParaRPr b="1" sz="2000">
              <a:solidFill>
                <a:schemeClr val="dk1"/>
              </a:solidFill>
              <a:latin typeface="Avenir"/>
              <a:ea typeface="Avenir"/>
              <a:cs typeface="Avenir"/>
              <a:sym typeface="Avenir"/>
            </a:endParaRPr>
          </a:p>
          <a:p>
            <a:pPr indent="0" lvl="0" marL="609585" marR="0" rtl="0" algn="just">
              <a:spcBef>
                <a:spcPts val="0"/>
              </a:spcBef>
              <a:spcAft>
                <a:spcPts val="0"/>
              </a:spcAft>
              <a:buNone/>
            </a:pPr>
            <a:r>
              <a:rPr b="1" lang="en" sz="2000">
                <a:solidFill>
                  <a:schemeClr val="dk1"/>
                </a:solidFill>
                <a:latin typeface="Courier New"/>
                <a:ea typeface="Courier New"/>
                <a:cs typeface="Courier New"/>
                <a:sym typeface="Courier New"/>
              </a:rPr>
              <a:t>SELECT * FROM MOVIES;</a:t>
            </a:r>
            <a:endParaRPr b="1" sz="2000">
              <a:solidFill>
                <a:schemeClr val="dk1"/>
              </a:solidFill>
              <a:latin typeface="Courier New"/>
              <a:ea typeface="Courier New"/>
              <a:cs typeface="Courier New"/>
              <a:sym typeface="Courier New"/>
            </a:endParaRPr>
          </a:p>
        </p:txBody>
      </p:sp>
      <p:sp>
        <p:nvSpPr>
          <p:cNvPr id="536" name="Google Shape;536;p4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37" name="Google Shape;537;p4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38" name="Google Shape;538;p4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
        <p:nvSpPr>
          <p:cNvPr id="544" name="Google Shape;544;p45"/>
          <p:cNvSpPr txBox="1"/>
          <p:nvPr/>
        </p:nvSpPr>
        <p:spPr>
          <a:xfrm>
            <a:off x="503400" y="1653967"/>
            <a:ext cx="11183600" cy="4537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 wildcard is used in searching or filtering a record by matching any string of zero or more character</a:t>
            </a:r>
            <a:endParaRPr sz="2133">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It has the following syntax:</a:t>
            </a:r>
            <a:endParaRPr sz="2133">
              <a:solidFill>
                <a:schemeClr val="dk1"/>
              </a:solidFill>
              <a:latin typeface="Avenir"/>
              <a:ea typeface="Avenir"/>
              <a:cs typeface="Avenir"/>
              <a:sym typeface="Avenir"/>
            </a:endParaRPr>
          </a:p>
          <a:p>
            <a:pPr indent="0" lvl="0" marL="609585" marR="0" rtl="0" algn="just">
              <a:spcBef>
                <a:spcPts val="0"/>
              </a:spcBef>
              <a:spcAft>
                <a:spcPts val="0"/>
              </a:spcAft>
              <a:buNone/>
            </a:pPr>
            <a:r>
              <a:rPr lang="en" sz="2133">
                <a:solidFill>
                  <a:schemeClr val="dk1"/>
                </a:solidFill>
                <a:latin typeface="Avenir"/>
                <a:ea typeface="Avenir"/>
                <a:cs typeface="Avenir"/>
                <a:sym typeface="Avenir"/>
              </a:rPr>
              <a:t>	</a:t>
            </a:r>
            <a:endParaRPr sz="2133">
              <a:solidFill>
                <a:schemeClr val="dk1"/>
              </a:solidFill>
              <a:latin typeface="Avenir"/>
              <a:ea typeface="Avenir"/>
              <a:cs typeface="Avenir"/>
              <a:sym typeface="Avenir"/>
            </a:endParaRPr>
          </a:p>
          <a:p>
            <a:pPr indent="609585" lvl="0" marL="1219170" marR="0" rtl="0" algn="just">
              <a:spcBef>
                <a:spcPts val="0"/>
              </a:spcBef>
              <a:spcAft>
                <a:spcPts val="0"/>
              </a:spcAft>
              <a:buNone/>
            </a:pPr>
            <a:r>
              <a:rPr b="1" lang="en" sz="2133">
                <a:solidFill>
                  <a:schemeClr val="dk1"/>
                </a:solidFill>
                <a:latin typeface="Courier New"/>
                <a:ea typeface="Courier New"/>
                <a:cs typeface="Courier New"/>
                <a:sym typeface="Courier New"/>
              </a:rPr>
              <a:t>SELECT statement...WHERE column_name LIKE ‘xxx%’</a:t>
            </a:r>
            <a:endParaRPr b="1" sz="2133">
              <a:solidFill>
                <a:schemeClr val="dk1"/>
              </a:solidFill>
              <a:latin typeface="Courier New"/>
              <a:ea typeface="Courier New"/>
              <a:cs typeface="Courier New"/>
              <a:sym typeface="Courier New"/>
            </a:endParaRPr>
          </a:p>
          <a:p>
            <a:pPr indent="0" lvl="0" marL="0" marR="0" rtl="0" algn="just">
              <a:spcBef>
                <a:spcPts val="0"/>
              </a:spcBef>
              <a:spcAft>
                <a:spcPts val="0"/>
              </a:spcAft>
              <a:buNone/>
            </a:pPr>
            <a:r>
              <a:rPr b="1" lang="en" sz="2133">
                <a:solidFill>
                  <a:schemeClr val="dk1"/>
                </a:solidFill>
                <a:latin typeface="Courier New"/>
                <a:ea typeface="Courier New"/>
                <a:cs typeface="Courier New"/>
                <a:sym typeface="Courier New"/>
              </a:rPr>
              <a:t>	</a:t>
            </a:r>
            <a:endParaRPr b="1" sz="2133">
              <a:solidFill>
                <a:schemeClr val="dk1"/>
              </a:solidFill>
              <a:latin typeface="Courier New"/>
              <a:ea typeface="Courier New"/>
              <a:cs typeface="Courier New"/>
              <a:sym typeface="Courier New"/>
            </a:endParaRPr>
          </a:p>
          <a:p>
            <a:pPr indent="609585" lvl="0" marL="0" marR="0" rtl="0" algn="just">
              <a:spcBef>
                <a:spcPts val="0"/>
              </a:spcBef>
              <a:spcAft>
                <a:spcPts val="0"/>
              </a:spcAft>
              <a:buNone/>
            </a:pPr>
            <a:r>
              <a:rPr lang="en" sz="2133">
                <a:solidFill>
                  <a:schemeClr val="dk1"/>
                </a:solidFill>
                <a:latin typeface="Avenir"/>
                <a:ea typeface="Avenir"/>
                <a:cs typeface="Avenir"/>
                <a:sym typeface="Avenir"/>
              </a:rPr>
              <a:t>Here,</a:t>
            </a:r>
            <a:endParaRPr sz="1800">
              <a:solidFill>
                <a:srgbClr val="222222"/>
              </a:solidFill>
              <a:highlight>
                <a:srgbClr val="FFFFFF"/>
              </a:highlight>
              <a:latin typeface="Calibri"/>
              <a:ea typeface="Calibri"/>
              <a:cs typeface="Calibri"/>
              <a:sym typeface="Calibri"/>
            </a:endParaRPr>
          </a:p>
          <a:p>
            <a:pPr indent="-440255" lvl="0" marL="1219170" marR="0" rtl="0" algn="just">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b="1" lang="en" sz="2133">
                <a:solidFill>
                  <a:schemeClr val="dk1"/>
                </a:solidFill>
                <a:latin typeface="Courier New"/>
                <a:ea typeface="Courier New"/>
                <a:cs typeface="Courier New"/>
                <a:sym typeface="Courier New"/>
              </a:rPr>
              <a:t>SELECT statement...</a:t>
            </a:r>
            <a:r>
              <a:rPr lang="en" sz="2133">
                <a:solidFill>
                  <a:srgbClr val="222222"/>
                </a:solidFill>
                <a:highlight>
                  <a:srgbClr val="FFFFFF"/>
                </a:highlight>
                <a:latin typeface="Avenir"/>
                <a:ea typeface="Avenir"/>
                <a:cs typeface="Avenir"/>
                <a:sym typeface="Avenir"/>
              </a:rPr>
              <a:t>" is the standard SQL SELECT command.</a:t>
            </a:r>
            <a:endParaRPr sz="2133">
              <a:solidFill>
                <a:srgbClr val="222222"/>
              </a:solidFill>
              <a:highlight>
                <a:srgbClr val="FFFFFF"/>
              </a:highlight>
              <a:latin typeface="Avenir"/>
              <a:ea typeface="Avenir"/>
              <a:cs typeface="Avenir"/>
              <a:sym typeface="Avenir"/>
            </a:endParaRPr>
          </a:p>
          <a:p>
            <a:pPr indent="-440255" lvl="0" marL="1219170" marR="0" rtl="0" algn="l">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b="1" lang="en" sz="2133">
                <a:solidFill>
                  <a:schemeClr val="dk1"/>
                </a:solidFill>
                <a:latin typeface="Courier New"/>
                <a:ea typeface="Courier New"/>
                <a:cs typeface="Courier New"/>
                <a:sym typeface="Courier New"/>
              </a:rPr>
              <a:t>WHERE</a:t>
            </a:r>
            <a:r>
              <a:rPr lang="en" sz="2133">
                <a:solidFill>
                  <a:srgbClr val="222222"/>
                </a:solidFill>
                <a:highlight>
                  <a:srgbClr val="FFFFFF"/>
                </a:highlight>
                <a:latin typeface="Avenir"/>
                <a:ea typeface="Avenir"/>
                <a:cs typeface="Avenir"/>
                <a:sym typeface="Avenir"/>
              </a:rPr>
              <a:t>" is the key word used to apply the filter.</a:t>
            </a:r>
            <a:endParaRPr sz="2133">
              <a:solidFill>
                <a:srgbClr val="222222"/>
              </a:solidFill>
              <a:highlight>
                <a:srgbClr val="FFFFFF"/>
              </a:highlight>
              <a:latin typeface="Avenir"/>
              <a:ea typeface="Avenir"/>
              <a:cs typeface="Avenir"/>
              <a:sym typeface="Avenir"/>
            </a:endParaRPr>
          </a:p>
          <a:p>
            <a:pPr indent="-440255" lvl="0" marL="1219170" marR="0" rtl="0" algn="l">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b="1" lang="en" sz="2133">
                <a:solidFill>
                  <a:schemeClr val="dk1"/>
                </a:solidFill>
                <a:latin typeface="Courier New"/>
                <a:ea typeface="Courier New"/>
                <a:cs typeface="Courier New"/>
                <a:sym typeface="Courier New"/>
              </a:rPr>
              <a:t>LIKE</a:t>
            </a:r>
            <a:r>
              <a:rPr lang="en" sz="2133">
                <a:solidFill>
                  <a:srgbClr val="222222"/>
                </a:solidFill>
                <a:highlight>
                  <a:srgbClr val="FFFFFF"/>
                </a:highlight>
                <a:latin typeface="Avenir"/>
                <a:ea typeface="Avenir"/>
                <a:cs typeface="Avenir"/>
                <a:sym typeface="Avenir"/>
              </a:rPr>
              <a:t>" is the comparison operator that is used in conjunction with wildcards</a:t>
            </a:r>
            <a:endParaRPr sz="2133">
              <a:solidFill>
                <a:srgbClr val="222222"/>
              </a:solidFill>
              <a:highlight>
                <a:srgbClr val="FFFFFF"/>
              </a:highlight>
              <a:latin typeface="Avenir"/>
              <a:ea typeface="Avenir"/>
              <a:cs typeface="Avenir"/>
              <a:sym typeface="Avenir"/>
            </a:endParaRPr>
          </a:p>
          <a:p>
            <a:pPr indent="-440255" lvl="0" marL="1219170" marR="0" rtl="0" algn="l">
              <a:lnSpc>
                <a:spcPct val="115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 '</a:t>
            </a:r>
            <a:r>
              <a:rPr b="1" lang="en" sz="2133">
                <a:solidFill>
                  <a:srgbClr val="222222"/>
                </a:solidFill>
                <a:highlight>
                  <a:srgbClr val="FFFFFF"/>
                </a:highlight>
                <a:latin typeface="Courier New"/>
                <a:ea typeface="Courier New"/>
                <a:cs typeface="Courier New"/>
                <a:sym typeface="Courier New"/>
              </a:rPr>
              <a:t>xxx</a:t>
            </a:r>
            <a:r>
              <a:rPr lang="en" sz="2133">
                <a:solidFill>
                  <a:srgbClr val="222222"/>
                </a:solidFill>
                <a:highlight>
                  <a:srgbClr val="FFFFFF"/>
                </a:highlight>
                <a:latin typeface="Avenir"/>
                <a:ea typeface="Avenir"/>
                <a:cs typeface="Avenir"/>
                <a:sym typeface="Avenir"/>
              </a:rPr>
              <a:t>' is any specified starting pattern such as a single character or more and "%" matches any number of characters starting from zero (0).</a:t>
            </a:r>
            <a:endParaRPr b="1" sz="2133">
              <a:solidFill>
                <a:schemeClr val="dk1"/>
              </a:solidFill>
              <a:latin typeface="Avenir"/>
              <a:ea typeface="Avenir"/>
              <a:cs typeface="Avenir"/>
              <a:sym typeface="Avenir"/>
            </a:endParaRPr>
          </a:p>
        </p:txBody>
      </p:sp>
      <p:sp>
        <p:nvSpPr>
          <p:cNvPr id="545" name="Google Shape;545;p4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46" name="Google Shape;546;p4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47" name="Google Shape;547;p4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48" name="Google Shape;548;p45"/>
          <p:cNvSpPr txBox="1"/>
          <p:nvPr/>
        </p:nvSpPr>
        <p:spPr>
          <a:xfrm>
            <a:off x="2290500" y="3404433"/>
            <a:ext cx="8147600" cy="459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6"/>
          <p:cNvSpPr txBox="1"/>
          <p:nvPr/>
        </p:nvSpPr>
        <p:spPr>
          <a:xfrm>
            <a:off x="503400" y="1755567"/>
            <a:ext cx="11198800" cy="3769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 can be used either in the first place, in the last or at both side of the string</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in the first place (“%xxx”), all those rows will be extracted from the database where the column will contain strings ending with ‘xxx’</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at both the ends (“%xxx%”), all those rows will be extracted from the database where the column will contain the string ‘xxx’ anywhere in the column string</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at the last (“xxx%”), all those rows will be extracted from the database where the column will contain string starting with ‘xxx’</a:t>
            </a:r>
            <a:endParaRPr sz="2133">
              <a:solidFill>
                <a:schemeClr val="dk1"/>
              </a:solidFill>
              <a:highlight>
                <a:srgbClr val="FFFFFF"/>
              </a:highlight>
              <a:latin typeface="Avenir"/>
              <a:ea typeface="Avenir"/>
              <a:cs typeface="Avenir"/>
              <a:sym typeface="Avenir"/>
            </a:endParaRPr>
          </a:p>
        </p:txBody>
      </p:sp>
      <p:sp>
        <p:nvSpPr>
          <p:cNvPr id="554" name="Google Shape;554;p4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55" name="Google Shape;555;p4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56" name="Google Shape;556;p4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57" name="Google Shape;557;p4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7"/>
          <p:cNvSpPr txBox="1"/>
          <p:nvPr/>
        </p:nvSpPr>
        <p:spPr>
          <a:xfrm>
            <a:off x="503400" y="2161967"/>
            <a:ext cx="11013600" cy="35680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Let us understand these usage one-by-one with examples</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rPr b="1" lang="en" sz="2133">
                <a:solidFill>
                  <a:schemeClr val="dk1"/>
                </a:solidFill>
                <a:highlight>
                  <a:srgbClr val="FFFFFF"/>
                </a:highlight>
                <a:latin typeface="Avenir"/>
                <a:ea typeface="Avenir"/>
                <a:cs typeface="Avenir"/>
                <a:sym typeface="Avenir"/>
              </a:rPr>
              <a:t>Scenario - 1</a:t>
            </a:r>
            <a:endParaRPr b="1"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Suppose you forgot the complete name of the movie that you finished watching a few days ago, say, “Eternal Sunshine of the Spotless Mind”. You only remember that the name started with the word “Eternal”</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Searching each and every movie in the database will not be a good option</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133">
              <a:solidFill>
                <a:schemeClr val="dk1"/>
              </a:solidFill>
              <a:highlight>
                <a:srgbClr val="FFFFFF"/>
              </a:highlight>
              <a:latin typeface="Courier New"/>
              <a:ea typeface="Courier New"/>
              <a:cs typeface="Courier New"/>
              <a:sym typeface="Courier New"/>
            </a:endParaRPr>
          </a:p>
        </p:txBody>
      </p:sp>
      <p:sp>
        <p:nvSpPr>
          <p:cNvPr id="563" name="Google Shape;563;p4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64" name="Google Shape;564;p4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65" name="Google Shape;565;p4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66" name="Google Shape;566;p4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8"/>
          <p:cNvSpPr txBox="1"/>
          <p:nvPr/>
        </p:nvSpPr>
        <p:spPr>
          <a:xfrm>
            <a:off x="503400" y="1552367"/>
            <a:ext cx="11755200" cy="4980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Below is the SQL statement that can help you filter records</a:t>
            </a:r>
            <a:endParaRPr b="1" sz="2000">
              <a:solidFill>
                <a:schemeClr val="dk1"/>
              </a:solidFill>
              <a:highlight>
                <a:srgbClr val="FFFFFF"/>
              </a:highlight>
              <a:latin typeface="Courier New"/>
              <a:ea typeface="Courier New"/>
              <a:cs typeface="Courier New"/>
              <a:sym typeface="Courier New"/>
            </a:endParaRPr>
          </a:p>
        </p:txBody>
      </p:sp>
      <p:sp>
        <p:nvSpPr>
          <p:cNvPr id="572" name="Google Shape;572;p4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73" name="Google Shape;573;p4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74" name="Google Shape;574;p4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75" name="Google Shape;575;p48"/>
          <p:cNvSpPr txBox="1"/>
          <p:nvPr/>
        </p:nvSpPr>
        <p:spPr>
          <a:xfrm>
            <a:off x="503400" y="5927967"/>
            <a:ext cx="117552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can now easily recall the name of the movie by looking at the above output</a:t>
            </a:r>
            <a:endParaRPr b="1" sz="2133">
              <a:solidFill>
                <a:schemeClr val="dk1"/>
              </a:solidFill>
              <a:highlight>
                <a:srgbClr val="FFFFFF"/>
              </a:highlight>
              <a:latin typeface="Courier New"/>
              <a:ea typeface="Courier New"/>
              <a:cs typeface="Courier New"/>
              <a:sym typeface="Courier New"/>
            </a:endParaRPr>
          </a:p>
        </p:txBody>
      </p:sp>
      <p:sp>
        <p:nvSpPr>
          <p:cNvPr id="576" name="Google Shape;576;p4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
        <p:nvSpPr>
          <p:cNvPr id="577" name="Google Shape;577;p48"/>
          <p:cNvSpPr txBox="1"/>
          <p:nvPr/>
        </p:nvSpPr>
        <p:spPr>
          <a:xfrm>
            <a:off x="1985700" y="2185233"/>
            <a:ext cx="8147600" cy="61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 sz="2000">
                <a:solidFill>
                  <a:schemeClr val="dk1"/>
                </a:solidFill>
                <a:highlight>
                  <a:schemeClr val="lt1"/>
                </a:highlight>
                <a:latin typeface="Courier New"/>
                <a:ea typeface="Courier New"/>
                <a:cs typeface="Courier New"/>
                <a:sym typeface="Courier New"/>
              </a:rPr>
              <a:t>SELECT * FROM </a:t>
            </a:r>
            <a:r>
              <a:rPr lang="en" sz="2000">
                <a:solidFill>
                  <a:schemeClr val="dk1"/>
                </a:solidFill>
                <a:highlight>
                  <a:schemeClr val="lt1"/>
                </a:highlight>
                <a:latin typeface="Courier New"/>
                <a:ea typeface="Courier New"/>
                <a:cs typeface="Courier New"/>
                <a:sym typeface="Courier New"/>
              </a:rPr>
              <a:t>movies </a:t>
            </a:r>
            <a:r>
              <a:rPr b="1" lang="en" sz="2000">
                <a:solidFill>
                  <a:schemeClr val="dk1"/>
                </a:solidFill>
                <a:highlight>
                  <a:schemeClr val="lt1"/>
                </a:highlight>
                <a:latin typeface="Courier New"/>
                <a:ea typeface="Courier New"/>
                <a:cs typeface="Courier New"/>
                <a:sym typeface="Courier New"/>
              </a:rPr>
              <a:t>WHERE </a:t>
            </a:r>
            <a:r>
              <a:rPr lang="en" sz="2000">
                <a:solidFill>
                  <a:schemeClr val="dk1"/>
                </a:solidFill>
                <a:highlight>
                  <a:schemeClr val="lt1"/>
                </a:highlight>
                <a:latin typeface="Courier New"/>
                <a:ea typeface="Courier New"/>
                <a:cs typeface="Courier New"/>
                <a:sym typeface="Courier New"/>
              </a:rPr>
              <a:t>title </a:t>
            </a:r>
            <a:r>
              <a:rPr b="1" lang="en" sz="2000">
                <a:solidFill>
                  <a:schemeClr val="dk1"/>
                </a:solidFill>
                <a:highlight>
                  <a:schemeClr val="lt1"/>
                </a:highlight>
                <a:latin typeface="Courier New"/>
                <a:ea typeface="Courier New"/>
                <a:cs typeface="Courier New"/>
                <a:sym typeface="Courier New"/>
              </a:rPr>
              <a:t>LIKE 'eternal%';</a:t>
            </a:r>
            <a:endParaRPr sz="2400">
              <a:solidFill>
                <a:schemeClr val="dk1"/>
              </a:solidFill>
              <a:latin typeface="Calibri"/>
              <a:ea typeface="Calibri"/>
              <a:cs typeface="Calibri"/>
              <a:sym typeface="Calibri"/>
            </a:endParaRPr>
          </a:p>
        </p:txBody>
      </p:sp>
      <p:pic>
        <p:nvPicPr>
          <p:cNvPr id="578" name="Google Shape;578;p48"/>
          <p:cNvPicPr preferRelativeResize="0"/>
          <p:nvPr/>
        </p:nvPicPr>
        <p:blipFill rotWithShape="1">
          <a:blip r:embed="rId4">
            <a:alphaModFix/>
          </a:blip>
          <a:srcRect b="0" l="0" r="0" t="0"/>
          <a:stretch/>
        </p:blipFill>
        <p:spPr>
          <a:xfrm>
            <a:off x="2654934" y="3031185"/>
            <a:ext cx="6809117" cy="281356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Constraints</a:t>
            </a:r>
            <a:endParaRPr sz="3200">
              <a:solidFill>
                <a:srgbClr val="434343"/>
              </a:solidFill>
              <a:latin typeface="Avenir"/>
              <a:ea typeface="Avenir"/>
              <a:cs typeface="Avenir"/>
              <a:sym typeface="Avenir"/>
            </a:endParaRPr>
          </a:p>
        </p:txBody>
      </p:sp>
      <p:sp>
        <p:nvSpPr>
          <p:cNvPr id="129" name="Google Shape;129;p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0" name="Google Shape;130;p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1" name="Google Shape;131;p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132" name="Google Shape;132;p4"/>
          <p:cNvGraphicFramePr/>
          <p:nvPr/>
        </p:nvGraphicFramePr>
        <p:xfrm>
          <a:off x="1117600" y="2296000"/>
          <a:ext cx="3000000" cy="3000000"/>
        </p:xfrm>
        <a:graphic>
          <a:graphicData uri="http://schemas.openxmlformats.org/drawingml/2006/table">
            <a:tbl>
              <a:tblPr>
                <a:noFill/>
                <a:tableStyleId>{B2062C5B-4F40-4596-A617-48A40577C6E0}</a:tableStyleId>
              </a:tblPr>
              <a:tblGrid>
                <a:gridCol w="2926925"/>
                <a:gridCol w="7656000"/>
              </a:tblGrid>
              <a:tr h="609550">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Constraints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Meaning</a:t>
                      </a:r>
                      <a:endParaRPr sz="2400" u="none" cap="none" strike="noStrike">
                        <a:latin typeface="Avenir"/>
                        <a:ea typeface="Avenir"/>
                        <a:cs typeface="Avenir"/>
                        <a:sym typeface="Avenir"/>
                      </a:endParaRPr>
                    </a:p>
                  </a:txBody>
                  <a:tcPr marT="121900" marB="121900" marR="121900" marL="121900">
                    <a:solidFill>
                      <a:srgbClr val="D9D9D9"/>
                    </a:solidFill>
                  </a:tcPr>
                </a:tc>
              </a:tr>
              <a:tr h="775725">
                <a:tc>
                  <a:txBody>
                    <a:bodyPr/>
                    <a:lstStyle/>
                    <a:p>
                      <a:pPr indent="0" lvl="0" marL="0" marR="0" rtl="0" algn="ctr">
                        <a:lnSpc>
                          <a:spcPct val="115000"/>
                        </a:lnSpc>
                        <a:spcBef>
                          <a:spcPts val="0"/>
                        </a:spcBef>
                        <a:spcAft>
                          <a:spcPts val="0"/>
                        </a:spcAft>
                        <a:buClr>
                          <a:schemeClr val="dk1"/>
                        </a:buClr>
                        <a:buSzPts val="2100"/>
                        <a:buFont typeface="Avenir"/>
                        <a:buNone/>
                      </a:pPr>
                      <a:r>
                        <a:rPr b="1" lang="en" sz="2100" u="none" cap="none" strike="noStrike">
                          <a:solidFill>
                            <a:schemeClr val="dk1"/>
                          </a:solidFill>
                          <a:latin typeface="Avenir"/>
                          <a:ea typeface="Avenir"/>
                          <a:cs typeface="Avenir"/>
                          <a:sym typeface="Avenir"/>
                        </a:rPr>
                        <a:t>FOREIGN KEY</a:t>
                      </a:r>
                      <a:endParaRPr sz="2400" u="none" cap="none" strike="noStrike">
                        <a:latin typeface="Avenir"/>
                        <a:ea typeface="Avenir"/>
                        <a:cs typeface="Avenir"/>
                        <a:sym typeface="Avenir"/>
                      </a:endParaRPr>
                    </a:p>
                  </a:txBody>
                  <a:tcPr marT="121900" marB="121900" marR="121900" marL="121900" anchor="ctr"/>
                </a:tc>
                <a:tc>
                  <a:txBody>
                    <a:bodyPr/>
                    <a:lstStyle/>
                    <a:p>
                      <a:pPr indent="0" lvl="0" marL="0" marR="0" rtl="0" algn="just">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Uniquely identifies a row/record in another table</a:t>
                      </a:r>
                      <a:endParaRPr sz="2400" u="none" cap="none" strike="noStrike"/>
                    </a:p>
                  </a:txBody>
                  <a:tcPr marT="121900" marB="121900" marR="121900" marL="121900" anchor="ctr"/>
                </a:tc>
              </a:tr>
              <a:tr h="894050">
                <a:tc>
                  <a:txBody>
                    <a:bodyPr/>
                    <a:lstStyle/>
                    <a:p>
                      <a:pPr indent="0" lvl="0" marL="0" marR="0" rtl="0" algn="ctr">
                        <a:spcBef>
                          <a:spcPts val="0"/>
                        </a:spcBef>
                        <a:spcAft>
                          <a:spcPts val="0"/>
                        </a:spcAft>
                        <a:buClr>
                          <a:schemeClr val="dk1"/>
                        </a:buClr>
                        <a:buSzPts val="2100"/>
                        <a:buFont typeface="Avenir"/>
                        <a:buNone/>
                      </a:pPr>
                      <a:r>
                        <a:rPr b="1" lang="en" sz="2100" u="none" cap="none" strike="noStrike">
                          <a:solidFill>
                            <a:schemeClr val="dk1"/>
                          </a:solidFill>
                          <a:highlight>
                            <a:schemeClr val="lt1"/>
                          </a:highlight>
                          <a:latin typeface="Avenir"/>
                          <a:ea typeface="Avenir"/>
                          <a:cs typeface="Avenir"/>
                          <a:sym typeface="Avenir"/>
                        </a:rPr>
                        <a:t>CHECK</a:t>
                      </a:r>
                      <a:endParaRPr sz="2400" u="none" cap="none" strike="noStrike">
                        <a:latin typeface="Avenir"/>
                        <a:ea typeface="Avenir"/>
                        <a:cs typeface="Avenir"/>
                        <a:sym typeface="Avenir"/>
                      </a:endParaRPr>
                    </a:p>
                  </a:txBody>
                  <a:tcPr marT="121900" marB="121900" marR="121900" marL="121900" anchor="ctr"/>
                </a:tc>
                <a:tc>
                  <a:txBody>
                    <a:bodyPr/>
                    <a:lstStyle/>
                    <a:p>
                      <a:pPr indent="0" lvl="0" marL="0" marR="0" rtl="0" algn="just">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Ensures that all values in a column satisfies a specific condition</a:t>
                      </a:r>
                      <a:endParaRPr sz="2400" u="none" cap="none" strike="noStrike"/>
                    </a:p>
                  </a:txBody>
                  <a:tcPr marT="121900" marB="121900" marR="121900" marL="121900" anchor="ctr"/>
                </a:tc>
              </a:tr>
              <a:tr h="804425">
                <a:tc>
                  <a:txBody>
                    <a:bodyPr/>
                    <a:lstStyle/>
                    <a:p>
                      <a:pPr indent="0" lvl="0" marL="0" marR="0" rtl="0" algn="ctr">
                        <a:spcBef>
                          <a:spcPts val="0"/>
                        </a:spcBef>
                        <a:spcAft>
                          <a:spcPts val="0"/>
                        </a:spcAft>
                        <a:buClr>
                          <a:schemeClr val="dk1"/>
                        </a:buClr>
                        <a:buSzPts val="2100"/>
                        <a:buFont typeface="Avenir"/>
                        <a:buNone/>
                      </a:pPr>
                      <a:r>
                        <a:rPr b="1" lang="en" sz="2100" u="none" cap="none" strike="noStrike">
                          <a:solidFill>
                            <a:schemeClr val="dk1"/>
                          </a:solidFill>
                          <a:highlight>
                            <a:schemeClr val="lt1"/>
                          </a:highlight>
                          <a:latin typeface="Avenir"/>
                          <a:ea typeface="Avenir"/>
                          <a:cs typeface="Avenir"/>
                          <a:sym typeface="Avenir"/>
                        </a:rPr>
                        <a:t>DEFAULT</a:t>
                      </a:r>
                      <a:endParaRPr sz="2400" u="none" cap="none" strike="noStrike">
                        <a:latin typeface="Avenir"/>
                        <a:ea typeface="Avenir"/>
                        <a:cs typeface="Avenir"/>
                        <a:sym typeface="Avenir"/>
                      </a:endParaRPr>
                    </a:p>
                  </a:txBody>
                  <a:tcPr marT="121900" marB="121900" marR="121900" marL="121900" anchor="ctr"/>
                </a:tc>
                <a:tc>
                  <a:txBody>
                    <a:bodyPr/>
                    <a:lstStyle/>
                    <a:p>
                      <a:pPr indent="0" lvl="0" marL="0" marR="0" rtl="0" algn="just">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Sets a default value for a column when no value is specified</a:t>
                      </a:r>
                      <a:endParaRPr sz="2400" u="none" cap="none" strike="noStrike"/>
                    </a:p>
                  </a:txBody>
                  <a:tcPr marT="121900" marB="121900" marR="121900" marL="121900" anchor="ctr"/>
                </a:tc>
              </a:tr>
              <a:tr h="965175">
                <a:tc>
                  <a:txBody>
                    <a:bodyPr/>
                    <a:lstStyle/>
                    <a:p>
                      <a:pPr indent="0" lvl="0" marL="0" marR="0" rtl="0" algn="ctr">
                        <a:spcBef>
                          <a:spcPts val="0"/>
                        </a:spcBef>
                        <a:spcAft>
                          <a:spcPts val="0"/>
                        </a:spcAft>
                        <a:buClr>
                          <a:schemeClr val="dk1"/>
                        </a:buClr>
                        <a:buSzPts val="2100"/>
                        <a:buFont typeface="Avenir"/>
                        <a:buNone/>
                      </a:pPr>
                      <a:r>
                        <a:rPr b="1" lang="en" sz="2100" u="none" cap="none" strike="noStrike">
                          <a:solidFill>
                            <a:schemeClr val="dk1"/>
                          </a:solidFill>
                          <a:highlight>
                            <a:schemeClr val="lt1"/>
                          </a:highlight>
                          <a:latin typeface="Avenir"/>
                          <a:ea typeface="Avenir"/>
                          <a:cs typeface="Avenir"/>
                          <a:sym typeface="Avenir"/>
                        </a:rPr>
                        <a:t>INDEX</a:t>
                      </a:r>
                      <a:endParaRPr b="1" sz="2100" u="none" cap="none" strike="noStrike">
                        <a:solidFill>
                          <a:schemeClr val="dk1"/>
                        </a:solidFill>
                        <a:highlight>
                          <a:schemeClr val="lt1"/>
                        </a:highlight>
                        <a:latin typeface="Avenir"/>
                        <a:ea typeface="Avenir"/>
                        <a:cs typeface="Avenir"/>
                        <a:sym typeface="Avenir"/>
                      </a:endParaRPr>
                    </a:p>
                  </a:txBody>
                  <a:tcPr marT="121900" marB="121900" marR="121900" marL="121900" anchor="ctr"/>
                </a:tc>
                <a:tc>
                  <a:txBody>
                    <a:bodyPr/>
                    <a:lstStyle/>
                    <a:p>
                      <a:pPr indent="0" lvl="0" marL="0" marR="0" rtl="0" algn="just">
                        <a:spcBef>
                          <a:spcPts val="0"/>
                        </a:spcBef>
                        <a:spcAft>
                          <a:spcPts val="0"/>
                        </a:spcAft>
                        <a:buClr>
                          <a:schemeClr val="dk1"/>
                        </a:buClr>
                        <a:buSzPts val="2100"/>
                        <a:buFont typeface="Avenir"/>
                        <a:buNone/>
                      </a:pPr>
                      <a:r>
                        <a:rPr lang="en" sz="2100" u="none" cap="none" strike="noStrike">
                          <a:solidFill>
                            <a:schemeClr val="dk1"/>
                          </a:solidFill>
                          <a:highlight>
                            <a:schemeClr val="lt1"/>
                          </a:highlight>
                          <a:latin typeface="Avenir"/>
                          <a:ea typeface="Avenir"/>
                          <a:cs typeface="Avenir"/>
                          <a:sym typeface="Avenir"/>
                        </a:rPr>
                        <a:t>Used to create and retrieve data from the database very quickly</a:t>
                      </a:r>
                      <a:endParaRPr sz="2100" u="none" cap="none" strike="noStrike">
                        <a:solidFill>
                          <a:schemeClr val="dk1"/>
                        </a:solidFill>
                        <a:highlight>
                          <a:schemeClr val="lt1"/>
                        </a:highlight>
                        <a:latin typeface="Avenir"/>
                        <a:ea typeface="Avenir"/>
                        <a:cs typeface="Avenir"/>
                        <a:sym typeface="Avenir"/>
                      </a:endParaRPr>
                    </a:p>
                  </a:txBody>
                  <a:tcPr marT="121900" marB="121900" marR="121900" marL="121900" anchor="ct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nvSpPr>
        <p:spPr>
          <a:xfrm>
            <a:off x="508000" y="2466767"/>
            <a:ext cx="10950800" cy="27616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query translates to:</a:t>
            </a:r>
            <a:endParaRPr sz="2133">
              <a:solidFill>
                <a:schemeClr val="dk1"/>
              </a:solidFill>
              <a:highlight>
                <a:srgbClr val="FFFFFF"/>
              </a:highlight>
              <a:latin typeface="Avenir"/>
              <a:ea typeface="Avenir"/>
              <a:cs typeface="Avenir"/>
              <a:sym typeface="Avenir"/>
            </a:endParaRPr>
          </a:p>
          <a:p>
            <a:pPr indent="0" lvl="0" marL="1219170"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1" marL="1219170" marR="0" rtl="0" algn="just">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Select all the columns from the </a:t>
            </a:r>
            <a:r>
              <a:rPr b="0" i="1" lang="en" sz="2133" u="none" cap="none" strike="noStrike">
                <a:solidFill>
                  <a:schemeClr val="dk1"/>
                </a:solidFill>
                <a:highlight>
                  <a:srgbClr val="FFFFFF"/>
                </a:highlight>
                <a:latin typeface="Avenir"/>
                <a:ea typeface="Avenir"/>
                <a:cs typeface="Avenir"/>
                <a:sym typeface="Avenir"/>
              </a:rPr>
              <a:t>Movies</a:t>
            </a:r>
            <a:r>
              <a:rPr b="0" i="0" lang="en" sz="2133" u="none" cap="none" strike="noStrike">
                <a:solidFill>
                  <a:schemeClr val="dk1"/>
                </a:solidFill>
                <a:highlight>
                  <a:srgbClr val="FFFFFF"/>
                </a:highlight>
                <a:latin typeface="Avenir"/>
                <a:ea typeface="Avenir"/>
                <a:cs typeface="Avenir"/>
                <a:sym typeface="Avenir"/>
              </a:rPr>
              <a:t> table</a:t>
            </a:r>
            <a:endParaRPr b="0" i="0" sz="2133" u="none" cap="none" strike="noStrike">
              <a:solidFill>
                <a:schemeClr val="dk1"/>
              </a:solidFill>
              <a:highlight>
                <a:srgbClr val="FFFFFF"/>
              </a:highlight>
              <a:latin typeface="Avenir"/>
              <a:ea typeface="Avenir"/>
              <a:cs typeface="Avenir"/>
              <a:sym typeface="Avenir"/>
            </a:endParaRPr>
          </a:p>
          <a:p>
            <a:pPr indent="0" lvl="0" marL="1219170"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1219170"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1" marL="1219170" marR="0" rtl="0" algn="just">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Return the rows whose title begins with the string 'eternal' and is followed by zero or more occurrences of any character</a:t>
            </a:r>
            <a:endParaRPr b="1" i="0" sz="2133" u="none" cap="none" strike="noStrike">
              <a:solidFill>
                <a:schemeClr val="dk1"/>
              </a:solidFill>
              <a:highlight>
                <a:srgbClr val="FFFFFF"/>
              </a:highlight>
              <a:latin typeface="Avenir"/>
              <a:ea typeface="Avenir"/>
              <a:cs typeface="Avenir"/>
              <a:sym typeface="Avenir"/>
            </a:endParaRPr>
          </a:p>
        </p:txBody>
      </p:sp>
      <p:sp>
        <p:nvSpPr>
          <p:cNvPr id="584" name="Google Shape;584;p4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85" name="Google Shape;585;p4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86" name="Google Shape;586;p4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87" name="Google Shape;587;p4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0"/>
          <p:cNvSpPr txBox="1"/>
          <p:nvPr/>
        </p:nvSpPr>
        <p:spPr>
          <a:xfrm>
            <a:off x="503400" y="2161967"/>
            <a:ext cx="11013600" cy="36716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b="1" lang="en" sz="2133">
                <a:solidFill>
                  <a:schemeClr val="dk1"/>
                </a:solidFill>
                <a:highlight>
                  <a:srgbClr val="FFFFFF"/>
                </a:highlight>
                <a:latin typeface="Avenir"/>
                <a:ea typeface="Avenir"/>
                <a:cs typeface="Avenir"/>
                <a:sym typeface="Avenir"/>
              </a:rPr>
              <a:t>Scenario - 2</a:t>
            </a:r>
            <a:endParaRPr b="1"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are a </a:t>
            </a:r>
            <a:r>
              <a:rPr i="1" lang="en" sz="2133">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fan and want to know the name of all the </a:t>
            </a:r>
            <a:r>
              <a:rPr i="1" lang="en" sz="2133">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movies that are not based famous book series</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only information that you have is that the name of all the </a:t>
            </a:r>
            <a:r>
              <a:rPr i="1" lang="en" sz="2133">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movies based on the books started with the string </a:t>
            </a:r>
            <a:r>
              <a:rPr i="1" lang="en" sz="2133">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 But is there any other movie based on </a:t>
            </a:r>
            <a:r>
              <a:rPr i="1" lang="en" sz="2133">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133">
              <a:solidFill>
                <a:schemeClr val="dk1"/>
              </a:solidFill>
              <a:highlight>
                <a:srgbClr val="FFFFFF"/>
              </a:highlight>
              <a:latin typeface="Courier New"/>
              <a:ea typeface="Courier New"/>
              <a:cs typeface="Courier New"/>
              <a:sym typeface="Courier New"/>
            </a:endParaRPr>
          </a:p>
        </p:txBody>
      </p:sp>
      <p:sp>
        <p:nvSpPr>
          <p:cNvPr id="593" name="Google Shape;593;p5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94" name="Google Shape;594;p5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95" name="Google Shape;595;p5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96" name="Google Shape;596;p5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1"/>
          <p:cNvSpPr txBox="1"/>
          <p:nvPr/>
        </p:nvSpPr>
        <p:spPr>
          <a:xfrm>
            <a:off x="503400" y="1653967"/>
            <a:ext cx="10852000" cy="1219200"/>
          </a:xfrm>
          <a:prstGeom prst="rect">
            <a:avLst/>
          </a:prstGeom>
          <a:noFill/>
          <a:ln>
            <a:noFill/>
          </a:ln>
        </p:spPr>
        <p:txBody>
          <a:bodyPr anchorCtr="0" anchor="t" bIns="121900" lIns="121900" spcFirstLastPara="1" rIns="121900" wrap="square" tIns="121900">
            <a:noAutofit/>
          </a:bodyPr>
          <a:lstStyle/>
          <a:p>
            <a:pPr indent="-431788" lvl="0" marL="609585" marR="0" rtl="0" algn="just">
              <a:spcBef>
                <a:spcPts val="0"/>
              </a:spcBef>
              <a:spcAft>
                <a:spcPts val="0"/>
              </a:spcAft>
              <a:buClr>
                <a:schemeClr val="dk1"/>
              </a:buClr>
              <a:buSzPts val="1500"/>
              <a:buFont typeface="Avenir"/>
              <a:buChar char="●"/>
            </a:pPr>
            <a:r>
              <a:rPr lang="en" sz="2000">
                <a:solidFill>
                  <a:schemeClr val="dk1"/>
                </a:solidFill>
                <a:highlight>
                  <a:srgbClr val="FFFFFF"/>
                </a:highlight>
                <a:latin typeface="Avenir"/>
                <a:ea typeface="Avenir"/>
                <a:cs typeface="Avenir"/>
                <a:sym typeface="Avenir"/>
              </a:rPr>
              <a:t>Below is the SQL statement that can help you take a look at all the movie titles based-on </a:t>
            </a:r>
            <a:r>
              <a:rPr i="1" lang="en" sz="2000">
                <a:solidFill>
                  <a:schemeClr val="dk1"/>
                </a:solidFill>
                <a:highlight>
                  <a:srgbClr val="FFFFFF"/>
                </a:highlight>
                <a:latin typeface="Avenir"/>
                <a:ea typeface="Avenir"/>
                <a:cs typeface="Avenir"/>
                <a:sym typeface="Avenir"/>
              </a:rPr>
              <a:t>Harry Potter</a:t>
            </a:r>
            <a:endParaRPr i="1" sz="2000">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i="1" sz="2133">
              <a:solidFill>
                <a:schemeClr val="dk1"/>
              </a:solidFill>
              <a:highlight>
                <a:srgbClr val="FFFFFF"/>
              </a:highlight>
              <a:latin typeface="Avenir"/>
              <a:ea typeface="Avenir"/>
              <a:cs typeface="Avenir"/>
              <a:sym typeface="Avenir"/>
            </a:endParaRPr>
          </a:p>
          <a:p>
            <a:pPr indent="0" lvl="0" marL="1219170" marR="0" rtl="0" algn="just">
              <a:spcBef>
                <a:spcPts val="0"/>
              </a:spcBef>
              <a:spcAft>
                <a:spcPts val="0"/>
              </a:spcAft>
              <a:buNone/>
            </a:pPr>
            <a:r>
              <a:rPr b="1" lang="en" sz="2000">
                <a:solidFill>
                  <a:schemeClr val="dk1"/>
                </a:solidFill>
                <a:highlight>
                  <a:srgbClr val="FFFFFF"/>
                </a:highlight>
                <a:latin typeface="Courier New"/>
                <a:ea typeface="Courier New"/>
                <a:cs typeface="Courier New"/>
                <a:sym typeface="Courier New"/>
              </a:rPr>
              <a:t>SELECT * FROM movies WHERE title LIKE '%harry potter%';</a:t>
            </a:r>
            <a:endParaRPr b="1" sz="2000">
              <a:solidFill>
                <a:schemeClr val="dk1"/>
              </a:solidFill>
              <a:highlight>
                <a:srgbClr val="FFFFFF"/>
              </a:highlight>
              <a:latin typeface="Courier New"/>
              <a:ea typeface="Courier New"/>
              <a:cs typeface="Courier New"/>
              <a:sym typeface="Courier New"/>
            </a:endParaRPr>
          </a:p>
        </p:txBody>
      </p:sp>
      <p:sp>
        <p:nvSpPr>
          <p:cNvPr id="602" name="Google Shape;602;p5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03" name="Google Shape;603;p5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04" name="Google Shape;604;p5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05" name="Google Shape;605;p51"/>
          <p:cNvSpPr txBox="1"/>
          <p:nvPr/>
        </p:nvSpPr>
        <p:spPr>
          <a:xfrm>
            <a:off x="503400" y="5724767"/>
            <a:ext cx="110448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There is one movie in the list, ‘The Greater Good - Harry Potter Fan Film’, which is not based on the </a:t>
            </a:r>
            <a:r>
              <a:rPr i="1" lang="en" sz="2133">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book</a:t>
            </a:r>
            <a:endParaRPr b="1" sz="2133">
              <a:solidFill>
                <a:schemeClr val="dk1"/>
              </a:solidFill>
              <a:highlight>
                <a:srgbClr val="FFFFFF"/>
              </a:highlight>
              <a:latin typeface="Courier New"/>
              <a:ea typeface="Courier New"/>
              <a:cs typeface="Courier New"/>
              <a:sym typeface="Courier New"/>
            </a:endParaRPr>
          </a:p>
        </p:txBody>
      </p:sp>
      <p:sp>
        <p:nvSpPr>
          <p:cNvPr id="606" name="Google Shape;606;p5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
        <p:nvSpPr>
          <p:cNvPr id="607" name="Google Shape;607;p51"/>
          <p:cNvSpPr txBox="1"/>
          <p:nvPr/>
        </p:nvSpPr>
        <p:spPr>
          <a:xfrm>
            <a:off x="1680900" y="2591633"/>
            <a:ext cx="8664000" cy="5428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608" name="Google Shape;608;p51"/>
          <p:cNvPicPr preferRelativeResize="0"/>
          <p:nvPr/>
        </p:nvPicPr>
        <p:blipFill rotWithShape="1">
          <a:blip r:embed="rId4">
            <a:alphaModFix/>
          </a:blip>
          <a:srcRect b="0" l="0" r="0" t="0"/>
          <a:stretch/>
        </p:blipFill>
        <p:spPr>
          <a:xfrm>
            <a:off x="1157134" y="3254034"/>
            <a:ext cx="9877748" cy="226753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2"/>
          <p:cNvSpPr txBox="1"/>
          <p:nvPr/>
        </p:nvSpPr>
        <p:spPr>
          <a:xfrm>
            <a:off x="503400" y="2161967"/>
            <a:ext cx="11013600" cy="36716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b="1" lang="en" sz="2133">
                <a:solidFill>
                  <a:schemeClr val="dk1"/>
                </a:solidFill>
                <a:highlight>
                  <a:srgbClr val="FFFFFF"/>
                </a:highlight>
                <a:latin typeface="Avenir"/>
                <a:ea typeface="Avenir"/>
                <a:cs typeface="Avenir"/>
                <a:sym typeface="Avenir"/>
              </a:rPr>
              <a:t>Scenario - 3</a:t>
            </a:r>
            <a:endParaRPr b="1"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are a kind of person who loves to watch movies across all genres. Among all the genres, you find the ‘film noir’ genre intriguing</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want to watch all the movies that carries a ‘film noir’ theme from the year 1990</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challenge is we do not have a </a:t>
            </a:r>
            <a:r>
              <a:rPr i="1" lang="en" sz="2133">
                <a:solidFill>
                  <a:schemeClr val="dk1"/>
                </a:solidFill>
                <a:highlight>
                  <a:srgbClr val="FFFFFF"/>
                </a:highlight>
                <a:latin typeface="Avenir"/>
                <a:ea typeface="Avenir"/>
                <a:cs typeface="Avenir"/>
                <a:sym typeface="Avenir"/>
              </a:rPr>
              <a:t>year </a:t>
            </a:r>
            <a:r>
              <a:rPr lang="en" sz="2133">
                <a:solidFill>
                  <a:schemeClr val="dk1"/>
                </a:solidFill>
                <a:highlight>
                  <a:srgbClr val="FFFFFF"/>
                </a:highlight>
                <a:latin typeface="Avenir"/>
                <a:ea typeface="Avenir"/>
                <a:cs typeface="Avenir"/>
                <a:sym typeface="Avenir"/>
              </a:rPr>
              <a:t>column in the movie table. How do we retrieve those movies that belong to the ‘film noir’ category from the year 1990?</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133">
              <a:solidFill>
                <a:schemeClr val="dk1"/>
              </a:solidFill>
              <a:highlight>
                <a:srgbClr val="FFFFFF"/>
              </a:highlight>
              <a:latin typeface="Courier New"/>
              <a:ea typeface="Courier New"/>
              <a:cs typeface="Courier New"/>
              <a:sym typeface="Courier New"/>
            </a:endParaRPr>
          </a:p>
        </p:txBody>
      </p:sp>
      <p:sp>
        <p:nvSpPr>
          <p:cNvPr id="614" name="Google Shape;614;p5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15" name="Google Shape;615;p5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16" name="Google Shape;616;p5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17" name="Google Shape;617;p5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3"/>
          <p:cNvSpPr txBox="1"/>
          <p:nvPr/>
        </p:nvSpPr>
        <p:spPr>
          <a:xfrm>
            <a:off x="503400" y="1653967"/>
            <a:ext cx="10985600" cy="91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Below is the SQL statement that can help you take a look at all film-noir movies from the year 1990</a:t>
            </a:r>
            <a:endParaRPr i="1"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133">
              <a:solidFill>
                <a:schemeClr val="dk1"/>
              </a:solidFill>
              <a:highlight>
                <a:srgbClr val="FFFFFF"/>
              </a:highlight>
              <a:latin typeface="Courier New"/>
              <a:ea typeface="Courier New"/>
              <a:cs typeface="Courier New"/>
              <a:sym typeface="Courier New"/>
            </a:endParaRPr>
          </a:p>
        </p:txBody>
      </p:sp>
      <p:sp>
        <p:nvSpPr>
          <p:cNvPr id="623" name="Google Shape;623;p5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24" name="Google Shape;624;p5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25" name="Google Shape;625;p5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26" name="Google Shape;626;p53"/>
          <p:cNvSpPr txBox="1"/>
          <p:nvPr/>
        </p:nvSpPr>
        <p:spPr>
          <a:xfrm>
            <a:off x="503400" y="5826367"/>
            <a:ext cx="110448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Notice that we have used two conditions here where we have used the ‘%’ at both the ends of the string </a:t>
            </a:r>
            <a:endParaRPr b="1" sz="2133">
              <a:solidFill>
                <a:schemeClr val="dk1"/>
              </a:solidFill>
              <a:highlight>
                <a:srgbClr val="FFFFFF"/>
              </a:highlight>
              <a:latin typeface="Courier New"/>
              <a:ea typeface="Courier New"/>
              <a:cs typeface="Courier New"/>
              <a:sym typeface="Courier New"/>
            </a:endParaRPr>
          </a:p>
        </p:txBody>
      </p:sp>
      <p:pic>
        <p:nvPicPr>
          <p:cNvPr id="627" name="Google Shape;627;p53"/>
          <p:cNvPicPr preferRelativeResize="0"/>
          <p:nvPr/>
        </p:nvPicPr>
        <p:blipFill rotWithShape="1">
          <a:blip r:embed="rId4">
            <a:alphaModFix/>
          </a:blip>
          <a:srcRect b="0" l="0" r="0" t="0"/>
          <a:stretch/>
        </p:blipFill>
        <p:spPr>
          <a:xfrm>
            <a:off x="836100" y="3623200"/>
            <a:ext cx="10320211" cy="2008800"/>
          </a:xfrm>
          <a:prstGeom prst="rect">
            <a:avLst/>
          </a:prstGeom>
          <a:noFill/>
          <a:ln cap="flat" cmpd="sng" w="19050">
            <a:solidFill>
              <a:schemeClr val="dk2"/>
            </a:solidFill>
            <a:prstDash val="solid"/>
            <a:round/>
            <a:headEnd len="sm" w="sm" type="none"/>
            <a:tailEnd len="sm" w="sm" type="none"/>
          </a:ln>
        </p:spPr>
      </p:pic>
      <p:sp>
        <p:nvSpPr>
          <p:cNvPr id="628" name="Google Shape;628;p5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
        <p:nvSpPr>
          <p:cNvPr id="629" name="Google Shape;629;p53"/>
          <p:cNvSpPr txBox="1"/>
          <p:nvPr/>
        </p:nvSpPr>
        <p:spPr>
          <a:xfrm>
            <a:off x="615551" y="2626985"/>
            <a:ext cx="11086400" cy="808546"/>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just">
              <a:spcBef>
                <a:spcPts val="0"/>
              </a:spcBef>
              <a:spcAft>
                <a:spcPts val="0"/>
              </a:spcAft>
              <a:buNone/>
            </a:pPr>
            <a:r>
              <a:rPr b="1" lang="en" sz="2400">
                <a:solidFill>
                  <a:schemeClr val="dk1"/>
                </a:solidFill>
                <a:highlight>
                  <a:schemeClr val="lt1"/>
                </a:highlight>
                <a:latin typeface="Courier New"/>
                <a:ea typeface="Courier New"/>
                <a:cs typeface="Courier New"/>
                <a:sym typeface="Courier New"/>
              </a:rPr>
              <a:t>SELECT * FROM movies WHERE genres LIKE '%film-noir%' AND title LIKE "%1990%"</a:t>
            </a:r>
            <a:endParaRPr sz="24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‘_’ (underscore) Wildcard</a:t>
            </a:r>
            <a:endParaRPr sz="3200">
              <a:solidFill>
                <a:srgbClr val="434343"/>
              </a:solidFill>
              <a:latin typeface="Avenir"/>
              <a:ea typeface="Avenir"/>
              <a:cs typeface="Avenir"/>
              <a:sym typeface="Avenir"/>
            </a:endParaRPr>
          </a:p>
        </p:txBody>
      </p:sp>
      <p:sp>
        <p:nvSpPr>
          <p:cNvPr id="635" name="Google Shape;635;p54"/>
          <p:cNvSpPr txBox="1"/>
          <p:nvPr/>
        </p:nvSpPr>
        <p:spPr>
          <a:xfrm>
            <a:off x="503400" y="1653967"/>
            <a:ext cx="11183600" cy="4537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underscore(_) wildcard is used to match </a:t>
            </a:r>
            <a:r>
              <a:rPr b="1" i="1" lang="en" sz="2133">
                <a:solidFill>
                  <a:schemeClr val="dk1"/>
                </a:solidFill>
                <a:highlight>
                  <a:srgbClr val="FFFFFF"/>
                </a:highlight>
                <a:latin typeface="Avenir"/>
                <a:ea typeface="Avenir"/>
                <a:cs typeface="Avenir"/>
                <a:sym typeface="Avenir"/>
              </a:rPr>
              <a:t>exactly one character</a:t>
            </a:r>
            <a:endParaRPr b="1" i="1" sz="2133">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It has the following syntax:</a:t>
            </a:r>
            <a:endParaRPr sz="2133">
              <a:solidFill>
                <a:schemeClr val="dk1"/>
              </a:solidFill>
              <a:latin typeface="Avenir"/>
              <a:ea typeface="Avenir"/>
              <a:cs typeface="Avenir"/>
              <a:sym typeface="Avenir"/>
            </a:endParaRPr>
          </a:p>
          <a:p>
            <a:pPr indent="0" lvl="0" marL="609585" marR="0" rtl="0" algn="just">
              <a:spcBef>
                <a:spcPts val="0"/>
              </a:spcBef>
              <a:spcAft>
                <a:spcPts val="0"/>
              </a:spcAft>
              <a:buNone/>
            </a:pPr>
            <a:r>
              <a:rPr lang="en" sz="2133">
                <a:solidFill>
                  <a:schemeClr val="dk1"/>
                </a:solidFill>
                <a:latin typeface="Avenir"/>
                <a:ea typeface="Avenir"/>
                <a:cs typeface="Avenir"/>
                <a:sym typeface="Avenir"/>
              </a:rPr>
              <a:t>	</a:t>
            </a:r>
            <a:endParaRPr sz="2133">
              <a:solidFill>
                <a:schemeClr val="dk1"/>
              </a:solidFill>
              <a:latin typeface="Avenir"/>
              <a:ea typeface="Avenir"/>
              <a:cs typeface="Avenir"/>
              <a:sym typeface="Avenir"/>
            </a:endParaRPr>
          </a:p>
          <a:p>
            <a:pPr indent="609585" lvl="0" marL="1219170" marR="0" rtl="0" algn="just">
              <a:spcBef>
                <a:spcPts val="0"/>
              </a:spcBef>
              <a:spcAft>
                <a:spcPts val="0"/>
              </a:spcAft>
              <a:buNone/>
            </a:pPr>
            <a:r>
              <a:rPr b="1" lang="en" sz="2133">
                <a:solidFill>
                  <a:schemeClr val="dk1"/>
                </a:solidFill>
                <a:latin typeface="Courier New"/>
                <a:ea typeface="Courier New"/>
                <a:cs typeface="Courier New"/>
                <a:sym typeface="Courier New"/>
              </a:rPr>
              <a:t>SELECT statement...WHERE column_name LIKE ‘xxx_’</a:t>
            </a:r>
            <a:endParaRPr b="1" sz="2133">
              <a:solidFill>
                <a:schemeClr val="dk1"/>
              </a:solidFill>
              <a:latin typeface="Courier New"/>
              <a:ea typeface="Courier New"/>
              <a:cs typeface="Courier New"/>
              <a:sym typeface="Courier New"/>
            </a:endParaRPr>
          </a:p>
          <a:p>
            <a:pPr indent="0" lvl="0" marL="0" marR="0" rtl="0" algn="just">
              <a:spcBef>
                <a:spcPts val="0"/>
              </a:spcBef>
              <a:spcAft>
                <a:spcPts val="0"/>
              </a:spcAft>
              <a:buNone/>
            </a:pPr>
            <a:r>
              <a:rPr b="1" lang="en" sz="2133">
                <a:solidFill>
                  <a:schemeClr val="dk1"/>
                </a:solidFill>
                <a:latin typeface="Courier New"/>
                <a:ea typeface="Courier New"/>
                <a:cs typeface="Courier New"/>
                <a:sym typeface="Courier New"/>
              </a:rPr>
              <a:t>	</a:t>
            </a:r>
            <a:endParaRPr b="1" sz="2133">
              <a:solidFill>
                <a:schemeClr val="dk1"/>
              </a:solidFill>
              <a:latin typeface="Courier New"/>
              <a:ea typeface="Courier New"/>
              <a:cs typeface="Courier New"/>
              <a:sym typeface="Courier New"/>
            </a:endParaRPr>
          </a:p>
          <a:p>
            <a:pPr indent="609585" lvl="0" marL="0" marR="0" rtl="0" algn="just">
              <a:spcBef>
                <a:spcPts val="0"/>
              </a:spcBef>
              <a:spcAft>
                <a:spcPts val="0"/>
              </a:spcAft>
              <a:buNone/>
            </a:pPr>
            <a:r>
              <a:rPr lang="en" sz="2133">
                <a:solidFill>
                  <a:schemeClr val="dk1"/>
                </a:solidFill>
                <a:latin typeface="Avenir"/>
                <a:ea typeface="Avenir"/>
                <a:cs typeface="Avenir"/>
                <a:sym typeface="Avenir"/>
              </a:rPr>
              <a:t>Here,</a:t>
            </a:r>
            <a:endParaRPr sz="1800">
              <a:solidFill>
                <a:srgbClr val="222222"/>
              </a:solidFill>
              <a:highlight>
                <a:srgbClr val="FFFFFF"/>
              </a:highlight>
              <a:latin typeface="Calibri"/>
              <a:ea typeface="Calibri"/>
              <a:cs typeface="Calibri"/>
              <a:sym typeface="Calibri"/>
            </a:endParaRPr>
          </a:p>
          <a:p>
            <a:pPr indent="-440255" lvl="0" marL="1219170" marR="0" rtl="0" algn="just">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b="1" lang="en" sz="2133">
                <a:solidFill>
                  <a:schemeClr val="dk1"/>
                </a:solidFill>
                <a:latin typeface="Courier New"/>
                <a:ea typeface="Courier New"/>
                <a:cs typeface="Courier New"/>
                <a:sym typeface="Courier New"/>
              </a:rPr>
              <a:t>SELECT statement...</a:t>
            </a:r>
            <a:r>
              <a:rPr lang="en" sz="2133">
                <a:solidFill>
                  <a:srgbClr val="222222"/>
                </a:solidFill>
                <a:highlight>
                  <a:srgbClr val="FFFFFF"/>
                </a:highlight>
                <a:latin typeface="Avenir"/>
                <a:ea typeface="Avenir"/>
                <a:cs typeface="Avenir"/>
                <a:sym typeface="Avenir"/>
              </a:rPr>
              <a:t>" is the standard SQL SELECT command</a:t>
            </a:r>
            <a:endParaRPr sz="2133">
              <a:solidFill>
                <a:srgbClr val="222222"/>
              </a:solidFill>
              <a:highlight>
                <a:srgbClr val="FFFFFF"/>
              </a:highlight>
              <a:latin typeface="Avenir"/>
              <a:ea typeface="Avenir"/>
              <a:cs typeface="Avenir"/>
              <a:sym typeface="Avenir"/>
            </a:endParaRPr>
          </a:p>
          <a:p>
            <a:pPr indent="-440255" lvl="0" marL="1219170" marR="0" rtl="0" algn="l">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b="1" lang="en" sz="2133">
                <a:solidFill>
                  <a:schemeClr val="dk1"/>
                </a:solidFill>
                <a:latin typeface="Courier New"/>
                <a:ea typeface="Courier New"/>
                <a:cs typeface="Courier New"/>
                <a:sym typeface="Courier New"/>
              </a:rPr>
              <a:t>WHERE</a:t>
            </a:r>
            <a:r>
              <a:rPr lang="en" sz="2133">
                <a:solidFill>
                  <a:srgbClr val="222222"/>
                </a:solidFill>
                <a:highlight>
                  <a:srgbClr val="FFFFFF"/>
                </a:highlight>
                <a:latin typeface="Avenir"/>
                <a:ea typeface="Avenir"/>
                <a:cs typeface="Avenir"/>
                <a:sym typeface="Avenir"/>
              </a:rPr>
              <a:t>" is the key word used to apply the filter</a:t>
            </a:r>
            <a:endParaRPr sz="2133">
              <a:solidFill>
                <a:srgbClr val="222222"/>
              </a:solidFill>
              <a:highlight>
                <a:srgbClr val="FFFFFF"/>
              </a:highlight>
              <a:latin typeface="Avenir"/>
              <a:ea typeface="Avenir"/>
              <a:cs typeface="Avenir"/>
              <a:sym typeface="Avenir"/>
            </a:endParaRPr>
          </a:p>
          <a:p>
            <a:pPr indent="-440255" lvl="0" marL="1219170" marR="0" rtl="0" algn="l">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b="1" lang="en" sz="2133">
                <a:solidFill>
                  <a:schemeClr val="dk1"/>
                </a:solidFill>
                <a:latin typeface="Courier New"/>
                <a:ea typeface="Courier New"/>
                <a:cs typeface="Courier New"/>
                <a:sym typeface="Courier New"/>
              </a:rPr>
              <a:t>LIKE</a:t>
            </a:r>
            <a:r>
              <a:rPr lang="en" sz="2133">
                <a:solidFill>
                  <a:srgbClr val="222222"/>
                </a:solidFill>
                <a:highlight>
                  <a:srgbClr val="FFFFFF"/>
                </a:highlight>
                <a:latin typeface="Avenir"/>
                <a:ea typeface="Avenir"/>
                <a:cs typeface="Avenir"/>
                <a:sym typeface="Avenir"/>
              </a:rPr>
              <a:t>" is the comparison operator that is used in conjunction with wildcards</a:t>
            </a:r>
            <a:endParaRPr sz="2133">
              <a:solidFill>
                <a:srgbClr val="222222"/>
              </a:solidFill>
              <a:highlight>
                <a:srgbClr val="FFFFFF"/>
              </a:highlight>
              <a:latin typeface="Avenir"/>
              <a:ea typeface="Avenir"/>
              <a:cs typeface="Avenir"/>
              <a:sym typeface="Avenir"/>
            </a:endParaRPr>
          </a:p>
          <a:p>
            <a:pPr indent="-440255" lvl="0" marL="1219170" marR="0" rtl="0" algn="l">
              <a:lnSpc>
                <a:spcPct val="115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 '</a:t>
            </a:r>
            <a:r>
              <a:rPr b="1" lang="en" sz="2133">
                <a:solidFill>
                  <a:srgbClr val="222222"/>
                </a:solidFill>
                <a:highlight>
                  <a:srgbClr val="FFFFFF"/>
                </a:highlight>
                <a:latin typeface="Courier New"/>
                <a:ea typeface="Courier New"/>
                <a:cs typeface="Courier New"/>
                <a:sym typeface="Courier New"/>
              </a:rPr>
              <a:t>xxx</a:t>
            </a:r>
            <a:r>
              <a:rPr lang="en" sz="2133">
                <a:solidFill>
                  <a:srgbClr val="222222"/>
                </a:solidFill>
                <a:highlight>
                  <a:srgbClr val="FFFFFF"/>
                </a:highlight>
                <a:latin typeface="Avenir"/>
                <a:ea typeface="Avenir"/>
                <a:cs typeface="Avenir"/>
                <a:sym typeface="Avenir"/>
              </a:rPr>
              <a:t>' is any specified starting pattern such as a single character or more and </a:t>
            </a:r>
            <a:r>
              <a:rPr b="1" lang="en" sz="2133">
                <a:solidFill>
                  <a:srgbClr val="222222"/>
                </a:solidFill>
                <a:highlight>
                  <a:srgbClr val="FFFFFF"/>
                </a:highlight>
                <a:latin typeface="Avenir"/>
                <a:ea typeface="Avenir"/>
                <a:cs typeface="Avenir"/>
                <a:sym typeface="Avenir"/>
              </a:rPr>
              <a:t>_</a:t>
            </a:r>
            <a:r>
              <a:rPr lang="en" sz="2133">
                <a:solidFill>
                  <a:srgbClr val="222222"/>
                </a:solidFill>
                <a:highlight>
                  <a:srgbClr val="FFFFFF"/>
                </a:highlight>
                <a:latin typeface="Avenir"/>
                <a:ea typeface="Avenir"/>
                <a:cs typeface="Avenir"/>
                <a:sym typeface="Avenir"/>
              </a:rPr>
              <a:t> matches the string with only one characters </a:t>
            </a:r>
            <a:endParaRPr b="1" sz="2133">
              <a:solidFill>
                <a:schemeClr val="dk1"/>
              </a:solidFill>
              <a:latin typeface="Avenir"/>
              <a:ea typeface="Avenir"/>
              <a:cs typeface="Avenir"/>
              <a:sym typeface="Avenir"/>
            </a:endParaRPr>
          </a:p>
        </p:txBody>
      </p:sp>
      <p:sp>
        <p:nvSpPr>
          <p:cNvPr id="636" name="Google Shape;636;p5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37" name="Google Shape;637;p5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38" name="Google Shape;638;p5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39" name="Google Shape;639;p54"/>
          <p:cNvSpPr txBox="1"/>
          <p:nvPr/>
        </p:nvSpPr>
        <p:spPr>
          <a:xfrm>
            <a:off x="1149967" y="3022600"/>
            <a:ext cx="10072400" cy="562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5"/>
          <p:cNvSpPr txBox="1"/>
          <p:nvPr/>
        </p:nvSpPr>
        <p:spPr>
          <a:xfrm>
            <a:off x="503400" y="1755567"/>
            <a:ext cx="11198800" cy="48356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_ can be used either in the first place, in the last or at both side of the string</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in the first place (“_xxx”), all those rows will be extracted from the database where the instance of column will contain string that starts with any single character and ends with ‘xxx’</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at both the ends (“_xxx_”), all those rows will be extracted from the database where the column will contain the string ‘xxx’ that starts and ends with any single character</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at the last (“xxx_”), all those rows will be extracted from the database where the column will contain string starting with ‘xxx’ followed by any single character</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can use </a:t>
            </a:r>
            <a:r>
              <a:rPr i="1" lang="en" sz="2133">
                <a:solidFill>
                  <a:schemeClr val="dk1"/>
                </a:solidFill>
                <a:highlight>
                  <a:srgbClr val="FFFFFF"/>
                </a:highlight>
                <a:latin typeface="Avenir"/>
                <a:ea typeface="Avenir"/>
                <a:cs typeface="Avenir"/>
                <a:sym typeface="Avenir"/>
              </a:rPr>
              <a:t>n</a:t>
            </a:r>
            <a:r>
              <a:rPr lang="en" sz="2133">
                <a:solidFill>
                  <a:schemeClr val="dk1"/>
                </a:solidFill>
                <a:highlight>
                  <a:srgbClr val="FFFFFF"/>
                </a:highlight>
                <a:latin typeface="Avenir"/>
                <a:ea typeface="Avenir"/>
                <a:cs typeface="Avenir"/>
                <a:sym typeface="Avenir"/>
              </a:rPr>
              <a:t> number of underscore character for matching </a:t>
            </a:r>
            <a:r>
              <a:rPr i="1" lang="en" sz="2133">
                <a:solidFill>
                  <a:schemeClr val="dk1"/>
                </a:solidFill>
                <a:highlight>
                  <a:srgbClr val="FFFFFF"/>
                </a:highlight>
                <a:latin typeface="Avenir"/>
                <a:ea typeface="Avenir"/>
                <a:cs typeface="Avenir"/>
                <a:sym typeface="Avenir"/>
              </a:rPr>
              <a:t>n</a:t>
            </a:r>
            <a:r>
              <a:rPr lang="en" sz="2133">
                <a:solidFill>
                  <a:schemeClr val="dk1"/>
                </a:solidFill>
                <a:highlight>
                  <a:srgbClr val="FFFFFF"/>
                </a:highlight>
                <a:latin typeface="Avenir"/>
                <a:ea typeface="Avenir"/>
                <a:cs typeface="Avenir"/>
                <a:sym typeface="Avenir"/>
              </a:rPr>
              <a:t> number of character </a:t>
            </a:r>
            <a:endParaRPr sz="2133">
              <a:solidFill>
                <a:schemeClr val="dk1"/>
              </a:solidFill>
              <a:highlight>
                <a:srgbClr val="FFFFFF"/>
              </a:highlight>
              <a:latin typeface="Avenir"/>
              <a:ea typeface="Avenir"/>
              <a:cs typeface="Avenir"/>
              <a:sym typeface="Avenir"/>
            </a:endParaRPr>
          </a:p>
        </p:txBody>
      </p:sp>
      <p:sp>
        <p:nvSpPr>
          <p:cNvPr id="645" name="Google Shape;645;p5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46" name="Google Shape;646;p5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47" name="Google Shape;647;p5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48" name="Google Shape;648;p5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‘_’ (underscore) Wildcard</a:t>
            </a:r>
            <a:endParaRPr sz="3200">
              <a:solidFill>
                <a:srgbClr val="434343"/>
              </a:solidFill>
              <a:latin typeface="Avenir"/>
              <a:ea typeface="Avenir"/>
              <a:cs typeface="Avenir"/>
              <a:sym typeface="Aveni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6"/>
          <p:cNvSpPr txBox="1"/>
          <p:nvPr/>
        </p:nvSpPr>
        <p:spPr>
          <a:xfrm>
            <a:off x="503400" y="1653967"/>
            <a:ext cx="11013600" cy="2148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Let us understand these usage one-by-one with examples</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rPr b="1" lang="en" sz="2133">
                <a:solidFill>
                  <a:schemeClr val="dk1"/>
                </a:solidFill>
                <a:highlight>
                  <a:srgbClr val="FFFFFF"/>
                </a:highlight>
                <a:latin typeface="Avenir"/>
                <a:ea typeface="Avenir"/>
                <a:cs typeface="Avenir"/>
                <a:sym typeface="Avenir"/>
              </a:rPr>
              <a:t>Scenario - 1</a:t>
            </a:r>
            <a:endParaRPr b="1"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Consider the movies table</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133">
              <a:solidFill>
                <a:schemeClr val="dk1"/>
              </a:solidFill>
              <a:highlight>
                <a:srgbClr val="FFFFFF"/>
              </a:highlight>
              <a:latin typeface="Courier New"/>
              <a:ea typeface="Courier New"/>
              <a:cs typeface="Courier New"/>
              <a:sym typeface="Courier New"/>
            </a:endParaRPr>
          </a:p>
        </p:txBody>
      </p:sp>
      <p:sp>
        <p:nvSpPr>
          <p:cNvPr id="654" name="Google Shape;654;p5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55" name="Google Shape;655;p5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56" name="Google Shape;656;p5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pic>
        <p:nvPicPr>
          <p:cNvPr id="657" name="Google Shape;657;p56"/>
          <p:cNvPicPr preferRelativeResize="0"/>
          <p:nvPr/>
        </p:nvPicPr>
        <p:blipFill rotWithShape="1">
          <a:blip r:embed="rId4">
            <a:alphaModFix/>
          </a:blip>
          <a:srcRect b="44093" l="0" r="0" t="0"/>
          <a:stretch/>
        </p:blipFill>
        <p:spPr>
          <a:xfrm>
            <a:off x="1328467" y="3226801"/>
            <a:ext cx="9535067" cy="1481100"/>
          </a:xfrm>
          <a:prstGeom prst="rect">
            <a:avLst/>
          </a:prstGeom>
          <a:noFill/>
          <a:ln cap="flat" cmpd="sng" w="19050">
            <a:solidFill>
              <a:schemeClr val="dk2"/>
            </a:solidFill>
            <a:prstDash val="solid"/>
            <a:round/>
            <a:headEnd len="sm" w="sm" type="none"/>
            <a:tailEnd len="sm" w="sm" type="none"/>
          </a:ln>
        </p:spPr>
      </p:pic>
      <p:cxnSp>
        <p:nvCxnSpPr>
          <p:cNvPr id="658" name="Google Shape;658;p56"/>
          <p:cNvCxnSpPr/>
          <p:nvPr/>
        </p:nvCxnSpPr>
        <p:spPr>
          <a:xfrm>
            <a:off x="8570800" y="4475067"/>
            <a:ext cx="14800" cy="1210400"/>
          </a:xfrm>
          <a:prstGeom prst="straightConnector1">
            <a:avLst/>
          </a:prstGeom>
          <a:noFill/>
          <a:ln cap="flat" cmpd="sng" w="9525">
            <a:solidFill>
              <a:srgbClr val="1155CC"/>
            </a:solidFill>
            <a:prstDash val="solid"/>
            <a:round/>
            <a:headEnd len="med" w="med" type="stealth"/>
            <a:tailEnd len="sm" w="sm" type="none"/>
          </a:ln>
        </p:spPr>
      </p:cxnSp>
      <p:sp>
        <p:nvSpPr>
          <p:cNvPr id="659" name="Google Shape;659;p56"/>
          <p:cNvSpPr txBox="1"/>
          <p:nvPr/>
        </p:nvSpPr>
        <p:spPr>
          <a:xfrm>
            <a:off x="5080000" y="5328567"/>
            <a:ext cx="6437200" cy="11100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2133">
                <a:solidFill>
                  <a:schemeClr val="dk1"/>
                </a:solidFill>
                <a:highlight>
                  <a:srgbClr val="FFFFFF"/>
                </a:highlight>
                <a:latin typeface="Avenir"/>
                <a:ea typeface="Avenir"/>
                <a:cs typeface="Avenir"/>
                <a:sym typeface="Avenir"/>
              </a:rPr>
              <a:t>Most of the movie in the table are cross-genre (blended genres) movies</a:t>
            </a:r>
            <a:endParaRPr sz="2400">
              <a:solidFill>
                <a:schemeClr val="dk1"/>
              </a:solidFill>
              <a:latin typeface="Calibri"/>
              <a:ea typeface="Calibri"/>
              <a:cs typeface="Calibri"/>
              <a:sym typeface="Calibri"/>
            </a:endParaRPr>
          </a:p>
        </p:txBody>
      </p:sp>
      <p:sp>
        <p:nvSpPr>
          <p:cNvPr id="660" name="Google Shape;660;p5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‘_’ (underscore) Wildcard</a:t>
            </a:r>
            <a:endParaRPr sz="3200">
              <a:solidFill>
                <a:srgbClr val="434343"/>
              </a:solidFill>
              <a:latin typeface="Avenir"/>
              <a:ea typeface="Avenir"/>
              <a:cs typeface="Avenir"/>
              <a:sym typeface="Aveni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7"/>
          <p:cNvSpPr txBox="1"/>
          <p:nvPr/>
        </p:nvSpPr>
        <p:spPr>
          <a:xfrm>
            <a:off x="503400" y="1653967"/>
            <a:ext cx="11013600" cy="18756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want to retrieve the name of all the movies that are not cross genre movies but are pure genre movie, say just the children category, from the year 2010</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Below is the SQL statement that can help you take a look at all the movie names from the year 2010 that belongs only to the children category</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400">
              <a:solidFill>
                <a:schemeClr val="dk1"/>
              </a:solidFill>
              <a:highlight>
                <a:srgbClr val="FFFFFF"/>
              </a:highlight>
              <a:latin typeface="Courier New"/>
              <a:ea typeface="Courier New"/>
              <a:cs typeface="Courier New"/>
              <a:sym typeface="Courier New"/>
            </a:endParaRPr>
          </a:p>
        </p:txBody>
      </p:sp>
      <p:sp>
        <p:nvSpPr>
          <p:cNvPr id="666" name="Google Shape;666;p5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67" name="Google Shape;667;p5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68" name="Google Shape;668;p5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pic>
        <p:nvPicPr>
          <p:cNvPr id="669" name="Google Shape;669;p57"/>
          <p:cNvPicPr preferRelativeResize="0"/>
          <p:nvPr/>
        </p:nvPicPr>
        <p:blipFill rotWithShape="1">
          <a:blip r:embed="rId4">
            <a:alphaModFix/>
          </a:blip>
          <a:srcRect b="0" l="0" r="0" t="0"/>
          <a:stretch/>
        </p:blipFill>
        <p:spPr>
          <a:xfrm>
            <a:off x="2169767" y="4263034"/>
            <a:ext cx="7923467" cy="2255033"/>
          </a:xfrm>
          <a:prstGeom prst="rect">
            <a:avLst/>
          </a:prstGeom>
          <a:noFill/>
          <a:ln cap="flat" cmpd="sng" w="19050">
            <a:solidFill>
              <a:schemeClr val="dk2"/>
            </a:solidFill>
            <a:prstDash val="solid"/>
            <a:round/>
            <a:headEnd len="sm" w="sm" type="none"/>
            <a:tailEnd len="sm" w="sm" type="none"/>
          </a:ln>
        </p:spPr>
      </p:pic>
      <p:sp>
        <p:nvSpPr>
          <p:cNvPr id="670" name="Google Shape;670;p57"/>
          <p:cNvSpPr txBox="1"/>
          <p:nvPr/>
        </p:nvSpPr>
        <p:spPr>
          <a:xfrm>
            <a:off x="503400" y="3614167"/>
            <a:ext cx="11385200" cy="3860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b="1" lang="en" sz="1933">
                <a:solidFill>
                  <a:schemeClr val="dk1"/>
                </a:solidFill>
                <a:highlight>
                  <a:srgbClr val="FFFFFF"/>
                </a:highlight>
                <a:latin typeface="Courier New"/>
                <a:ea typeface="Courier New"/>
                <a:cs typeface="Courier New"/>
                <a:sym typeface="Courier New"/>
              </a:rPr>
              <a:t>SELECT * FROM movies WHERE genres LIKE "children_" AND title LIKE '%2010%';</a:t>
            </a:r>
            <a:endParaRPr b="1" sz="1933">
              <a:solidFill>
                <a:schemeClr val="dk1"/>
              </a:solidFill>
              <a:highlight>
                <a:srgbClr val="FFFFFF"/>
              </a:highlight>
              <a:latin typeface="Courier New"/>
              <a:ea typeface="Courier New"/>
              <a:cs typeface="Courier New"/>
              <a:sym typeface="Courier New"/>
            </a:endParaRPr>
          </a:p>
        </p:txBody>
      </p:sp>
      <p:sp>
        <p:nvSpPr>
          <p:cNvPr id="671" name="Google Shape;671;p5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‘_’ (underscore) Wildcard</a:t>
            </a:r>
            <a:endParaRPr sz="3200">
              <a:solidFill>
                <a:srgbClr val="434343"/>
              </a:solidFill>
              <a:latin typeface="Avenir"/>
              <a:ea typeface="Avenir"/>
              <a:cs typeface="Avenir"/>
              <a:sym typeface="Avenir"/>
            </a:endParaRPr>
          </a:p>
        </p:txBody>
      </p:sp>
      <p:sp>
        <p:nvSpPr>
          <p:cNvPr id="672" name="Google Shape;672;p57"/>
          <p:cNvSpPr txBox="1"/>
          <p:nvPr/>
        </p:nvSpPr>
        <p:spPr>
          <a:xfrm>
            <a:off x="461700" y="3709233"/>
            <a:ext cx="11273200" cy="459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8"/>
          <p:cNvSpPr txBox="1"/>
          <p:nvPr/>
        </p:nvSpPr>
        <p:spPr>
          <a:xfrm>
            <a:off x="503400" y="2060367"/>
            <a:ext cx="11183600" cy="28020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b="1" i="1" lang="en" sz="2133">
                <a:solidFill>
                  <a:schemeClr val="dk1"/>
                </a:solidFill>
                <a:highlight>
                  <a:srgbClr val="FFFFFF"/>
                </a:highlight>
                <a:latin typeface="Avenir"/>
                <a:ea typeface="Avenir"/>
                <a:cs typeface="Avenir"/>
                <a:sym typeface="Avenir"/>
              </a:rPr>
              <a:t>NOT</a:t>
            </a:r>
            <a:r>
              <a:rPr lang="en" sz="2133">
                <a:solidFill>
                  <a:schemeClr val="dk1"/>
                </a:solidFill>
                <a:highlight>
                  <a:srgbClr val="FFFFFF"/>
                </a:highlight>
                <a:latin typeface="Avenir"/>
                <a:ea typeface="Avenir"/>
                <a:cs typeface="Avenir"/>
                <a:sym typeface="Avenir"/>
              </a:rPr>
              <a:t> logical operator can be used together with the wildcards to return rows that do not match the specified pattern</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Suppose we want to retrieve movies that were not released in the year 1900s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We would use the NOT logical operator together with the underscore as well as the percent wildcard to get our results ( Yes!! You can use combination of wildcards)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sz="2133">
              <a:solidFill>
                <a:schemeClr val="dk1"/>
              </a:solidFill>
              <a:latin typeface="Avenir"/>
              <a:ea typeface="Avenir"/>
              <a:cs typeface="Avenir"/>
              <a:sym typeface="Avenir"/>
            </a:endParaRPr>
          </a:p>
        </p:txBody>
      </p:sp>
      <p:sp>
        <p:nvSpPr>
          <p:cNvPr id="678" name="Google Shape;678;p5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79" name="Google Shape;679;p5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80" name="Google Shape;680;p5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81" name="Google Shape;681;p5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a:t>
            </a:r>
            <a:r>
              <a:rPr i="1" lang="en" sz="3200">
                <a:solidFill>
                  <a:srgbClr val="434343"/>
                </a:solidFill>
                <a:latin typeface="Avenir"/>
                <a:ea typeface="Avenir"/>
                <a:cs typeface="Avenir"/>
                <a:sym typeface="Avenir"/>
              </a:rPr>
              <a:t>NOT </a:t>
            </a:r>
            <a:r>
              <a:rPr lang="en" sz="3200">
                <a:solidFill>
                  <a:srgbClr val="434343"/>
                </a:solidFill>
                <a:latin typeface="Avenir"/>
                <a:ea typeface="Avenir"/>
                <a:cs typeface="Avenir"/>
                <a:sym typeface="Avenir"/>
              </a:rPr>
              <a:t> Logical Operator</a:t>
            </a:r>
            <a:endParaRPr sz="3200">
              <a:solidFill>
                <a:srgbClr val="434343"/>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Not Null-Constraint</a:t>
            </a:r>
            <a:endParaRPr sz="6667">
              <a:solidFill>
                <a:srgbClr val="7F7F7F"/>
              </a:solidFill>
              <a:latin typeface="Calibri"/>
              <a:ea typeface="Calibri"/>
              <a:cs typeface="Calibri"/>
              <a:sym typeface="Calibri"/>
            </a:endParaRPr>
          </a:p>
        </p:txBody>
      </p:sp>
      <p:sp>
        <p:nvSpPr>
          <p:cNvPr id="139" name="Google Shape;139;p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0" name="Google Shape;140;p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1" name="Google Shape;141;p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9"/>
          <p:cNvSpPr txBox="1"/>
          <p:nvPr/>
        </p:nvSpPr>
        <p:spPr>
          <a:xfrm>
            <a:off x="503400" y="1450767"/>
            <a:ext cx="11013600" cy="5340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Below is the script that retrieves movie name not belonging to 1900s</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400">
              <a:solidFill>
                <a:schemeClr val="dk1"/>
              </a:solidFill>
              <a:highlight>
                <a:srgbClr val="FFFFFF"/>
              </a:highlight>
              <a:latin typeface="Courier New"/>
              <a:ea typeface="Courier New"/>
              <a:cs typeface="Courier New"/>
              <a:sym typeface="Courier New"/>
            </a:endParaRPr>
          </a:p>
        </p:txBody>
      </p:sp>
      <p:sp>
        <p:nvSpPr>
          <p:cNvPr id="687" name="Google Shape;687;p5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88" name="Google Shape;688;p5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89" name="Google Shape;689;p5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90" name="Google Shape;690;p5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a:t>
            </a:r>
            <a:r>
              <a:rPr i="1" lang="en" sz="3200">
                <a:solidFill>
                  <a:srgbClr val="434343"/>
                </a:solidFill>
                <a:latin typeface="Avenir"/>
                <a:ea typeface="Avenir"/>
                <a:cs typeface="Avenir"/>
                <a:sym typeface="Avenir"/>
              </a:rPr>
              <a:t>NOT </a:t>
            </a:r>
            <a:r>
              <a:rPr lang="en" sz="3200">
                <a:solidFill>
                  <a:srgbClr val="434343"/>
                </a:solidFill>
                <a:latin typeface="Avenir"/>
                <a:ea typeface="Avenir"/>
                <a:cs typeface="Avenir"/>
                <a:sym typeface="Avenir"/>
              </a:rPr>
              <a:t> Logical Operator</a:t>
            </a:r>
            <a:endParaRPr sz="3200">
              <a:solidFill>
                <a:srgbClr val="434343"/>
              </a:solidFill>
              <a:latin typeface="Avenir"/>
              <a:ea typeface="Avenir"/>
              <a:cs typeface="Avenir"/>
              <a:sym typeface="Avenir"/>
            </a:endParaRPr>
          </a:p>
        </p:txBody>
      </p:sp>
      <p:pic>
        <p:nvPicPr>
          <p:cNvPr id="691" name="Google Shape;691;p59"/>
          <p:cNvPicPr preferRelativeResize="0"/>
          <p:nvPr/>
        </p:nvPicPr>
        <p:blipFill rotWithShape="1">
          <a:blip r:embed="rId4">
            <a:alphaModFix/>
          </a:blip>
          <a:srcRect b="25148" l="0" r="0" t="0"/>
          <a:stretch/>
        </p:blipFill>
        <p:spPr>
          <a:xfrm>
            <a:off x="2990300" y="2991834"/>
            <a:ext cx="6039800" cy="2478733"/>
          </a:xfrm>
          <a:prstGeom prst="rect">
            <a:avLst/>
          </a:prstGeom>
          <a:noFill/>
          <a:ln cap="flat" cmpd="sng" w="9525">
            <a:solidFill>
              <a:schemeClr val="dk2"/>
            </a:solidFill>
            <a:prstDash val="solid"/>
            <a:round/>
            <a:headEnd len="sm" w="sm" type="none"/>
            <a:tailEnd len="sm" w="sm" type="none"/>
          </a:ln>
        </p:spPr>
      </p:pic>
      <p:sp>
        <p:nvSpPr>
          <p:cNvPr id="692" name="Google Shape;692;p59"/>
          <p:cNvSpPr txBox="1"/>
          <p:nvPr/>
        </p:nvSpPr>
        <p:spPr>
          <a:xfrm>
            <a:off x="812800" y="2289567"/>
            <a:ext cx="11148000" cy="704400"/>
          </a:xfrm>
          <a:prstGeom prst="rect">
            <a:avLst/>
          </a:prstGeom>
          <a:noFill/>
          <a:ln>
            <a:noFill/>
          </a:ln>
        </p:spPr>
        <p:txBody>
          <a:bodyPr anchorCtr="0" anchor="t" bIns="121900" lIns="121900" spcFirstLastPara="1" rIns="121900" wrap="square" tIns="121900">
            <a:noAutofit/>
          </a:bodyPr>
          <a:lstStyle/>
          <a:p>
            <a:pPr indent="609585" lvl="0" marL="609585" marR="0" rtl="0" algn="just">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SELECT * FROM movies WHERE title NOT LIKE '%19__%';</a:t>
            </a:r>
            <a:endParaRPr sz="2400">
              <a:solidFill>
                <a:schemeClr val="dk1"/>
              </a:solidFill>
              <a:latin typeface="Calibri"/>
              <a:ea typeface="Calibri"/>
              <a:cs typeface="Calibri"/>
              <a:sym typeface="Calibri"/>
            </a:endParaRPr>
          </a:p>
        </p:txBody>
      </p:sp>
      <p:sp>
        <p:nvSpPr>
          <p:cNvPr id="693" name="Google Shape;693;p59"/>
          <p:cNvSpPr txBox="1"/>
          <p:nvPr/>
        </p:nvSpPr>
        <p:spPr>
          <a:xfrm>
            <a:off x="503400" y="5819567"/>
            <a:ext cx="11013600" cy="5340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Notice that we have used two percent operator at both the ends and two underscore operators right after ‘19’</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400">
              <a:solidFill>
                <a:schemeClr val="dk1"/>
              </a:solidFill>
              <a:highlight>
                <a:srgbClr val="FFFFFF"/>
              </a:highlight>
              <a:latin typeface="Courier New"/>
              <a:ea typeface="Courier New"/>
              <a:cs typeface="Courier New"/>
              <a:sym typeface="Courier New"/>
            </a:endParaRPr>
          </a:p>
        </p:txBody>
      </p:sp>
      <p:sp>
        <p:nvSpPr>
          <p:cNvPr id="694" name="Google Shape;694;p59"/>
          <p:cNvSpPr txBox="1"/>
          <p:nvPr/>
        </p:nvSpPr>
        <p:spPr>
          <a:xfrm>
            <a:off x="1985700" y="2388433"/>
            <a:ext cx="8543200" cy="459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0"/>
          <p:cNvSpPr txBox="1"/>
          <p:nvPr/>
        </p:nvSpPr>
        <p:spPr>
          <a:xfrm>
            <a:off x="503400" y="2060367"/>
            <a:ext cx="11013600" cy="32128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rgbClr val="222222"/>
                </a:solidFill>
                <a:highlight>
                  <a:srgbClr val="FFFFFF"/>
                </a:highlight>
                <a:latin typeface="Avenir"/>
                <a:ea typeface="Avenir"/>
                <a:cs typeface="Avenir"/>
                <a:sym typeface="Avenir"/>
              </a:rPr>
              <a:t>The </a:t>
            </a:r>
            <a:r>
              <a:rPr i="1" lang="en" sz="2133">
                <a:solidFill>
                  <a:srgbClr val="222222"/>
                </a:solidFill>
                <a:highlight>
                  <a:srgbClr val="FFFFFF"/>
                </a:highlight>
                <a:latin typeface="Avenir"/>
                <a:ea typeface="Avenir"/>
                <a:cs typeface="Avenir"/>
                <a:sym typeface="Avenir"/>
              </a:rPr>
              <a:t>ESCAPE </a:t>
            </a:r>
            <a:r>
              <a:rPr lang="en" sz="2133">
                <a:solidFill>
                  <a:srgbClr val="222222"/>
                </a:solidFill>
                <a:highlight>
                  <a:srgbClr val="FFFFFF"/>
                </a:highlight>
                <a:latin typeface="Avenir"/>
                <a:ea typeface="Avenir"/>
                <a:cs typeface="Avenir"/>
                <a:sym typeface="Avenir"/>
              </a:rPr>
              <a:t>keyword is used to </a:t>
            </a:r>
            <a:r>
              <a:rPr b="1" lang="en" sz="2133">
                <a:solidFill>
                  <a:srgbClr val="222222"/>
                </a:solidFill>
                <a:highlight>
                  <a:srgbClr val="FFFFFF"/>
                </a:highlight>
                <a:latin typeface="Avenir"/>
                <a:ea typeface="Avenir"/>
                <a:cs typeface="Avenir"/>
                <a:sym typeface="Avenir"/>
              </a:rPr>
              <a:t>escape pattern matching characters</a:t>
            </a:r>
            <a:r>
              <a:rPr lang="en" sz="2133">
                <a:solidFill>
                  <a:srgbClr val="222222"/>
                </a:solidFill>
                <a:highlight>
                  <a:srgbClr val="FFFFFF"/>
                </a:highlight>
                <a:latin typeface="Avenir"/>
                <a:ea typeface="Avenir"/>
                <a:cs typeface="Avenir"/>
                <a:sym typeface="Avenir"/>
              </a:rPr>
              <a:t> such as the (%) percentage and underscore (_) if they form part of the data.</a:t>
            </a:r>
            <a:endParaRPr sz="2133">
              <a:solidFill>
                <a:srgbClr val="222222"/>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rgbClr val="222222"/>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rgbClr val="222222"/>
              </a:solidFill>
              <a:highlight>
                <a:srgbClr val="FFFFFF"/>
              </a:highlight>
              <a:latin typeface="Avenir"/>
              <a:ea typeface="Avenir"/>
              <a:cs typeface="Avenir"/>
              <a:sym typeface="Avenir"/>
            </a:endParaRPr>
          </a:p>
          <a:p>
            <a:pPr indent="-440255" lvl="0" marL="609585" marR="0" rtl="0" algn="just">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For example, movies like </a:t>
            </a:r>
            <a:r>
              <a:rPr i="1" lang="en" sz="2133">
                <a:solidFill>
                  <a:srgbClr val="222222"/>
                </a:solidFill>
                <a:highlight>
                  <a:srgbClr val="FFFFFF"/>
                </a:highlight>
                <a:latin typeface="Avenir"/>
                <a:ea typeface="Avenir"/>
                <a:cs typeface="Avenir"/>
                <a:sym typeface="Avenir"/>
              </a:rPr>
              <a:t>100% Love </a:t>
            </a:r>
            <a:r>
              <a:rPr lang="en" sz="2133">
                <a:solidFill>
                  <a:srgbClr val="222222"/>
                </a:solidFill>
                <a:highlight>
                  <a:srgbClr val="FFFFFF"/>
                </a:highlight>
                <a:latin typeface="Avenir"/>
                <a:ea typeface="Avenir"/>
                <a:cs typeface="Avenir"/>
                <a:sym typeface="Avenir"/>
              </a:rPr>
              <a:t>has the % symbol in its title, if we try to search the name of such movies using wildcard filtering the % in the title would be treated as wildcard</a:t>
            </a:r>
            <a:endParaRPr sz="2133">
              <a:solidFill>
                <a:srgbClr val="222222"/>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rgbClr val="222222"/>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rgbClr val="222222"/>
              </a:solidFill>
              <a:highlight>
                <a:srgbClr val="FFFFFF"/>
              </a:highlight>
              <a:latin typeface="Avenir"/>
              <a:ea typeface="Avenir"/>
              <a:cs typeface="Avenir"/>
              <a:sym typeface="Avenir"/>
            </a:endParaRPr>
          </a:p>
          <a:p>
            <a:pPr indent="-440255" lvl="0" marL="609585" marR="0" rtl="0" algn="just">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  To make such characters treated as string, we use the </a:t>
            </a:r>
            <a:r>
              <a:rPr i="1" lang="en" sz="2133">
                <a:solidFill>
                  <a:srgbClr val="222222"/>
                </a:solidFill>
                <a:highlight>
                  <a:srgbClr val="FFFFFF"/>
                </a:highlight>
                <a:latin typeface="Avenir"/>
                <a:ea typeface="Avenir"/>
                <a:cs typeface="Avenir"/>
                <a:sym typeface="Avenir"/>
              </a:rPr>
              <a:t>ESCAPE</a:t>
            </a:r>
            <a:r>
              <a:rPr lang="en" sz="2133">
                <a:solidFill>
                  <a:srgbClr val="222222"/>
                </a:solidFill>
                <a:highlight>
                  <a:srgbClr val="FFFFFF"/>
                </a:highlight>
                <a:latin typeface="Avenir"/>
                <a:ea typeface="Avenir"/>
                <a:cs typeface="Avenir"/>
                <a:sym typeface="Avenir"/>
              </a:rPr>
              <a:t> keyword</a:t>
            </a:r>
            <a:endParaRPr sz="2133">
              <a:solidFill>
                <a:srgbClr val="222222"/>
              </a:solidFill>
              <a:highlight>
                <a:srgbClr val="FFFFFF"/>
              </a:highlight>
              <a:latin typeface="Avenir"/>
              <a:ea typeface="Avenir"/>
              <a:cs typeface="Avenir"/>
              <a:sym typeface="Avenir"/>
            </a:endParaRPr>
          </a:p>
        </p:txBody>
      </p:sp>
      <p:sp>
        <p:nvSpPr>
          <p:cNvPr id="700" name="Google Shape;700;p6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01" name="Google Shape;701;p6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02" name="Google Shape;702;p6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03" name="Google Shape;703;p6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a:t>
            </a:r>
            <a:r>
              <a:rPr i="1" lang="en" sz="3200">
                <a:solidFill>
                  <a:srgbClr val="434343"/>
                </a:solidFill>
                <a:latin typeface="Avenir"/>
                <a:ea typeface="Avenir"/>
                <a:cs typeface="Avenir"/>
                <a:sym typeface="Avenir"/>
              </a:rPr>
              <a:t>Escape </a:t>
            </a:r>
            <a:r>
              <a:rPr lang="en" sz="3200">
                <a:solidFill>
                  <a:srgbClr val="434343"/>
                </a:solidFill>
                <a:latin typeface="Avenir"/>
                <a:ea typeface="Avenir"/>
                <a:cs typeface="Avenir"/>
                <a:sym typeface="Avenir"/>
              </a:rPr>
              <a:t>operator</a:t>
            </a:r>
            <a:endParaRPr sz="3200">
              <a:solidFill>
                <a:srgbClr val="434343"/>
              </a:solidFill>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1"/>
          <p:cNvSpPr txBox="1"/>
          <p:nvPr/>
        </p:nvSpPr>
        <p:spPr>
          <a:xfrm>
            <a:off x="503400" y="1450767"/>
            <a:ext cx="11013600" cy="5340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We use below query to retrieve movie name that has the % character in its name:</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b="1" sz="2400">
              <a:solidFill>
                <a:schemeClr val="dk1"/>
              </a:solidFill>
              <a:highlight>
                <a:srgbClr val="FFFFFF"/>
              </a:highlight>
              <a:latin typeface="Courier New"/>
              <a:ea typeface="Courier New"/>
              <a:cs typeface="Courier New"/>
              <a:sym typeface="Courier New"/>
            </a:endParaRPr>
          </a:p>
        </p:txBody>
      </p:sp>
      <p:sp>
        <p:nvSpPr>
          <p:cNvPr id="709" name="Google Shape;709;p6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10" name="Google Shape;710;p6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11" name="Google Shape;711;p6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12" name="Google Shape;712;p6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a:t>
            </a:r>
            <a:r>
              <a:rPr i="1" lang="en" sz="3200">
                <a:solidFill>
                  <a:srgbClr val="434343"/>
                </a:solidFill>
                <a:latin typeface="Avenir"/>
                <a:ea typeface="Avenir"/>
                <a:cs typeface="Avenir"/>
                <a:sym typeface="Avenir"/>
              </a:rPr>
              <a:t>NOT </a:t>
            </a:r>
            <a:r>
              <a:rPr lang="en" sz="3200">
                <a:solidFill>
                  <a:srgbClr val="434343"/>
                </a:solidFill>
                <a:latin typeface="Avenir"/>
                <a:ea typeface="Avenir"/>
                <a:cs typeface="Avenir"/>
                <a:sym typeface="Avenir"/>
              </a:rPr>
              <a:t> Logical Operator</a:t>
            </a:r>
            <a:endParaRPr sz="3200">
              <a:solidFill>
                <a:srgbClr val="434343"/>
              </a:solidFill>
              <a:latin typeface="Avenir"/>
              <a:ea typeface="Avenir"/>
              <a:cs typeface="Avenir"/>
              <a:sym typeface="Avenir"/>
            </a:endParaRPr>
          </a:p>
        </p:txBody>
      </p:sp>
      <p:sp>
        <p:nvSpPr>
          <p:cNvPr id="713" name="Google Shape;713;p61"/>
          <p:cNvSpPr txBox="1"/>
          <p:nvPr/>
        </p:nvSpPr>
        <p:spPr>
          <a:xfrm>
            <a:off x="812800" y="1984767"/>
            <a:ext cx="11148000" cy="704400"/>
          </a:xfrm>
          <a:prstGeom prst="rect">
            <a:avLst/>
          </a:prstGeom>
          <a:noFill/>
          <a:ln>
            <a:noFill/>
          </a:ln>
        </p:spPr>
        <p:txBody>
          <a:bodyPr anchorCtr="0" anchor="t" bIns="121900" lIns="121900" spcFirstLastPara="1" rIns="121900" wrap="square" tIns="121900">
            <a:noAutofit/>
          </a:bodyPr>
          <a:lstStyle/>
          <a:p>
            <a:pPr indent="0" lvl="0" marL="609585" marR="0" rtl="0" algn="just">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 SELECT * FROM movies WHERE title LIKE '%#%%' ESCAPE '#';</a:t>
            </a:r>
            <a:endParaRPr sz="2400">
              <a:solidFill>
                <a:schemeClr val="dk1"/>
              </a:solidFill>
              <a:latin typeface="Calibri"/>
              <a:ea typeface="Calibri"/>
              <a:cs typeface="Calibri"/>
              <a:sym typeface="Calibri"/>
            </a:endParaRPr>
          </a:p>
        </p:txBody>
      </p:sp>
      <p:sp>
        <p:nvSpPr>
          <p:cNvPr id="714" name="Google Shape;714;p61"/>
          <p:cNvSpPr txBox="1"/>
          <p:nvPr/>
        </p:nvSpPr>
        <p:spPr>
          <a:xfrm>
            <a:off x="503400" y="5413167"/>
            <a:ext cx="11013600" cy="1219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Here </a:t>
            </a:r>
            <a:r>
              <a:rPr lang="en" sz="2133">
                <a:solidFill>
                  <a:srgbClr val="222222"/>
                </a:solidFill>
                <a:highlight>
                  <a:srgbClr val="FFFFFF"/>
                </a:highlight>
                <a:latin typeface="Avenir"/>
                <a:ea typeface="Avenir"/>
                <a:cs typeface="Avenir"/>
                <a:sym typeface="Avenir"/>
              </a:rPr>
              <a:t>note the double "</a:t>
            </a:r>
            <a:r>
              <a:rPr b="1" lang="en" sz="2133">
                <a:solidFill>
                  <a:srgbClr val="222222"/>
                </a:solidFill>
                <a:highlight>
                  <a:srgbClr val="FFFFFF"/>
                </a:highlight>
                <a:latin typeface="Avenir"/>
                <a:ea typeface="Avenir"/>
                <a:cs typeface="Avenir"/>
                <a:sym typeface="Avenir"/>
              </a:rPr>
              <a:t>%</a:t>
            </a:r>
            <a:r>
              <a:rPr lang="en" sz="2133">
                <a:solidFill>
                  <a:srgbClr val="222222"/>
                </a:solidFill>
                <a:highlight>
                  <a:srgbClr val="FFFFFF"/>
                </a:highlight>
                <a:latin typeface="Avenir"/>
                <a:ea typeface="Avenir"/>
                <a:cs typeface="Avenir"/>
                <a:sym typeface="Avenir"/>
              </a:rPr>
              <a:t>%" in the LIKE predicate, the first one in red "</a:t>
            </a:r>
            <a:r>
              <a:rPr b="1" lang="en" sz="2133">
                <a:solidFill>
                  <a:srgbClr val="222222"/>
                </a:solidFill>
                <a:highlight>
                  <a:srgbClr val="FFFFFF"/>
                </a:highlight>
                <a:latin typeface="Avenir"/>
                <a:ea typeface="Avenir"/>
                <a:cs typeface="Avenir"/>
                <a:sym typeface="Avenir"/>
              </a:rPr>
              <a:t>%</a:t>
            </a:r>
            <a:r>
              <a:rPr lang="en" sz="2133">
                <a:solidFill>
                  <a:srgbClr val="222222"/>
                </a:solidFill>
                <a:highlight>
                  <a:srgbClr val="FFFFFF"/>
                </a:highlight>
                <a:latin typeface="Avenir"/>
                <a:ea typeface="Avenir"/>
                <a:cs typeface="Avenir"/>
                <a:sym typeface="Avenir"/>
              </a:rPr>
              <a:t>" is treated as part of the string to be searched for. The other one is used to match any number of characters that follow</a:t>
            </a:r>
            <a:endParaRPr b="1" sz="2133">
              <a:solidFill>
                <a:schemeClr val="dk1"/>
              </a:solidFill>
              <a:highlight>
                <a:srgbClr val="FFFFFF"/>
              </a:highlight>
              <a:latin typeface="Avenir"/>
              <a:ea typeface="Avenir"/>
              <a:cs typeface="Avenir"/>
              <a:sym typeface="Avenir"/>
            </a:endParaRPr>
          </a:p>
        </p:txBody>
      </p:sp>
      <p:pic>
        <p:nvPicPr>
          <p:cNvPr id="715" name="Google Shape;715;p61"/>
          <p:cNvPicPr preferRelativeResize="0"/>
          <p:nvPr/>
        </p:nvPicPr>
        <p:blipFill rotWithShape="1">
          <a:blip r:embed="rId4">
            <a:alphaModFix/>
          </a:blip>
          <a:srcRect b="0" l="0" r="0" t="0"/>
          <a:stretch/>
        </p:blipFill>
        <p:spPr>
          <a:xfrm>
            <a:off x="2018814" y="2754001"/>
            <a:ext cx="8698820" cy="2659167"/>
          </a:xfrm>
          <a:prstGeom prst="rect">
            <a:avLst/>
          </a:prstGeom>
          <a:noFill/>
          <a:ln cap="flat" cmpd="sng" w="19050">
            <a:solidFill>
              <a:schemeClr val="dk2"/>
            </a:solidFill>
            <a:prstDash val="solid"/>
            <a:round/>
            <a:headEnd len="sm" w="sm" type="none"/>
            <a:tailEnd len="sm" w="sm" type="none"/>
          </a:ln>
        </p:spPr>
      </p:pic>
      <p:sp>
        <p:nvSpPr>
          <p:cNvPr id="716" name="Google Shape;716;p61"/>
          <p:cNvSpPr txBox="1"/>
          <p:nvPr/>
        </p:nvSpPr>
        <p:spPr>
          <a:xfrm>
            <a:off x="1568667" y="2083633"/>
            <a:ext cx="9431200" cy="459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2"/>
          <p:cNvSpPr txBox="1"/>
          <p:nvPr/>
        </p:nvSpPr>
        <p:spPr>
          <a:xfrm>
            <a:off x="503400" y="2365167"/>
            <a:ext cx="11013600" cy="32460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The </a:t>
            </a:r>
            <a:r>
              <a:rPr b="1" i="1" lang="en" sz="2133">
                <a:solidFill>
                  <a:srgbClr val="222222"/>
                </a:solidFill>
                <a:highlight>
                  <a:srgbClr val="FFFFFF"/>
                </a:highlight>
                <a:latin typeface="Avenir"/>
                <a:ea typeface="Avenir"/>
                <a:cs typeface="Avenir"/>
                <a:sym typeface="Avenir"/>
              </a:rPr>
              <a:t>LIKE</a:t>
            </a:r>
            <a:r>
              <a:rPr lang="en" sz="2133">
                <a:solidFill>
                  <a:srgbClr val="222222"/>
                </a:solidFill>
                <a:highlight>
                  <a:srgbClr val="FFFFFF"/>
                </a:highlight>
                <a:latin typeface="Avenir"/>
                <a:ea typeface="Avenir"/>
                <a:cs typeface="Avenir"/>
                <a:sym typeface="Avenir"/>
              </a:rPr>
              <a:t> predicate &amp; </a:t>
            </a:r>
            <a:r>
              <a:rPr b="1" i="1" lang="en" sz="2133">
                <a:solidFill>
                  <a:srgbClr val="222222"/>
                </a:solidFill>
                <a:highlight>
                  <a:srgbClr val="FFFFFF"/>
                </a:highlight>
                <a:latin typeface="Avenir"/>
                <a:ea typeface="Avenir"/>
                <a:cs typeface="Avenir"/>
                <a:sym typeface="Avenir"/>
              </a:rPr>
              <a:t>WILDCARDS</a:t>
            </a:r>
            <a:r>
              <a:rPr lang="en" sz="2133">
                <a:solidFill>
                  <a:srgbClr val="222222"/>
                </a:solidFill>
                <a:highlight>
                  <a:srgbClr val="FFFFFF"/>
                </a:highlight>
                <a:latin typeface="Avenir"/>
                <a:ea typeface="Avenir"/>
                <a:cs typeface="Avenir"/>
                <a:sym typeface="Avenir"/>
              </a:rPr>
              <a:t>  are powerful tools that help search data matching complex patterns</a:t>
            </a:r>
            <a:endParaRPr sz="2133">
              <a:solidFill>
                <a:srgbClr val="222222"/>
              </a:solidFill>
              <a:highlight>
                <a:srgbClr val="FFFFFF"/>
              </a:highlight>
              <a:latin typeface="Avenir"/>
              <a:ea typeface="Avenir"/>
              <a:cs typeface="Avenir"/>
              <a:sym typeface="Avenir"/>
            </a:endParaRPr>
          </a:p>
          <a:p>
            <a:pPr indent="0" lvl="0" marL="609585" marR="0" rtl="0" algn="l">
              <a:lnSpc>
                <a:spcPct val="115000"/>
              </a:lnSpc>
              <a:spcBef>
                <a:spcPts val="0"/>
              </a:spcBef>
              <a:spcAft>
                <a:spcPts val="0"/>
              </a:spcAft>
              <a:buNone/>
            </a:pPr>
            <a:r>
              <a:t/>
            </a:r>
            <a:endParaRPr sz="2133">
              <a:solidFill>
                <a:srgbClr val="222222"/>
              </a:solidFill>
              <a:highlight>
                <a:srgbClr val="FFFFFF"/>
              </a:highlight>
              <a:latin typeface="Avenir"/>
              <a:ea typeface="Avenir"/>
              <a:cs typeface="Avenir"/>
              <a:sym typeface="Avenir"/>
            </a:endParaRPr>
          </a:p>
          <a:p>
            <a:pPr indent="-440255" lvl="0" marL="609585" marR="0" rtl="0" algn="l">
              <a:lnSpc>
                <a:spcPct val="115000"/>
              </a:lnSpc>
              <a:spcBef>
                <a:spcPts val="0"/>
              </a:spcBef>
              <a:spcAft>
                <a:spcPts val="0"/>
              </a:spcAft>
              <a:buClr>
                <a:srgbClr val="222222"/>
              </a:buClr>
              <a:buSzPts val="1600"/>
              <a:buFont typeface="Avenir"/>
              <a:buChar char="●"/>
            </a:pPr>
            <a:r>
              <a:rPr b="1" i="1" lang="en" sz="2133">
                <a:solidFill>
                  <a:srgbClr val="222222"/>
                </a:solidFill>
                <a:highlight>
                  <a:srgbClr val="FFFFFF"/>
                </a:highlight>
                <a:latin typeface="Avenir"/>
                <a:ea typeface="Avenir"/>
                <a:cs typeface="Avenir"/>
                <a:sym typeface="Avenir"/>
              </a:rPr>
              <a:t>The percentage ( % )</a:t>
            </a:r>
            <a:r>
              <a:rPr lang="en" sz="2133">
                <a:solidFill>
                  <a:srgbClr val="222222"/>
                </a:solidFill>
                <a:highlight>
                  <a:srgbClr val="FFFFFF"/>
                </a:highlight>
                <a:latin typeface="Avenir"/>
                <a:ea typeface="Avenir"/>
                <a:cs typeface="Avenir"/>
                <a:sym typeface="Avenir"/>
              </a:rPr>
              <a:t> wildcard is used to match any number of characters starting from zero (0) and more characters</a:t>
            </a:r>
            <a:endParaRPr sz="2133">
              <a:solidFill>
                <a:srgbClr val="222222"/>
              </a:solidFill>
              <a:highlight>
                <a:srgbClr val="FFFFFF"/>
              </a:highlight>
              <a:latin typeface="Avenir"/>
              <a:ea typeface="Avenir"/>
              <a:cs typeface="Avenir"/>
              <a:sym typeface="Avenir"/>
            </a:endParaRPr>
          </a:p>
          <a:p>
            <a:pPr indent="0" lvl="0" marL="609585" marR="0" rtl="0" algn="l">
              <a:lnSpc>
                <a:spcPct val="115000"/>
              </a:lnSpc>
              <a:spcBef>
                <a:spcPts val="0"/>
              </a:spcBef>
              <a:spcAft>
                <a:spcPts val="0"/>
              </a:spcAft>
              <a:buNone/>
            </a:pPr>
            <a:r>
              <a:t/>
            </a:r>
            <a:endParaRPr sz="2133">
              <a:solidFill>
                <a:srgbClr val="222222"/>
              </a:solidFill>
              <a:highlight>
                <a:srgbClr val="FFFFFF"/>
              </a:highlight>
              <a:latin typeface="Avenir"/>
              <a:ea typeface="Avenir"/>
              <a:cs typeface="Avenir"/>
              <a:sym typeface="Avenir"/>
            </a:endParaRPr>
          </a:p>
          <a:p>
            <a:pPr indent="-440255" lvl="0" marL="609585" marR="0" rtl="0" algn="l">
              <a:lnSpc>
                <a:spcPct val="115000"/>
              </a:lnSpc>
              <a:spcBef>
                <a:spcPts val="0"/>
              </a:spcBef>
              <a:spcAft>
                <a:spcPts val="2400"/>
              </a:spcAft>
              <a:buClr>
                <a:srgbClr val="222222"/>
              </a:buClr>
              <a:buSzPts val="1600"/>
              <a:buFont typeface="Avenir"/>
              <a:buChar char="●"/>
            </a:pPr>
            <a:r>
              <a:rPr b="1" i="1" lang="en" sz="2133">
                <a:solidFill>
                  <a:srgbClr val="222222"/>
                </a:solidFill>
                <a:highlight>
                  <a:srgbClr val="FFFFFF"/>
                </a:highlight>
                <a:latin typeface="Avenir"/>
                <a:ea typeface="Avenir"/>
                <a:cs typeface="Avenir"/>
                <a:sym typeface="Avenir"/>
              </a:rPr>
              <a:t>The underscore ( _ )</a:t>
            </a:r>
            <a:r>
              <a:rPr lang="en" sz="2133">
                <a:solidFill>
                  <a:srgbClr val="222222"/>
                </a:solidFill>
                <a:highlight>
                  <a:srgbClr val="FFFFFF"/>
                </a:highlight>
                <a:latin typeface="Avenir"/>
                <a:ea typeface="Avenir"/>
                <a:cs typeface="Avenir"/>
                <a:sym typeface="Avenir"/>
              </a:rPr>
              <a:t> wildcard is used to match exactly one character</a:t>
            </a:r>
            <a:endParaRPr b="1" sz="2400">
              <a:solidFill>
                <a:schemeClr val="dk1"/>
              </a:solidFill>
              <a:highlight>
                <a:srgbClr val="FFFFFF"/>
              </a:highlight>
              <a:latin typeface="Courier New"/>
              <a:ea typeface="Courier New"/>
              <a:cs typeface="Courier New"/>
              <a:sym typeface="Courier New"/>
            </a:endParaRPr>
          </a:p>
        </p:txBody>
      </p:sp>
      <p:sp>
        <p:nvSpPr>
          <p:cNvPr id="722" name="Google Shape;722;p6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23" name="Google Shape;723;p6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24" name="Google Shape;724;p6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25" name="Google Shape;725;p6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Wildcard Filtering - Summary</a:t>
            </a:r>
            <a:endParaRPr sz="3200">
              <a:solidFill>
                <a:srgbClr val="434343"/>
              </a:solidFill>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3"/>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4800">
                <a:solidFill>
                  <a:srgbClr val="7F7F7F"/>
                </a:solidFill>
                <a:latin typeface="Avenir"/>
                <a:ea typeface="Avenir"/>
                <a:cs typeface="Avenir"/>
                <a:sym typeface="Avenir"/>
              </a:rPr>
              <a:t>Set Operations</a:t>
            </a:r>
            <a:endParaRPr sz="4800">
              <a:solidFill>
                <a:srgbClr val="7F7F7F"/>
              </a:solidFill>
              <a:latin typeface="Avenir"/>
              <a:ea typeface="Avenir"/>
              <a:cs typeface="Avenir"/>
              <a:sym typeface="Avenir"/>
            </a:endParaRPr>
          </a:p>
        </p:txBody>
      </p:sp>
      <p:sp>
        <p:nvSpPr>
          <p:cNvPr id="732" name="Google Shape;732;p6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33" name="Google Shape;733;p6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34" name="Google Shape;734;p6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64"/>
          <p:cNvSpPr txBox="1"/>
          <p:nvPr/>
        </p:nvSpPr>
        <p:spPr>
          <a:xfrm>
            <a:off x="503400" y="1857167"/>
            <a:ext cx="11216800" cy="4111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Set operators are used to join the results of two (or more) SELECT statements</a:t>
            </a:r>
            <a:endParaRPr sz="2133">
              <a:solidFill>
                <a:srgbClr val="222222"/>
              </a:solidFill>
              <a:latin typeface="Avenir"/>
              <a:ea typeface="Avenir"/>
              <a:cs typeface="Avenir"/>
              <a:sym typeface="Avenir"/>
            </a:endParaRPr>
          </a:p>
          <a:p>
            <a:pPr indent="0" lvl="0" marL="609585" marR="0" rtl="0" algn="l">
              <a:spcBef>
                <a:spcPts val="0"/>
              </a:spcBef>
              <a:spcAft>
                <a:spcPts val="0"/>
              </a:spcAft>
              <a:buNone/>
            </a:pPr>
            <a:r>
              <a:t/>
            </a:r>
            <a:endParaRPr sz="2133">
              <a:solidFill>
                <a:srgbClr val="222222"/>
              </a:solidFill>
              <a:latin typeface="Avenir"/>
              <a:ea typeface="Avenir"/>
              <a:cs typeface="Avenir"/>
              <a:sym typeface="Avenir"/>
            </a:endParaRPr>
          </a:p>
          <a:p>
            <a:pPr indent="0" lvl="0" marL="609585" marR="0" rtl="0" algn="l">
              <a:spcBef>
                <a:spcPts val="0"/>
              </a:spcBef>
              <a:spcAft>
                <a:spcPts val="0"/>
              </a:spcAft>
              <a:buNone/>
            </a:pPr>
            <a:r>
              <a:t/>
            </a:r>
            <a:endParaRPr sz="2133">
              <a:solidFill>
                <a:srgbClr val="222222"/>
              </a:solidFill>
              <a:latin typeface="Avenir"/>
              <a:ea typeface="Avenir"/>
              <a:cs typeface="Avenir"/>
              <a:sym typeface="Avenir"/>
            </a:endParaRPr>
          </a:p>
          <a:p>
            <a:pPr indent="-440255" lvl="0" marL="609585" marR="0" rtl="0" algn="l">
              <a:spcBef>
                <a:spcPts val="0"/>
              </a:spcBef>
              <a:spcAft>
                <a:spcPts val="0"/>
              </a:spcAft>
              <a:buClr>
                <a:srgbClr val="222222"/>
              </a:buClr>
              <a:buSzPts val="1600"/>
              <a:buFont typeface="Avenir"/>
              <a:buChar char="●"/>
            </a:pPr>
            <a:r>
              <a:rPr lang="en" sz="2133">
                <a:solidFill>
                  <a:srgbClr val="333333"/>
                </a:solidFill>
                <a:latin typeface="Avenir"/>
                <a:ea typeface="Avenir"/>
                <a:cs typeface="Avenir"/>
                <a:sym typeface="Avenir"/>
              </a:rPr>
              <a:t>Types of SET operations:</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440255" lvl="1" marL="1219170" marR="0" rtl="0" algn="l">
              <a:spcBef>
                <a:spcPts val="0"/>
              </a:spcBef>
              <a:spcAft>
                <a:spcPts val="0"/>
              </a:spcAft>
              <a:buClr>
                <a:srgbClr val="222222"/>
              </a:buClr>
              <a:buSzPts val="1600"/>
              <a:buFont typeface="Avenir"/>
              <a:buChar char="○"/>
            </a:pPr>
            <a:r>
              <a:rPr b="0" i="0" lang="en" sz="2133" u="none" cap="none" strike="noStrike">
                <a:solidFill>
                  <a:srgbClr val="333333"/>
                </a:solidFill>
                <a:latin typeface="Avenir"/>
                <a:ea typeface="Avenir"/>
                <a:cs typeface="Avenir"/>
                <a:sym typeface="Avenir"/>
              </a:rPr>
              <a:t>UNION</a:t>
            </a:r>
            <a:endParaRPr b="0" i="0" sz="2133" u="none" cap="none" strike="noStrike">
              <a:solidFill>
                <a:srgbClr val="333333"/>
              </a:solidFill>
              <a:latin typeface="Avenir"/>
              <a:ea typeface="Avenir"/>
              <a:cs typeface="Avenir"/>
              <a:sym typeface="Avenir"/>
            </a:endParaRPr>
          </a:p>
          <a:p>
            <a:pPr indent="0" lvl="0" marL="1219170" marR="0" rtl="0" algn="l">
              <a:spcBef>
                <a:spcPts val="0"/>
              </a:spcBef>
              <a:spcAft>
                <a:spcPts val="0"/>
              </a:spcAft>
              <a:buNone/>
            </a:pPr>
            <a:r>
              <a:t/>
            </a:r>
            <a:endParaRPr sz="2133">
              <a:solidFill>
                <a:srgbClr val="333333"/>
              </a:solidFill>
              <a:latin typeface="Avenir"/>
              <a:ea typeface="Avenir"/>
              <a:cs typeface="Avenir"/>
              <a:sym typeface="Avenir"/>
            </a:endParaRPr>
          </a:p>
          <a:p>
            <a:pPr indent="-440255" lvl="1" marL="1219170" marR="0" rtl="0" algn="l">
              <a:spcBef>
                <a:spcPts val="0"/>
              </a:spcBef>
              <a:spcAft>
                <a:spcPts val="0"/>
              </a:spcAft>
              <a:buClr>
                <a:srgbClr val="222222"/>
              </a:buClr>
              <a:buSzPts val="1600"/>
              <a:buFont typeface="Avenir"/>
              <a:buChar char="○"/>
            </a:pPr>
            <a:r>
              <a:rPr b="0" i="0" lang="en" sz="2133" u="none" cap="none" strike="noStrike">
                <a:solidFill>
                  <a:srgbClr val="333333"/>
                </a:solidFill>
                <a:latin typeface="Avenir"/>
                <a:ea typeface="Avenir"/>
                <a:cs typeface="Avenir"/>
                <a:sym typeface="Avenir"/>
              </a:rPr>
              <a:t>UNION ALL</a:t>
            </a:r>
            <a:endParaRPr b="0" i="0" sz="2133" u="none" cap="none" strike="noStrike">
              <a:solidFill>
                <a:srgbClr val="333333"/>
              </a:solidFill>
              <a:latin typeface="Avenir"/>
              <a:ea typeface="Avenir"/>
              <a:cs typeface="Avenir"/>
              <a:sym typeface="Avenir"/>
            </a:endParaRPr>
          </a:p>
          <a:p>
            <a:pPr indent="0" lvl="0" marL="1219170" marR="0" rtl="0" algn="l">
              <a:spcBef>
                <a:spcPts val="0"/>
              </a:spcBef>
              <a:spcAft>
                <a:spcPts val="0"/>
              </a:spcAft>
              <a:buNone/>
            </a:pPr>
            <a:r>
              <a:t/>
            </a:r>
            <a:endParaRPr sz="2133">
              <a:solidFill>
                <a:srgbClr val="333333"/>
              </a:solidFill>
              <a:latin typeface="Avenir"/>
              <a:ea typeface="Avenir"/>
              <a:cs typeface="Avenir"/>
              <a:sym typeface="Avenir"/>
            </a:endParaRPr>
          </a:p>
          <a:p>
            <a:pPr indent="-440255" lvl="1" marL="1219170" marR="0" rtl="0" algn="l">
              <a:spcBef>
                <a:spcPts val="0"/>
              </a:spcBef>
              <a:spcAft>
                <a:spcPts val="0"/>
              </a:spcAft>
              <a:buClr>
                <a:srgbClr val="222222"/>
              </a:buClr>
              <a:buSzPts val="1600"/>
              <a:buFont typeface="Avenir"/>
              <a:buChar char="○"/>
            </a:pPr>
            <a:r>
              <a:rPr b="0" i="0" lang="en" sz="2133" u="none" cap="none" strike="noStrike">
                <a:solidFill>
                  <a:srgbClr val="333333"/>
                </a:solidFill>
                <a:latin typeface="Avenir"/>
                <a:ea typeface="Avenir"/>
                <a:cs typeface="Avenir"/>
                <a:sym typeface="Avenir"/>
              </a:rPr>
              <a:t>INTERSECT</a:t>
            </a:r>
            <a:endParaRPr b="0" i="0" sz="2133" u="none" cap="none" strike="noStrike">
              <a:solidFill>
                <a:srgbClr val="333333"/>
              </a:solidFill>
              <a:latin typeface="Avenir"/>
              <a:ea typeface="Avenir"/>
              <a:cs typeface="Avenir"/>
              <a:sym typeface="Avenir"/>
            </a:endParaRPr>
          </a:p>
          <a:p>
            <a:pPr indent="0" lvl="0" marL="1219170" marR="0" rtl="0" algn="l">
              <a:spcBef>
                <a:spcPts val="0"/>
              </a:spcBef>
              <a:spcAft>
                <a:spcPts val="0"/>
              </a:spcAft>
              <a:buNone/>
            </a:pPr>
            <a:r>
              <a:t/>
            </a:r>
            <a:endParaRPr sz="2133">
              <a:solidFill>
                <a:srgbClr val="333333"/>
              </a:solidFill>
              <a:latin typeface="Avenir"/>
              <a:ea typeface="Avenir"/>
              <a:cs typeface="Avenir"/>
              <a:sym typeface="Avenir"/>
            </a:endParaRPr>
          </a:p>
          <a:p>
            <a:pPr indent="-440255" lvl="1" marL="1219170" marR="0" rtl="0" algn="l">
              <a:spcBef>
                <a:spcPts val="0"/>
              </a:spcBef>
              <a:spcAft>
                <a:spcPts val="0"/>
              </a:spcAft>
              <a:buClr>
                <a:srgbClr val="222222"/>
              </a:buClr>
              <a:buSzPts val="1600"/>
              <a:buFont typeface="Avenir"/>
              <a:buChar char="○"/>
            </a:pPr>
            <a:r>
              <a:rPr b="0" i="0" lang="en" sz="2133" u="none" cap="none" strike="noStrike">
                <a:solidFill>
                  <a:srgbClr val="333333"/>
                </a:solidFill>
                <a:latin typeface="Avenir"/>
                <a:ea typeface="Avenir"/>
                <a:cs typeface="Avenir"/>
                <a:sym typeface="Avenir"/>
              </a:rPr>
              <a:t>MINUS</a:t>
            </a:r>
            <a:endParaRPr b="0" i="0" sz="2133" u="none" cap="none" strike="noStrike">
              <a:solidFill>
                <a:srgbClr val="222222"/>
              </a:solidFill>
              <a:latin typeface="Avenir"/>
              <a:ea typeface="Avenir"/>
              <a:cs typeface="Avenir"/>
              <a:sym typeface="Avenir"/>
            </a:endParaRPr>
          </a:p>
        </p:txBody>
      </p:sp>
      <p:sp>
        <p:nvSpPr>
          <p:cNvPr id="740" name="Google Shape;740;p6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41" name="Google Shape;741;p6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42" name="Google Shape;742;p6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43" name="Google Shape;743;p6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a:t>
            </a:r>
            <a:endParaRPr sz="3200">
              <a:solidFill>
                <a:srgbClr val="434343"/>
              </a:solidFill>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5"/>
          <p:cNvSpPr txBox="1"/>
          <p:nvPr/>
        </p:nvSpPr>
        <p:spPr>
          <a:xfrm>
            <a:off x="503400" y="1653967"/>
            <a:ext cx="11013600" cy="914400"/>
          </a:xfrm>
          <a:prstGeom prst="rect">
            <a:avLst/>
          </a:prstGeom>
          <a:noFill/>
          <a:ln>
            <a:noFill/>
          </a:ln>
        </p:spPr>
        <p:txBody>
          <a:bodyPr anchorCtr="0" anchor="t" bIns="121900" lIns="121900" spcFirstLastPara="1" rIns="121900" wrap="square" tIns="121900">
            <a:noAutofit/>
          </a:bodyPr>
          <a:lstStyle/>
          <a:p>
            <a:pPr indent="-448721" lvl="0" marL="609585" marR="0" rtl="0" algn="l">
              <a:spcBef>
                <a:spcPts val="0"/>
              </a:spcBef>
              <a:spcAft>
                <a:spcPts val="0"/>
              </a:spcAft>
              <a:buClr>
                <a:schemeClr val="dk1"/>
              </a:buClr>
              <a:buSzPts val="1700"/>
              <a:buFont typeface="Avenir"/>
              <a:buChar char="●"/>
            </a:pPr>
            <a:r>
              <a:rPr lang="en" sz="2000">
                <a:solidFill>
                  <a:schemeClr val="dk1"/>
                </a:solidFill>
                <a:latin typeface="Avenir"/>
                <a:ea typeface="Avenir"/>
                <a:cs typeface="Avenir"/>
                <a:sym typeface="Avenir"/>
              </a:rPr>
              <a:t>The Union clause/operator is used to combine the results of two or more SELECT Statements with Identical columns without returning any duplicate rows</a:t>
            </a:r>
            <a:endParaRPr b="1" sz="2000">
              <a:solidFill>
                <a:schemeClr val="dk1"/>
              </a:solidFill>
              <a:highlight>
                <a:srgbClr val="FFFFFF"/>
              </a:highlight>
              <a:latin typeface="Avenir"/>
              <a:ea typeface="Avenir"/>
              <a:cs typeface="Avenir"/>
              <a:sym typeface="Avenir"/>
            </a:endParaRPr>
          </a:p>
        </p:txBody>
      </p:sp>
      <p:sp>
        <p:nvSpPr>
          <p:cNvPr id="749" name="Google Shape;749;p6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50" name="Google Shape;750;p6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51" name="Google Shape;751;p6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52" name="Google Shape;752;p6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Union</a:t>
            </a:r>
            <a:endParaRPr sz="3200">
              <a:solidFill>
                <a:srgbClr val="434343"/>
              </a:solidFill>
              <a:latin typeface="Avenir"/>
              <a:ea typeface="Avenir"/>
              <a:cs typeface="Avenir"/>
              <a:sym typeface="Avenir"/>
            </a:endParaRPr>
          </a:p>
        </p:txBody>
      </p:sp>
      <p:sp>
        <p:nvSpPr>
          <p:cNvPr id="753" name="Google Shape;753;p65"/>
          <p:cNvSpPr txBox="1"/>
          <p:nvPr/>
        </p:nvSpPr>
        <p:spPr>
          <a:xfrm>
            <a:off x="2299559" y="2757999"/>
            <a:ext cx="8610000" cy="2045567"/>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rgbClr val="333333"/>
                </a:solidFill>
                <a:highlight>
                  <a:srgbClr val="FFFFFF"/>
                </a:highlight>
                <a:latin typeface="Courier New"/>
                <a:ea typeface="Courier New"/>
                <a:cs typeface="Courier New"/>
                <a:sym typeface="Courier New"/>
              </a:rPr>
              <a:t>SELECT col1, col2, col3 FROM tables [WHERE conditions]</a:t>
            </a:r>
            <a:endParaRPr b="1" sz="2400">
              <a:solidFill>
                <a:srgbClr val="333333"/>
              </a:solidFill>
              <a:highlight>
                <a:srgbClr val="FFFFFF"/>
              </a:highlight>
              <a:latin typeface="Courier New"/>
              <a:ea typeface="Courier New"/>
              <a:cs typeface="Courier New"/>
              <a:sym typeface="Courier New"/>
            </a:endParaRPr>
          </a:p>
          <a:p>
            <a:pPr indent="0" lvl="0" marL="0" marR="0" rtl="0" algn="l">
              <a:spcBef>
                <a:spcPts val="0"/>
              </a:spcBef>
              <a:spcAft>
                <a:spcPts val="0"/>
              </a:spcAft>
              <a:buNone/>
            </a:pPr>
            <a:r>
              <a:rPr b="1" lang="en" sz="2400">
                <a:solidFill>
                  <a:srgbClr val="333333"/>
                </a:solidFill>
                <a:highlight>
                  <a:srgbClr val="FFFFFF"/>
                </a:highlight>
                <a:latin typeface="Courier New"/>
                <a:ea typeface="Courier New"/>
                <a:cs typeface="Courier New"/>
                <a:sym typeface="Courier New"/>
              </a:rPr>
              <a:t>UNION</a:t>
            </a:r>
            <a:endParaRPr b="1" sz="2400">
              <a:solidFill>
                <a:srgbClr val="333333"/>
              </a:solidFill>
              <a:highlight>
                <a:srgbClr val="FFFFFF"/>
              </a:highlight>
              <a:latin typeface="Courier New"/>
              <a:ea typeface="Courier New"/>
              <a:cs typeface="Courier New"/>
              <a:sym typeface="Courier New"/>
            </a:endParaRPr>
          </a:p>
          <a:p>
            <a:pPr indent="0" lvl="0" marL="0" marR="0" rtl="0" algn="l">
              <a:spcBef>
                <a:spcPts val="0"/>
              </a:spcBef>
              <a:spcAft>
                <a:spcPts val="0"/>
              </a:spcAft>
              <a:buNone/>
            </a:pPr>
            <a:r>
              <a:rPr b="1" lang="en" sz="2400">
                <a:solidFill>
                  <a:srgbClr val="333333"/>
                </a:solidFill>
                <a:highlight>
                  <a:srgbClr val="FFFFFF"/>
                </a:highlight>
                <a:latin typeface="Courier New"/>
                <a:ea typeface="Courier New"/>
                <a:cs typeface="Courier New"/>
                <a:sym typeface="Courier New"/>
              </a:rPr>
              <a:t>SELECT col1, col2, col3 FROM tables [WHERE conditions];</a:t>
            </a:r>
            <a:endParaRPr b="1" sz="2400">
              <a:solidFill>
                <a:srgbClr val="333333"/>
              </a:solidFill>
              <a:highlight>
                <a:srgbClr val="FFFFFF"/>
              </a:highlight>
              <a:latin typeface="Courier New"/>
              <a:ea typeface="Courier New"/>
              <a:cs typeface="Courier New"/>
              <a:sym typeface="Courier New"/>
            </a:endParaRPr>
          </a:p>
        </p:txBody>
      </p:sp>
      <p:sp>
        <p:nvSpPr>
          <p:cNvPr id="754" name="Google Shape;754;p65"/>
          <p:cNvSpPr txBox="1"/>
          <p:nvPr/>
        </p:nvSpPr>
        <p:spPr>
          <a:xfrm>
            <a:off x="842133" y="2720800"/>
            <a:ext cx="1088000" cy="569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000">
                <a:solidFill>
                  <a:schemeClr val="dk1"/>
                </a:solidFill>
                <a:latin typeface="Avenir"/>
                <a:ea typeface="Avenir"/>
                <a:cs typeface="Avenir"/>
                <a:sym typeface="Avenir"/>
              </a:rPr>
              <a:t>Syntax:</a:t>
            </a:r>
            <a:endParaRPr sz="2000">
              <a:solidFill>
                <a:schemeClr val="dk1"/>
              </a:solidFill>
              <a:latin typeface="Calibri"/>
              <a:ea typeface="Calibri"/>
              <a:cs typeface="Calibri"/>
              <a:sym typeface="Calibri"/>
            </a:endParaRPr>
          </a:p>
        </p:txBody>
      </p:sp>
      <p:sp>
        <p:nvSpPr>
          <p:cNvPr id="755" name="Google Shape;755;p65"/>
          <p:cNvSpPr txBox="1"/>
          <p:nvPr/>
        </p:nvSpPr>
        <p:spPr>
          <a:xfrm>
            <a:off x="503400" y="4803567"/>
            <a:ext cx="11013600" cy="1348400"/>
          </a:xfrm>
          <a:prstGeom prst="rect">
            <a:avLst/>
          </a:prstGeom>
          <a:noFill/>
          <a:ln>
            <a:noFill/>
          </a:ln>
        </p:spPr>
        <p:txBody>
          <a:bodyPr anchorCtr="0" anchor="t" bIns="121900" lIns="121900" spcFirstLastPara="1" rIns="121900" wrap="square" tIns="121900">
            <a:noAutofit/>
          </a:bodyPr>
          <a:lstStyle/>
          <a:p>
            <a:pPr indent="-431788" lvl="0" marL="609585" marR="0" rtl="0" algn="l">
              <a:spcBef>
                <a:spcPts val="0"/>
              </a:spcBef>
              <a:spcAft>
                <a:spcPts val="0"/>
              </a:spcAft>
              <a:buClr>
                <a:schemeClr val="dk1"/>
              </a:buClr>
              <a:buSzPts val="1500"/>
              <a:buFont typeface="Avenir"/>
              <a:buChar char="●"/>
            </a:pPr>
            <a:r>
              <a:rPr lang="en" sz="2000">
                <a:solidFill>
                  <a:schemeClr val="dk1"/>
                </a:solidFill>
                <a:highlight>
                  <a:srgbClr val="FFFFFF"/>
                </a:highlight>
                <a:latin typeface="Avenir"/>
                <a:ea typeface="Avenir"/>
                <a:cs typeface="Avenir"/>
                <a:sym typeface="Avenir"/>
              </a:rPr>
              <a:t>There should be same number of columns in both SELECT statements</a:t>
            </a:r>
            <a:endParaRPr sz="2000">
              <a:solidFill>
                <a:schemeClr val="dk1"/>
              </a:solidFill>
              <a:highlight>
                <a:srgbClr val="FFFFFF"/>
              </a:highlight>
              <a:latin typeface="Avenir"/>
              <a:ea typeface="Avenir"/>
              <a:cs typeface="Avenir"/>
              <a:sym typeface="Avenir"/>
            </a:endParaRPr>
          </a:p>
          <a:p>
            <a:pPr indent="0" lvl="0" marL="609585" marR="0" rtl="0" algn="l">
              <a:spcBef>
                <a:spcPts val="0"/>
              </a:spcBef>
              <a:spcAft>
                <a:spcPts val="0"/>
              </a:spcAft>
              <a:buNone/>
            </a:pPr>
            <a:r>
              <a:t/>
            </a:r>
            <a:endParaRPr sz="2000">
              <a:solidFill>
                <a:schemeClr val="dk1"/>
              </a:solidFill>
              <a:highlight>
                <a:srgbClr val="FFFFFF"/>
              </a:highlight>
              <a:latin typeface="Avenir"/>
              <a:ea typeface="Avenir"/>
              <a:cs typeface="Avenir"/>
              <a:sym typeface="Avenir"/>
            </a:endParaRPr>
          </a:p>
          <a:p>
            <a:pPr indent="0" lvl="0" marL="609585" marR="0" rtl="0" algn="l">
              <a:spcBef>
                <a:spcPts val="0"/>
              </a:spcBef>
              <a:spcAft>
                <a:spcPts val="0"/>
              </a:spcAft>
              <a:buNone/>
            </a:pPr>
            <a:r>
              <a:t/>
            </a:r>
            <a:endParaRPr sz="2000">
              <a:solidFill>
                <a:schemeClr val="dk1"/>
              </a:solidFill>
              <a:highlight>
                <a:srgbClr val="FFFFFF"/>
              </a:highlight>
              <a:latin typeface="Avenir"/>
              <a:ea typeface="Avenir"/>
              <a:cs typeface="Avenir"/>
              <a:sym typeface="Avenir"/>
            </a:endParaRPr>
          </a:p>
          <a:p>
            <a:pPr indent="-431788" lvl="0" marL="609585" marR="0" rtl="0" algn="l">
              <a:spcBef>
                <a:spcPts val="0"/>
              </a:spcBef>
              <a:spcAft>
                <a:spcPts val="0"/>
              </a:spcAft>
              <a:buClr>
                <a:schemeClr val="dk1"/>
              </a:buClr>
              <a:buSzPts val="1500"/>
              <a:buFont typeface="Avenir"/>
              <a:buChar char="●"/>
            </a:pPr>
            <a:r>
              <a:rPr lang="en" sz="2000">
                <a:solidFill>
                  <a:schemeClr val="dk1"/>
                </a:solidFill>
                <a:highlight>
                  <a:srgbClr val="FFFFFF"/>
                </a:highlight>
                <a:latin typeface="Avenir"/>
                <a:ea typeface="Avenir"/>
                <a:cs typeface="Avenir"/>
                <a:sym typeface="Avenir"/>
              </a:rPr>
              <a:t>The column names from the first SELECT statement in the UNION operator are used as the column names for the result set</a:t>
            </a:r>
            <a:endParaRPr sz="2000">
              <a:solidFill>
                <a:schemeClr val="dk1"/>
              </a:solidFill>
              <a:highlight>
                <a:srgbClr val="FFFFFF"/>
              </a:highlight>
              <a:latin typeface="Avenir"/>
              <a:ea typeface="Avenir"/>
              <a:cs typeface="Avenir"/>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6"/>
          <p:cNvSpPr txBox="1"/>
          <p:nvPr/>
        </p:nvSpPr>
        <p:spPr>
          <a:xfrm>
            <a:off x="503400" y="1653967"/>
            <a:ext cx="11013600" cy="1319600"/>
          </a:xfrm>
          <a:prstGeom prst="rect">
            <a:avLst/>
          </a:prstGeom>
          <a:noFill/>
          <a:ln>
            <a:noFill/>
          </a:ln>
        </p:spPr>
        <p:txBody>
          <a:bodyPr anchorCtr="0" anchor="t" bIns="121900" lIns="121900" spcFirstLastPara="1" rIns="121900" wrap="square" tIns="121900">
            <a:noAutofit/>
          </a:bodyPr>
          <a:lstStyle/>
          <a:p>
            <a:pPr indent="-448721" lvl="0" marL="609585" marR="0" rtl="0" algn="l">
              <a:spcBef>
                <a:spcPts val="0"/>
              </a:spcBef>
              <a:spcAft>
                <a:spcPts val="0"/>
              </a:spcAft>
              <a:buClr>
                <a:schemeClr val="dk1"/>
              </a:buClr>
              <a:buSzPts val="1700"/>
              <a:buFont typeface="Avenir"/>
              <a:buChar char="●"/>
            </a:pPr>
            <a:r>
              <a:rPr lang="en" sz="2000">
                <a:solidFill>
                  <a:schemeClr val="dk1"/>
                </a:solidFill>
                <a:latin typeface="Avenir"/>
                <a:ea typeface="Avenir"/>
                <a:cs typeface="Avenir"/>
                <a:sym typeface="Avenir"/>
              </a:rPr>
              <a:t>Consider a query to find the names of all users that live in Kolkata and all the users of any city who are getting salary of 50000 and above</a:t>
            </a:r>
            <a:endParaRPr sz="2000">
              <a:solidFill>
                <a:schemeClr val="dk1"/>
              </a:solidFill>
              <a:latin typeface="Avenir"/>
              <a:ea typeface="Avenir"/>
              <a:cs typeface="Avenir"/>
              <a:sym typeface="Avenir"/>
            </a:endParaRPr>
          </a:p>
          <a:p>
            <a:pPr indent="-448721" lvl="0" marL="609585" marR="0" rtl="0" algn="l">
              <a:spcBef>
                <a:spcPts val="1333"/>
              </a:spcBef>
              <a:spcAft>
                <a:spcPts val="0"/>
              </a:spcAft>
              <a:buClr>
                <a:schemeClr val="dk1"/>
              </a:buClr>
              <a:buSzPts val="1700"/>
              <a:buFont typeface="Avenir"/>
              <a:buChar char="●"/>
            </a:pPr>
            <a:r>
              <a:rPr lang="en" sz="2000">
                <a:solidFill>
                  <a:schemeClr val="dk1"/>
                </a:solidFill>
                <a:latin typeface="Avenir"/>
                <a:ea typeface="Avenir"/>
                <a:cs typeface="Avenir"/>
                <a:sym typeface="Avenir"/>
              </a:rPr>
              <a:t>Let us design the query and examine the result. </a:t>
            </a:r>
            <a:endParaRPr b="1" sz="2000">
              <a:solidFill>
                <a:schemeClr val="dk1"/>
              </a:solidFill>
              <a:highlight>
                <a:srgbClr val="FFFFFF"/>
              </a:highlight>
              <a:latin typeface="Avenir"/>
              <a:ea typeface="Avenir"/>
              <a:cs typeface="Avenir"/>
              <a:sym typeface="Avenir"/>
            </a:endParaRPr>
          </a:p>
        </p:txBody>
      </p:sp>
      <p:sp>
        <p:nvSpPr>
          <p:cNvPr id="761" name="Google Shape;761;p6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62" name="Google Shape;762;p6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63" name="Google Shape;763;p6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64" name="Google Shape;764;p6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Union</a:t>
            </a:r>
            <a:endParaRPr sz="3200">
              <a:solidFill>
                <a:srgbClr val="434343"/>
              </a:solidFill>
              <a:latin typeface="Avenir"/>
              <a:ea typeface="Avenir"/>
              <a:cs typeface="Avenir"/>
              <a:sym typeface="Avenir"/>
            </a:endParaRPr>
          </a:p>
        </p:txBody>
      </p:sp>
      <p:sp>
        <p:nvSpPr>
          <p:cNvPr id="765" name="Google Shape;765;p66"/>
          <p:cNvSpPr txBox="1"/>
          <p:nvPr/>
        </p:nvSpPr>
        <p:spPr>
          <a:xfrm>
            <a:off x="1514267" y="3040800"/>
            <a:ext cx="9592400" cy="91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SELECT </a:t>
            </a:r>
            <a:r>
              <a:rPr lang="en" sz="1600">
                <a:solidFill>
                  <a:schemeClr val="dk1"/>
                </a:solidFill>
                <a:latin typeface="Courier New"/>
                <a:ea typeface="Courier New"/>
                <a:cs typeface="Courier New"/>
                <a:sym typeface="Courier New"/>
              </a:rPr>
              <a:t>	UserID, Name, City, Salary </a:t>
            </a:r>
            <a:r>
              <a:rPr b="1" lang="en" sz="1600">
                <a:solidFill>
                  <a:schemeClr val="dk1"/>
                </a:solidFill>
                <a:latin typeface="Courier New"/>
                <a:ea typeface="Courier New"/>
                <a:cs typeface="Courier New"/>
                <a:sym typeface="Courier New"/>
              </a:rPr>
              <a:t>FROM</a:t>
            </a:r>
            <a:r>
              <a:rPr lang="en" sz="1600">
                <a:solidFill>
                  <a:schemeClr val="dk1"/>
                </a:solidFill>
                <a:latin typeface="Courier New"/>
                <a:ea typeface="Courier New"/>
                <a:cs typeface="Courier New"/>
                <a:sym typeface="Courier New"/>
              </a:rPr>
              <a:t> tblUser </a:t>
            </a:r>
            <a:r>
              <a:rPr b="1" lang="en" sz="1600">
                <a:solidFill>
                  <a:schemeClr val="dk1"/>
                </a:solidFill>
                <a:latin typeface="Courier New"/>
                <a:ea typeface="Courier New"/>
                <a:cs typeface="Courier New"/>
                <a:sym typeface="Courier New"/>
              </a:rPr>
              <a:t>WHERE</a:t>
            </a:r>
            <a:r>
              <a:rPr lang="en" sz="1600">
                <a:solidFill>
                  <a:schemeClr val="dk1"/>
                </a:solidFill>
                <a:latin typeface="Courier New"/>
                <a:ea typeface="Courier New"/>
                <a:cs typeface="Courier New"/>
                <a:sym typeface="Courier New"/>
              </a:rPr>
              <a:t> City = 'Kolkata'</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UNION</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SELECT</a:t>
            </a:r>
            <a:r>
              <a:rPr lang="en" sz="1600">
                <a:solidFill>
                  <a:schemeClr val="dk1"/>
                </a:solidFill>
                <a:latin typeface="Courier New"/>
                <a:ea typeface="Courier New"/>
                <a:cs typeface="Courier New"/>
                <a:sym typeface="Courier New"/>
              </a:rPr>
              <a:t> 	UserID, Name, City, Salary </a:t>
            </a:r>
            <a:r>
              <a:rPr b="1" lang="en" sz="1600">
                <a:solidFill>
                  <a:schemeClr val="dk1"/>
                </a:solidFill>
                <a:latin typeface="Courier New"/>
                <a:ea typeface="Courier New"/>
                <a:cs typeface="Courier New"/>
                <a:sym typeface="Courier New"/>
              </a:rPr>
              <a:t>FROM </a:t>
            </a:r>
            <a:r>
              <a:rPr lang="en" sz="1600">
                <a:solidFill>
                  <a:schemeClr val="dk1"/>
                </a:solidFill>
                <a:latin typeface="Courier New"/>
                <a:ea typeface="Courier New"/>
                <a:cs typeface="Courier New"/>
                <a:sym typeface="Courier New"/>
              </a:rPr>
              <a:t>tblUser </a:t>
            </a:r>
            <a:r>
              <a:rPr b="1" lang="en" sz="1600">
                <a:solidFill>
                  <a:schemeClr val="dk1"/>
                </a:solidFill>
                <a:latin typeface="Courier New"/>
                <a:ea typeface="Courier New"/>
                <a:cs typeface="Courier New"/>
                <a:sym typeface="Courier New"/>
              </a:rPr>
              <a:t>WHERE </a:t>
            </a:r>
            <a:r>
              <a:rPr lang="en" sz="1600">
                <a:solidFill>
                  <a:schemeClr val="dk1"/>
                </a:solidFill>
                <a:latin typeface="Courier New"/>
                <a:ea typeface="Courier New"/>
                <a:cs typeface="Courier New"/>
                <a:sym typeface="Courier New"/>
              </a:rPr>
              <a:t>Salary &gt;= 50000;</a:t>
            </a:r>
            <a:endParaRPr sz="1600">
              <a:solidFill>
                <a:schemeClr val="dk1"/>
              </a:solidFill>
              <a:latin typeface="Courier New"/>
              <a:ea typeface="Courier New"/>
              <a:cs typeface="Courier New"/>
              <a:sym typeface="Courier New"/>
            </a:endParaRPr>
          </a:p>
        </p:txBody>
      </p:sp>
      <p:sp>
        <p:nvSpPr>
          <p:cNvPr id="766" name="Google Shape;766;p66"/>
          <p:cNvSpPr txBox="1"/>
          <p:nvPr/>
        </p:nvSpPr>
        <p:spPr>
          <a:xfrm>
            <a:off x="761497" y="4005233"/>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767" name="Google Shape;767;p66"/>
          <p:cNvPicPr preferRelativeResize="0"/>
          <p:nvPr/>
        </p:nvPicPr>
        <p:blipFill rotWithShape="1">
          <a:blip r:embed="rId4">
            <a:alphaModFix/>
          </a:blip>
          <a:srcRect b="0" l="0" r="0" t="0"/>
          <a:stretch/>
        </p:blipFill>
        <p:spPr>
          <a:xfrm>
            <a:off x="4268281" y="4158400"/>
            <a:ext cx="3655443" cy="2496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7"/>
          <p:cNvSpPr txBox="1"/>
          <p:nvPr/>
        </p:nvSpPr>
        <p:spPr>
          <a:xfrm>
            <a:off x="503400" y="1653967"/>
            <a:ext cx="11013600" cy="6416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400">
                <a:solidFill>
                  <a:schemeClr val="dk1"/>
                </a:solidFill>
                <a:latin typeface="Avenir"/>
                <a:ea typeface="Avenir"/>
                <a:cs typeface="Avenir"/>
                <a:sym typeface="Avenir"/>
              </a:rPr>
              <a:t>Let us run both the queries and check the results</a:t>
            </a:r>
            <a:endParaRPr b="1" sz="2400">
              <a:solidFill>
                <a:schemeClr val="dk1"/>
              </a:solidFill>
              <a:highlight>
                <a:srgbClr val="FFFFFF"/>
              </a:highlight>
              <a:latin typeface="Avenir"/>
              <a:ea typeface="Avenir"/>
              <a:cs typeface="Avenir"/>
              <a:sym typeface="Avenir"/>
            </a:endParaRPr>
          </a:p>
        </p:txBody>
      </p:sp>
      <p:sp>
        <p:nvSpPr>
          <p:cNvPr id="773" name="Google Shape;773;p6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74" name="Google Shape;774;p6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75" name="Google Shape;775;p6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76" name="Google Shape;776;p6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Union</a:t>
            </a:r>
            <a:endParaRPr sz="3200">
              <a:solidFill>
                <a:srgbClr val="434343"/>
              </a:solidFill>
              <a:latin typeface="Avenir"/>
              <a:ea typeface="Avenir"/>
              <a:cs typeface="Avenir"/>
              <a:sym typeface="Avenir"/>
            </a:endParaRPr>
          </a:p>
        </p:txBody>
      </p:sp>
      <p:sp>
        <p:nvSpPr>
          <p:cNvPr id="777" name="Google Shape;777;p67"/>
          <p:cNvSpPr txBox="1"/>
          <p:nvPr/>
        </p:nvSpPr>
        <p:spPr>
          <a:xfrm>
            <a:off x="803067" y="2634400"/>
            <a:ext cx="4404400" cy="1022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SELECT </a:t>
            </a:r>
            <a:r>
              <a:rPr lang="en" sz="1600">
                <a:solidFill>
                  <a:schemeClr val="dk1"/>
                </a:solidFill>
                <a:latin typeface="Courier New"/>
                <a:ea typeface="Courier New"/>
                <a:cs typeface="Courier New"/>
                <a:sym typeface="Courier New"/>
              </a:rPr>
              <a:t>UserID, Name, City, Salary </a:t>
            </a:r>
            <a:r>
              <a:rPr b="1" lang="en" sz="1600">
                <a:solidFill>
                  <a:schemeClr val="dk1"/>
                </a:solidFill>
                <a:latin typeface="Courier New"/>
                <a:ea typeface="Courier New"/>
                <a:cs typeface="Courier New"/>
                <a:sym typeface="Courier New"/>
              </a:rPr>
              <a:t>FROM</a:t>
            </a:r>
            <a:r>
              <a:rPr lang="en" sz="1600">
                <a:solidFill>
                  <a:schemeClr val="dk1"/>
                </a:solidFill>
                <a:latin typeface="Courier New"/>
                <a:ea typeface="Courier New"/>
                <a:cs typeface="Courier New"/>
                <a:sym typeface="Courier New"/>
              </a:rPr>
              <a:t> tblUser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WHERE</a:t>
            </a:r>
            <a:r>
              <a:rPr lang="en" sz="1600">
                <a:solidFill>
                  <a:schemeClr val="dk1"/>
                </a:solidFill>
                <a:latin typeface="Courier New"/>
                <a:ea typeface="Courier New"/>
                <a:cs typeface="Courier New"/>
                <a:sym typeface="Courier New"/>
              </a:rPr>
              <a:t> City = 'Kolkata';</a:t>
            </a:r>
            <a:endParaRPr sz="1600">
              <a:solidFill>
                <a:schemeClr val="dk1"/>
              </a:solidFill>
              <a:latin typeface="Courier New"/>
              <a:ea typeface="Courier New"/>
              <a:cs typeface="Courier New"/>
              <a:sym typeface="Courier New"/>
            </a:endParaRPr>
          </a:p>
        </p:txBody>
      </p:sp>
      <p:sp>
        <p:nvSpPr>
          <p:cNvPr id="778" name="Google Shape;778;p67"/>
          <p:cNvSpPr txBox="1"/>
          <p:nvPr/>
        </p:nvSpPr>
        <p:spPr>
          <a:xfrm>
            <a:off x="659897" y="3757967"/>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400">
                <a:solidFill>
                  <a:srgbClr val="000000"/>
                </a:solidFill>
                <a:latin typeface="Avenir"/>
                <a:ea typeface="Avenir"/>
                <a:cs typeface="Avenir"/>
                <a:sym typeface="Avenir"/>
              </a:rPr>
              <a:t>Output:</a:t>
            </a:r>
            <a:endParaRPr sz="2400">
              <a:solidFill>
                <a:srgbClr val="000000"/>
              </a:solidFill>
              <a:latin typeface="Avenir"/>
              <a:ea typeface="Avenir"/>
              <a:cs typeface="Avenir"/>
              <a:sym typeface="Avenir"/>
            </a:endParaRPr>
          </a:p>
        </p:txBody>
      </p:sp>
      <p:sp>
        <p:nvSpPr>
          <p:cNvPr id="779" name="Google Shape;779;p67"/>
          <p:cNvSpPr txBox="1"/>
          <p:nvPr/>
        </p:nvSpPr>
        <p:spPr>
          <a:xfrm>
            <a:off x="7203867" y="2601233"/>
            <a:ext cx="4338400" cy="1022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SELECT</a:t>
            </a:r>
            <a:r>
              <a:rPr lang="en" sz="1600">
                <a:solidFill>
                  <a:schemeClr val="dk1"/>
                </a:solidFill>
                <a:latin typeface="Courier New"/>
                <a:ea typeface="Courier New"/>
                <a:cs typeface="Courier New"/>
                <a:sym typeface="Courier New"/>
              </a:rPr>
              <a:t> UserID, Name, City, Salary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FROM </a:t>
            </a:r>
            <a:r>
              <a:rPr lang="en" sz="1600">
                <a:solidFill>
                  <a:schemeClr val="dk1"/>
                </a:solidFill>
                <a:latin typeface="Courier New"/>
                <a:ea typeface="Courier New"/>
                <a:cs typeface="Courier New"/>
                <a:sym typeface="Courier New"/>
              </a:rPr>
              <a:t>tblUser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WHERE </a:t>
            </a:r>
            <a:r>
              <a:rPr lang="en" sz="1600">
                <a:solidFill>
                  <a:schemeClr val="dk1"/>
                </a:solidFill>
                <a:latin typeface="Courier New"/>
                <a:ea typeface="Courier New"/>
                <a:cs typeface="Courier New"/>
                <a:sym typeface="Courier New"/>
              </a:rPr>
              <a:t>Salary &gt;= 50000;</a:t>
            </a:r>
            <a:endParaRPr sz="1600">
              <a:solidFill>
                <a:schemeClr val="dk1"/>
              </a:solidFill>
              <a:latin typeface="Courier New"/>
              <a:ea typeface="Courier New"/>
              <a:cs typeface="Courier New"/>
              <a:sym typeface="Courier New"/>
            </a:endParaRPr>
          </a:p>
        </p:txBody>
      </p:sp>
      <p:sp>
        <p:nvSpPr>
          <p:cNvPr id="780" name="Google Shape;780;p67"/>
          <p:cNvSpPr txBox="1"/>
          <p:nvPr/>
        </p:nvSpPr>
        <p:spPr>
          <a:xfrm>
            <a:off x="659900" y="2176433"/>
            <a:ext cx="20424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400">
                <a:solidFill>
                  <a:schemeClr val="dk1"/>
                </a:solidFill>
                <a:latin typeface="Avenir"/>
                <a:ea typeface="Avenir"/>
                <a:cs typeface="Avenir"/>
                <a:sym typeface="Avenir"/>
              </a:rPr>
              <a:t>First Query</a:t>
            </a:r>
            <a:r>
              <a:rPr lang="en" sz="2400">
                <a:solidFill>
                  <a:srgbClr val="000000"/>
                </a:solidFill>
                <a:latin typeface="Avenir"/>
                <a:ea typeface="Avenir"/>
                <a:cs typeface="Avenir"/>
                <a:sym typeface="Avenir"/>
              </a:rPr>
              <a:t>:</a:t>
            </a:r>
            <a:endParaRPr sz="2400">
              <a:solidFill>
                <a:srgbClr val="000000"/>
              </a:solidFill>
              <a:latin typeface="Avenir"/>
              <a:ea typeface="Avenir"/>
              <a:cs typeface="Avenir"/>
              <a:sym typeface="Avenir"/>
            </a:endParaRPr>
          </a:p>
        </p:txBody>
      </p:sp>
      <p:pic>
        <p:nvPicPr>
          <p:cNvPr id="781" name="Google Shape;781;p67"/>
          <p:cNvPicPr preferRelativeResize="0"/>
          <p:nvPr/>
        </p:nvPicPr>
        <p:blipFill rotWithShape="1">
          <a:blip r:embed="rId4">
            <a:alphaModFix/>
          </a:blip>
          <a:srcRect b="0" l="0" r="0" t="0"/>
          <a:stretch/>
        </p:blipFill>
        <p:spPr>
          <a:xfrm>
            <a:off x="7288567" y="4241434"/>
            <a:ext cx="4071295" cy="2222833"/>
          </a:xfrm>
          <a:prstGeom prst="rect">
            <a:avLst/>
          </a:prstGeom>
          <a:noFill/>
          <a:ln cap="flat" cmpd="sng" w="19050">
            <a:solidFill>
              <a:schemeClr val="dk2"/>
            </a:solidFill>
            <a:prstDash val="solid"/>
            <a:round/>
            <a:headEnd len="sm" w="sm" type="none"/>
            <a:tailEnd len="sm" w="sm" type="none"/>
          </a:ln>
        </p:spPr>
      </p:pic>
      <p:sp>
        <p:nvSpPr>
          <p:cNvPr id="782" name="Google Shape;782;p67"/>
          <p:cNvSpPr txBox="1"/>
          <p:nvPr/>
        </p:nvSpPr>
        <p:spPr>
          <a:xfrm>
            <a:off x="7162297" y="3656367"/>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400">
                <a:solidFill>
                  <a:srgbClr val="000000"/>
                </a:solidFill>
                <a:latin typeface="Avenir"/>
                <a:ea typeface="Avenir"/>
                <a:cs typeface="Avenir"/>
                <a:sym typeface="Avenir"/>
              </a:rPr>
              <a:t>Output:</a:t>
            </a:r>
            <a:endParaRPr sz="2400">
              <a:solidFill>
                <a:srgbClr val="000000"/>
              </a:solidFill>
              <a:latin typeface="Avenir"/>
              <a:ea typeface="Avenir"/>
              <a:cs typeface="Avenir"/>
              <a:sym typeface="Avenir"/>
            </a:endParaRPr>
          </a:p>
        </p:txBody>
      </p:sp>
      <p:sp>
        <p:nvSpPr>
          <p:cNvPr id="783" name="Google Shape;783;p67"/>
          <p:cNvSpPr txBox="1"/>
          <p:nvPr/>
        </p:nvSpPr>
        <p:spPr>
          <a:xfrm>
            <a:off x="7060699" y="2176433"/>
            <a:ext cx="2501311"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400">
                <a:solidFill>
                  <a:schemeClr val="dk1"/>
                </a:solidFill>
                <a:latin typeface="Avenir"/>
                <a:ea typeface="Avenir"/>
                <a:cs typeface="Avenir"/>
                <a:sym typeface="Avenir"/>
              </a:rPr>
              <a:t>Second Query</a:t>
            </a:r>
            <a:r>
              <a:rPr lang="en" sz="2400">
                <a:solidFill>
                  <a:srgbClr val="000000"/>
                </a:solidFill>
                <a:latin typeface="Avenir"/>
                <a:ea typeface="Avenir"/>
                <a:cs typeface="Avenir"/>
                <a:sym typeface="Avenir"/>
              </a:rPr>
              <a:t>:</a:t>
            </a:r>
            <a:endParaRPr sz="2400">
              <a:solidFill>
                <a:srgbClr val="000000"/>
              </a:solidFill>
              <a:latin typeface="Avenir"/>
              <a:ea typeface="Avenir"/>
              <a:cs typeface="Avenir"/>
              <a:sym typeface="Avenir"/>
            </a:endParaRPr>
          </a:p>
        </p:txBody>
      </p:sp>
      <p:pic>
        <p:nvPicPr>
          <p:cNvPr id="784" name="Google Shape;784;p67"/>
          <p:cNvPicPr preferRelativeResize="0"/>
          <p:nvPr/>
        </p:nvPicPr>
        <p:blipFill rotWithShape="1">
          <a:blip r:embed="rId5">
            <a:alphaModFix/>
          </a:blip>
          <a:srcRect b="0" l="0" r="0" t="0"/>
          <a:stretch/>
        </p:blipFill>
        <p:spPr>
          <a:xfrm>
            <a:off x="820500" y="4431601"/>
            <a:ext cx="4318000" cy="1104900"/>
          </a:xfrm>
          <a:prstGeom prst="rect">
            <a:avLst/>
          </a:prstGeom>
          <a:noFill/>
          <a:ln cap="flat" cmpd="sng" w="19050">
            <a:solidFill>
              <a:schemeClr val="dk2"/>
            </a:solidFill>
            <a:prstDash val="solid"/>
            <a:round/>
            <a:headEnd len="sm" w="sm" type="none"/>
            <a:tailEnd len="sm" w="sm" type="none"/>
          </a:ln>
        </p:spPr>
      </p:pic>
      <p:sp>
        <p:nvSpPr>
          <p:cNvPr id="785" name="Google Shape;785;p67"/>
          <p:cNvSpPr/>
          <p:nvPr/>
        </p:nvSpPr>
        <p:spPr>
          <a:xfrm>
            <a:off x="659900" y="5010633"/>
            <a:ext cx="4610800" cy="278400"/>
          </a:xfrm>
          <a:prstGeom prst="rect">
            <a:avLst/>
          </a:prstGeom>
          <a:noFill/>
          <a:ln cap="flat" cmpd="sng" w="1905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786" name="Google Shape;786;p67"/>
          <p:cNvSpPr/>
          <p:nvPr/>
        </p:nvSpPr>
        <p:spPr>
          <a:xfrm>
            <a:off x="7060700" y="5010633"/>
            <a:ext cx="4610800" cy="278400"/>
          </a:xfrm>
          <a:prstGeom prst="rect">
            <a:avLst/>
          </a:prstGeom>
          <a:noFill/>
          <a:ln cap="flat" cmpd="sng" w="1905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68"/>
          <p:cNvSpPr txBox="1"/>
          <p:nvPr/>
        </p:nvSpPr>
        <p:spPr>
          <a:xfrm>
            <a:off x="503400" y="2161967"/>
            <a:ext cx="11013600" cy="2394800"/>
          </a:xfrm>
          <a:prstGeom prst="rect">
            <a:avLst/>
          </a:prstGeom>
          <a:noFill/>
          <a:ln>
            <a:noFill/>
          </a:ln>
        </p:spPr>
        <p:txBody>
          <a:bodyPr anchorCtr="0" anchor="t" bIns="121900" lIns="121900" spcFirstLastPara="1" rIns="121900" wrap="square" tIns="121900">
            <a:noAutofit/>
          </a:bodyPr>
          <a:lstStyle/>
          <a:p>
            <a:pPr indent="-423323" lvl="0" marL="609585" marR="0" rtl="0" algn="just">
              <a:lnSpc>
                <a:spcPct val="115000"/>
              </a:lnSpc>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In the result we can see UserID 22 appeared once but if we look into the query both query returns the same row if they run individually but while in the UNION operation they returned only once</a:t>
            </a:r>
            <a:endParaRPr sz="2400">
              <a:solidFill>
                <a:schemeClr val="dk1"/>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400">
              <a:solidFill>
                <a:schemeClr val="dk1"/>
              </a:solidFill>
              <a:latin typeface="Avenir"/>
              <a:ea typeface="Avenir"/>
              <a:cs typeface="Avenir"/>
              <a:sym typeface="Avenir"/>
            </a:endParaRPr>
          </a:p>
          <a:p>
            <a:pPr indent="-423323" lvl="0" marL="609585" marR="0" rtl="0" algn="just">
              <a:lnSpc>
                <a:spcPct val="115000"/>
              </a:lnSpc>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This is because the Union clause works just like the Union operation in Set theory where the duplicate members appear only once in the resultant set.</a:t>
            </a:r>
            <a:endParaRPr sz="2400">
              <a:solidFill>
                <a:schemeClr val="dk1"/>
              </a:solidFill>
              <a:latin typeface="Avenir"/>
              <a:ea typeface="Avenir"/>
              <a:cs typeface="Avenir"/>
              <a:sym typeface="Avenir"/>
            </a:endParaRPr>
          </a:p>
          <a:p>
            <a:pPr indent="0" lvl="0" marL="609585" marR="0" rtl="0" algn="l">
              <a:spcBef>
                <a:spcPts val="0"/>
              </a:spcBef>
              <a:spcAft>
                <a:spcPts val="0"/>
              </a:spcAft>
              <a:buNone/>
            </a:pPr>
            <a:r>
              <a:t/>
            </a:r>
            <a:endParaRPr sz="2400">
              <a:solidFill>
                <a:schemeClr val="dk1"/>
              </a:solidFill>
              <a:latin typeface="Avenir"/>
              <a:ea typeface="Avenir"/>
              <a:cs typeface="Avenir"/>
              <a:sym typeface="Avenir"/>
            </a:endParaRPr>
          </a:p>
        </p:txBody>
      </p:sp>
      <p:sp>
        <p:nvSpPr>
          <p:cNvPr id="792" name="Google Shape;792;p6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93" name="Google Shape;793;p6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94" name="Google Shape;794;p6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95" name="Google Shape;795;p6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Union</a:t>
            </a:r>
            <a:endParaRPr sz="3200">
              <a:solidFill>
                <a:srgbClr val="434343"/>
              </a:solidFill>
              <a:latin typeface="Avenir"/>
              <a:ea typeface="Avenir"/>
              <a:cs typeface="Avenir"/>
              <a:sym typeface="Avenir"/>
            </a:endParaRPr>
          </a:p>
        </p:txBody>
      </p:sp>
      <p:pic>
        <p:nvPicPr>
          <p:cNvPr id="796" name="Google Shape;796;p68"/>
          <p:cNvPicPr preferRelativeResize="0"/>
          <p:nvPr/>
        </p:nvPicPr>
        <p:blipFill rotWithShape="1">
          <a:blip r:embed="rId4">
            <a:alphaModFix/>
          </a:blip>
          <a:srcRect b="0" l="3187" r="3884" t="0"/>
          <a:stretch/>
        </p:blipFill>
        <p:spPr>
          <a:xfrm>
            <a:off x="4931950" y="4856917"/>
            <a:ext cx="2156500" cy="189483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NOT NULL Constraint</a:t>
            </a:r>
            <a:endParaRPr sz="3200">
              <a:solidFill>
                <a:srgbClr val="434343"/>
              </a:solidFill>
              <a:latin typeface="Avenir"/>
              <a:ea typeface="Avenir"/>
              <a:cs typeface="Avenir"/>
              <a:sym typeface="Avenir"/>
            </a:endParaRPr>
          </a:p>
        </p:txBody>
      </p:sp>
      <p:sp>
        <p:nvSpPr>
          <p:cNvPr id="147" name="Google Shape;147;p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8" name="Google Shape;148;p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49" name="Google Shape;149;p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0" name="Google Shape;150;p6"/>
          <p:cNvSpPr txBox="1"/>
          <p:nvPr/>
        </p:nvSpPr>
        <p:spPr>
          <a:xfrm>
            <a:off x="508000" y="1828800"/>
            <a:ext cx="11359600" cy="45336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By default, a column can hold NULL values</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NOT NULL constraint enforces a column to NOT accept NULL values</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This enforces a field to always contain a value </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You cannot insert a new record, or update a record without adding a value to this field</a:t>
            </a:r>
            <a:endParaRPr sz="2133">
              <a:solidFill>
                <a:srgbClr val="333333"/>
              </a:solidFill>
              <a:latin typeface="Avenir"/>
              <a:ea typeface="Avenir"/>
              <a:cs typeface="Avenir"/>
              <a:sym typeface="Aveni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69"/>
          <p:cNvSpPr txBox="1"/>
          <p:nvPr/>
        </p:nvSpPr>
        <p:spPr>
          <a:xfrm>
            <a:off x="503400" y="1653967"/>
            <a:ext cx="11013600" cy="91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400">
                <a:solidFill>
                  <a:schemeClr val="dk1"/>
                </a:solidFill>
                <a:latin typeface="Avenir"/>
                <a:ea typeface="Avenir"/>
                <a:cs typeface="Avenir"/>
                <a:sym typeface="Avenir"/>
              </a:rPr>
              <a:t>The Union All clause/operator is used to combine the results of two or more SELECT Statements into a single set of rows and columns without the removal of any duplicates</a:t>
            </a:r>
            <a:endParaRPr b="1" sz="2400">
              <a:solidFill>
                <a:schemeClr val="dk1"/>
              </a:solidFill>
              <a:highlight>
                <a:srgbClr val="FFFFFF"/>
              </a:highlight>
              <a:latin typeface="Avenir"/>
              <a:ea typeface="Avenir"/>
              <a:cs typeface="Avenir"/>
              <a:sym typeface="Avenir"/>
            </a:endParaRPr>
          </a:p>
        </p:txBody>
      </p:sp>
      <p:sp>
        <p:nvSpPr>
          <p:cNvPr id="802" name="Google Shape;802;p6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03" name="Google Shape;803;p6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04" name="Google Shape;804;p6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05" name="Google Shape;805;p6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Union All</a:t>
            </a:r>
            <a:endParaRPr sz="3200">
              <a:solidFill>
                <a:srgbClr val="434343"/>
              </a:solidFill>
              <a:latin typeface="Avenir"/>
              <a:ea typeface="Avenir"/>
              <a:cs typeface="Avenir"/>
              <a:sym typeface="Avenir"/>
            </a:endParaRPr>
          </a:p>
        </p:txBody>
      </p:sp>
      <p:sp>
        <p:nvSpPr>
          <p:cNvPr id="806" name="Google Shape;806;p69"/>
          <p:cNvSpPr txBox="1"/>
          <p:nvPr/>
        </p:nvSpPr>
        <p:spPr>
          <a:xfrm>
            <a:off x="2273433" y="3493199"/>
            <a:ext cx="8610000" cy="2123829"/>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rgbClr val="333333"/>
                </a:solidFill>
                <a:highlight>
                  <a:srgbClr val="FFFFFF"/>
                </a:highlight>
                <a:latin typeface="Courier New"/>
                <a:ea typeface="Courier New"/>
                <a:cs typeface="Courier New"/>
                <a:sym typeface="Courier New"/>
              </a:rPr>
              <a:t>SELECT col1, col2, col3 FROM tables [WHERE conditions]</a:t>
            </a:r>
            <a:endParaRPr b="1" sz="2400">
              <a:solidFill>
                <a:srgbClr val="333333"/>
              </a:solidFill>
              <a:highlight>
                <a:srgbClr val="FFFFFF"/>
              </a:highlight>
              <a:latin typeface="Courier New"/>
              <a:ea typeface="Courier New"/>
              <a:cs typeface="Courier New"/>
              <a:sym typeface="Courier New"/>
            </a:endParaRPr>
          </a:p>
          <a:p>
            <a:pPr indent="0" lvl="0" marL="0" marR="0" rtl="0" algn="l">
              <a:spcBef>
                <a:spcPts val="0"/>
              </a:spcBef>
              <a:spcAft>
                <a:spcPts val="0"/>
              </a:spcAft>
              <a:buNone/>
            </a:pPr>
            <a:r>
              <a:rPr b="1" lang="en" sz="2400">
                <a:solidFill>
                  <a:srgbClr val="333333"/>
                </a:solidFill>
                <a:highlight>
                  <a:srgbClr val="FFFFFF"/>
                </a:highlight>
                <a:latin typeface="Courier New"/>
                <a:ea typeface="Courier New"/>
                <a:cs typeface="Courier New"/>
                <a:sym typeface="Courier New"/>
              </a:rPr>
              <a:t>UNION ALL</a:t>
            </a:r>
            <a:endParaRPr b="1" sz="2400">
              <a:solidFill>
                <a:srgbClr val="333333"/>
              </a:solidFill>
              <a:highlight>
                <a:srgbClr val="FFFFFF"/>
              </a:highlight>
              <a:latin typeface="Courier New"/>
              <a:ea typeface="Courier New"/>
              <a:cs typeface="Courier New"/>
              <a:sym typeface="Courier New"/>
            </a:endParaRPr>
          </a:p>
          <a:p>
            <a:pPr indent="0" lvl="0" marL="0" marR="0" rtl="0" algn="l">
              <a:spcBef>
                <a:spcPts val="0"/>
              </a:spcBef>
              <a:spcAft>
                <a:spcPts val="0"/>
              </a:spcAft>
              <a:buNone/>
            </a:pPr>
            <a:r>
              <a:rPr b="1" lang="en" sz="2400">
                <a:solidFill>
                  <a:srgbClr val="333333"/>
                </a:solidFill>
                <a:highlight>
                  <a:srgbClr val="FFFFFF"/>
                </a:highlight>
                <a:latin typeface="Courier New"/>
                <a:ea typeface="Courier New"/>
                <a:cs typeface="Courier New"/>
                <a:sym typeface="Courier New"/>
              </a:rPr>
              <a:t>SELECT col1, col2, col3 FROM tables [WHERE conditions];</a:t>
            </a:r>
            <a:endParaRPr b="1" sz="2400">
              <a:solidFill>
                <a:srgbClr val="333333"/>
              </a:solidFill>
              <a:highlight>
                <a:srgbClr val="FFFFFF"/>
              </a:highlight>
              <a:latin typeface="Courier New"/>
              <a:ea typeface="Courier New"/>
              <a:cs typeface="Courier New"/>
              <a:sym typeface="Courier New"/>
            </a:endParaRPr>
          </a:p>
        </p:txBody>
      </p:sp>
      <p:sp>
        <p:nvSpPr>
          <p:cNvPr id="807" name="Google Shape;807;p69"/>
          <p:cNvSpPr txBox="1"/>
          <p:nvPr/>
        </p:nvSpPr>
        <p:spPr>
          <a:xfrm>
            <a:off x="842133" y="2924000"/>
            <a:ext cx="1431300" cy="569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latin typeface="Avenir"/>
                <a:ea typeface="Avenir"/>
                <a:cs typeface="Avenir"/>
                <a:sym typeface="Avenir"/>
              </a:rPr>
              <a:t>Syntax:</a:t>
            </a:r>
            <a:endParaRPr sz="24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0"/>
          <p:cNvSpPr txBox="1"/>
          <p:nvPr/>
        </p:nvSpPr>
        <p:spPr>
          <a:xfrm>
            <a:off x="503400" y="1653967"/>
            <a:ext cx="11013600" cy="13196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400">
                <a:solidFill>
                  <a:schemeClr val="dk1"/>
                </a:solidFill>
                <a:latin typeface="Avenir"/>
                <a:ea typeface="Avenir"/>
                <a:cs typeface="Avenir"/>
                <a:sym typeface="Avenir"/>
              </a:rPr>
              <a:t>Consider a query to find the names of all users that live in Kolkata and all the users of any city who are getting salary of 50000 and above</a:t>
            </a:r>
            <a:endParaRPr sz="2400">
              <a:solidFill>
                <a:schemeClr val="dk1"/>
              </a:solidFill>
              <a:latin typeface="Avenir"/>
              <a:ea typeface="Avenir"/>
              <a:cs typeface="Avenir"/>
              <a:sym typeface="Avenir"/>
            </a:endParaRPr>
          </a:p>
          <a:p>
            <a:pPr indent="-440255" lvl="0" marL="609585" marR="0" rtl="0" algn="l">
              <a:spcBef>
                <a:spcPts val="1333"/>
              </a:spcBef>
              <a:spcAft>
                <a:spcPts val="0"/>
              </a:spcAft>
              <a:buClr>
                <a:schemeClr val="dk1"/>
              </a:buClr>
              <a:buSzPts val="1600"/>
              <a:buFont typeface="Avenir"/>
              <a:buChar char="●"/>
            </a:pPr>
            <a:r>
              <a:rPr lang="en" sz="2400">
                <a:solidFill>
                  <a:schemeClr val="dk1"/>
                </a:solidFill>
                <a:latin typeface="Avenir"/>
                <a:ea typeface="Avenir"/>
                <a:cs typeface="Avenir"/>
                <a:sym typeface="Avenir"/>
              </a:rPr>
              <a:t>Let us design the query and examine the result. </a:t>
            </a:r>
            <a:endParaRPr b="1" sz="2400">
              <a:solidFill>
                <a:schemeClr val="dk1"/>
              </a:solidFill>
              <a:highlight>
                <a:srgbClr val="FFFFFF"/>
              </a:highlight>
              <a:latin typeface="Avenir"/>
              <a:ea typeface="Avenir"/>
              <a:cs typeface="Avenir"/>
              <a:sym typeface="Avenir"/>
            </a:endParaRPr>
          </a:p>
        </p:txBody>
      </p:sp>
      <p:sp>
        <p:nvSpPr>
          <p:cNvPr id="813" name="Google Shape;813;p7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14" name="Google Shape;814;p7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15" name="Google Shape;815;p7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16" name="Google Shape;816;p7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Union All</a:t>
            </a:r>
            <a:endParaRPr sz="3200">
              <a:solidFill>
                <a:srgbClr val="434343"/>
              </a:solidFill>
              <a:latin typeface="Avenir"/>
              <a:ea typeface="Avenir"/>
              <a:cs typeface="Avenir"/>
              <a:sym typeface="Avenir"/>
            </a:endParaRPr>
          </a:p>
        </p:txBody>
      </p:sp>
      <p:sp>
        <p:nvSpPr>
          <p:cNvPr id="817" name="Google Shape;817;p70"/>
          <p:cNvSpPr txBox="1"/>
          <p:nvPr/>
        </p:nvSpPr>
        <p:spPr>
          <a:xfrm>
            <a:off x="1717467" y="3040800"/>
            <a:ext cx="8924000" cy="91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SELECT </a:t>
            </a:r>
            <a:r>
              <a:rPr lang="en" sz="1600">
                <a:solidFill>
                  <a:schemeClr val="dk1"/>
                </a:solidFill>
                <a:latin typeface="Courier New"/>
                <a:ea typeface="Courier New"/>
                <a:cs typeface="Courier New"/>
                <a:sym typeface="Courier New"/>
              </a:rPr>
              <a:t>UserID, Name, City, Salary </a:t>
            </a:r>
            <a:r>
              <a:rPr b="1" lang="en" sz="1600">
                <a:solidFill>
                  <a:schemeClr val="dk1"/>
                </a:solidFill>
                <a:latin typeface="Courier New"/>
                <a:ea typeface="Courier New"/>
                <a:cs typeface="Courier New"/>
                <a:sym typeface="Courier New"/>
              </a:rPr>
              <a:t>FROM</a:t>
            </a:r>
            <a:r>
              <a:rPr lang="en" sz="1600">
                <a:solidFill>
                  <a:schemeClr val="dk1"/>
                </a:solidFill>
                <a:latin typeface="Courier New"/>
                <a:ea typeface="Courier New"/>
                <a:cs typeface="Courier New"/>
                <a:sym typeface="Courier New"/>
              </a:rPr>
              <a:t> tblUser </a:t>
            </a:r>
            <a:r>
              <a:rPr b="1" lang="en" sz="1600">
                <a:solidFill>
                  <a:schemeClr val="dk1"/>
                </a:solidFill>
                <a:latin typeface="Courier New"/>
                <a:ea typeface="Courier New"/>
                <a:cs typeface="Courier New"/>
                <a:sym typeface="Courier New"/>
              </a:rPr>
              <a:t>WHERE</a:t>
            </a:r>
            <a:r>
              <a:rPr lang="en" sz="1600">
                <a:solidFill>
                  <a:schemeClr val="dk1"/>
                </a:solidFill>
                <a:latin typeface="Courier New"/>
                <a:ea typeface="Courier New"/>
                <a:cs typeface="Courier New"/>
                <a:sym typeface="Courier New"/>
              </a:rPr>
              <a:t> City = 'Kolkata'</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UNION ALL</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600">
                <a:solidFill>
                  <a:schemeClr val="dk1"/>
                </a:solidFill>
                <a:latin typeface="Courier New"/>
                <a:ea typeface="Courier New"/>
                <a:cs typeface="Courier New"/>
                <a:sym typeface="Courier New"/>
              </a:rPr>
              <a:t>SELECT</a:t>
            </a:r>
            <a:r>
              <a:rPr lang="en" sz="1600">
                <a:solidFill>
                  <a:schemeClr val="dk1"/>
                </a:solidFill>
                <a:latin typeface="Courier New"/>
                <a:ea typeface="Courier New"/>
                <a:cs typeface="Courier New"/>
                <a:sym typeface="Courier New"/>
              </a:rPr>
              <a:t> UserID, Name, City, Salary </a:t>
            </a:r>
            <a:r>
              <a:rPr b="1" lang="en" sz="1600">
                <a:solidFill>
                  <a:schemeClr val="dk1"/>
                </a:solidFill>
                <a:latin typeface="Courier New"/>
                <a:ea typeface="Courier New"/>
                <a:cs typeface="Courier New"/>
                <a:sym typeface="Courier New"/>
              </a:rPr>
              <a:t>FROM </a:t>
            </a:r>
            <a:r>
              <a:rPr lang="en" sz="1600">
                <a:solidFill>
                  <a:schemeClr val="dk1"/>
                </a:solidFill>
                <a:latin typeface="Courier New"/>
                <a:ea typeface="Courier New"/>
                <a:cs typeface="Courier New"/>
                <a:sym typeface="Courier New"/>
              </a:rPr>
              <a:t>tblUser </a:t>
            </a:r>
            <a:r>
              <a:rPr b="1" lang="en" sz="1600">
                <a:solidFill>
                  <a:schemeClr val="dk1"/>
                </a:solidFill>
                <a:latin typeface="Courier New"/>
                <a:ea typeface="Courier New"/>
                <a:cs typeface="Courier New"/>
                <a:sym typeface="Courier New"/>
              </a:rPr>
              <a:t>WHERE </a:t>
            </a:r>
            <a:r>
              <a:rPr lang="en" sz="1600">
                <a:solidFill>
                  <a:schemeClr val="dk1"/>
                </a:solidFill>
                <a:latin typeface="Courier New"/>
                <a:ea typeface="Courier New"/>
                <a:cs typeface="Courier New"/>
                <a:sym typeface="Courier New"/>
              </a:rPr>
              <a:t>Salary &gt;= 50000;</a:t>
            </a:r>
            <a:endParaRPr sz="1600">
              <a:solidFill>
                <a:schemeClr val="dk1"/>
              </a:solidFill>
              <a:latin typeface="Courier New"/>
              <a:ea typeface="Courier New"/>
              <a:cs typeface="Courier New"/>
              <a:sym typeface="Courier New"/>
            </a:endParaRPr>
          </a:p>
        </p:txBody>
      </p:sp>
      <p:pic>
        <p:nvPicPr>
          <p:cNvPr id="818" name="Google Shape;818;p70"/>
          <p:cNvPicPr preferRelativeResize="0"/>
          <p:nvPr/>
        </p:nvPicPr>
        <p:blipFill rotWithShape="1">
          <a:blip r:embed="rId4">
            <a:alphaModFix/>
          </a:blip>
          <a:srcRect b="0" l="0" r="0" t="0"/>
          <a:stretch/>
        </p:blipFill>
        <p:spPr>
          <a:xfrm>
            <a:off x="4389618" y="4079767"/>
            <a:ext cx="3707700" cy="2657533"/>
          </a:xfrm>
          <a:prstGeom prst="rect">
            <a:avLst/>
          </a:prstGeom>
          <a:noFill/>
          <a:ln cap="flat" cmpd="sng" w="9525">
            <a:solidFill>
              <a:schemeClr val="dk2"/>
            </a:solidFill>
            <a:prstDash val="solid"/>
            <a:round/>
            <a:headEnd len="sm" w="sm" type="none"/>
            <a:tailEnd len="sm" w="sm" type="none"/>
          </a:ln>
        </p:spPr>
      </p:pic>
      <p:sp>
        <p:nvSpPr>
          <p:cNvPr id="819" name="Google Shape;819;p70"/>
          <p:cNvSpPr txBox="1"/>
          <p:nvPr/>
        </p:nvSpPr>
        <p:spPr>
          <a:xfrm>
            <a:off x="761497" y="4005233"/>
            <a:ext cx="1349200" cy="3692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sp>
        <p:nvSpPr>
          <p:cNvPr id="820" name="Google Shape;820;p70"/>
          <p:cNvSpPr/>
          <p:nvPr/>
        </p:nvSpPr>
        <p:spPr>
          <a:xfrm>
            <a:off x="4030733" y="4568167"/>
            <a:ext cx="4288000" cy="212800"/>
          </a:xfrm>
          <a:prstGeom prst="rect">
            <a:avLst/>
          </a:prstGeom>
          <a:noFill/>
          <a:ln cap="flat" cmpd="sng" w="1905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821" name="Google Shape;821;p70"/>
          <p:cNvSpPr/>
          <p:nvPr/>
        </p:nvSpPr>
        <p:spPr>
          <a:xfrm>
            <a:off x="4030733" y="5444200"/>
            <a:ext cx="4288000" cy="212800"/>
          </a:xfrm>
          <a:prstGeom prst="rect">
            <a:avLst/>
          </a:prstGeom>
          <a:noFill/>
          <a:ln cap="flat" cmpd="sng" w="19050">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71"/>
          <p:cNvSpPr txBox="1"/>
          <p:nvPr/>
        </p:nvSpPr>
        <p:spPr>
          <a:xfrm>
            <a:off x="503400" y="2161967"/>
            <a:ext cx="11013600" cy="23948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result of both the select statements are combined into  single set of rows and columns WITHOUT the removal of duplicates</a:t>
            </a:r>
            <a:endParaRPr sz="2133">
              <a:solidFill>
                <a:schemeClr val="dk1"/>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UserID 22 appears twice the view</a:t>
            </a:r>
            <a:endParaRPr sz="2133">
              <a:solidFill>
                <a:schemeClr val="dk1"/>
              </a:solidFill>
              <a:latin typeface="Avenir"/>
              <a:ea typeface="Avenir"/>
              <a:cs typeface="Avenir"/>
              <a:sym typeface="Avenir"/>
            </a:endParaRPr>
          </a:p>
          <a:p>
            <a:pPr indent="0" lvl="0" marL="609585" marR="0" rtl="0" algn="l">
              <a:spcBef>
                <a:spcPts val="0"/>
              </a:spcBef>
              <a:spcAft>
                <a:spcPts val="0"/>
              </a:spcAft>
              <a:buNone/>
            </a:pPr>
            <a:r>
              <a:t/>
            </a:r>
            <a:endParaRPr sz="2133">
              <a:solidFill>
                <a:schemeClr val="dk1"/>
              </a:solidFill>
              <a:latin typeface="Avenir"/>
              <a:ea typeface="Avenir"/>
              <a:cs typeface="Avenir"/>
              <a:sym typeface="Avenir"/>
            </a:endParaRPr>
          </a:p>
        </p:txBody>
      </p:sp>
      <p:sp>
        <p:nvSpPr>
          <p:cNvPr id="827" name="Google Shape;827;p7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28" name="Google Shape;828;p7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29" name="Google Shape;829;p7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30" name="Google Shape;830;p7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Union All</a:t>
            </a:r>
            <a:endParaRPr sz="3200">
              <a:solidFill>
                <a:srgbClr val="434343"/>
              </a:solidFill>
              <a:latin typeface="Avenir"/>
              <a:ea typeface="Avenir"/>
              <a:cs typeface="Avenir"/>
              <a:sym typeface="Avenir"/>
            </a:endParaRPr>
          </a:p>
        </p:txBody>
      </p:sp>
      <p:pic>
        <p:nvPicPr>
          <p:cNvPr id="831" name="Google Shape;831;p71"/>
          <p:cNvPicPr preferRelativeResize="0"/>
          <p:nvPr/>
        </p:nvPicPr>
        <p:blipFill rotWithShape="1">
          <a:blip r:embed="rId4">
            <a:alphaModFix/>
          </a:blip>
          <a:srcRect b="0" l="0" r="0" t="0"/>
          <a:stretch/>
        </p:blipFill>
        <p:spPr>
          <a:xfrm>
            <a:off x="4955801" y="4658368"/>
            <a:ext cx="2280412" cy="179323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72"/>
          <p:cNvSpPr txBox="1"/>
          <p:nvPr/>
        </p:nvSpPr>
        <p:spPr>
          <a:xfrm>
            <a:off x="503400" y="1857167"/>
            <a:ext cx="11013600" cy="24828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INTERSECT OPERATION is used to combine two SELECT statements with identical columns and returns rows only common rows returned by the two select statements</a:t>
            </a:r>
            <a:endParaRPr sz="2133">
              <a:solidFill>
                <a:schemeClr val="dk1"/>
              </a:solidFill>
              <a:latin typeface="Avenir"/>
              <a:ea typeface="Avenir"/>
              <a:cs typeface="Avenir"/>
              <a:sym typeface="Avenir"/>
            </a:endParaRPr>
          </a:p>
          <a:p>
            <a:pPr indent="0" lvl="0" marL="0" marR="0" rtl="0" algn="l">
              <a:spcBef>
                <a:spcPts val="0"/>
              </a:spcBef>
              <a:spcAft>
                <a:spcPts val="0"/>
              </a:spcAft>
              <a:buNone/>
            </a:pPr>
            <a:r>
              <a:t/>
            </a:r>
            <a:endParaRPr sz="2133">
              <a:solidFill>
                <a:schemeClr val="dk1"/>
              </a:solidFill>
              <a:latin typeface="Avenir"/>
              <a:ea typeface="Avenir"/>
              <a:cs typeface="Avenir"/>
              <a:sym typeface="Avenir"/>
            </a:endParaRPr>
          </a:p>
          <a:p>
            <a:pPr indent="0" lvl="0" marL="0" marR="0" rtl="0" algn="l">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We can use the intersect operations to display records where city is Kolkata and salary is greater than or equal to 50000</a:t>
            </a:r>
            <a:endParaRPr sz="2133">
              <a:solidFill>
                <a:schemeClr val="dk1"/>
              </a:solidFill>
              <a:latin typeface="Avenir"/>
              <a:ea typeface="Avenir"/>
              <a:cs typeface="Avenir"/>
              <a:sym typeface="Avenir"/>
            </a:endParaRPr>
          </a:p>
        </p:txBody>
      </p:sp>
      <p:sp>
        <p:nvSpPr>
          <p:cNvPr id="837" name="Google Shape;837;p7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38" name="Google Shape;838;p7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39" name="Google Shape;839;p7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40" name="Google Shape;840;p7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Intersect</a:t>
            </a:r>
            <a:endParaRPr sz="3200">
              <a:solidFill>
                <a:srgbClr val="434343"/>
              </a:solidFill>
              <a:latin typeface="Avenir"/>
              <a:ea typeface="Avenir"/>
              <a:cs typeface="Avenir"/>
              <a:sym typeface="Avenir"/>
            </a:endParaRPr>
          </a:p>
        </p:txBody>
      </p:sp>
      <p:pic>
        <p:nvPicPr>
          <p:cNvPr id="841" name="Google Shape;841;p72"/>
          <p:cNvPicPr preferRelativeResize="0"/>
          <p:nvPr/>
        </p:nvPicPr>
        <p:blipFill rotWithShape="1">
          <a:blip r:embed="rId4">
            <a:alphaModFix/>
          </a:blip>
          <a:srcRect b="0" l="0" r="0" t="0"/>
          <a:stretch/>
        </p:blipFill>
        <p:spPr>
          <a:xfrm>
            <a:off x="3212334" y="5121000"/>
            <a:ext cx="5595733" cy="799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73"/>
          <p:cNvSpPr txBox="1"/>
          <p:nvPr/>
        </p:nvSpPr>
        <p:spPr>
          <a:xfrm>
            <a:off x="503400" y="1958767"/>
            <a:ext cx="11013600" cy="20328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In the result we can see UserID 22 is the common observation in the given two tables</a:t>
            </a:r>
            <a:endParaRPr sz="2133">
              <a:solidFill>
                <a:schemeClr val="dk1"/>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Intersect operates similar to intersect operation from set theory</a:t>
            </a:r>
            <a:endParaRPr sz="2133">
              <a:solidFill>
                <a:schemeClr val="dk1"/>
              </a:solidFill>
              <a:latin typeface="Avenir"/>
              <a:ea typeface="Avenir"/>
              <a:cs typeface="Avenir"/>
              <a:sym typeface="Avenir"/>
            </a:endParaRPr>
          </a:p>
          <a:p>
            <a:pPr indent="0" lvl="0" marL="609585" marR="0" rtl="0" algn="l">
              <a:spcBef>
                <a:spcPts val="0"/>
              </a:spcBef>
              <a:spcAft>
                <a:spcPts val="0"/>
              </a:spcAft>
              <a:buNone/>
            </a:pPr>
            <a:r>
              <a:t/>
            </a:r>
            <a:endParaRPr sz="2133">
              <a:solidFill>
                <a:schemeClr val="dk1"/>
              </a:solidFill>
              <a:latin typeface="Avenir"/>
              <a:ea typeface="Avenir"/>
              <a:cs typeface="Avenir"/>
              <a:sym typeface="Avenir"/>
            </a:endParaRPr>
          </a:p>
        </p:txBody>
      </p:sp>
      <p:sp>
        <p:nvSpPr>
          <p:cNvPr id="847" name="Google Shape;847;p7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48" name="Google Shape;848;p7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49" name="Google Shape;849;p7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50" name="Google Shape;850;p7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Intersect</a:t>
            </a:r>
            <a:endParaRPr sz="3200">
              <a:solidFill>
                <a:srgbClr val="434343"/>
              </a:solidFill>
              <a:latin typeface="Avenir"/>
              <a:ea typeface="Avenir"/>
              <a:cs typeface="Avenir"/>
              <a:sym typeface="Avenir"/>
            </a:endParaRPr>
          </a:p>
        </p:txBody>
      </p:sp>
      <p:pic>
        <p:nvPicPr>
          <p:cNvPr id="851" name="Google Shape;851;p73"/>
          <p:cNvPicPr preferRelativeResize="0"/>
          <p:nvPr/>
        </p:nvPicPr>
        <p:blipFill rotWithShape="1">
          <a:blip r:embed="rId4">
            <a:alphaModFix/>
          </a:blip>
          <a:srcRect b="0" l="0" r="0" t="0"/>
          <a:stretch/>
        </p:blipFill>
        <p:spPr>
          <a:xfrm>
            <a:off x="4416334" y="4731867"/>
            <a:ext cx="3187700" cy="1790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7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57" name="Google Shape;857;p7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58" name="Google Shape;858;p7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59" name="Google Shape;859;p74"/>
          <p:cNvSpPr txBox="1"/>
          <p:nvPr/>
        </p:nvSpPr>
        <p:spPr>
          <a:xfrm>
            <a:off x="1351033" y="2806000"/>
            <a:ext cx="9653600" cy="1585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i="1" lang="en" sz="2667">
                <a:solidFill>
                  <a:srgbClr val="222222"/>
                </a:solidFill>
                <a:latin typeface="Trebuchet MS"/>
                <a:ea typeface="Trebuchet MS"/>
                <a:cs typeface="Trebuchet MS"/>
                <a:sym typeface="Trebuchet MS"/>
              </a:rPr>
              <a:t>MySQL DOES NOT support INTERSECT operator. However, you can emulate the INTERSECT operator using JOINS. We will study joins in the upcoming sessions.</a:t>
            </a:r>
            <a:endParaRPr i="1" sz="2667">
              <a:solidFill>
                <a:srgbClr val="222222"/>
              </a:solidFill>
              <a:latin typeface="Trebuchet MS"/>
              <a:ea typeface="Trebuchet MS"/>
              <a:cs typeface="Trebuchet MS"/>
              <a:sym typeface="Trebuchet MS"/>
            </a:endParaRPr>
          </a:p>
        </p:txBody>
      </p:sp>
      <p:pic>
        <p:nvPicPr>
          <p:cNvPr id="860" name="Google Shape;860;p74"/>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5"/>
          <p:cNvSpPr txBox="1"/>
          <p:nvPr/>
        </p:nvSpPr>
        <p:spPr>
          <a:xfrm>
            <a:off x="503400" y="2303867"/>
            <a:ext cx="11013600" cy="1932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MINUS OPERATION combines results of two SELECT statements and return only those in the final result, which belongs to the first set of the result</a:t>
            </a:r>
            <a:endParaRPr sz="2133">
              <a:solidFill>
                <a:srgbClr val="222222"/>
              </a:solidFill>
              <a:latin typeface="Avenir"/>
              <a:ea typeface="Avenir"/>
              <a:cs typeface="Avenir"/>
              <a:sym typeface="Avenir"/>
            </a:endParaRPr>
          </a:p>
        </p:txBody>
      </p:sp>
      <p:sp>
        <p:nvSpPr>
          <p:cNvPr id="866" name="Google Shape;866;p7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67" name="Google Shape;867;p7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68" name="Google Shape;868;p7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69" name="Google Shape;869;p7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Set Operations - Minus </a:t>
            </a:r>
            <a:endParaRPr sz="3200">
              <a:solidFill>
                <a:srgbClr val="434343"/>
              </a:solidFill>
              <a:latin typeface="Avenir"/>
              <a:ea typeface="Avenir"/>
              <a:cs typeface="Avenir"/>
              <a:sym typeface="Avenir"/>
            </a:endParaRPr>
          </a:p>
        </p:txBody>
      </p:sp>
      <p:pic>
        <p:nvPicPr>
          <p:cNvPr id="870" name="Google Shape;870;p75"/>
          <p:cNvPicPr preferRelativeResize="0"/>
          <p:nvPr/>
        </p:nvPicPr>
        <p:blipFill rotWithShape="1">
          <a:blip r:embed="rId4">
            <a:alphaModFix/>
          </a:blip>
          <a:srcRect b="0" l="0" r="0" t="0"/>
          <a:stretch/>
        </p:blipFill>
        <p:spPr>
          <a:xfrm>
            <a:off x="4433600" y="4366634"/>
            <a:ext cx="3780733" cy="217396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76" name="Google Shape;876;p7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77" name="Google Shape;877;p7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78" name="Google Shape;878;p76"/>
          <p:cNvSpPr txBox="1"/>
          <p:nvPr/>
        </p:nvSpPr>
        <p:spPr>
          <a:xfrm>
            <a:off x="1351033" y="2806000"/>
            <a:ext cx="9653600" cy="1585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i="1" lang="en" sz="2667">
                <a:solidFill>
                  <a:srgbClr val="222222"/>
                </a:solidFill>
                <a:latin typeface="Trebuchet MS"/>
                <a:ea typeface="Trebuchet MS"/>
                <a:cs typeface="Trebuchet MS"/>
                <a:sym typeface="Trebuchet MS"/>
              </a:rPr>
              <a:t>MySQL DOES NOT support MINUS operator. However, you can emulate the MINUS operator using JOINS. We will study joins in the upcoming sessions.</a:t>
            </a:r>
            <a:endParaRPr i="1" sz="2667">
              <a:solidFill>
                <a:srgbClr val="222222"/>
              </a:solidFill>
              <a:latin typeface="Trebuchet MS"/>
              <a:ea typeface="Trebuchet MS"/>
              <a:cs typeface="Trebuchet MS"/>
              <a:sym typeface="Trebuchet MS"/>
            </a:endParaRPr>
          </a:p>
        </p:txBody>
      </p:sp>
      <p:pic>
        <p:nvPicPr>
          <p:cNvPr id="879" name="Google Shape;879;p76"/>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77"/>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4800">
                <a:solidFill>
                  <a:srgbClr val="7F7F7F"/>
                </a:solidFill>
                <a:latin typeface="Avenir"/>
                <a:ea typeface="Avenir"/>
                <a:cs typeface="Avenir"/>
                <a:sym typeface="Avenir"/>
              </a:rPr>
              <a:t>Duplicate Rows</a:t>
            </a:r>
            <a:endParaRPr sz="4800">
              <a:solidFill>
                <a:srgbClr val="7F7F7F"/>
              </a:solidFill>
              <a:latin typeface="Avenir"/>
              <a:ea typeface="Avenir"/>
              <a:cs typeface="Avenir"/>
              <a:sym typeface="Avenir"/>
            </a:endParaRPr>
          </a:p>
        </p:txBody>
      </p:sp>
      <p:sp>
        <p:nvSpPr>
          <p:cNvPr id="886" name="Google Shape;886;p7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87" name="Google Shape;887;p7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88" name="Google Shape;888;p7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78"/>
          <p:cNvSpPr txBox="1"/>
          <p:nvPr/>
        </p:nvSpPr>
        <p:spPr>
          <a:xfrm>
            <a:off x="503400" y="1857167"/>
            <a:ext cx="11013600" cy="4639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Duplicate rows, or duplicate records, are identical  rows in a table.  </a:t>
            </a:r>
            <a:endParaRPr sz="2133">
              <a:solidFill>
                <a:schemeClr val="dk1"/>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It is not desired that a relation or a table have duplicate records </a:t>
            </a:r>
            <a:endParaRPr sz="2133">
              <a:solidFill>
                <a:schemeClr val="dk1"/>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Several constraints (e.g. Primary Key, Candidate Key, Unique Key etc.) during the database design phase can be used to avoid duplicate records </a:t>
            </a:r>
            <a:endParaRPr sz="2133">
              <a:solidFill>
                <a:schemeClr val="dk1"/>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There are still unavoidable situations where duplicate records get stored in the table</a:t>
            </a:r>
            <a:endParaRPr sz="2133">
              <a:solidFill>
                <a:schemeClr val="dk1"/>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For example, when a staging table is used and data is loaded from different sources, duplicate rows are possible</a:t>
            </a:r>
            <a:endParaRPr sz="2133">
              <a:solidFill>
                <a:schemeClr val="dk1"/>
              </a:solidFill>
              <a:latin typeface="Avenir"/>
              <a:ea typeface="Avenir"/>
              <a:cs typeface="Avenir"/>
              <a:sym typeface="Avenir"/>
            </a:endParaRPr>
          </a:p>
          <a:p>
            <a:pPr indent="0" lvl="0" marL="609585" marR="0" rtl="0" algn="l">
              <a:spcBef>
                <a:spcPts val="0"/>
              </a:spcBef>
              <a:spcAft>
                <a:spcPts val="0"/>
              </a:spcAft>
              <a:buNone/>
            </a:pPr>
            <a:r>
              <a:t/>
            </a:r>
            <a:endParaRPr sz="2133">
              <a:solidFill>
                <a:schemeClr val="dk1"/>
              </a:solidFill>
              <a:latin typeface="Avenir"/>
              <a:ea typeface="Avenir"/>
              <a:cs typeface="Avenir"/>
              <a:sym typeface="Avenir"/>
            </a:endParaRPr>
          </a:p>
        </p:txBody>
      </p:sp>
      <p:sp>
        <p:nvSpPr>
          <p:cNvPr id="894" name="Google Shape;894;p7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95" name="Google Shape;895;p7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96" name="Google Shape;896;p7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97" name="Google Shape;897;p7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Duplicate Rows</a:t>
            </a:r>
            <a:endParaRPr sz="3200">
              <a:solidFill>
                <a:srgbClr val="434343"/>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NOT NULL on CREATE TABLE</a:t>
            </a:r>
            <a:endParaRPr sz="3200">
              <a:solidFill>
                <a:srgbClr val="434343"/>
              </a:solidFill>
              <a:latin typeface="Avenir"/>
              <a:ea typeface="Avenir"/>
              <a:cs typeface="Avenir"/>
              <a:sym typeface="Avenir"/>
            </a:endParaRPr>
          </a:p>
        </p:txBody>
      </p:sp>
      <p:sp>
        <p:nvSpPr>
          <p:cNvPr id="156" name="Google Shape;156;p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57" name="Google Shape;157;p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58" name="Google Shape;158;p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9" name="Google Shape;159;p7"/>
          <p:cNvSpPr txBox="1"/>
          <p:nvPr/>
        </p:nvSpPr>
        <p:spPr>
          <a:xfrm>
            <a:off x="1361600" y="3818467"/>
            <a:ext cx="9492000" cy="2503956"/>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CREATE TABLE</a:t>
            </a:r>
            <a:r>
              <a:rPr lang="en" sz="2400">
                <a:solidFill>
                  <a:srgbClr val="3D85C6"/>
                </a:solidFill>
                <a:latin typeface="Courier New"/>
                <a:ea typeface="Courier New"/>
                <a:cs typeface="Courier New"/>
                <a:sym typeface="Courier New"/>
              </a:rPr>
              <a:t> </a:t>
            </a:r>
            <a:r>
              <a:rPr lang="en" sz="2400">
                <a:solidFill>
                  <a:srgbClr val="333333"/>
                </a:solidFill>
                <a:latin typeface="Courier New"/>
                <a:ea typeface="Courier New"/>
                <a:cs typeface="Courier New"/>
                <a:sym typeface="Courier New"/>
              </a:rPr>
              <a:t>customers ( id int </a:t>
            </a:r>
            <a:r>
              <a:rPr b="1" lang="en" sz="2400">
                <a:solidFill>
                  <a:srgbClr val="333333"/>
                </a:solidFill>
                <a:latin typeface="Courier New"/>
                <a:ea typeface="Courier New"/>
                <a:cs typeface="Courier New"/>
                <a:sym typeface="Courier New"/>
              </a:rPr>
              <a:t>Not Null</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lang="en" sz="2400">
                <a:solidFill>
                  <a:srgbClr val="333333"/>
                </a:solidFill>
                <a:latin typeface="Courier New"/>
                <a:ea typeface="Courier New"/>
                <a:cs typeface="Courier New"/>
                <a:sym typeface="Courier New"/>
              </a:rPr>
              <a:t>first_name varchar(20) </a:t>
            </a:r>
            <a:r>
              <a:rPr b="1" lang="en" sz="2400">
                <a:solidFill>
                  <a:srgbClr val="333333"/>
                </a:solidFill>
                <a:latin typeface="Courier New"/>
                <a:ea typeface="Courier New"/>
                <a:cs typeface="Courier New"/>
                <a:sym typeface="Courier New"/>
              </a:rPr>
              <a:t>Not Null</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lang="en" sz="2400">
                <a:solidFill>
                  <a:srgbClr val="333333"/>
                </a:solidFill>
                <a:latin typeface="Courier New"/>
                <a:ea typeface="Courier New"/>
                <a:cs typeface="Courier New"/>
                <a:sym typeface="Courier New"/>
              </a:rPr>
              <a:t>last_name varchar(20) </a:t>
            </a:r>
            <a:r>
              <a:rPr b="1" lang="en" sz="2400">
                <a:solidFill>
                  <a:srgbClr val="333333"/>
                </a:solidFill>
                <a:latin typeface="Courier New"/>
                <a:ea typeface="Courier New"/>
                <a:cs typeface="Courier New"/>
                <a:sym typeface="Courier New"/>
              </a:rPr>
              <a:t>Not Null</a:t>
            </a:r>
            <a:endParaRPr b="1" sz="2400">
              <a:solidFill>
                <a:srgbClr val="333333"/>
              </a:solidFill>
              <a:latin typeface="Courier New"/>
              <a:ea typeface="Courier New"/>
              <a:cs typeface="Courier New"/>
              <a:sym typeface="Courier New"/>
            </a:endParaRPr>
          </a:p>
          <a:p>
            <a:pPr indent="609584" lvl="0" marL="3047924" marR="0" rtl="0" algn="l">
              <a:spcBef>
                <a:spcPts val="0"/>
              </a:spcBef>
              <a:spcAft>
                <a:spcPts val="0"/>
              </a:spcAft>
              <a:buNone/>
            </a:pPr>
            <a:r>
              <a:rPr lang="en" sz="2400">
                <a:solidFill>
                  <a:srgbClr val="333333"/>
                </a:solidFill>
                <a:latin typeface="Courier New"/>
                <a:ea typeface="Courier New"/>
                <a:cs typeface="Courier New"/>
                <a:sym typeface="Courier New"/>
              </a:rPr>
              <a:t>country varchar(20)</a:t>
            </a:r>
            <a:endParaRPr b="1" sz="2400">
              <a:solidFill>
                <a:srgbClr val="333333"/>
              </a:solidFill>
              <a:latin typeface="Courier New"/>
              <a:ea typeface="Courier New"/>
              <a:cs typeface="Courier New"/>
              <a:sym typeface="Courier New"/>
            </a:endParaRPr>
          </a:p>
          <a:p>
            <a:pPr indent="0" lvl="0" marL="0" marR="0" rtl="0" algn="l">
              <a:spcBef>
                <a:spcPts val="0"/>
              </a:spcBef>
              <a:spcAft>
                <a:spcPts val="0"/>
              </a:spcAft>
              <a:buNone/>
            </a:pPr>
            <a:r>
              <a:rPr lang="en" sz="2400">
                <a:solidFill>
                  <a:srgbClr val="333333"/>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p:txBody>
      </p:sp>
      <p:sp>
        <p:nvSpPr>
          <p:cNvPr id="160" name="Google Shape;160;p7"/>
          <p:cNvSpPr txBox="1"/>
          <p:nvPr/>
        </p:nvSpPr>
        <p:spPr>
          <a:xfrm>
            <a:off x="508000" y="2001200"/>
            <a:ext cx="11091600" cy="91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following SQL ensures that the "id", "first_name", and "last_name" columns will NOT accept NULL values: </a:t>
            </a:r>
            <a:endParaRPr sz="2133">
              <a:solidFill>
                <a:srgbClr val="333333"/>
              </a:solidFill>
              <a:latin typeface="Avenir"/>
              <a:ea typeface="Avenir"/>
              <a:cs typeface="Avenir"/>
              <a:sym typeface="Aveni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79"/>
          <p:cNvSpPr txBox="1"/>
          <p:nvPr/>
        </p:nvSpPr>
        <p:spPr>
          <a:xfrm>
            <a:off x="503400" y="1857167"/>
            <a:ext cx="11013600" cy="1480400"/>
          </a:xfrm>
          <a:prstGeom prst="rect">
            <a:avLst/>
          </a:prstGeom>
          <a:noFill/>
          <a:ln>
            <a:noFill/>
          </a:ln>
        </p:spPr>
        <p:txBody>
          <a:bodyPr anchorCtr="0" anchor="t" bIns="121900" lIns="121900" spcFirstLastPara="1" rIns="121900" wrap="square" tIns="121900">
            <a:noAutofit/>
          </a:bodyPr>
          <a:lstStyle/>
          <a:p>
            <a:pPr indent="0" lvl="0" marL="609585" marR="0" rtl="0" algn="just">
              <a:lnSpc>
                <a:spcPct val="115000"/>
              </a:lnSpc>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just">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DISTINCT keyword in the SELECT statement eliminates duplicate rows and display a unique list of values</a:t>
            </a:r>
            <a:endParaRPr sz="2133">
              <a:solidFill>
                <a:schemeClr val="dk1"/>
              </a:solidFill>
              <a:latin typeface="Avenir"/>
              <a:ea typeface="Avenir"/>
              <a:cs typeface="Avenir"/>
              <a:sym typeface="Avenir"/>
            </a:endParaRPr>
          </a:p>
        </p:txBody>
      </p:sp>
      <p:sp>
        <p:nvSpPr>
          <p:cNvPr id="903" name="Google Shape;903;p7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04" name="Google Shape;904;p7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05" name="Google Shape;905;p7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06" name="Google Shape;906;p7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Duplicate Rows</a:t>
            </a:r>
            <a:endParaRPr sz="3200">
              <a:solidFill>
                <a:srgbClr val="434343"/>
              </a:solidFill>
              <a:latin typeface="Avenir"/>
              <a:ea typeface="Avenir"/>
              <a:cs typeface="Avenir"/>
              <a:sym typeface="Avenir"/>
            </a:endParaRPr>
          </a:p>
        </p:txBody>
      </p:sp>
      <p:sp>
        <p:nvSpPr>
          <p:cNvPr id="907" name="Google Shape;907;p79"/>
          <p:cNvSpPr txBox="1"/>
          <p:nvPr/>
        </p:nvSpPr>
        <p:spPr>
          <a:xfrm>
            <a:off x="1294000" y="4660033"/>
            <a:ext cx="9604000" cy="5988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b="1" lang="en" sz="2133">
                <a:solidFill>
                  <a:schemeClr val="dk1"/>
                </a:solidFill>
                <a:latin typeface="Courier New"/>
                <a:ea typeface="Courier New"/>
                <a:cs typeface="Courier New"/>
                <a:sym typeface="Courier New"/>
              </a:rPr>
              <a:t>SELECT DISTINCT </a:t>
            </a:r>
            <a:r>
              <a:rPr b="1" i="1" lang="en" sz="2133">
                <a:solidFill>
                  <a:schemeClr val="dk1"/>
                </a:solidFill>
                <a:latin typeface="Courier New"/>
                <a:ea typeface="Courier New"/>
                <a:cs typeface="Courier New"/>
                <a:sym typeface="Courier New"/>
              </a:rPr>
              <a:t>column_list</a:t>
            </a:r>
            <a:r>
              <a:rPr b="1" lang="en" sz="2133">
                <a:solidFill>
                  <a:schemeClr val="dk1"/>
                </a:solidFill>
                <a:latin typeface="Courier New"/>
                <a:ea typeface="Courier New"/>
                <a:cs typeface="Courier New"/>
                <a:sym typeface="Courier New"/>
              </a:rPr>
              <a:t> FROM </a:t>
            </a:r>
            <a:r>
              <a:rPr b="1" i="1" lang="en" sz="2133">
                <a:solidFill>
                  <a:schemeClr val="dk1"/>
                </a:solidFill>
                <a:latin typeface="Courier New"/>
                <a:ea typeface="Courier New"/>
                <a:cs typeface="Courier New"/>
                <a:sym typeface="Courier New"/>
              </a:rPr>
              <a:t>table_name</a:t>
            </a:r>
            <a:endParaRPr b="1" i="1" sz="2133">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p:txBody>
      </p:sp>
      <p:sp>
        <p:nvSpPr>
          <p:cNvPr id="908" name="Google Shape;908;p79"/>
          <p:cNvSpPr txBox="1"/>
          <p:nvPr/>
        </p:nvSpPr>
        <p:spPr>
          <a:xfrm>
            <a:off x="914700" y="3619400"/>
            <a:ext cx="1219200" cy="50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highlight>
                  <a:srgbClr val="FFFFFF"/>
                </a:highlight>
                <a:latin typeface="Avenir"/>
                <a:ea typeface="Avenir"/>
                <a:cs typeface="Avenir"/>
                <a:sym typeface="Avenir"/>
              </a:rPr>
              <a:t>Syntax:</a:t>
            </a:r>
            <a:endParaRPr sz="2133">
              <a:solidFill>
                <a:schemeClr val="dk1"/>
              </a:solidFill>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80"/>
          <p:cNvSpPr txBox="1"/>
          <p:nvPr/>
        </p:nvSpPr>
        <p:spPr>
          <a:xfrm>
            <a:off x="503400" y="2161967"/>
            <a:ext cx="11013600" cy="611200"/>
          </a:xfrm>
          <a:prstGeom prst="rect">
            <a:avLst/>
          </a:prstGeom>
          <a:noFill/>
          <a:ln>
            <a:noFill/>
          </a:ln>
        </p:spPr>
        <p:txBody>
          <a:bodyPr anchorCtr="0" anchor="t" bIns="121900" lIns="121900" spcFirstLastPara="1" rIns="121900" wrap="square" tIns="121900">
            <a:noAutofit/>
          </a:bodyPr>
          <a:lstStyle/>
          <a:p>
            <a:pPr indent="-423323" lvl="0" marL="609585" marR="0" rtl="0" algn="just">
              <a:lnSpc>
                <a:spcPct val="115000"/>
              </a:lnSpc>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Consider the table below:</a:t>
            </a:r>
            <a:endParaRPr sz="2400">
              <a:solidFill>
                <a:schemeClr val="dk1"/>
              </a:solidFill>
              <a:latin typeface="Avenir"/>
              <a:ea typeface="Avenir"/>
              <a:cs typeface="Avenir"/>
              <a:sym typeface="Avenir"/>
            </a:endParaRPr>
          </a:p>
          <a:p>
            <a:pPr indent="0" lvl="0" marL="609585" marR="0" rtl="0" algn="l">
              <a:spcBef>
                <a:spcPts val="0"/>
              </a:spcBef>
              <a:spcAft>
                <a:spcPts val="0"/>
              </a:spcAft>
              <a:buNone/>
            </a:pPr>
            <a:r>
              <a:t/>
            </a:r>
            <a:endParaRPr sz="2400">
              <a:solidFill>
                <a:schemeClr val="dk1"/>
              </a:solidFill>
              <a:latin typeface="Avenir"/>
              <a:ea typeface="Avenir"/>
              <a:cs typeface="Avenir"/>
              <a:sym typeface="Avenir"/>
            </a:endParaRPr>
          </a:p>
        </p:txBody>
      </p:sp>
      <p:sp>
        <p:nvSpPr>
          <p:cNvPr id="914" name="Google Shape;914;p8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15" name="Google Shape;915;p8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16" name="Google Shape;916;p8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17" name="Google Shape;917;p8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Duplicate Rows</a:t>
            </a:r>
            <a:endParaRPr sz="3200">
              <a:solidFill>
                <a:srgbClr val="434343"/>
              </a:solidFill>
              <a:latin typeface="Avenir"/>
              <a:ea typeface="Avenir"/>
              <a:cs typeface="Avenir"/>
              <a:sym typeface="Avenir"/>
            </a:endParaRPr>
          </a:p>
        </p:txBody>
      </p:sp>
      <p:pic>
        <p:nvPicPr>
          <p:cNvPr id="918" name="Google Shape;918;p80"/>
          <p:cNvPicPr preferRelativeResize="0"/>
          <p:nvPr/>
        </p:nvPicPr>
        <p:blipFill rotWithShape="1">
          <a:blip r:embed="rId4">
            <a:alphaModFix/>
          </a:blip>
          <a:srcRect b="0" l="0" r="0" t="0"/>
          <a:stretch/>
        </p:blipFill>
        <p:spPr>
          <a:xfrm>
            <a:off x="941153" y="2870367"/>
            <a:ext cx="2963115" cy="3225800"/>
          </a:xfrm>
          <a:prstGeom prst="rect">
            <a:avLst/>
          </a:prstGeom>
          <a:noFill/>
          <a:ln cap="flat" cmpd="sng" w="9525">
            <a:solidFill>
              <a:schemeClr val="dk2"/>
            </a:solidFill>
            <a:prstDash val="solid"/>
            <a:round/>
            <a:headEnd len="sm" w="sm" type="none"/>
            <a:tailEnd len="sm" w="sm" type="none"/>
          </a:ln>
        </p:spPr>
      </p:pic>
      <p:sp>
        <p:nvSpPr>
          <p:cNvPr id="919" name="Google Shape;919;p80"/>
          <p:cNvSpPr txBox="1"/>
          <p:nvPr/>
        </p:nvSpPr>
        <p:spPr>
          <a:xfrm>
            <a:off x="4045233" y="2715600"/>
            <a:ext cx="7836400" cy="3620000"/>
          </a:xfrm>
          <a:prstGeom prst="rect">
            <a:avLst/>
          </a:prstGeom>
          <a:noFill/>
          <a:ln>
            <a:noFill/>
          </a:ln>
        </p:spPr>
        <p:txBody>
          <a:bodyPr anchorCtr="0" anchor="t" bIns="121900" lIns="121900" spcFirstLastPara="1" rIns="121900" wrap="square" tIns="121900">
            <a:noAutofit/>
          </a:bodyPr>
          <a:lstStyle/>
          <a:p>
            <a:pPr indent="-423323" lvl="0" marL="609585" marR="0" rtl="0" algn="just">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Here the column ItemID is considered as a primary key and is a auto generated column which means the field values are not supplied from any outside source, rather they are generated automatically  and the values are stored in a sequentially incremental fashion</a:t>
            </a:r>
            <a:endParaRPr sz="2400">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400">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400">
              <a:solidFill>
                <a:schemeClr val="dk1"/>
              </a:solidFill>
              <a:latin typeface="Avenir"/>
              <a:ea typeface="Avenir"/>
              <a:cs typeface="Avenir"/>
              <a:sym typeface="Avenir"/>
            </a:endParaRPr>
          </a:p>
          <a:p>
            <a:pPr indent="-423323" lvl="0" marL="609585" marR="0" rtl="0" algn="just">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Hence we do not have any control over that column values but other column values are supplied from outside sources </a:t>
            </a:r>
            <a:endParaRPr sz="2400">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400">
              <a:solidFill>
                <a:schemeClr val="dk1"/>
              </a:solidFill>
              <a:latin typeface="Avenir"/>
              <a:ea typeface="Avenir"/>
              <a:cs typeface="Avenir"/>
              <a:sym typeface="Avenir"/>
            </a:endParaRPr>
          </a:p>
          <a:p>
            <a:pPr indent="0" lvl="0" marL="609585" marR="0" rtl="0" algn="just">
              <a:spcBef>
                <a:spcPts val="0"/>
              </a:spcBef>
              <a:spcAft>
                <a:spcPts val="0"/>
              </a:spcAft>
              <a:buNone/>
            </a:pPr>
            <a:r>
              <a:t/>
            </a:r>
            <a:endParaRPr sz="2400">
              <a:solidFill>
                <a:schemeClr val="dk1"/>
              </a:solidFill>
              <a:latin typeface="Avenir"/>
              <a:ea typeface="Avenir"/>
              <a:cs typeface="Avenir"/>
              <a:sym typeface="Avenir"/>
            </a:endParaRPr>
          </a:p>
          <a:p>
            <a:pPr indent="-423323" lvl="0" marL="609585" marR="0" rtl="0" algn="just">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The set of rows {1, 2}, {5,6} and {9,10,11,12} are duplicate</a:t>
            </a:r>
            <a:endParaRPr sz="2400">
              <a:solidFill>
                <a:schemeClr val="dk1"/>
              </a:solidFill>
              <a:latin typeface="Avenir"/>
              <a:ea typeface="Avenir"/>
              <a:cs typeface="Avenir"/>
              <a:sym typeface="Aveni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81"/>
          <p:cNvSpPr txBox="1"/>
          <p:nvPr/>
        </p:nvSpPr>
        <p:spPr>
          <a:xfrm>
            <a:off x="503400" y="2161967"/>
            <a:ext cx="11013600" cy="598800"/>
          </a:xfrm>
          <a:prstGeom prst="rect">
            <a:avLst/>
          </a:prstGeom>
          <a:noFill/>
          <a:ln>
            <a:noFill/>
          </a:ln>
        </p:spPr>
        <p:txBody>
          <a:bodyPr anchorCtr="0" anchor="t" bIns="121900" lIns="121900" spcFirstLastPara="1" rIns="121900" wrap="square" tIns="121900">
            <a:noAutofit/>
          </a:bodyPr>
          <a:lstStyle/>
          <a:p>
            <a:pPr indent="-423323" lvl="0" marL="609585" marR="0" rtl="0" algn="just">
              <a:lnSpc>
                <a:spcPct val="115000"/>
              </a:lnSpc>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Use a below SELECT statement to get all the unique observations</a:t>
            </a:r>
            <a:endParaRPr sz="2400">
              <a:solidFill>
                <a:schemeClr val="dk1"/>
              </a:solidFill>
              <a:latin typeface="Avenir"/>
              <a:ea typeface="Avenir"/>
              <a:cs typeface="Avenir"/>
              <a:sym typeface="Avenir"/>
            </a:endParaRPr>
          </a:p>
          <a:p>
            <a:pPr indent="0" lvl="0" marL="609585" marR="0" rtl="0" algn="l">
              <a:spcBef>
                <a:spcPts val="0"/>
              </a:spcBef>
              <a:spcAft>
                <a:spcPts val="0"/>
              </a:spcAft>
              <a:buNone/>
            </a:pPr>
            <a:r>
              <a:t/>
            </a:r>
            <a:endParaRPr sz="2400">
              <a:solidFill>
                <a:schemeClr val="dk1"/>
              </a:solidFill>
              <a:latin typeface="Avenir"/>
              <a:ea typeface="Avenir"/>
              <a:cs typeface="Avenir"/>
              <a:sym typeface="Avenir"/>
            </a:endParaRPr>
          </a:p>
        </p:txBody>
      </p:sp>
      <p:sp>
        <p:nvSpPr>
          <p:cNvPr id="925" name="Google Shape;925;p8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26" name="Google Shape;926;p8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27" name="Google Shape;927;p8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28" name="Google Shape;928;p8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Duplicate Rows</a:t>
            </a:r>
            <a:endParaRPr sz="3200">
              <a:solidFill>
                <a:srgbClr val="434343"/>
              </a:solidFill>
              <a:latin typeface="Avenir"/>
              <a:ea typeface="Avenir"/>
              <a:cs typeface="Avenir"/>
              <a:sym typeface="Avenir"/>
            </a:endParaRPr>
          </a:p>
        </p:txBody>
      </p:sp>
      <p:sp>
        <p:nvSpPr>
          <p:cNvPr id="929" name="Google Shape;929;p81"/>
          <p:cNvSpPr txBox="1"/>
          <p:nvPr/>
        </p:nvSpPr>
        <p:spPr>
          <a:xfrm>
            <a:off x="903533" y="3423666"/>
            <a:ext cx="5030400" cy="991579"/>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b="1" lang="en" sz="2400">
                <a:solidFill>
                  <a:schemeClr val="dk1"/>
                </a:solidFill>
                <a:latin typeface="Courier New"/>
                <a:ea typeface="Courier New"/>
                <a:cs typeface="Courier New"/>
                <a:sym typeface="Courier New"/>
              </a:rPr>
              <a:t>SELECT DISTINCT * FROM Store</a:t>
            </a:r>
            <a:endParaRPr b="1" sz="24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400">
              <a:solidFill>
                <a:schemeClr val="dk1"/>
              </a:solidFill>
              <a:latin typeface="Courier New"/>
              <a:ea typeface="Courier New"/>
              <a:cs typeface="Courier New"/>
              <a:sym typeface="Courier New"/>
            </a:endParaRPr>
          </a:p>
        </p:txBody>
      </p:sp>
      <p:sp>
        <p:nvSpPr>
          <p:cNvPr id="930" name="Google Shape;930;p81"/>
          <p:cNvSpPr txBox="1"/>
          <p:nvPr/>
        </p:nvSpPr>
        <p:spPr>
          <a:xfrm>
            <a:off x="767367" y="2697200"/>
            <a:ext cx="1219200" cy="50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highlight>
                  <a:srgbClr val="FFFFFF"/>
                </a:highlight>
                <a:latin typeface="Avenir"/>
                <a:ea typeface="Avenir"/>
                <a:cs typeface="Avenir"/>
                <a:sym typeface="Avenir"/>
              </a:rPr>
              <a:t>Query:</a:t>
            </a:r>
            <a:endParaRPr sz="2400">
              <a:solidFill>
                <a:schemeClr val="dk1"/>
              </a:solidFill>
              <a:latin typeface="Avenir"/>
              <a:ea typeface="Avenir"/>
              <a:cs typeface="Avenir"/>
              <a:sym typeface="Avenir"/>
            </a:endParaRPr>
          </a:p>
        </p:txBody>
      </p:sp>
      <p:sp>
        <p:nvSpPr>
          <p:cNvPr id="931" name="Google Shape;931;p81"/>
          <p:cNvSpPr txBox="1"/>
          <p:nvPr/>
        </p:nvSpPr>
        <p:spPr>
          <a:xfrm>
            <a:off x="6355367" y="2798800"/>
            <a:ext cx="1219200" cy="50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highlight>
                  <a:srgbClr val="FFFFFF"/>
                </a:highlight>
                <a:latin typeface="Avenir"/>
                <a:ea typeface="Avenir"/>
                <a:cs typeface="Avenir"/>
                <a:sym typeface="Avenir"/>
              </a:rPr>
              <a:t>Output:</a:t>
            </a:r>
            <a:endParaRPr sz="2400">
              <a:solidFill>
                <a:schemeClr val="dk1"/>
              </a:solidFill>
              <a:latin typeface="Avenir"/>
              <a:ea typeface="Avenir"/>
              <a:cs typeface="Avenir"/>
              <a:sym typeface="Avenir"/>
            </a:endParaRPr>
          </a:p>
        </p:txBody>
      </p:sp>
      <p:pic>
        <p:nvPicPr>
          <p:cNvPr id="932" name="Google Shape;932;p81"/>
          <p:cNvPicPr preferRelativeResize="0"/>
          <p:nvPr/>
        </p:nvPicPr>
        <p:blipFill rotWithShape="1">
          <a:blip r:embed="rId4">
            <a:alphaModFix/>
          </a:blip>
          <a:srcRect b="0" l="0" r="0" t="0"/>
          <a:stretch/>
        </p:blipFill>
        <p:spPr>
          <a:xfrm>
            <a:off x="7317817" y="3377634"/>
            <a:ext cx="3127433" cy="1975767"/>
          </a:xfrm>
          <a:prstGeom prst="rect">
            <a:avLst/>
          </a:prstGeom>
          <a:noFill/>
          <a:ln cap="flat" cmpd="sng" w="19050">
            <a:solidFill>
              <a:schemeClr val="dk2"/>
            </a:solidFill>
            <a:prstDash val="solid"/>
            <a:round/>
            <a:headEnd len="sm" w="sm" type="none"/>
            <a:tailEnd len="sm" w="sm" type="none"/>
          </a:ln>
        </p:spPr>
      </p:pic>
      <p:sp>
        <p:nvSpPr>
          <p:cNvPr id="933" name="Google Shape;933;p81"/>
          <p:cNvSpPr txBox="1"/>
          <p:nvPr/>
        </p:nvSpPr>
        <p:spPr>
          <a:xfrm>
            <a:off x="7213100" y="5738000"/>
            <a:ext cx="4727600" cy="5988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400">
                <a:solidFill>
                  <a:schemeClr val="dk1"/>
                </a:solidFill>
                <a:highlight>
                  <a:srgbClr val="FFFFFF"/>
                </a:highlight>
                <a:latin typeface="Avenir"/>
                <a:ea typeface="Avenir"/>
                <a:cs typeface="Avenir"/>
                <a:sym typeface="Avenir"/>
              </a:rPr>
              <a:t>The above view has no duplicate rows</a:t>
            </a:r>
            <a:endParaRPr sz="2400">
              <a:solidFill>
                <a:schemeClr val="dk1"/>
              </a:solidFill>
              <a:latin typeface="Avenir"/>
              <a:ea typeface="Avenir"/>
              <a:cs typeface="Avenir"/>
              <a:sym typeface="Aveni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82"/>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4800">
                <a:solidFill>
                  <a:srgbClr val="7F7F7F"/>
                </a:solidFill>
                <a:latin typeface="Avenir"/>
                <a:ea typeface="Avenir"/>
                <a:cs typeface="Avenir"/>
                <a:sym typeface="Avenir"/>
              </a:rPr>
              <a:t>Operator Precedence</a:t>
            </a:r>
            <a:endParaRPr sz="4800">
              <a:solidFill>
                <a:srgbClr val="7F7F7F"/>
              </a:solidFill>
              <a:latin typeface="Avenir"/>
              <a:ea typeface="Avenir"/>
              <a:cs typeface="Avenir"/>
              <a:sym typeface="Avenir"/>
            </a:endParaRPr>
          </a:p>
        </p:txBody>
      </p:sp>
      <p:sp>
        <p:nvSpPr>
          <p:cNvPr id="940" name="Google Shape;940;p8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41" name="Google Shape;941;p8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42" name="Google Shape;942;p8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8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48" name="Google Shape;948;p8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49" name="Google Shape;949;p8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50" name="Google Shape;950;p83"/>
          <p:cNvSpPr txBox="1"/>
          <p:nvPr/>
        </p:nvSpPr>
        <p:spPr>
          <a:xfrm>
            <a:off x="503400" y="1905400"/>
            <a:ext cx="10801600" cy="558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Consider the below Employee table:</a:t>
            </a:r>
            <a:endParaRPr sz="2133">
              <a:solidFill>
                <a:srgbClr val="333333"/>
              </a:solidFill>
              <a:latin typeface="Avenir"/>
              <a:ea typeface="Avenir"/>
              <a:cs typeface="Avenir"/>
              <a:sym typeface="Avenir"/>
            </a:endParaRPr>
          </a:p>
        </p:txBody>
      </p:sp>
      <p:graphicFrame>
        <p:nvGraphicFramePr>
          <p:cNvPr id="951" name="Google Shape;951;p83"/>
          <p:cNvGraphicFramePr/>
          <p:nvPr/>
        </p:nvGraphicFramePr>
        <p:xfrm>
          <a:off x="2606810" y="2855024"/>
          <a:ext cx="3000000" cy="3000000"/>
        </p:xfrm>
        <a:graphic>
          <a:graphicData uri="http://schemas.openxmlformats.org/drawingml/2006/table">
            <a:tbl>
              <a:tblPr>
                <a:noFill/>
                <a:tableStyleId>{B2062C5B-4F40-4596-A617-48A40577C6E0}</a:tableStyleId>
              </a:tblPr>
              <a:tblGrid>
                <a:gridCol w="845200"/>
                <a:gridCol w="1417975"/>
                <a:gridCol w="1185775"/>
                <a:gridCol w="1774025"/>
                <a:gridCol w="1510875"/>
              </a:tblGrid>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ID</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NAME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AGE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ADDRESS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SALARY</a:t>
                      </a:r>
                      <a:endParaRPr sz="2400" u="none" cap="none" strike="noStrike">
                        <a:latin typeface="Avenir"/>
                        <a:ea typeface="Avenir"/>
                        <a:cs typeface="Avenir"/>
                        <a:sym typeface="Avenir"/>
                      </a:endParaRPr>
                    </a:p>
                  </a:txBody>
                  <a:tcPr marT="121900" marB="121900" marR="121900" marL="121900">
                    <a:solidFill>
                      <a:srgbClr val="D9D9D9"/>
                    </a:solidFill>
                  </a:tcPr>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Kellie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California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Pete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Texas</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1500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Popy</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Boston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4</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Sam</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Florida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6500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Jhon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27</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Hawaii</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10000</a:t>
                      </a:r>
                      <a:endParaRPr sz="2400" u="none" cap="none" strike="noStrike">
                        <a:latin typeface="Avenir"/>
                        <a:ea typeface="Avenir"/>
                        <a:cs typeface="Avenir"/>
                        <a:sym typeface="Avenir"/>
                      </a:endParaRPr>
                    </a:p>
                  </a:txBody>
                  <a:tcPr marT="121900" marB="121900" marR="121900" marL="121900"/>
                </a:tc>
              </a:tr>
            </a:tbl>
          </a:graphicData>
        </a:graphic>
      </p:graphicFrame>
      <p:sp>
        <p:nvSpPr>
          <p:cNvPr id="952" name="Google Shape;952;p8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pic>
        <p:nvPicPr>
          <p:cNvPr id="957" name="Google Shape;957;p84"/>
          <p:cNvPicPr preferRelativeResize="0"/>
          <p:nvPr/>
        </p:nvPicPr>
        <p:blipFill rotWithShape="1">
          <a:blip r:embed="rId3">
            <a:alphaModFix/>
          </a:blip>
          <a:srcRect b="23340" l="18269" r="27373" t="18234"/>
          <a:stretch/>
        </p:blipFill>
        <p:spPr>
          <a:xfrm>
            <a:off x="556568" y="350467"/>
            <a:ext cx="1423133" cy="899835"/>
          </a:xfrm>
          <a:prstGeom prst="rect">
            <a:avLst/>
          </a:prstGeom>
          <a:noFill/>
          <a:ln>
            <a:noFill/>
          </a:ln>
        </p:spPr>
      </p:pic>
      <p:sp>
        <p:nvSpPr>
          <p:cNvPr id="958" name="Google Shape;958;p8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59" name="Google Shape;959;p8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60" name="Google Shape;960;p84"/>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
        <p:nvSpPr>
          <p:cNvPr id="961" name="Google Shape;961;p84"/>
          <p:cNvSpPr txBox="1"/>
          <p:nvPr/>
        </p:nvSpPr>
        <p:spPr>
          <a:xfrm>
            <a:off x="503400" y="1755567"/>
            <a:ext cx="11337600" cy="1151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Write a query to display employees having salary greater than 1800 and whose name starts with either ‘s’ or ‘p’</a:t>
            </a:r>
            <a:endParaRPr sz="2133">
              <a:solidFill>
                <a:srgbClr val="222222"/>
              </a:solidFill>
              <a:latin typeface="Avenir"/>
              <a:ea typeface="Avenir"/>
              <a:cs typeface="Avenir"/>
              <a:sym typeface="Avenir"/>
            </a:endParaRPr>
          </a:p>
        </p:txBody>
      </p:sp>
      <p:sp>
        <p:nvSpPr>
          <p:cNvPr id="962" name="Google Shape;962;p84"/>
          <p:cNvSpPr txBox="1"/>
          <p:nvPr/>
        </p:nvSpPr>
        <p:spPr>
          <a:xfrm>
            <a:off x="1883400" y="2871699"/>
            <a:ext cx="8425200" cy="1291835"/>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SELECT * FROM Employee </a:t>
            </a:r>
            <a:endParaRPr b="1"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WHERE Salary &gt; 1800 and Name like 's%' or Name like 'p%';</a:t>
            </a:r>
            <a:endParaRPr b="1" sz="2400">
              <a:solidFill>
                <a:schemeClr val="dk1"/>
              </a:solidFill>
              <a:latin typeface="Courier New"/>
              <a:ea typeface="Courier New"/>
              <a:cs typeface="Courier New"/>
              <a:sym typeface="Courier New"/>
            </a:endParaRPr>
          </a:p>
        </p:txBody>
      </p:sp>
      <p:pic>
        <p:nvPicPr>
          <p:cNvPr id="963" name="Google Shape;963;p84"/>
          <p:cNvPicPr preferRelativeResize="0"/>
          <p:nvPr/>
        </p:nvPicPr>
        <p:blipFill rotWithShape="1">
          <a:blip r:embed="rId5">
            <a:alphaModFix/>
          </a:blip>
          <a:srcRect b="0" l="0" r="0" t="0"/>
          <a:stretch/>
        </p:blipFill>
        <p:spPr>
          <a:xfrm>
            <a:off x="4298951" y="4362901"/>
            <a:ext cx="3594100" cy="1155700"/>
          </a:xfrm>
          <a:prstGeom prst="rect">
            <a:avLst/>
          </a:prstGeom>
          <a:noFill/>
          <a:ln cap="flat" cmpd="sng" w="9525">
            <a:solidFill>
              <a:schemeClr val="dk2"/>
            </a:solidFill>
            <a:prstDash val="solid"/>
            <a:round/>
            <a:headEnd len="sm" w="sm" type="none"/>
            <a:tailEnd len="sm" w="sm" type="none"/>
          </a:ln>
        </p:spPr>
      </p:pic>
      <p:sp>
        <p:nvSpPr>
          <p:cNvPr id="964" name="Google Shape;964;p84"/>
          <p:cNvSpPr txBox="1"/>
          <p:nvPr/>
        </p:nvSpPr>
        <p:spPr>
          <a:xfrm>
            <a:off x="1342701" y="4109033"/>
            <a:ext cx="1274000" cy="720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lang="en" sz="2133">
                <a:solidFill>
                  <a:srgbClr val="222222"/>
                </a:solidFill>
                <a:latin typeface="Avenir"/>
                <a:ea typeface="Avenir"/>
                <a:cs typeface="Avenir"/>
                <a:sym typeface="Avenir"/>
              </a:rPr>
              <a:t>Output:</a:t>
            </a:r>
            <a:endParaRPr sz="2400">
              <a:solidFill>
                <a:schemeClr val="dk1"/>
              </a:solidFill>
              <a:latin typeface="Calibri"/>
              <a:ea typeface="Calibri"/>
              <a:cs typeface="Calibri"/>
              <a:sym typeface="Calibri"/>
            </a:endParaRPr>
          </a:p>
        </p:txBody>
      </p:sp>
      <p:sp>
        <p:nvSpPr>
          <p:cNvPr id="965" name="Google Shape;965;p84"/>
          <p:cNvSpPr txBox="1"/>
          <p:nvPr/>
        </p:nvSpPr>
        <p:spPr>
          <a:xfrm>
            <a:off x="503400" y="5717967"/>
            <a:ext cx="11337600" cy="1151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This query displays employee whose salary is less than 1800 in the result. This is due to the higher precedence of AND as compared to OR </a:t>
            </a:r>
            <a:endParaRPr sz="2133">
              <a:solidFill>
                <a:srgbClr val="222222"/>
              </a:solidFill>
              <a:latin typeface="Avenir"/>
              <a:ea typeface="Avenir"/>
              <a:cs typeface="Avenir"/>
              <a:sym typeface="Aveni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85"/>
          <p:cNvSpPr txBox="1"/>
          <p:nvPr/>
        </p:nvSpPr>
        <p:spPr>
          <a:xfrm>
            <a:off x="503400" y="2365167"/>
            <a:ext cx="11013600" cy="2062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Operator precedence specifies the order in which operators are evaluated when two or more operators with different precedence are adjacent in an expression</a:t>
            </a:r>
            <a:endParaRPr sz="2133">
              <a:solidFill>
                <a:srgbClr val="222222"/>
              </a:solidFill>
              <a:latin typeface="Avenir"/>
              <a:ea typeface="Avenir"/>
              <a:cs typeface="Avenir"/>
              <a:sym typeface="Avenir"/>
            </a:endParaRPr>
          </a:p>
          <a:p>
            <a:pPr indent="0" lvl="0" marL="609585" marR="0" rtl="0" algn="l">
              <a:lnSpc>
                <a:spcPct val="115000"/>
              </a:lnSpc>
              <a:spcBef>
                <a:spcPts val="0"/>
              </a:spcBef>
              <a:spcAft>
                <a:spcPts val="0"/>
              </a:spcAft>
              <a:buNone/>
            </a:pPr>
            <a:r>
              <a:t/>
            </a:r>
            <a:endParaRPr sz="2133">
              <a:solidFill>
                <a:srgbClr val="222222"/>
              </a:solidFill>
              <a:latin typeface="Avenir"/>
              <a:ea typeface="Avenir"/>
              <a:cs typeface="Avenir"/>
              <a:sym typeface="Avenir"/>
            </a:endParaRPr>
          </a:p>
          <a:p>
            <a:pPr indent="0" lvl="0" marL="609585" marR="0" rtl="0" algn="l">
              <a:lnSpc>
                <a:spcPct val="115000"/>
              </a:lnSpc>
              <a:spcBef>
                <a:spcPts val="0"/>
              </a:spcBef>
              <a:spcAft>
                <a:spcPts val="0"/>
              </a:spcAft>
              <a:buNone/>
            </a:pPr>
            <a:r>
              <a:t/>
            </a:r>
            <a:endParaRPr sz="2133">
              <a:solidFill>
                <a:srgbClr val="222222"/>
              </a:solidFill>
              <a:latin typeface="Avenir"/>
              <a:ea typeface="Avenir"/>
              <a:cs typeface="Avenir"/>
              <a:sym typeface="Avenir"/>
            </a:endParaRPr>
          </a:p>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These operator precedence rule greatly affects MySQL queries</a:t>
            </a:r>
            <a:endParaRPr sz="2133">
              <a:solidFill>
                <a:srgbClr val="222222"/>
              </a:solidFill>
              <a:latin typeface="Avenir"/>
              <a:ea typeface="Avenir"/>
              <a:cs typeface="Avenir"/>
              <a:sym typeface="Avenir"/>
            </a:endParaRPr>
          </a:p>
        </p:txBody>
      </p:sp>
      <p:sp>
        <p:nvSpPr>
          <p:cNvPr id="971" name="Google Shape;971;p8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72" name="Google Shape;972;p8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73" name="Google Shape;973;p8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74" name="Google Shape;974;p8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86"/>
          <p:cNvSpPr txBox="1"/>
          <p:nvPr/>
        </p:nvSpPr>
        <p:spPr>
          <a:xfrm>
            <a:off x="503400" y="1755567"/>
            <a:ext cx="11013600" cy="1151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To display employees having salary greater than 1800 and whose name starts with either ‘s’ or ‘p’, we write the below query:</a:t>
            </a:r>
            <a:endParaRPr sz="2133">
              <a:solidFill>
                <a:srgbClr val="222222"/>
              </a:solidFill>
              <a:latin typeface="Avenir"/>
              <a:ea typeface="Avenir"/>
              <a:cs typeface="Avenir"/>
              <a:sym typeface="Avenir"/>
            </a:endParaRPr>
          </a:p>
        </p:txBody>
      </p:sp>
      <p:sp>
        <p:nvSpPr>
          <p:cNvPr id="980" name="Google Shape;980;p8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81" name="Google Shape;981;p8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82" name="Google Shape;982;p8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83" name="Google Shape;983;p8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sp>
        <p:nvSpPr>
          <p:cNvPr id="984" name="Google Shape;984;p86"/>
          <p:cNvSpPr txBox="1"/>
          <p:nvPr/>
        </p:nvSpPr>
        <p:spPr>
          <a:xfrm>
            <a:off x="1562000" y="2906767"/>
            <a:ext cx="9068000" cy="1137366"/>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SELECT * FROM Employee </a:t>
            </a:r>
            <a:endParaRPr b="1"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WHERE Salary &gt; 1800 and (Name like 's%' or Name like 'p%');</a:t>
            </a:r>
            <a:endParaRPr b="1" sz="2400">
              <a:solidFill>
                <a:schemeClr val="dk1"/>
              </a:solidFill>
              <a:latin typeface="Courier New"/>
              <a:ea typeface="Courier New"/>
              <a:cs typeface="Courier New"/>
              <a:sym typeface="Courier New"/>
            </a:endParaRPr>
          </a:p>
        </p:txBody>
      </p:sp>
      <p:sp>
        <p:nvSpPr>
          <p:cNvPr id="985" name="Google Shape;985;p86"/>
          <p:cNvSpPr txBox="1"/>
          <p:nvPr/>
        </p:nvSpPr>
        <p:spPr>
          <a:xfrm>
            <a:off x="1279300" y="4044133"/>
            <a:ext cx="1274000" cy="7208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lang="en" sz="2133">
                <a:solidFill>
                  <a:srgbClr val="222222"/>
                </a:solidFill>
                <a:latin typeface="Avenir"/>
                <a:ea typeface="Avenir"/>
                <a:cs typeface="Avenir"/>
                <a:sym typeface="Avenir"/>
              </a:rPr>
              <a:t>Output:</a:t>
            </a:r>
            <a:endParaRPr sz="2400">
              <a:solidFill>
                <a:schemeClr val="dk1"/>
              </a:solidFill>
              <a:latin typeface="Calibri"/>
              <a:ea typeface="Calibri"/>
              <a:cs typeface="Calibri"/>
              <a:sym typeface="Calibri"/>
            </a:endParaRPr>
          </a:p>
        </p:txBody>
      </p:sp>
      <p:pic>
        <p:nvPicPr>
          <p:cNvPr id="986" name="Google Shape;986;p86"/>
          <p:cNvPicPr preferRelativeResize="0"/>
          <p:nvPr/>
        </p:nvPicPr>
        <p:blipFill rotWithShape="1">
          <a:blip r:embed="rId4">
            <a:alphaModFix/>
          </a:blip>
          <a:srcRect b="0" l="0" r="0" t="0"/>
          <a:stretch/>
        </p:blipFill>
        <p:spPr>
          <a:xfrm>
            <a:off x="4260658" y="4872033"/>
            <a:ext cx="3670677" cy="914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87"/>
          <p:cNvSpPr txBox="1"/>
          <p:nvPr/>
        </p:nvSpPr>
        <p:spPr>
          <a:xfrm>
            <a:off x="503400" y="1552367"/>
            <a:ext cx="11417600" cy="91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Operator precedences are shown in the following list, from highest precedence to the lowest. Operators that are shown together on a line have the same precedence</a:t>
            </a:r>
            <a:endParaRPr sz="2133">
              <a:solidFill>
                <a:srgbClr val="222222"/>
              </a:solidFill>
              <a:latin typeface="Avenir"/>
              <a:ea typeface="Avenir"/>
              <a:cs typeface="Avenir"/>
              <a:sym typeface="Avenir"/>
            </a:endParaRPr>
          </a:p>
        </p:txBody>
      </p:sp>
      <p:sp>
        <p:nvSpPr>
          <p:cNvPr id="992" name="Google Shape;992;p8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93" name="Google Shape;993;p8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94" name="Google Shape;994;p8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95" name="Google Shape;995;p8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graphicFrame>
        <p:nvGraphicFramePr>
          <p:cNvPr id="996" name="Google Shape;996;p87"/>
          <p:cNvGraphicFramePr/>
          <p:nvPr/>
        </p:nvGraphicFramePr>
        <p:xfrm>
          <a:off x="828034" y="2667000"/>
          <a:ext cx="3000000" cy="3000000"/>
        </p:xfrm>
        <a:graphic>
          <a:graphicData uri="http://schemas.openxmlformats.org/drawingml/2006/table">
            <a:tbl>
              <a:tblPr>
                <a:noFill/>
                <a:tableStyleId>{B2062C5B-4F40-4596-A617-48A40577C6E0}</a:tableStyleId>
              </a:tblPr>
              <a:tblGrid>
                <a:gridCol w="751800"/>
                <a:gridCol w="2241875"/>
                <a:gridCol w="8017825"/>
              </a:tblGrid>
              <a:tr h="609550">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Operator</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Description</a:t>
                      </a:r>
                      <a:endParaRPr sz="2400" u="none" cap="none" strike="noStrike">
                        <a:latin typeface="Avenir"/>
                        <a:ea typeface="Avenir"/>
                        <a:cs typeface="Avenir"/>
                        <a:sym typeface="Avenir"/>
                      </a:endParaRPr>
                    </a:p>
                  </a:txBody>
                  <a:tcPr marT="121900" marB="121900" marR="121900" marL="121900">
                    <a:solidFill>
                      <a:srgbClr val="D9D9D9"/>
                    </a:solidFill>
                  </a:tcPr>
                </a:tc>
              </a:tr>
              <a:tr h="508000">
                <a:tc>
                  <a:txBody>
                    <a:bodyPr/>
                    <a:lstStyle/>
                    <a:p>
                      <a:pPr indent="0" lvl="0" marL="0" marR="0" rtl="0" algn="l">
                        <a:spcBef>
                          <a:spcPts val="0"/>
                        </a:spcBef>
                        <a:spcAft>
                          <a:spcPts val="0"/>
                        </a:spcAft>
                        <a:buClr>
                          <a:schemeClr val="dk1"/>
                        </a:buClr>
                        <a:buSzPts val="1600"/>
                        <a:buFont typeface="Avenir"/>
                        <a:buNone/>
                      </a:pPr>
                      <a:r>
                        <a:rPr lang="en" sz="1600" u="none" cap="none" strike="noStrike">
                          <a:latin typeface="Avenir"/>
                          <a:ea typeface="Avenir"/>
                          <a:cs typeface="Avenir"/>
                          <a:sym typeface="Avenir"/>
                        </a:rPr>
                        <a:t>1</a:t>
                      </a:r>
                      <a:endParaRPr sz="16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INTERVAL</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1600"/>
                        <a:buFont typeface="Avenir"/>
                        <a:buNone/>
                      </a:pPr>
                      <a:r>
                        <a:rPr lang="en" sz="1600" u="none" cap="none" strike="noStrike">
                          <a:solidFill>
                            <a:schemeClr val="dk1"/>
                          </a:solidFill>
                          <a:latin typeface="Avenir"/>
                          <a:ea typeface="Avenir"/>
                          <a:cs typeface="Avenir"/>
                          <a:sym typeface="Avenir"/>
                        </a:rPr>
                        <a:t>Return the index of the argument that is less than the first argument</a:t>
                      </a:r>
                      <a:endParaRPr sz="1600" u="none" cap="none" strike="noStrike">
                        <a:latin typeface="Avenir"/>
                        <a:ea typeface="Avenir"/>
                        <a:cs typeface="Avenir"/>
                        <a:sym typeface="Avenir"/>
                      </a:endParaRPr>
                    </a:p>
                  </a:txBody>
                  <a:tcPr marT="121900" marB="121900" marR="121900" marL="121900"/>
                </a:tc>
              </a:tr>
              <a:tr h="975325">
                <a:tc>
                  <a:txBody>
                    <a:bodyPr/>
                    <a:lstStyle/>
                    <a:p>
                      <a:pPr indent="0" lvl="0" marL="0" marR="0" rtl="0" algn="l">
                        <a:spcBef>
                          <a:spcPts val="0"/>
                        </a:spcBef>
                        <a:spcAft>
                          <a:spcPts val="0"/>
                        </a:spcAft>
                        <a:buClr>
                          <a:schemeClr val="dk1"/>
                        </a:buClr>
                        <a:buSzPts val="1600"/>
                        <a:buFont typeface="Avenir"/>
                        <a:buNone/>
                      </a:pPr>
                      <a:r>
                        <a:rPr lang="en" sz="1600" u="none" cap="none" strike="noStrike">
                          <a:latin typeface="Avenir"/>
                          <a:ea typeface="Avenir"/>
                          <a:cs typeface="Avenir"/>
                          <a:sym typeface="Avenir"/>
                        </a:rPr>
                        <a:t>2</a:t>
                      </a:r>
                      <a:endParaRPr sz="16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BINARY, COLLATE</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1600"/>
                        <a:buFont typeface="Avenir"/>
                        <a:buNone/>
                      </a:pPr>
                      <a:r>
                        <a:rPr lang="en" sz="1600" u="none" cap="none" strike="noStrike">
                          <a:latin typeface="Avenir"/>
                          <a:ea typeface="Avenir"/>
                          <a:cs typeface="Avenir"/>
                          <a:sym typeface="Avenir"/>
                        </a:rPr>
                        <a:t>Binary: </a:t>
                      </a:r>
                      <a:r>
                        <a:rPr lang="en" sz="1600" u="none" cap="none" strike="noStrike">
                          <a:solidFill>
                            <a:schemeClr val="dk1"/>
                          </a:solidFill>
                          <a:latin typeface="Avenir"/>
                          <a:ea typeface="Avenir"/>
                          <a:cs typeface="Avenir"/>
                          <a:sym typeface="Avenir"/>
                        </a:rPr>
                        <a:t>This is a type that stores binary byte strings</a:t>
                      </a:r>
                      <a:endParaRPr sz="1600" u="none" cap="none" strike="noStrike">
                        <a:solidFill>
                          <a:schemeClr val="dk1"/>
                        </a:solidFill>
                        <a:latin typeface="Avenir"/>
                        <a:ea typeface="Avenir"/>
                        <a:cs typeface="Avenir"/>
                        <a:sym typeface="Avenir"/>
                      </a:endParaRPr>
                    </a:p>
                    <a:p>
                      <a:pPr indent="0" lvl="0" marL="0" marR="0" rtl="0" algn="l">
                        <a:spcBef>
                          <a:spcPts val="0"/>
                        </a:spcBef>
                        <a:spcAft>
                          <a:spcPts val="0"/>
                        </a:spcAft>
                        <a:buClr>
                          <a:schemeClr val="dk1"/>
                        </a:buClr>
                        <a:buSzPts val="1600"/>
                        <a:buFont typeface="Calibri"/>
                        <a:buNone/>
                      </a:pPr>
                      <a:r>
                        <a:t/>
                      </a:r>
                      <a:endParaRPr sz="1600" u="none" cap="none" strike="noStrike">
                        <a:solidFill>
                          <a:schemeClr val="dk1"/>
                        </a:solidFill>
                        <a:latin typeface="Avenir"/>
                        <a:ea typeface="Avenir"/>
                        <a:cs typeface="Avenir"/>
                        <a:sym typeface="Avenir"/>
                      </a:endParaRPr>
                    </a:p>
                    <a:p>
                      <a:pPr indent="0" lvl="0" marL="0" marR="0" rtl="0" algn="l">
                        <a:spcBef>
                          <a:spcPts val="0"/>
                        </a:spcBef>
                        <a:spcAft>
                          <a:spcPts val="0"/>
                        </a:spcAft>
                        <a:buClr>
                          <a:schemeClr val="dk1"/>
                        </a:buClr>
                        <a:buSzPts val="1600"/>
                        <a:buFont typeface="Avenir"/>
                        <a:buNone/>
                      </a:pPr>
                      <a:r>
                        <a:rPr lang="en" sz="1600" u="none" cap="none" strike="noStrike">
                          <a:solidFill>
                            <a:schemeClr val="dk1"/>
                          </a:solidFill>
                          <a:latin typeface="Avenir"/>
                          <a:ea typeface="Avenir"/>
                          <a:cs typeface="Avenir"/>
                          <a:sym typeface="Avenir"/>
                        </a:rPr>
                        <a:t>Collate: This clause override whatever the default collation is for comparison</a:t>
                      </a:r>
                      <a:endParaRPr sz="1600" u="none" cap="none" strike="noStrike">
                        <a:solidFill>
                          <a:schemeClr val="dk1"/>
                        </a:solidFill>
                        <a:latin typeface="Avenir"/>
                        <a:ea typeface="Avenir"/>
                        <a:cs typeface="Avenir"/>
                        <a:sym typeface="Avenir"/>
                      </a:endParaRPr>
                    </a:p>
                  </a:txBody>
                  <a:tcPr marT="121900" marB="121900" marR="121900" marL="121900"/>
                </a:tc>
              </a:tr>
              <a:tr h="508000">
                <a:tc>
                  <a:txBody>
                    <a:bodyPr/>
                    <a:lstStyle/>
                    <a:p>
                      <a:pPr indent="0" lvl="0" marL="0" marR="0" rtl="0" algn="l">
                        <a:spcBef>
                          <a:spcPts val="0"/>
                        </a:spcBef>
                        <a:spcAft>
                          <a:spcPts val="0"/>
                        </a:spcAft>
                        <a:buClr>
                          <a:schemeClr val="dk1"/>
                        </a:buClr>
                        <a:buSzPts val="1600"/>
                        <a:buFont typeface="Avenir"/>
                        <a:buNone/>
                      </a:pPr>
                      <a:r>
                        <a:rPr lang="en" sz="1600" u="none" cap="none" strike="noStrike">
                          <a:latin typeface="Avenir"/>
                          <a:ea typeface="Avenir"/>
                          <a:cs typeface="Avenir"/>
                          <a:sym typeface="Avenir"/>
                        </a:rPr>
                        <a:t>3</a:t>
                      </a:r>
                      <a:endParaRPr sz="16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1600"/>
                        <a:buFont typeface="Avenir"/>
                        <a:buNone/>
                      </a:pPr>
                      <a:r>
                        <a:rPr lang="en" sz="1600" u="none" cap="none" strike="noStrike">
                          <a:solidFill>
                            <a:schemeClr val="dk1"/>
                          </a:solidFill>
                          <a:latin typeface="Avenir"/>
                          <a:ea typeface="Avenir"/>
                          <a:cs typeface="Avenir"/>
                          <a:sym typeface="Avenir"/>
                        </a:rPr>
                        <a:t>Negate values</a:t>
                      </a:r>
                      <a:endParaRPr sz="1600" u="none" cap="none" strike="noStrike">
                        <a:latin typeface="Avenir"/>
                        <a:ea typeface="Avenir"/>
                        <a:cs typeface="Avenir"/>
                        <a:sym typeface="Avenir"/>
                      </a:endParaRPr>
                    </a:p>
                  </a:txBody>
                  <a:tcPr marT="121900" marB="121900" marR="121900" marL="121900"/>
                </a:tc>
              </a:tr>
              <a:tr h="975325">
                <a:tc>
                  <a:txBody>
                    <a:bodyPr/>
                    <a:lstStyle/>
                    <a:p>
                      <a:pPr indent="0" lvl="0" marL="0" marR="0" rtl="0" algn="l">
                        <a:spcBef>
                          <a:spcPts val="0"/>
                        </a:spcBef>
                        <a:spcAft>
                          <a:spcPts val="0"/>
                        </a:spcAft>
                        <a:buClr>
                          <a:schemeClr val="dk1"/>
                        </a:buClr>
                        <a:buSzPts val="1600"/>
                        <a:buFont typeface="Avenir"/>
                        <a:buNone/>
                      </a:pPr>
                      <a:r>
                        <a:rPr lang="en" sz="1600" u="none" cap="none" strike="noStrike">
                          <a:latin typeface="Avenir"/>
                          <a:ea typeface="Avenir"/>
                          <a:cs typeface="Avenir"/>
                          <a:sym typeface="Avenir"/>
                        </a:rPr>
                        <a:t>4</a:t>
                      </a:r>
                      <a:endParaRPr sz="16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(unary minus),</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chemeClr val="dk1"/>
                        </a:buClr>
                        <a:buSzPts val="1600"/>
                        <a:buFont typeface="Calibri"/>
                        <a:buNone/>
                      </a:pPr>
                      <a:r>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(unary bit inversion)</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1600"/>
                        <a:buFont typeface="Avenir"/>
                        <a:buNone/>
                      </a:pPr>
                      <a:r>
                        <a:rPr lang="en" sz="1600" u="none" cap="none" strike="noStrike">
                          <a:solidFill>
                            <a:schemeClr val="dk1"/>
                          </a:solidFill>
                          <a:latin typeface="Avenir"/>
                          <a:ea typeface="Avenir"/>
                          <a:cs typeface="Avenir"/>
                          <a:sym typeface="Avenir"/>
                        </a:rPr>
                        <a:t>Unary Minus: It change the sign of the operand</a:t>
                      </a:r>
                      <a:endParaRPr sz="1600" u="none" cap="none" strike="noStrike">
                        <a:solidFill>
                          <a:schemeClr val="dk1"/>
                        </a:solidFill>
                        <a:latin typeface="Avenir"/>
                        <a:ea typeface="Avenir"/>
                        <a:cs typeface="Avenir"/>
                        <a:sym typeface="Avenir"/>
                      </a:endParaRPr>
                    </a:p>
                    <a:p>
                      <a:pPr indent="0" lvl="0" marL="0" marR="0" rtl="0" algn="l">
                        <a:spcBef>
                          <a:spcPts val="0"/>
                        </a:spcBef>
                        <a:spcAft>
                          <a:spcPts val="0"/>
                        </a:spcAft>
                        <a:buClr>
                          <a:schemeClr val="dk1"/>
                        </a:buClr>
                        <a:buSzPts val="1600"/>
                        <a:buFont typeface="Calibri"/>
                        <a:buNone/>
                      </a:pPr>
                      <a:r>
                        <a:t/>
                      </a:r>
                      <a:endParaRPr sz="1600" u="none" cap="none" strike="noStrike">
                        <a:solidFill>
                          <a:schemeClr val="dk1"/>
                        </a:solidFill>
                        <a:latin typeface="Avenir"/>
                        <a:ea typeface="Avenir"/>
                        <a:cs typeface="Avenir"/>
                        <a:sym typeface="Avenir"/>
                      </a:endParaRPr>
                    </a:p>
                    <a:p>
                      <a:pPr indent="0" lvl="0" marL="0" marR="0" rtl="0" algn="l">
                        <a:spcBef>
                          <a:spcPts val="0"/>
                        </a:spcBef>
                        <a:spcAft>
                          <a:spcPts val="0"/>
                        </a:spcAft>
                        <a:buClr>
                          <a:schemeClr val="dk1"/>
                        </a:buClr>
                        <a:buSzPts val="1600"/>
                        <a:buFont typeface="Avenir"/>
                        <a:buNone/>
                      </a:pPr>
                      <a:r>
                        <a:rPr lang="en" sz="1600" u="none" cap="none" strike="noStrike">
                          <a:solidFill>
                            <a:schemeClr val="dk1"/>
                          </a:solidFill>
                          <a:latin typeface="Avenir"/>
                          <a:ea typeface="Avenir"/>
                          <a:cs typeface="Avenir"/>
                          <a:sym typeface="Avenir"/>
                        </a:rPr>
                        <a:t>Unary Bit Inversion:  It inverts the bits of operand</a:t>
                      </a:r>
                      <a:endParaRPr sz="1600" u="none" cap="none" strike="noStrike">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8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02" name="Google Shape;1002;p8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03" name="Google Shape;1003;p8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04" name="Google Shape;1004;p8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graphicFrame>
        <p:nvGraphicFramePr>
          <p:cNvPr id="1005" name="Google Shape;1005;p88"/>
          <p:cNvGraphicFramePr/>
          <p:nvPr/>
        </p:nvGraphicFramePr>
        <p:xfrm>
          <a:off x="828034" y="2057400"/>
          <a:ext cx="3000000" cy="3000000"/>
        </p:xfrm>
        <a:graphic>
          <a:graphicData uri="http://schemas.openxmlformats.org/drawingml/2006/table">
            <a:tbl>
              <a:tblPr>
                <a:noFill/>
                <a:tableStyleId>{B2062C5B-4F40-4596-A617-48A40577C6E0}</a:tableStyleId>
              </a:tblPr>
              <a:tblGrid>
                <a:gridCol w="751800"/>
                <a:gridCol w="2241875"/>
                <a:gridCol w="8017825"/>
              </a:tblGrid>
              <a:tr h="609550">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Operator</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Description</a:t>
                      </a:r>
                      <a:endParaRPr sz="2400" u="none" cap="none" strike="noStrike">
                        <a:latin typeface="Avenir"/>
                        <a:ea typeface="Avenir"/>
                        <a:cs typeface="Avenir"/>
                        <a:sym typeface="Avenir"/>
                      </a:endParaRPr>
                    </a:p>
                  </a:txBody>
                  <a:tcPr marT="121900" marB="121900" marR="121900" marL="121900">
                    <a:solidFill>
                      <a:srgbClr val="D9D9D9"/>
                    </a:solidFill>
                  </a:tcPr>
                </a:tc>
              </a:tr>
              <a:tr h="508000">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5</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Bitwise XOR</a:t>
                      </a:r>
                      <a:endParaRPr sz="1600" u="none" cap="none" strike="noStrike">
                        <a:solidFill>
                          <a:srgbClr val="222222"/>
                        </a:solidFill>
                        <a:latin typeface="Avenir"/>
                        <a:ea typeface="Avenir"/>
                        <a:cs typeface="Avenir"/>
                        <a:sym typeface="Avenir"/>
                      </a:endParaRPr>
                    </a:p>
                  </a:txBody>
                  <a:tcPr marT="121900" marB="121900" marR="121900" marL="121900"/>
                </a:tc>
              </a:tr>
              <a:tr h="975325">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6</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 , %</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Multiplication operator</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 Division operator</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Modulo Operator</a:t>
                      </a:r>
                      <a:endParaRPr sz="1600" u="none" cap="none" strike="noStrike">
                        <a:solidFill>
                          <a:srgbClr val="222222"/>
                        </a:solidFill>
                        <a:latin typeface="Avenir"/>
                        <a:ea typeface="Avenir"/>
                        <a:cs typeface="Avenir"/>
                        <a:sym typeface="Avenir"/>
                      </a:endParaRPr>
                    </a:p>
                  </a:txBody>
                  <a:tcPr marT="121900" marB="121900" marR="121900" marL="121900"/>
                </a:tc>
              </a:tr>
              <a:tr h="731475">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7</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 Minus Operator</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 Plus Operator</a:t>
                      </a:r>
                      <a:endParaRPr sz="1600" u="none" cap="none" strike="noStrike">
                        <a:solidFill>
                          <a:srgbClr val="222222"/>
                        </a:solidFill>
                        <a:latin typeface="Avenir"/>
                        <a:ea typeface="Avenir"/>
                        <a:cs typeface="Avenir"/>
                        <a:sym typeface="Avenir"/>
                      </a:endParaRPr>
                    </a:p>
                  </a:txBody>
                  <a:tcPr marT="121900" marB="121900" marR="121900" marL="121900"/>
                </a:tc>
              </a:tr>
              <a:tr h="975325">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8</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&lt;&lt;, &gt;&gt;</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&lt;&lt; : Shift a (BIGINT) number or binary string to left</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chemeClr val="dk1"/>
                        </a:buClr>
                        <a:buSzPts val="1600"/>
                        <a:buFont typeface="Calibri"/>
                        <a:buNone/>
                      </a:pPr>
                      <a:r>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&gt;&gt; :  Shift a (BIGINT) number or binary string to right</a:t>
                      </a:r>
                      <a:endParaRPr sz="1600" u="none" cap="none" strike="noStrike">
                        <a:solidFill>
                          <a:srgbClr val="222222"/>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Unique - Constraint</a:t>
            </a:r>
            <a:endParaRPr sz="6667">
              <a:solidFill>
                <a:srgbClr val="7F7F7F"/>
              </a:solidFill>
              <a:latin typeface="Calibri"/>
              <a:ea typeface="Calibri"/>
              <a:cs typeface="Calibri"/>
              <a:sym typeface="Calibri"/>
            </a:endParaRPr>
          </a:p>
        </p:txBody>
      </p:sp>
      <p:sp>
        <p:nvSpPr>
          <p:cNvPr id="167" name="Google Shape;167;p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68" name="Google Shape;168;p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69" name="Google Shape;169;p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8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11" name="Google Shape;1011;p8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12" name="Google Shape;1012;p8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13" name="Google Shape;1013;p8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graphicFrame>
        <p:nvGraphicFramePr>
          <p:cNvPr id="1014" name="Google Shape;1014;p89"/>
          <p:cNvGraphicFramePr/>
          <p:nvPr/>
        </p:nvGraphicFramePr>
        <p:xfrm>
          <a:off x="828034" y="1854200"/>
          <a:ext cx="3000000" cy="3000000"/>
        </p:xfrm>
        <a:graphic>
          <a:graphicData uri="http://schemas.openxmlformats.org/drawingml/2006/table">
            <a:tbl>
              <a:tblPr>
                <a:noFill/>
                <a:tableStyleId>{B2062C5B-4F40-4596-A617-48A40577C6E0}</a:tableStyleId>
              </a:tblPr>
              <a:tblGrid>
                <a:gridCol w="751800"/>
                <a:gridCol w="2241875"/>
                <a:gridCol w="8017825"/>
              </a:tblGrid>
              <a:tr h="609550">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Operator</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Description</a:t>
                      </a:r>
                      <a:endParaRPr sz="2400" u="none" cap="none" strike="noStrike">
                        <a:latin typeface="Avenir"/>
                        <a:ea typeface="Avenir"/>
                        <a:cs typeface="Avenir"/>
                        <a:sym typeface="Avenir"/>
                      </a:endParaRPr>
                    </a:p>
                  </a:txBody>
                  <a:tcPr marT="121900" marB="121900" marR="121900" marL="121900">
                    <a:solidFill>
                      <a:srgbClr val="D9D9D9"/>
                    </a:solidFill>
                  </a:tcPr>
                </a:tc>
              </a:tr>
              <a:tr h="508000">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9</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&amp;</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Bitwise AND</a:t>
                      </a:r>
                      <a:endParaRPr sz="1600" u="none" cap="none" strike="noStrike">
                        <a:solidFill>
                          <a:srgbClr val="222222"/>
                        </a:solidFill>
                        <a:latin typeface="Avenir"/>
                        <a:ea typeface="Avenir"/>
                        <a:cs typeface="Avenir"/>
                        <a:sym typeface="Avenir"/>
                      </a:endParaRPr>
                    </a:p>
                  </a:txBody>
                  <a:tcPr marT="121900" marB="121900" marR="121900" marL="121900"/>
                </a:tc>
              </a:tr>
              <a:tr h="508000">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10</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Bitwise OR</a:t>
                      </a:r>
                      <a:endParaRPr sz="1600" u="none" cap="none" strike="noStrike">
                        <a:solidFill>
                          <a:srgbClr val="222222"/>
                        </a:solidFill>
                        <a:latin typeface="Avenir"/>
                        <a:ea typeface="Avenir"/>
                        <a:cs typeface="Avenir"/>
                        <a:sym typeface="Avenir"/>
                      </a:endParaRPr>
                    </a:p>
                  </a:txBody>
                  <a:tcPr marT="121900" marB="121900" marR="121900" marL="121900"/>
                </a:tc>
              </a:tr>
              <a:tr h="2926050">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11</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&lt;=&gt;,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&gt;=,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&gt;,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&lt;&gt;, !=,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IS,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LIKE,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REGEXP,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IN</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 Comparison Operator</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&lt;=&gt; : NULL-safe equal to Operator</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&gt;= : Greater than or equal to</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&gt; : Greater than</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 : Less than or equal to</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 : Less than</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&lt;&gt; , != : Not equal to</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IS : Test value against a boolean value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LIKE : Pattern matching operator</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REGEXP: Matches the string expression with the regular expression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IN : Check whether a value is present in list or not</a:t>
                      </a:r>
                      <a:endParaRPr sz="1600" u="none" cap="none" strike="noStrike">
                        <a:solidFill>
                          <a:srgbClr val="222222"/>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9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20" name="Google Shape;1020;p9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21" name="Google Shape;1021;p9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22" name="Google Shape;1022;p9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graphicFrame>
        <p:nvGraphicFramePr>
          <p:cNvPr id="1023" name="Google Shape;1023;p90"/>
          <p:cNvGraphicFramePr/>
          <p:nvPr/>
        </p:nvGraphicFramePr>
        <p:xfrm>
          <a:off x="828034" y="1854200"/>
          <a:ext cx="3000000" cy="3000000"/>
        </p:xfrm>
        <a:graphic>
          <a:graphicData uri="http://schemas.openxmlformats.org/drawingml/2006/table">
            <a:tbl>
              <a:tblPr>
                <a:noFill/>
                <a:tableStyleId>{B2062C5B-4F40-4596-A617-48A40577C6E0}</a:tableStyleId>
              </a:tblPr>
              <a:tblGrid>
                <a:gridCol w="751800"/>
                <a:gridCol w="2241875"/>
                <a:gridCol w="8017825"/>
              </a:tblGrid>
              <a:tr h="609550">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Operator</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Description</a:t>
                      </a:r>
                      <a:endParaRPr sz="2400" u="none" cap="none" strike="noStrike">
                        <a:latin typeface="Avenir"/>
                        <a:ea typeface="Avenir"/>
                        <a:cs typeface="Avenir"/>
                        <a:sym typeface="Avenir"/>
                      </a:endParaRPr>
                    </a:p>
                  </a:txBody>
                  <a:tcPr marT="121900" marB="121900" marR="121900" marL="121900">
                    <a:solidFill>
                      <a:srgbClr val="D9D9D9"/>
                    </a:solidFill>
                  </a:tcPr>
                </a:tc>
              </a:tr>
              <a:tr h="975325">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12</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BETWEEN,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CASE WHEN,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THEN ELSE</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BETWEEN: Check whether a value is within a range of values</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CASE WHEN, THEN ELSE: Case operator</a:t>
                      </a:r>
                      <a:endParaRPr sz="1600" u="none" cap="none" strike="noStrike">
                        <a:solidFill>
                          <a:srgbClr val="222222"/>
                        </a:solidFill>
                        <a:latin typeface="Avenir"/>
                        <a:ea typeface="Avenir"/>
                        <a:cs typeface="Avenir"/>
                        <a:sym typeface="Avenir"/>
                      </a:endParaRPr>
                    </a:p>
                  </a:txBody>
                  <a:tcPr marT="121900" marB="121900" marR="121900" marL="121900"/>
                </a:tc>
              </a:tr>
              <a:tr h="508000">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13</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NOT</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Negates Value</a:t>
                      </a:r>
                      <a:endParaRPr sz="1600" u="none" cap="none" strike="noStrike">
                        <a:solidFill>
                          <a:srgbClr val="222222"/>
                        </a:solidFill>
                        <a:latin typeface="Avenir"/>
                        <a:ea typeface="Avenir"/>
                        <a:cs typeface="Avenir"/>
                        <a:sym typeface="Avenir"/>
                      </a:endParaRPr>
                    </a:p>
                  </a:txBody>
                  <a:tcPr marT="121900" marB="121900" marR="121900" marL="121900"/>
                </a:tc>
              </a:tr>
              <a:tr h="508000">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14</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AND, &amp;&amp;</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Logical AND</a:t>
                      </a:r>
                      <a:endParaRPr sz="1600" u="none" cap="none" strike="noStrike">
                        <a:solidFill>
                          <a:srgbClr val="222222"/>
                        </a:solidFill>
                        <a:latin typeface="Avenir"/>
                        <a:ea typeface="Avenir"/>
                        <a:cs typeface="Avenir"/>
                        <a:sym typeface="Avenir"/>
                      </a:endParaRPr>
                    </a:p>
                  </a:txBody>
                  <a:tcPr marT="121900" marB="121900" marR="121900" marL="121900"/>
                </a:tc>
              </a:tr>
              <a:tr h="508000">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15</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XOR</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Logical XOR</a:t>
                      </a:r>
                      <a:endParaRPr sz="1600" u="none" cap="none" strike="noStrike">
                        <a:solidFill>
                          <a:srgbClr val="222222"/>
                        </a:solidFill>
                        <a:latin typeface="Avenir"/>
                        <a:ea typeface="Avenir"/>
                        <a:cs typeface="Avenir"/>
                        <a:sym typeface="Avenir"/>
                      </a:endParaRPr>
                    </a:p>
                  </a:txBody>
                  <a:tcPr marT="121900" marB="121900" marR="121900" marL="121900"/>
                </a:tc>
              </a:tr>
              <a:tr h="508000">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16</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OR, ||</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Logical OR</a:t>
                      </a:r>
                      <a:endParaRPr sz="1600" u="none" cap="none" strike="noStrike">
                        <a:solidFill>
                          <a:srgbClr val="222222"/>
                        </a:solidFill>
                        <a:latin typeface="Avenir"/>
                        <a:ea typeface="Avenir"/>
                        <a:cs typeface="Avenir"/>
                        <a:sym typeface="Avenir"/>
                      </a:endParaRPr>
                    </a:p>
                  </a:txBody>
                  <a:tcPr marT="121900" marB="121900" marR="121900" marL="121900"/>
                </a:tc>
              </a:tr>
              <a:tr h="731475">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17</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(assignment), </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a:t>
                      </a:r>
                      <a:endParaRPr sz="1600" u="none" cap="none" strike="noStrike">
                        <a:solidFill>
                          <a:srgbClr val="222222"/>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222222"/>
                        </a:buClr>
                        <a:buSzPts val="1600"/>
                        <a:buFont typeface="Avenir"/>
                        <a:buNone/>
                      </a:pPr>
                      <a:r>
                        <a:rPr lang="en" sz="1600" u="none" cap="none" strike="noStrike">
                          <a:solidFill>
                            <a:srgbClr val="222222"/>
                          </a:solidFill>
                          <a:latin typeface="Avenir"/>
                          <a:ea typeface="Avenir"/>
                          <a:cs typeface="Avenir"/>
                          <a:sym typeface="Avenir"/>
                        </a:rPr>
                        <a:t> Assign a value</a:t>
                      </a:r>
                      <a:endParaRPr sz="1600" u="none" cap="none" strike="noStrike">
                        <a:solidFill>
                          <a:srgbClr val="222222"/>
                        </a:solidFill>
                        <a:latin typeface="Avenir"/>
                        <a:ea typeface="Avenir"/>
                        <a:cs typeface="Avenir"/>
                        <a:sym typeface="Avenir"/>
                      </a:endParaRPr>
                    </a:p>
                    <a:p>
                      <a:pPr indent="0" lvl="0" marL="0" marR="0" rtl="0" algn="l">
                        <a:spcBef>
                          <a:spcPts val="0"/>
                        </a:spcBef>
                        <a:spcAft>
                          <a:spcPts val="0"/>
                        </a:spcAft>
                        <a:buClr>
                          <a:schemeClr val="dk1"/>
                        </a:buClr>
                        <a:buSzPts val="1600"/>
                        <a:buFont typeface="Calibri"/>
                        <a:buNone/>
                      </a:pPr>
                      <a:r>
                        <a:t/>
                      </a:r>
                      <a:endParaRPr sz="1600" u="none" cap="none" strike="noStrike">
                        <a:solidFill>
                          <a:srgbClr val="222222"/>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91"/>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SQL Built-in Functions</a:t>
            </a:r>
            <a:endParaRPr sz="6667">
              <a:solidFill>
                <a:srgbClr val="7F7F7F"/>
              </a:solidFill>
              <a:latin typeface="Calibri"/>
              <a:ea typeface="Calibri"/>
              <a:cs typeface="Calibri"/>
              <a:sym typeface="Calibri"/>
            </a:endParaRPr>
          </a:p>
        </p:txBody>
      </p:sp>
      <p:sp>
        <p:nvSpPr>
          <p:cNvPr id="1030" name="Google Shape;1030;p9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31" name="Google Shape;1031;p9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32" name="Google Shape;1032;p9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9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Built-in Function</a:t>
            </a:r>
            <a:endParaRPr sz="3200">
              <a:solidFill>
                <a:srgbClr val="434343"/>
              </a:solidFill>
              <a:latin typeface="Avenir"/>
              <a:ea typeface="Avenir"/>
              <a:cs typeface="Avenir"/>
              <a:sym typeface="Avenir"/>
            </a:endParaRPr>
          </a:p>
        </p:txBody>
      </p:sp>
      <p:sp>
        <p:nvSpPr>
          <p:cNvPr id="1038" name="Google Shape;1038;p9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39" name="Google Shape;1039;p9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40" name="Google Shape;1040;p9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41" name="Google Shape;1041;p92"/>
          <p:cNvSpPr txBox="1"/>
          <p:nvPr/>
        </p:nvSpPr>
        <p:spPr>
          <a:xfrm>
            <a:off x="508000" y="2357967"/>
            <a:ext cx="11212000" cy="2246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Built in functions are functions that are shipped with MySQL</a:t>
            </a:r>
            <a:endParaRPr sz="2133">
              <a:solidFill>
                <a:srgbClr val="333333"/>
              </a:solidFill>
              <a:highlight>
                <a:srgbClr val="FFFFFF"/>
              </a:highlight>
              <a:latin typeface="Avenir"/>
              <a:ea typeface="Avenir"/>
              <a:cs typeface="Avenir"/>
              <a:sym typeface="Avenir"/>
            </a:endParaRPr>
          </a:p>
          <a:p>
            <a:pPr indent="0" lvl="0" marL="0" marR="0" rtl="0" algn="l">
              <a:spcBef>
                <a:spcPts val="0"/>
              </a:spcBef>
              <a:spcAft>
                <a:spcPts val="0"/>
              </a:spcAft>
              <a:buNone/>
            </a:pPr>
            <a:r>
              <a:t/>
            </a:r>
            <a:endParaRPr sz="2133">
              <a:solidFill>
                <a:srgbClr val="333333"/>
              </a:solidFill>
              <a:highlight>
                <a:srgbClr val="FFFFFF"/>
              </a:highlight>
              <a:latin typeface="Avenir"/>
              <a:ea typeface="Avenir"/>
              <a:cs typeface="Avenir"/>
              <a:sym typeface="Avenir"/>
            </a:endParaRPr>
          </a:p>
          <a:p>
            <a:pPr indent="0" lvl="0" marL="0" marR="0" rtl="0" algn="l">
              <a:spcBef>
                <a:spcPts val="0"/>
              </a:spcBef>
              <a:spcAft>
                <a:spcPts val="0"/>
              </a:spcAft>
              <a:buNone/>
            </a:pPr>
            <a:r>
              <a:t/>
            </a:r>
            <a:endParaRPr sz="2133">
              <a:solidFill>
                <a:srgbClr val="333333"/>
              </a:solidFill>
              <a:highlight>
                <a:srgbClr val="FFFFFF"/>
              </a:highlight>
              <a:latin typeface="Avenir"/>
              <a:ea typeface="Avenir"/>
              <a:cs typeface="Avenir"/>
              <a:sym typeface="Avenir"/>
            </a:endParaRPr>
          </a:p>
          <a:p>
            <a:pPr indent="0" lvl="0" marL="0" marR="0" rtl="0" algn="l">
              <a:spcBef>
                <a:spcPts val="0"/>
              </a:spcBef>
              <a:spcAft>
                <a:spcPts val="0"/>
              </a:spcAft>
              <a:buNone/>
            </a:pPr>
            <a:r>
              <a:t/>
            </a:r>
            <a:endParaRPr sz="2133">
              <a:solidFill>
                <a:srgbClr val="333333"/>
              </a:solidFill>
              <a:highlight>
                <a:srgbClr val="FFFFFF"/>
              </a:highlight>
              <a:latin typeface="Avenir"/>
              <a:ea typeface="Avenir"/>
              <a:cs typeface="Avenir"/>
              <a:sym typeface="Avenir"/>
            </a:endParaRPr>
          </a:p>
          <a:p>
            <a:pPr indent="-440255" lvl="0" marL="609585" marR="0" rtl="0" algn="l">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They can be categorized according to the data types that they operate on i.e. strings, date and numeric built in functions</a:t>
            </a:r>
            <a:endParaRPr sz="2133">
              <a:solidFill>
                <a:srgbClr val="333333"/>
              </a:solidFill>
              <a:latin typeface="Avenir"/>
              <a:ea typeface="Avenir"/>
              <a:cs typeface="Avenir"/>
              <a:sym typeface="Aveni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9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47" name="Google Shape;1047;p9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48" name="Google Shape;1048;p9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49" name="Google Shape;1049;p93"/>
          <p:cNvSpPr txBox="1"/>
          <p:nvPr/>
        </p:nvSpPr>
        <p:spPr>
          <a:xfrm>
            <a:off x="508000" y="1806433"/>
            <a:ext cx="11056400" cy="45316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There are different types of SQL built - in functions, which are mentioned below:</a:t>
            </a:r>
            <a:endParaRPr sz="2133">
              <a:solidFill>
                <a:schemeClr val="dk1"/>
              </a:solidFill>
              <a:highlight>
                <a:srgbClr val="FFFFFF"/>
              </a:highlight>
              <a:latin typeface="Avenir"/>
              <a:ea typeface="Avenir"/>
              <a:cs typeface="Avenir"/>
              <a:sym typeface="Avenir"/>
            </a:endParaRPr>
          </a:p>
          <a:p>
            <a:pPr indent="0" lvl="0" marL="609585" marR="0" rtl="0" algn="l">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1" marL="1219170" marR="0" rtl="0" algn="l">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String</a:t>
            </a:r>
            <a:endParaRPr b="0" i="0" sz="2133" u="none" cap="none" strike="noStrike">
              <a:solidFill>
                <a:schemeClr val="dk1"/>
              </a:solidFill>
              <a:latin typeface="Avenir"/>
              <a:ea typeface="Avenir"/>
              <a:cs typeface="Avenir"/>
              <a:sym typeface="Avenir"/>
            </a:endParaRPr>
          </a:p>
          <a:p>
            <a:pPr indent="-440255" lvl="1" marL="1219170" marR="0" rtl="0" algn="l">
              <a:spcBef>
                <a:spcPts val="2667"/>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Numeric</a:t>
            </a:r>
            <a:endParaRPr b="0" i="0" sz="2133" u="none" cap="none" strike="noStrike">
              <a:solidFill>
                <a:schemeClr val="dk1"/>
              </a:solidFill>
              <a:latin typeface="Avenir"/>
              <a:ea typeface="Avenir"/>
              <a:cs typeface="Avenir"/>
              <a:sym typeface="Avenir"/>
            </a:endParaRPr>
          </a:p>
          <a:p>
            <a:pPr indent="-440255" lvl="1" marL="1219170" marR="0" rtl="0" algn="l">
              <a:spcBef>
                <a:spcPts val="2667"/>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Date</a:t>
            </a:r>
            <a:endParaRPr b="0" i="0" sz="2133" u="none" cap="none" strike="noStrike">
              <a:solidFill>
                <a:schemeClr val="dk1"/>
              </a:solidFill>
              <a:latin typeface="Avenir"/>
              <a:ea typeface="Avenir"/>
              <a:cs typeface="Avenir"/>
              <a:sym typeface="Avenir"/>
            </a:endParaRPr>
          </a:p>
          <a:p>
            <a:pPr indent="-440255" lvl="1" marL="1219170" marR="0" rtl="0" algn="l">
              <a:spcBef>
                <a:spcPts val="2667"/>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Bin</a:t>
            </a:r>
            <a:endParaRPr b="0" i="0" sz="2133" u="none" cap="none" strike="noStrike">
              <a:solidFill>
                <a:schemeClr val="dk1"/>
              </a:solidFill>
              <a:latin typeface="Avenir"/>
              <a:ea typeface="Avenir"/>
              <a:cs typeface="Avenir"/>
              <a:sym typeface="Avenir"/>
            </a:endParaRPr>
          </a:p>
          <a:p>
            <a:pPr indent="-440255" lvl="1" marL="1219170" marR="0" rtl="0" algn="l">
              <a:spcBef>
                <a:spcPts val="2667"/>
              </a:spcBef>
              <a:spcAft>
                <a:spcPts val="2667"/>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Cast</a:t>
            </a:r>
            <a:endParaRPr b="0" i="0" sz="2133" u="none" cap="none" strike="noStrike">
              <a:solidFill>
                <a:schemeClr val="dk1"/>
              </a:solidFill>
              <a:highlight>
                <a:srgbClr val="FFFFFF"/>
              </a:highlight>
              <a:latin typeface="Avenir"/>
              <a:ea typeface="Avenir"/>
              <a:cs typeface="Avenir"/>
              <a:sym typeface="Avenir"/>
            </a:endParaRPr>
          </a:p>
        </p:txBody>
      </p:sp>
      <p:sp>
        <p:nvSpPr>
          <p:cNvPr id="1050" name="Google Shape;1050;p9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Built-in Function</a:t>
            </a:r>
            <a:endParaRPr sz="3200">
              <a:solidFill>
                <a:srgbClr val="434343"/>
              </a:solidFill>
              <a:latin typeface="Avenir"/>
              <a:ea typeface="Avenir"/>
              <a:cs typeface="Avenir"/>
              <a:sym typeface="Aveni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9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56" name="Google Shape;1056;p9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57" name="Google Shape;1057;p9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58" name="Google Shape;1058;p94"/>
          <p:cNvSpPr txBox="1"/>
          <p:nvPr/>
        </p:nvSpPr>
        <p:spPr>
          <a:xfrm>
            <a:off x="503400" y="1905400"/>
            <a:ext cx="9810800" cy="558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We use the following Employee table to understand the built-in function</a:t>
            </a:r>
            <a:endParaRPr sz="2133">
              <a:solidFill>
                <a:srgbClr val="333333"/>
              </a:solidFill>
              <a:latin typeface="Avenir"/>
              <a:ea typeface="Avenir"/>
              <a:cs typeface="Avenir"/>
              <a:sym typeface="Avenir"/>
            </a:endParaRPr>
          </a:p>
        </p:txBody>
      </p:sp>
      <p:graphicFrame>
        <p:nvGraphicFramePr>
          <p:cNvPr id="1059" name="Google Shape;1059;p94"/>
          <p:cNvGraphicFramePr/>
          <p:nvPr/>
        </p:nvGraphicFramePr>
        <p:xfrm>
          <a:off x="2606810" y="2855024"/>
          <a:ext cx="3000000" cy="3000000"/>
        </p:xfrm>
        <a:graphic>
          <a:graphicData uri="http://schemas.openxmlformats.org/drawingml/2006/table">
            <a:tbl>
              <a:tblPr>
                <a:noFill/>
                <a:tableStyleId>{B2062C5B-4F40-4596-A617-48A40577C6E0}</a:tableStyleId>
              </a:tblPr>
              <a:tblGrid>
                <a:gridCol w="845200"/>
                <a:gridCol w="1417975"/>
                <a:gridCol w="1185775"/>
                <a:gridCol w="1774025"/>
                <a:gridCol w="1510875"/>
              </a:tblGrid>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ID</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NAME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AGE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ADDRESS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SALARY</a:t>
                      </a:r>
                      <a:endParaRPr sz="2400" u="none" cap="none" strike="noStrike">
                        <a:latin typeface="Avenir"/>
                        <a:ea typeface="Avenir"/>
                        <a:cs typeface="Avenir"/>
                        <a:sym typeface="Avenir"/>
                      </a:endParaRPr>
                    </a:p>
                  </a:txBody>
                  <a:tcPr marT="121900" marB="121900" marR="121900" marL="121900">
                    <a:solidFill>
                      <a:srgbClr val="D9D9D9"/>
                    </a:solidFill>
                  </a:tcPr>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Kellie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California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Pete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Texas</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1500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Popy</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Boston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4</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Sam</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Florida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6500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Jhon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27</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Hawaii</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10000</a:t>
                      </a:r>
                      <a:endParaRPr sz="2400" u="none" cap="none" strike="noStrike">
                        <a:latin typeface="Avenir"/>
                        <a:ea typeface="Avenir"/>
                        <a:cs typeface="Avenir"/>
                        <a:sym typeface="Avenir"/>
                      </a:endParaRPr>
                    </a:p>
                  </a:txBody>
                  <a:tcPr marT="121900" marB="121900" marR="121900" marL="121900"/>
                </a:tc>
              </a:tr>
            </a:tbl>
          </a:graphicData>
        </a:graphic>
      </p:graphicFrame>
      <p:sp>
        <p:nvSpPr>
          <p:cNvPr id="1060" name="Google Shape;1060;p9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Built-in Function</a:t>
            </a:r>
            <a:endParaRPr sz="3200">
              <a:solidFill>
                <a:srgbClr val="434343"/>
              </a:solidFill>
              <a:latin typeface="Avenir"/>
              <a:ea typeface="Avenir"/>
              <a:cs typeface="Avenir"/>
              <a:sym typeface="Aveni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95"/>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NUMERIC Functions</a:t>
            </a:r>
            <a:endParaRPr sz="6667">
              <a:solidFill>
                <a:srgbClr val="7F7F7F"/>
              </a:solidFill>
              <a:latin typeface="Calibri"/>
              <a:ea typeface="Calibri"/>
              <a:cs typeface="Calibri"/>
              <a:sym typeface="Calibri"/>
            </a:endParaRPr>
          </a:p>
        </p:txBody>
      </p:sp>
      <p:sp>
        <p:nvSpPr>
          <p:cNvPr id="1067" name="Google Shape;1067;p9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68" name="Google Shape;1068;p9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69" name="Google Shape;1069;p9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9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Numeric Function - Syntax</a:t>
            </a:r>
            <a:endParaRPr sz="3200">
              <a:solidFill>
                <a:srgbClr val="434343"/>
              </a:solidFill>
              <a:latin typeface="Avenir"/>
              <a:ea typeface="Avenir"/>
              <a:cs typeface="Avenir"/>
              <a:sym typeface="Avenir"/>
            </a:endParaRPr>
          </a:p>
        </p:txBody>
      </p:sp>
      <p:sp>
        <p:nvSpPr>
          <p:cNvPr id="1075" name="Google Shape;1075;p9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76" name="Google Shape;1076;p9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77" name="Google Shape;1077;p9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78" name="Google Shape;1078;p96"/>
          <p:cNvSpPr txBox="1"/>
          <p:nvPr/>
        </p:nvSpPr>
        <p:spPr>
          <a:xfrm>
            <a:off x="1239996" y="3089600"/>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rgbClr val="333333"/>
                </a:solidFill>
                <a:latin typeface="Avenir"/>
                <a:ea typeface="Avenir"/>
                <a:cs typeface="Avenir"/>
                <a:sym typeface="Avenir"/>
              </a:rPr>
              <a:t>Syntax:</a:t>
            </a:r>
            <a:endParaRPr sz="2133">
              <a:solidFill>
                <a:srgbClr val="333333"/>
              </a:solidFill>
              <a:latin typeface="Avenir"/>
              <a:ea typeface="Avenir"/>
              <a:cs typeface="Avenir"/>
              <a:sym typeface="Avenir"/>
            </a:endParaRPr>
          </a:p>
        </p:txBody>
      </p:sp>
      <p:sp>
        <p:nvSpPr>
          <p:cNvPr id="1079" name="Google Shape;1079;p96"/>
          <p:cNvSpPr txBox="1"/>
          <p:nvPr/>
        </p:nvSpPr>
        <p:spPr>
          <a:xfrm>
            <a:off x="1907400" y="4239633"/>
            <a:ext cx="8377200" cy="1036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67732" rtl="0" algn="l">
              <a:lnSpc>
                <a:spcPct val="115000"/>
              </a:lnSpc>
              <a:spcBef>
                <a:spcPts val="0"/>
              </a:spcBef>
              <a:spcAft>
                <a:spcPts val="0"/>
              </a:spcAft>
              <a:buNone/>
            </a:pPr>
            <a:r>
              <a:rPr b="1" lang="en" sz="2133">
                <a:solidFill>
                  <a:srgbClr val="333333"/>
                </a:solidFill>
                <a:latin typeface="Courier New"/>
                <a:ea typeface="Courier New"/>
                <a:cs typeface="Courier New"/>
                <a:sym typeface="Courier New"/>
              </a:rPr>
              <a:t>SELECT</a:t>
            </a:r>
            <a:r>
              <a:rPr lang="en" sz="2133">
                <a:solidFill>
                  <a:srgbClr val="333333"/>
                </a:solidFill>
                <a:latin typeface="Courier New"/>
                <a:ea typeface="Courier New"/>
                <a:cs typeface="Courier New"/>
                <a:sym typeface="Courier New"/>
              </a:rPr>
              <a:t> numerical_expression as  </a:t>
            </a:r>
            <a:r>
              <a:rPr b="1" lang="en" sz="2133">
                <a:solidFill>
                  <a:srgbClr val="333333"/>
                </a:solidFill>
                <a:latin typeface="Courier New"/>
                <a:ea typeface="Courier New"/>
                <a:cs typeface="Courier New"/>
                <a:sym typeface="Courier New"/>
              </a:rPr>
              <a:t>OPERATION_NAME</a:t>
            </a:r>
            <a:endParaRPr b="1" sz="2133">
              <a:solidFill>
                <a:srgbClr val="333333"/>
              </a:solidFill>
              <a:latin typeface="Courier New"/>
              <a:ea typeface="Courier New"/>
              <a:cs typeface="Courier New"/>
              <a:sym typeface="Courier New"/>
            </a:endParaRPr>
          </a:p>
          <a:p>
            <a:pPr indent="0" lvl="0" marL="0" marR="67732" rtl="0" algn="l">
              <a:lnSpc>
                <a:spcPct val="115000"/>
              </a:lnSpc>
              <a:spcBef>
                <a:spcPts val="0"/>
              </a:spcBef>
              <a:spcAft>
                <a:spcPts val="0"/>
              </a:spcAft>
              <a:buNone/>
            </a:pPr>
            <a:r>
              <a:rPr lang="en" sz="2133">
                <a:solidFill>
                  <a:srgbClr val="333333"/>
                </a:solidFill>
                <a:latin typeface="Courier New"/>
                <a:ea typeface="Courier New"/>
                <a:cs typeface="Courier New"/>
                <a:sym typeface="Courier New"/>
              </a:rPr>
              <a:t>[</a:t>
            </a:r>
            <a:r>
              <a:rPr b="1" lang="en" sz="2133">
                <a:solidFill>
                  <a:srgbClr val="333333"/>
                </a:solidFill>
                <a:latin typeface="Courier New"/>
                <a:ea typeface="Courier New"/>
                <a:cs typeface="Courier New"/>
                <a:sym typeface="Courier New"/>
              </a:rPr>
              <a:t>FROM</a:t>
            </a:r>
            <a:r>
              <a:rPr lang="en" sz="2133">
                <a:solidFill>
                  <a:srgbClr val="333333"/>
                </a:solidFill>
                <a:latin typeface="Courier New"/>
                <a:ea typeface="Courier New"/>
                <a:cs typeface="Courier New"/>
                <a:sym typeface="Courier New"/>
              </a:rPr>
              <a:t> table_name </a:t>
            </a:r>
            <a:r>
              <a:rPr b="1" lang="en" sz="2133">
                <a:solidFill>
                  <a:srgbClr val="333333"/>
                </a:solidFill>
                <a:latin typeface="Courier New"/>
                <a:ea typeface="Courier New"/>
                <a:cs typeface="Courier New"/>
                <a:sym typeface="Courier New"/>
              </a:rPr>
              <a:t>WHERE</a:t>
            </a:r>
            <a:r>
              <a:rPr lang="en" sz="2133">
                <a:solidFill>
                  <a:srgbClr val="333333"/>
                </a:solidFill>
                <a:latin typeface="Courier New"/>
                <a:ea typeface="Courier New"/>
                <a:cs typeface="Courier New"/>
                <a:sym typeface="Courier New"/>
              </a:rPr>
              <a:t> </a:t>
            </a:r>
            <a:r>
              <a:rPr b="1" lang="en" sz="2133">
                <a:solidFill>
                  <a:srgbClr val="333333"/>
                </a:solidFill>
                <a:latin typeface="Courier New"/>
                <a:ea typeface="Courier New"/>
                <a:cs typeface="Courier New"/>
                <a:sym typeface="Courier New"/>
              </a:rPr>
              <a:t>CONDITION</a:t>
            </a:r>
            <a:r>
              <a:rPr lang="en" sz="2133">
                <a:solidFill>
                  <a:srgbClr val="333333"/>
                </a:solidFill>
                <a:latin typeface="Courier New"/>
                <a:ea typeface="Courier New"/>
                <a:cs typeface="Courier New"/>
                <a:sym typeface="Courier New"/>
              </a:rPr>
              <a:t>] ;</a:t>
            </a:r>
            <a:endParaRPr b="1" sz="2133">
              <a:solidFill>
                <a:srgbClr val="333333"/>
              </a:solidFill>
              <a:latin typeface="Courier New"/>
              <a:ea typeface="Courier New"/>
              <a:cs typeface="Courier New"/>
              <a:sym typeface="Courier New"/>
            </a:endParaRPr>
          </a:p>
        </p:txBody>
      </p:sp>
      <p:sp>
        <p:nvSpPr>
          <p:cNvPr id="1080" name="Google Shape;1080;p96"/>
          <p:cNvSpPr txBox="1"/>
          <p:nvPr/>
        </p:nvSpPr>
        <p:spPr>
          <a:xfrm>
            <a:off x="503400" y="1972700"/>
            <a:ext cx="10948800" cy="11556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 following syntax is used to perform any mathematical operation in any query</a:t>
            </a:r>
            <a:endParaRPr sz="2133">
              <a:solidFill>
                <a:srgbClr val="333333"/>
              </a:solidFill>
              <a:latin typeface="Avenir"/>
              <a:ea typeface="Avenir"/>
              <a:cs typeface="Avenir"/>
              <a:sym typeface="Aveni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9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Numeric Function - Example - 1</a:t>
            </a:r>
            <a:endParaRPr sz="3200">
              <a:solidFill>
                <a:srgbClr val="434343"/>
              </a:solidFill>
              <a:latin typeface="Avenir"/>
              <a:ea typeface="Avenir"/>
              <a:cs typeface="Avenir"/>
              <a:sym typeface="Avenir"/>
            </a:endParaRPr>
          </a:p>
        </p:txBody>
      </p:sp>
      <p:sp>
        <p:nvSpPr>
          <p:cNvPr id="1086" name="Google Shape;1086;p9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87" name="Google Shape;1087;p9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88" name="Google Shape;1088;p9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89" name="Google Shape;1089;p97"/>
          <p:cNvSpPr txBox="1"/>
          <p:nvPr/>
        </p:nvSpPr>
        <p:spPr>
          <a:xfrm>
            <a:off x="625496" y="27451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090" name="Google Shape;1090;p97"/>
          <p:cNvSpPr txBox="1"/>
          <p:nvPr/>
        </p:nvSpPr>
        <p:spPr>
          <a:xfrm>
            <a:off x="625500" y="3367067"/>
            <a:ext cx="4762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b="1" lang="en" sz="2133">
                <a:solidFill>
                  <a:srgbClr val="333333"/>
                </a:solidFill>
                <a:latin typeface="Courier New"/>
                <a:ea typeface="Courier New"/>
                <a:cs typeface="Courier New"/>
                <a:sym typeface="Courier New"/>
              </a:rPr>
              <a:t>SELECT</a:t>
            </a:r>
            <a:r>
              <a:rPr lang="en" sz="2133">
                <a:solidFill>
                  <a:srgbClr val="333333"/>
                </a:solidFill>
                <a:latin typeface="Courier New"/>
                <a:ea typeface="Courier New"/>
                <a:cs typeface="Courier New"/>
                <a:sym typeface="Courier New"/>
              </a:rPr>
              <a:t> (25 + 7) </a:t>
            </a:r>
            <a:r>
              <a:rPr b="1" lang="en" sz="2133">
                <a:solidFill>
                  <a:srgbClr val="333333"/>
                </a:solidFill>
                <a:latin typeface="Courier New"/>
                <a:ea typeface="Courier New"/>
                <a:cs typeface="Courier New"/>
                <a:sym typeface="Courier New"/>
              </a:rPr>
              <a:t>AS</a:t>
            </a:r>
            <a:r>
              <a:rPr lang="en" sz="2133">
                <a:solidFill>
                  <a:srgbClr val="333333"/>
                </a:solidFill>
                <a:latin typeface="Courier New"/>
                <a:ea typeface="Courier New"/>
                <a:cs typeface="Courier New"/>
                <a:sym typeface="Courier New"/>
              </a:rPr>
              <a:t> </a:t>
            </a:r>
            <a:r>
              <a:rPr b="1" lang="en" sz="2133">
                <a:solidFill>
                  <a:srgbClr val="333333"/>
                </a:solidFill>
                <a:latin typeface="Courier New"/>
                <a:ea typeface="Courier New"/>
                <a:cs typeface="Courier New"/>
                <a:sym typeface="Courier New"/>
              </a:rPr>
              <a:t>ADDITION</a:t>
            </a:r>
            <a:endParaRPr b="1" sz="2133">
              <a:solidFill>
                <a:srgbClr val="333333"/>
              </a:solidFill>
              <a:latin typeface="Courier New"/>
              <a:ea typeface="Courier New"/>
              <a:cs typeface="Courier New"/>
              <a:sym typeface="Courier New"/>
            </a:endParaRPr>
          </a:p>
        </p:txBody>
      </p:sp>
      <p:sp>
        <p:nvSpPr>
          <p:cNvPr id="1091" name="Google Shape;1091;p97"/>
          <p:cNvSpPr txBox="1"/>
          <p:nvPr/>
        </p:nvSpPr>
        <p:spPr>
          <a:xfrm>
            <a:off x="702900" y="1603871"/>
            <a:ext cx="10195600" cy="953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lang="en" sz="2133">
                <a:solidFill>
                  <a:srgbClr val="333333"/>
                </a:solidFill>
                <a:latin typeface="Avenir"/>
                <a:ea typeface="Avenir"/>
                <a:cs typeface="Avenir"/>
                <a:sym typeface="Avenir"/>
              </a:rPr>
              <a:t>The numerical_expression is used for a mathematical expression or any formula. Following is a simple example showing the usage of SQL Numeric Expressions </a:t>
            </a:r>
            <a:endParaRPr sz="2133">
              <a:solidFill>
                <a:srgbClr val="333333"/>
              </a:solidFill>
              <a:latin typeface="Avenir"/>
              <a:ea typeface="Avenir"/>
              <a:cs typeface="Avenir"/>
              <a:sym typeface="Avenir"/>
            </a:endParaRPr>
          </a:p>
        </p:txBody>
      </p:sp>
      <p:sp>
        <p:nvSpPr>
          <p:cNvPr id="1092" name="Google Shape;1092;p97"/>
          <p:cNvSpPr txBox="1"/>
          <p:nvPr/>
        </p:nvSpPr>
        <p:spPr>
          <a:xfrm>
            <a:off x="625496" y="41675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093" name="Google Shape;1093;p97"/>
          <p:cNvGraphicFramePr/>
          <p:nvPr/>
        </p:nvGraphicFramePr>
        <p:xfrm>
          <a:off x="625500" y="4821667"/>
          <a:ext cx="3000000" cy="3000000"/>
        </p:xfrm>
        <a:graphic>
          <a:graphicData uri="http://schemas.openxmlformats.org/drawingml/2006/table">
            <a:tbl>
              <a:tblPr>
                <a:noFill/>
                <a:tableStyleId>{B2062C5B-4F40-4596-A617-48A40577C6E0}</a:tableStyleId>
              </a:tblPr>
              <a:tblGrid>
                <a:gridCol w="1756800"/>
              </a:tblGrid>
              <a:tr h="568925">
                <a:tc>
                  <a:txBody>
                    <a:bodyPr/>
                    <a:lstStyle/>
                    <a:p>
                      <a:pPr indent="0" lvl="0" marL="0" marR="0" rtl="0" algn="ctr">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ADDITION</a:t>
                      </a:r>
                      <a:endParaRPr sz="2100" u="none" cap="none" strike="noStrike">
                        <a:latin typeface="Courier New"/>
                        <a:ea typeface="Courier New"/>
                        <a:cs typeface="Courier New"/>
                        <a:sym typeface="Courier New"/>
                      </a:endParaRPr>
                    </a:p>
                  </a:txBody>
                  <a:tcPr marT="121900" marB="121900" marR="121900" marL="121900"/>
                </a:tc>
              </a:tr>
              <a:tr h="568925">
                <a:tc>
                  <a:txBody>
                    <a:bodyPr/>
                    <a:lstStyle/>
                    <a:p>
                      <a:pPr indent="0" lvl="0" marL="0" marR="0" rtl="0" algn="ctr">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32</a:t>
                      </a:r>
                      <a:endParaRPr sz="2100" u="none" cap="none" strike="noStrike">
                        <a:latin typeface="Courier New"/>
                        <a:ea typeface="Courier New"/>
                        <a:cs typeface="Courier New"/>
                        <a:sym typeface="Courier New"/>
                      </a:endParaRPr>
                    </a:p>
                  </a:txBody>
                  <a:tcPr marT="121900" marB="121900" marR="121900" marL="121900"/>
                </a:tc>
              </a:tr>
            </a:tbl>
          </a:graphicData>
        </a:graphic>
      </p:graphicFrame>
      <p:cxnSp>
        <p:nvCxnSpPr>
          <p:cNvPr id="1094" name="Google Shape;1094;p97"/>
          <p:cNvCxnSpPr/>
          <p:nvPr/>
        </p:nvCxnSpPr>
        <p:spPr>
          <a:xfrm>
            <a:off x="5756207" y="2604335"/>
            <a:ext cx="4400" cy="4087200"/>
          </a:xfrm>
          <a:prstGeom prst="straightConnector1">
            <a:avLst/>
          </a:prstGeom>
          <a:noFill/>
          <a:ln cap="flat" cmpd="sng" w="9525">
            <a:solidFill>
              <a:schemeClr val="dk2"/>
            </a:solidFill>
            <a:prstDash val="solid"/>
            <a:round/>
            <a:headEnd len="sm" w="sm" type="none"/>
            <a:tailEnd len="sm" w="sm" type="none"/>
          </a:ln>
        </p:spPr>
      </p:cxnSp>
      <p:pic>
        <p:nvPicPr>
          <p:cNvPr id="1095" name="Google Shape;1095;p97"/>
          <p:cNvPicPr preferRelativeResize="0"/>
          <p:nvPr/>
        </p:nvPicPr>
        <p:blipFill rotWithShape="1">
          <a:blip r:embed="rId4">
            <a:alphaModFix/>
          </a:blip>
          <a:srcRect b="0" l="0" r="0" t="0"/>
          <a:stretch/>
        </p:blipFill>
        <p:spPr>
          <a:xfrm>
            <a:off x="5963801" y="2806168"/>
            <a:ext cx="5569399" cy="3687433"/>
          </a:xfrm>
          <a:prstGeom prst="rect">
            <a:avLst/>
          </a:prstGeom>
          <a:noFill/>
          <a:ln cap="flat" cmpd="sng" w="9525">
            <a:solidFill>
              <a:srgbClr val="333333"/>
            </a:solidFill>
            <a:prstDash val="solid"/>
            <a:round/>
            <a:headEnd len="sm" w="sm" type="none"/>
            <a:tailEnd len="sm" w="sm" type="none"/>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9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Numeric Function - Example - 2</a:t>
            </a:r>
            <a:endParaRPr sz="3200">
              <a:solidFill>
                <a:srgbClr val="434343"/>
              </a:solidFill>
              <a:latin typeface="Avenir"/>
              <a:ea typeface="Avenir"/>
              <a:cs typeface="Avenir"/>
              <a:sym typeface="Avenir"/>
            </a:endParaRPr>
          </a:p>
        </p:txBody>
      </p:sp>
      <p:sp>
        <p:nvSpPr>
          <p:cNvPr id="1101" name="Google Shape;1101;p9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02" name="Google Shape;1102;p9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03" name="Google Shape;1103;p9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04" name="Google Shape;1104;p98"/>
          <p:cNvSpPr txBox="1"/>
          <p:nvPr/>
        </p:nvSpPr>
        <p:spPr>
          <a:xfrm>
            <a:off x="625496" y="27451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105" name="Google Shape;1105;p98"/>
          <p:cNvSpPr txBox="1"/>
          <p:nvPr/>
        </p:nvSpPr>
        <p:spPr>
          <a:xfrm>
            <a:off x="625500" y="3367067"/>
            <a:ext cx="4762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33866" marR="33866" rtl="0" algn="l">
              <a:lnSpc>
                <a:spcPct val="115000"/>
              </a:lnSpc>
              <a:spcBef>
                <a:spcPts val="0"/>
              </a:spcBef>
              <a:spcAft>
                <a:spcPts val="0"/>
              </a:spcAft>
              <a:buNone/>
            </a:pPr>
            <a:r>
              <a:rPr b="1" lang="en" sz="2133">
                <a:solidFill>
                  <a:srgbClr val="333333"/>
                </a:solidFill>
                <a:latin typeface="Courier New"/>
                <a:ea typeface="Courier New"/>
                <a:cs typeface="Courier New"/>
                <a:sym typeface="Courier New"/>
              </a:rPr>
              <a:t> </a:t>
            </a:r>
            <a:r>
              <a:rPr lang="en" sz="2133">
                <a:solidFill>
                  <a:srgbClr val="333333"/>
                </a:solidFill>
                <a:latin typeface="Courier New"/>
                <a:ea typeface="Courier New"/>
                <a:cs typeface="Courier New"/>
                <a:sym typeface="Courier New"/>
              </a:rPr>
              <a:t>SELECT</a:t>
            </a:r>
            <a:r>
              <a:rPr b="1" lang="en" sz="2133">
                <a:solidFill>
                  <a:srgbClr val="333333"/>
                </a:solidFill>
                <a:latin typeface="Courier New"/>
                <a:ea typeface="Courier New"/>
                <a:cs typeface="Courier New"/>
                <a:sym typeface="Courier New"/>
              </a:rPr>
              <a:t> COS(1) </a:t>
            </a:r>
            <a:r>
              <a:rPr lang="en" sz="2133">
                <a:solidFill>
                  <a:srgbClr val="333333"/>
                </a:solidFill>
                <a:latin typeface="Courier New"/>
                <a:ea typeface="Courier New"/>
                <a:cs typeface="Courier New"/>
                <a:sym typeface="Courier New"/>
              </a:rPr>
              <a:t>As Cos;</a:t>
            </a:r>
            <a:endParaRPr sz="2133">
              <a:solidFill>
                <a:srgbClr val="333333"/>
              </a:solidFill>
              <a:latin typeface="Courier New"/>
              <a:ea typeface="Courier New"/>
              <a:cs typeface="Courier New"/>
              <a:sym typeface="Courier New"/>
            </a:endParaRPr>
          </a:p>
        </p:txBody>
      </p:sp>
      <p:sp>
        <p:nvSpPr>
          <p:cNvPr id="1106" name="Google Shape;1106;p98"/>
          <p:cNvSpPr txBox="1"/>
          <p:nvPr/>
        </p:nvSpPr>
        <p:spPr>
          <a:xfrm>
            <a:off x="702900" y="1603871"/>
            <a:ext cx="10195600" cy="953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lang="en" sz="2133">
                <a:solidFill>
                  <a:srgbClr val="333333"/>
                </a:solidFill>
                <a:latin typeface="Avenir"/>
                <a:ea typeface="Avenir"/>
                <a:cs typeface="Avenir"/>
                <a:sym typeface="Avenir"/>
              </a:rPr>
              <a:t>The numerical_expression is used for a mathematical expression or any formula. Following is a simple example showing the usage of SQL Numeric Expressions </a:t>
            </a:r>
            <a:endParaRPr sz="2133">
              <a:solidFill>
                <a:srgbClr val="333333"/>
              </a:solidFill>
              <a:latin typeface="Avenir"/>
              <a:ea typeface="Avenir"/>
              <a:cs typeface="Avenir"/>
              <a:sym typeface="Avenir"/>
            </a:endParaRPr>
          </a:p>
        </p:txBody>
      </p:sp>
      <p:sp>
        <p:nvSpPr>
          <p:cNvPr id="1107" name="Google Shape;1107;p98"/>
          <p:cNvSpPr txBox="1"/>
          <p:nvPr/>
        </p:nvSpPr>
        <p:spPr>
          <a:xfrm>
            <a:off x="625496" y="4167567"/>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108" name="Google Shape;1108;p98"/>
          <p:cNvGraphicFramePr/>
          <p:nvPr/>
        </p:nvGraphicFramePr>
        <p:xfrm>
          <a:off x="828701" y="4821667"/>
          <a:ext cx="3000000" cy="3000000"/>
        </p:xfrm>
        <a:graphic>
          <a:graphicData uri="http://schemas.openxmlformats.org/drawingml/2006/table">
            <a:tbl>
              <a:tblPr>
                <a:noFill/>
                <a:tableStyleId>{B2062C5B-4F40-4596-A617-48A40577C6E0}</a:tableStyleId>
              </a:tblPr>
              <a:tblGrid>
                <a:gridCol w="3513700"/>
              </a:tblGrid>
              <a:tr h="568925">
                <a:tc>
                  <a:txBody>
                    <a:bodyPr/>
                    <a:lstStyle/>
                    <a:p>
                      <a:pPr indent="0" lvl="0" marL="0" marR="0" rtl="0" algn="ctr">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Cos</a:t>
                      </a:r>
                      <a:endParaRPr sz="2100" u="none" cap="none" strike="noStrike">
                        <a:latin typeface="Courier New"/>
                        <a:ea typeface="Courier New"/>
                        <a:cs typeface="Courier New"/>
                        <a:sym typeface="Courier New"/>
                      </a:endParaRPr>
                    </a:p>
                  </a:txBody>
                  <a:tcPr marT="121900" marB="121900" marR="121900" marL="121900"/>
                </a:tc>
              </a:tr>
              <a:tr h="568925">
                <a:tc>
                  <a:txBody>
                    <a:bodyPr/>
                    <a:lstStyle/>
                    <a:p>
                      <a:pPr indent="0" lvl="0" marL="0" marR="0" rtl="0" algn="l">
                        <a:spcBef>
                          <a:spcPts val="0"/>
                        </a:spcBef>
                        <a:spcAft>
                          <a:spcPts val="0"/>
                        </a:spcAft>
                        <a:buClr>
                          <a:schemeClr val="dk1"/>
                        </a:buClr>
                        <a:buSzPts val="2100"/>
                        <a:buFont typeface="Courier New"/>
                        <a:buNone/>
                      </a:pPr>
                      <a:r>
                        <a:rPr lang="en" sz="2100" u="none" cap="none" strike="noStrike">
                          <a:latin typeface="Courier New"/>
                          <a:ea typeface="Courier New"/>
                          <a:cs typeface="Courier New"/>
                          <a:sym typeface="Courier New"/>
                        </a:rPr>
                        <a:t>0.5403023058681398</a:t>
                      </a:r>
                      <a:endParaRPr sz="2100" u="none" cap="none" strike="noStrike">
                        <a:latin typeface="Courier New"/>
                        <a:ea typeface="Courier New"/>
                        <a:cs typeface="Courier New"/>
                        <a:sym typeface="Courier New"/>
                      </a:endParaRPr>
                    </a:p>
                  </a:txBody>
                  <a:tcPr marT="121900" marB="121900" marR="121900" marL="121900"/>
                </a:tc>
              </a:tr>
            </a:tbl>
          </a:graphicData>
        </a:graphic>
      </p:graphicFrame>
      <p:cxnSp>
        <p:nvCxnSpPr>
          <p:cNvPr id="1109" name="Google Shape;1109;p98"/>
          <p:cNvCxnSpPr/>
          <p:nvPr/>
        </p:nvCxnSpPr>
        <p:spPr>
          <a:xfrm>
            <a:off x="5756207" y="2604335"/>
            <a:ext cx="4400" cy="4087200"/>
          </a:xfrm>
          <a:prstGeom prst="straightConnector1">
            <a:avLst/>
          </a:prstGeom>
          <a:noFill/>
          <a:ln cap="flat" cmpd="sng" w="9525">
            <a:solidFill>
              <a:schemeClr val="dk2"/>
            </a:solidFill>
            <a:prstDash val="solid"/>
            <a:round/>
            <a:headEnd len="sm" w="sm" type="none"/>
            <a:tailEnd len="sm" w="sm" type="none"/>
          </a:ln>
        </p:spPr>
      </p:cxnSp>
      <p:pic>
        <p:nvPicPr>
          <p:cNvPr id="1110" name="Google Shape;1110;p98"/>
          <p:cNvPicPr preferRelativeResize="0"/>
          <p:nvPr/>
        </p:nvPicPr>
        <p:blipFill rotWithShape="1">
          <a:blip r:embed="rId4">
            <a:alphaModFix/>
          </a:blip>
          <a:srcRect b="0" l="0" r="0" t="0"/>
          <a:stretch/>
        </p:blipFill>
        <p:spPr>
          <a:xfrm>
            <a:off x="6093734" y="2811434"/>
            <a:ext cx="5670735" cy="3741767"/>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2020-07-28T08:41:28Z</dcterms:created>
  <dc:creator>Deepali Gatade</dc:creator>
</cp:coreProperties>
</file>