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jBh0Cczq2RJITujGG621iq07sR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8" name="Google Shape;8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80" name="Google Shape;18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217" name="Google Shape;21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254" name="Google Shape;25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291" name="Google Shape;29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337" name="Google Shape;337;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390" name="Google Shape;39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cb108d12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9cb108d1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497" name="Google Shape;497;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20" name="Google Shape;620;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43" name="Google Shape;64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64" name="Google Shape;664;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94" name="Google Shape;694;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717" name="Google Shape;717;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8" name="Google Shape;73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739" name="Google Shape;739;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4" name="Google Shape;14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6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6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6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7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sign">
  <p:cSld name="2_Design">
    <p:spTree>
      <p:nvGrpSpPr>
        <p:cNvPr id="19"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6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6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6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6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9.png"/><Relationship Id="rId7"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513633" y="2691500"/>
            <a:ext cx="76848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b="0" i="0" lang="en" sz="6667" u="none" cap="none" strike="noStrike">
                <a:solidFill>
                  <a:srgbClr val="7F7F7F"/>
                </a:solidFill>
                <a:latin typeface="Calibri"/>
                <a:ea typeface="Calibri"/>
                <a:cs typeface="Calibri"/>
                <a:sym typeface="Calibri"/>
              </a:rPr>
              <a:t>Aggregate Functions</a:t>
            </a:r>
            <a:endParaRPr b="0" i="0" sz="6667" u="none" cap="none" strike="noStrike">
              <a:solidFill>
                <a:srgbClr val="7F7F7F"/>
              </a:solidFill>
              <a:latin typeface="Calibri"/>
              <a:ea typeface="Calibri"/>
              <a:cs typeface="Calibri"/>
              <a:sym typeface="Calibri"/>
            </a:endParaRPr>
          </a:p>
        </p:txBody>
      </p:sp>
      <p:sp>
        <p:nvSpPr>
          <p:cNvPr id="91" name="Google Shape;91;p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92" name="Google Shape;92;p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93" name="Google Shape;93;p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nvSpPr>
        <p:spPr>
          <a:xfrm>
            <a:off x="513633" y="2691500"/>
            <a:ext cx="76848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SUM</a:t>
            </a:r>
            <a:endParaRPr sz="6667">
              <a:solidFill>
                <a:srgbClr val="7F7F7F"/>
              </a:solidFill>
              <a:latin typeface="Calibri"/>
              <a:ea typeface="Calibri"/>
              <a:cs typeface="Calibri"/>
              <a:sym typeface="Calibri"/>
            </a:endParaRPr>
          </a:p>
        </p:txBody>
      </p:sp>
      <p:sp>
        <p:nvSpPr>
          <p:cNvPr id="183" name="Google Shape;183;p1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84" name="Google Shape;184;p1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85" name="Google Shape;185;p1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91" name="Google Shape;191;p1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92" name="Google Shape;192;p1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93" name="Google Shape;193;p11"/>
          <p:cNvSpPr txBox="1"/>
          <p:nvPr/>
        </p:nvSpPr>
        <p:spPr>
          <a:xfrm>
            <a:off x="1101367" y="2887100"/>
            <a:ext cx="1284800" cy="557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94" name="Google Shape;194;p11"/>
          <p:cNvSpPr txBox="1"/>
          <p:nvPr/>
        </p:nvSpPr>
        <p:spPr>
          <a:xfrm>
            <a:off x="508000" y="1831667"/>
            <a:ext cx="10261600" cy="619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SUM function gets total a set of values</a:t>
            </a:r>
            <a:endParaRPr sz="2133">
              <a:solidFill>
                <a:schemeClr val="dk1"/>
              </a:solidFill>
              <a:latin typeface="Avenir"/>
              <a:ea typeface="Avenir"/>
              <a:cs typeface="Avenir"/>
              <a:sym typeface="Avenir"/>
            </a:endParaRPr>
          </a:p>
        </p:txBody>
      </p:sp>
      <p:sp>
        <p:nvSpPr>
          <p:cNvPr id="195" name="Google Shape;195;p1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SUM Function - Syntax</a:t>
            </a:r>
            <a:endParaRPr sz="3200">
              <a:solidFill>
                <a:srgbClr val="434343"/>
              </a:solidFill>
              <a:latin typeface="Avenir"/>
              <a:ea typeface="Avenir"/>
              <a:cs typeface="Avenir"/>
              <a:sym typeface="Avenir"/>
            </a:endParaRPr>
          </a:p>
        </p:txBody>
      </p:sp>
      <p:sp>
        <p:nvSpPr>
          <p:cNvPr id="196" name="Google Shape;196;p11"/>
          <p:cNvSpPr txBox="1"/>
          <p:nvPr/>
        </p:nvSpPr>
        <p:spPr>
          <a:xfrm>
            <a:off x="1191533" y="3811233"/>
            <a:ext cx="10140400" cy="7044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186262" lvl="0" marL="186262" marR="186262" rtl="0" algn="ctr">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SUM</a:t>
            </a:r>
            <a:r>
              <a:rPr b="1" lang="en" sz="2133">
                <a:solidFill>
                  <a:srgbClr val="666600"/>
                </a:solidFill>
                <a:latin typeface="Courier New"/>
                <a:ea typeface="Courier New"/>
                <a:cs typeface="Courier New"/>
                <a:sym typeface="Courier New"/>
              </a:rPr>
              <a:t>(</a:t>
            </a:r>
            <a:r>
              <a:rPr lang="en" sz="2133">
                <a:solidFill>
                  <a:schemeClr val="dk1"/>
                </a:solidFill>
                <a:latin typeface="Courier New"/>
                <a:ea typeface="Courier New"/>
                <a:cs typeface="Courier New"/>
                <a:sym typeface="Courier New"/>
              </a:rPr>
              <a:t>field_name</a:t>
            </a:r>
            <a:r>
              <a:rPr b="1" lang="en" sz="2133">
                <a:solidFill>
                  <a:srgbClr val="666600"/>
                </a:solidFill>
                <a:latin typeface="Courier New"/>
                <a:ea typeface="Courier New"/>
                <a:cs typeface="Courier New"/>
                <a:sym typeface="Courier New"/>
              </a:rPr>
              <a:t>)</a:t>
            </a:r>
            <a:r>
              <a:rPr b="1" lang="en" sz="2133">
                <a:solidFill>
                  <a:schemeClr val="dk1"/>
                </a:solidFill>
                <a:latin typeface="Courier New"/>
                <a:ea typeface="Courier New"/>
                <a:cs typeface="Courier New"/>
                <a:sym typeface="Courier New"/>
              </a:rPr>
              <a:t>FROM</a:t>
            </a:r>
            <a:r>
              <a:rPr lang="en" sz="2133">
                <a:solidFill>
                  <a:schemeClr val="dk1"/>
                </a:solidFill>
                <a:latin typeface="Courier New"/>
                <a:ea typeface="Courier New"/>
                <a:cs typeface="Courier New"/>
                <a:sym typeface="Courier New"/>
              </a:rPr>
              <a:t> target_table</a:t>
            </a:r>
            <a:r>
              <a:rPr lang="en" sz="2133">
                <a:solidFill>
                  <a:srgbClr val="666600"/>
                </a:solidFill>
                <a:latin typeface="Courier New"/>
                <a:ea typeface="Courier New"/>
                <a:cs typeface="Courier New"/>
                <a:sym typeface="Courier New"/>
              </a:rPr>
              <a:t>[</a:t>
            </a:r>
            <a:r>
              <a:rPr b="1" lang="en" sz="2133">
                <a:solidFill>
                  <a:schemeClr val="dk1"/>
                </a:solidFill>
                <a:latin typeface="Courier New"/>
                <a:ea typeface="Courier New"/>
                <a:cs typeface="Courier New"/>
                <a:sym typeface="Courier New"/>
              </a:rPr>
              <a:t>WHERE</a:t>
            </a:r>
            <a:r>
              <a:rPr lang="en" sz="2133">
                <a:solidFill>
                  <a:schemeClr val="dk1"/>
                </a:solidFill>
                <a:latin typeface="Courier New"/>
                <a:ea typeface="Courier New"/>
                <a:cs typeface="Courier New"/>
                <a:sym typeface="Courier New"/>
              </a:rPr>
              <a:t> test_expr</a:t>
            </a:r>
            <a:r>
              <a:rPr lang="en" sz="2133">
                <a:solidFill>
                  <a:srgbClr val="666600"/>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197" name="Google Shape;197;p11"/>
          <p:cNvSpPr txBox="1"/>
          <p:nvPr/>
        </p:nvSpPr>
        <p:spPr>
          <a:xfrm>
            <a:off x="1191533" y="4917133"/>
            <a:ext cx="5449200" cy="7996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2400">
                <a:solidFill>
                  <a:srgbClr val="FFFFFF"/>
                </a:solidFill>
                <a:latin typeface="Avenir"/>
                <a:ea typeface="Avenir"/>
                <a:cs typeface="Avenir"/>
                <a:sym typeface="Avenir"/>
              </a:rPr>
              <a:t>This is the column or expression that will be summed</a:t>
            </a:r>
            <a:endParaRPr sz="2400">
              <a:solidFill>
                <a:srgbClr val="FFFFFF"/>
              </a:solidFill>
              <a:latin typeface="Avenir"/>
              <a:ea typeface="Avenir"/>
              <a:cs typeface="Avenir"/>
              <a:sym typeface="Avenir"/>
            </a:endParaRPr>
          </a:p>
        </p:txBody>
      </p:sp>
      <p:cxnSp>
        <p:nvCxnSpPr>
          <p:cNvPr id="198" name="Google Shape;198;p11"/>
          <p:cNvCxnSpPr/>
          <p:nvPr/>
        </p:nvCxnSpPr>
        <p:spPr>
          <a:xfrm>
            <a:off x="3529505" y="4297931"/>
            <a:ext cx="0" cy="619200"/>
          </a:xfrm>
          <a:prstGeom prst="straightConnector1">
            <a:avLst/>
          </a:prstGeom>
          <a:noFill/>
          <a:ln cap="flat" cmpd="sng" w="9525">
            <a:solidFill>
              <a:srgbClr val="3D85C6"/>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2"/>
          <p:cNvPicPr preferRelativeResize="0"/>
          <p:nvPr/>
        </p:nvPicPr>
        <p:blipFill rotWithShape="1">
          <a:blip r:embed="rId3">
            <a:alphaModFix/>
          </a:blip>
          <a:srcRect b="0" l="0" r="0" t="0"/>
          <a:stretch/>
        </p:blipFill>
        <p:spPr>
          <a:xfrm>
            <a:off x="2182667" y="3896934"/>
            <a:ext cx="5422900" cy="2569533"/>
          </a:xfrm>
          <a:prstGeom prst="rect">
            <a:avLst/>
          </a:prstGeom>
          <a:noFill/>
          <a:ln cap="flat" cmpd="sng" w="9525">
            <a:solidFill>
              <a:srgbClr val="999999"/>
            </a:solidFill>
            <a:prstDash val="solid"/>
            <a:round/>
            <a:headEnd len="sm" w="sm" type="none"/>
            <a:tailEnd len="sm" w="sm" type="none"/>
          </a:ln>
        </p:spPr>
      </p:pic>
      <p:sp>
        <p:nvSpPr>
          <p:cNvPr id="204" name="Google Shape;204;p1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SUM Function - Example </a:t>
            </a:r>
            <a:endParaRPr sz="3200">
              <a:solidFill>
                <a:srgbClr val="434343"/>
              </a:solidFill>
              <a:latin typeface="Avenir"/>
              <a:ea typeface="Avenir"/>
              <a:cs typeface="Avenir"/>
              <a:sym typeface="Avenir"/>
            </a:endParaRPr>
          </a:p>
        </p:txBody>
      </p:sp>
      <p:sp>
        <p:nvSpPr>
          <p:cNvPr id="205" name="Google Shape;205;p12"/>
          <p:cNvSpPr txBox="1"/>
          <p:nvPr/>
        </p:nvSpPr>
        <p:spPr>
          <a:xfrm>
            <a:off x="503400" y="18571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Below is the query to find the sum of all employee salaries using sum() function</a:t>
            </a:r>
            <a:endParaRPr sz="2133">
              <a:solidFill>
                <a:schemeClr val="dk1"/>
              </a:solidFill>
              <a:latin typeface="Avenir"/>
              <a:ea typeface="Avenir"/>
              <a:cs typeface="Avenir"/>
              <a:sym typeface="Avenir"/>
            </a:endParaRPr>
          </a:p>
        </p:txBody>
      </p:sp>
      <p:sp>
        <p:nvSpPr>
          <p:cNvPr id="206" name="Google Shape;206;p1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07" name="Google Shape;207;p1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08" name="Google Shape;208;p12"/>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209" name="Google Shape;209;p12"/>
          <p:cNvSpPr txBox="1"/>
          <p:nvPr/>
        </p:nvSpPr>
        <p:spPr>
          <a:xfrm>
            <a:off x="2301267" y="2623033"/>
            <a:ext cx="78112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SUM(salary) FROM employee;</a:t>
            </a:r>
            <a:endParaRPr b="1" sz="2133">
              <a:solidFill>
                <a:schemeClr val="dk1"/>
              </a:solidFill>
              <a:latin typeface="Courier New"/>
              <a:ea typeface="Courier New"/>
              <a:cs typeface="Courier New"/>
              <a:sym typeface="Courier New"/>
            </a:endParaRPr>
          </a:p>
        </p:txBody>
      </p:sp>
      <p:sp>
        <p:nvSpPr>
          <p:cNvPr id="210" name="Google Shape;210;p12"/>
          <p:cNvSpPr txBox="1"/>
          <p:nvPr/>
        </p:nvSpPr>
        <p:spPr>
          <a:xfrm>
            <a:off x="1043063" y="33428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211" name="Google Shape;211;p12"/>
          <p:cNvSpPr/>
          <p:nvPr/>
        </p:nvSpPr>
        <p:spPr>
          <a:xfrm>
            <a:off x="2184567" y="5890020"/>
            <a:ext cx="1142800" cy="547600"/>
          </a:xfrm>
          <a:prstGeom prst="rect">
            <a:avLst/>
          </a:prstGeom>
          <a:noFill/>
          <a:ln cap="flat" cmpd="sng" w="28575">
            <a:solidFill>
              <a:srgbClr val="3D85C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212" name="Google Shape;212;p12"/>
          <p:cNvCxnSpPr>
            <a:stCxn id="211" idx="3"/>
          </p:cNvCxnSpPr>
          <p:nvPr/>
        </p:nvCxnSpPr>
        <p:spPr>
          <a:xfrm>
            <a:off x="3327367" y="6163820"/>
            <a:ext cx="4701600" cy="39300"/>
          </a:xfrm>
          <a:prstGeom prst="straightConnector1">
            <a:avLst/>
          </a:prstGeom>
          <a:noFill/>
          <a:ln cap="flat" cmpd="sng" w="9525">
            <a:solidFill>
              <a:srgbClr val="6FA8DC"/>
            </a:solidFill>
            <a:prstDash val="solid"/>
            <a:round/>
            <a:headEnd len="sm" w="sm" type="none"/>
            <a:tailEnd len="med" w="med" type="triangle"/>
          </a:ln>
        </p:spPr>
      </p:cxnSp>
      <p:sp>
        <p:nvSpPr>
          <p:cNvPr id="213" name="Google Shape;213;p12"/>
          <p:cNvSpPr txBox="1"/>
          <p:nvPr/>
        </p:nvSpPr>
        <p:spPr>
          <a:xfrm>
            <a:off x="8073267" y="5727933"/>
            <a:ext cx="3612800" cy="8116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600">
                <a:solidFill>
                  <a:srgbClr val="FFFFFF"/>
                </a:solidFill>
                <a:latin typeface="Avenir"/>
                <a:ea typeface="Avenir"/>
                <a:cs typeface="Avenir"/>
                <a:sym typeface="Avenir"/>
              </a:rPr>
              <a:t>The total sum of salary of all the employees is 404979</a:t>
            </a:r>
            <a:endParaRPr sz="1600">
              <a:solidFill>
                <a:srgbClr val="FFFFFF"/>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nvSpPr>
        <p:spPr>
          <a:xfrm>
            <a:off x="513633" y="2691500"/>
            <a:ext cx="76848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AVERAGE (AVG)</a:t>
            </a:r>
            <a:endParaRPr sz="6667">
              <a:solidFill>
                <a:srgbClr val="7F7F7F"/>
              </a:solidFill>
              <a:latin typeface="Calibri"/>
              <a:ea typeface="Calibri"/>
              <a:cs typeface="Calibri"/>
              <a:sym typeface="Calibri"/>
            </a:endParaRPr>
          </a:p>
        </p:txBody>
      </p:sp>
      <p:sp>
        <p:nvSpPr>
          <p:cNvPr id="220" name="Google Shape;220;p1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21" name="Google Shape;221;p1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22" name="Google Shape;222;p1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28" name="Google Shape;228;p1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29" name="Google Shape;229;p1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30" name="Google Shape;230;p14"/>
          <p:cNvSpPr txBox="1"/>
          <p:nvPr/>
        </p:nvSpPr>
        <p:spPr>
          <a:xfrm>
            <a:off x="1077200" y="2871805"/>
            <a:ext cx="1284800" cy="557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231" name="Google Shape;231;p14"/>
          <p:cNvSpPr txBox="1"/>
          <p:nvPr/>
        </p:nvSpPr>
        <p:spPr>
          <a:xfrm>
            <a:off x="503400" y="1831667"/>
            <a:ext cx="10266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AVG function returns the average of a set of values</a:t>
            </a:r>
            <a:endParaRPr sz="2133">
              <a:solidFill>
                <a:srgbClr val="222222"/>
              </a:solidFill>
              <a:latin typeface="Avenir"/>
              <a:ea typeface="Avenir"/>
              <a:cs typeface="Avenir"/>
              <a:sym typeface="Avenir"/>
            </a:endParaRPr>
          </a:p>
        </p:txBody>
      </p:sp>
      <p:sp>
        <p:nvSpPr>
          <p:cNvPr id="232" name="Google Shape;232;p1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AVG Function - Syntax</a:t>
            </a:r>
            <a:endParaRPr sz="3200">
              <a:solidFill>
                <a:srgbClr val="434343"/>
              </a:solidFill>
              <a:latin typeface="Avenir"/>
              <a:ea typeface="Avenir"/>
              <a:cs typeface="Avenir"/>
              <a:sym typeface="Avenir"/>
            </a:endParaRPr>
          </a:p>
        </p:txBody>
      </p:sp>
      <p:sp>
        <p:nvSpPr>
          <p:cNvPr id="233" name="Google Shape;233;p14"/>
          <p:cNvSpPr txBox="1"/>
          <p:nvPr/>
        </p:nvSpPr>
        <p:spPr>
          <a:xfrm>
            <a:off x="1077200" y="3605167"/>
            <a:ext cx="10147600" cy="7044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186262" lvl="0" marL="186262" marR="186262" rtl="0" algn="ctr">
              <a:lnSpc>
                <a:spcPct val="130000"/>
              </a:lnSpc>
              <a:spcBef>
                <a:spcPts val="0"/>
              </a:spcBef>
              <a:spcAft>
                <a:spcPts val="0"/>
              </a:spcAft>
              <a:buNone/>
            </a:pPr>
            <a:r>
              <a:rPr b="1" lang="en" sz="2133">
                <a:solidFill>
                  <a:srgbClr val="222222"/>
                </a:solidFill>
                <a:latin typeface="Courier New"/>
                <a:ea typeface="Courier New"/>
                <a:cs typeface="Courier New"/>
                <a:sym typeface="Courier New"/>
              </a:rPr>
              <a:t>SELECT AVG(</a:t>
            </a:r>
            <a:r>
              <a:rPr lang="en" sz="2133">
                <a:solidFill>
                  <a:srgbClr val="222222"/>
                </a:solidFill>
                <a:latin typeface="Courier New"/>
                <a:ea typeface="Courier New"/>
                <a:cs typeface="Courier New"/>
                <a:sym typeface="Courier New"/>
              </a:rPr>
              <a:t>field_name</a:t>
            </a:r>
            <a:r>
              <a:rPr b="1" lang="en" sz="2133">
                <a:solidFill>
                  <a:srgbClr val="222222"/>
                </a:solidFill>
                <a:latin typeface="Courier New"/>
                <a:ea typeface="Courier New"/>
                <a:cs typeface="Courier New"/>
                <a:sym typeface="Courier New"/>
              </a:rPr>
              <a:t>) FROM </a:t>
            </a:r>
            <a:r>
              <a:rPr lang="en" sz="2133">
                <a:solidFill>
                  <a:srgbClr val="222222"/>
                </a:solidFill>
                <a:latin typeface="Courier New"/>
                <a:ea typeface="Courier New"/>
                <a:cs typeface="Courier New"/>
                <a:sym typeface="Courier New"/>
              </a:rPr>
              <a:t>target_table [</a:t>
            </a:r>
            <a:r>
              <a:rPr b="1" lang="en" sz="2133">
                <a:solidFill>
                  <a:srgbClr val="222222"/>
                </a:solidFill>
                <a:latin typeface="Courier New"/>
                <a:ea typeface="Courier New"/>
                <a:cs typeface="Courier New"/>
                <a:sym typeface="Courier New"/>
              </a:rPr>
              <a:t>WHERE test_expr</a:t>
            </a:r>
            <a:r>
              <a:rPr lang="en" sz="2133">
                <a:solidFill>
                  <a:srgbClr val="222222"/>
                </a:solidFill>
                <a:latin typeface="Courier New"/>
                <a:ea typeface="Courier New"/>
                <a:cs typeface="Courier New"/>
                <a:sym typeface="Courier New"/>
              </a:rPr>
              <a:t>];</a:t>
            </a:r>
            <a:endParaRPr sz="2133">
              <a:solidFill>
                <a:srgbClr val="222222"/>
              </a:solidFill>
              <a:latin typeface="Courier New"/>
              <a:ea typeface="Courier New"/>
              <a:cs typeface="Courier New"/>
              <a:sym typeface="Courier New"/>
            </a:endParaRPr>
          </a:p>
        </p:txBody>
      </p:sp>
      <p:sp>
        <p:nvSpPr>
          <p:cNvPr id="234" name="Google Shape;234;p14"/>
          <p:cNvSpPr txBox="1"/>
          <p:nvPr/>
        </p:nvSpPr>
        <p:spPr>
          <a:xfrm>
            <a:off x="1077200" y="4693300"/>
            <a:ext cx="4994000" cy="9144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2400">
                <a:solidFill>
                  <a:srgbClr val="FFFFFF"/>
                </a:solidFill>
                <a:latin typeface="Avenir"/>
                <a:ea typeface="Avenir"/>
                <a:cs typeface="Avenir"/>
                <a:sym typeface="Avenir"/>
              </a:rPr>
              <a:t>This is the column or expression that will be averaged</a:t>
            </a:r>
            <a:endParaRPr sz="2400">
              <a:solidFill>
                <a:srgbClr val="FFFFFF"/>
              </a:solidFill>
              <a:latin typeface="Avenir"/>
              <a:ea typeface="Avenir"/>
              <a:cs typeface="Avenir"/>
              <a:sym typeface="Avenir"/>
            </a:endParaRPr>
          </a:p>
        </p:txBody>
      </p:sp>
      <p:cxnSp>
        <p:nvCxnSpPr>
          <p:cNvPr id="235" name="Google Shape;235;p14"/>
          <p:cNvCxnSpPr/>
          <p:nvPr/>
        </p:nvCxnSpPr>
        <p:spPr>
          <a:xfrm>
            <a:off x="3759100" y="4070411"/>
            <a:ext cx="0" cy="557200"/>
          </a:xfrm>
          <a:prstGeom prst="straightConnector1">
            <a:avLst/>
          </a:prstGeom>
          <a:noFill/>
          <a:ln cap="flat" cmpd="sng" w="9525">
            <a:solidFill>
              <a:srgbClr val="3D85C6"/>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5"/>
          <p:cNvPicPr preferRelativeResize="0"/>
          <p:nvPr/>
        </p:nvPicPr>
        <p:blipFill rotWithShape="1">
          <a:blip r:embed="rId3">
            <a:alphaModFix/>
          </a:blip>
          <a:srcRect b="0" l="0" r="0" t="0"/>
          <a:stretch/>
        </p:blipFill>
        <p:spPr>
          <a:xfrm>
            <a:off x="2374934" y="4195250"/>
            <a:ext cx="5410199" cy="2150884"/>
          </a:xfrm>
          <a:prstGeom prst="rect">
            <a:avLst/>
          </a:prstGeom>
          <a:noFill/>
          <a:ln cap="flat" cmpd="sng" w="9525">
            <a:solidFill>
              <a:srgbClr val="B7B7B7"/>
            </a:solidFill>
            <a:prstDash val="solid"/>
            <a:round/>
            <a:headEnd len="sm" w="sm" type="none"/>
            <a:tailEnd len="sm" w="sm" type="none"/>
          </a:ln>
        </p:spPr>
      </p:pic>
      <p:sp>
        <p:nvSpPr>
          <p:cNvPr id="241" name="Google Shape;241;p1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AVG Function - Example </a:t>
            </a:r>
            <a:endParaRPr sz="3200">
              <a:solidFill>
                <a:srgbClr val="434343"/>
              </a:solidFill>
              <a:latin typeface="Avenir"/>
              <a:ea typeface="Avenir"/>
              <a:cs typeface="Avenir"/>
              <a:sym typeface="Avenir"/>
            </a:endParaRPr>
          </a:p>
        </p:txBody>
      </p:sp>
      <p:sp>
        <p:nvSpPr>
          <p:cNvPr id="242" name="Google Shape;242;p15"/>
          <p:cNvSpPr txBox="1"/>
          <p:nvPr/>
        </p:nvSpPr>
        <p:spPr>
          <a:xfrm>
            <a:off x="508000" y="1828800"/>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average of all employee salaries, using the AVG function as follows</a:t>
            </a:r>
            <a:endParaRPr sz="2133">
              <a:solidFill>
                <a:schemeClr val="dk1"/>
              </a:solidFill>
              <a:latin typeface="Avenir"/>
              <a:ea typeface="Avenir"/>
              <a:cs typeface="Avenir"/>
              <a:sym typeface="Avenir"/>
            </a:endParaRPr>
          </a:p>
        </p:txBody>
      </p:sp>
      <p:sp>
        <p:nvSpPr>
          <p:cNvPr id="243" name="Google Shape;243;p1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44" name="Google Shape;244;p1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45" name="Google Shape;245;p15"/>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246" name="Google Shape;246;p15"/>
          <p:cNvSpPr txBox="1"/>
          <p:nvPr/>
        </p:nvSpPr>
        <p:spPr>
          <a:xfrm>
            <a:off x="2338800" y="2732467"/>
            <a:ext cx="75144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AVG(</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247" name="Google Shape;247;p15"/>
          <p:cNvSpPr txBox="1"/>
          <p:nvPr/>
        </p:nvSpPr>
        <p:spPr>
          <a:xfrm>
            <a:off x="1172429" y="3542245"/>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248" name="Google Shape;248;p15"/>
          <p:cNvSpPr/>
          <p:nvPr/>
        </p:nvSpPr>
        <p:spPr>
          <a:xfrm>
            <a:off x="2374947" y="5978097"/>
            <a:ext cx="1219200" cy="547600"/>
          </a:xfrm>
          <a:prstGeom prst="rect">
            <a:avLst/>
          </a:prstGeom>
          <a:noFill/>
          <a:ln cap="flat" cmpd="sng" w="28575">
            <a:solidFill>
              <a:srgbClr val="3D85C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249" name="Google Shape;249;p15"/>
          <p:cNvCxnSpPr>
            <a:stCxn id="248" idx="3"/>
          </p:cNvCxnSpPr>
          <p:nvPr/>
        </p:nvCxnSpPr>
        <p:spPr>
          <a:xfrm flipH="1" rot="10800000">
            <a:off x="3594147" y="6244397"/>
            <a:ext cx="4414500" cy="7500"/>
          </a:xfrm>
          <a:prstGeom prst="straightConnector1">
            <a:avLst/>
          </a:prstGeom>
          <a:noFill/>
          <a:ln cap="flat" cmpd="sng" w="9525">
            <a:solidFill>
              <a:srgbClr val="6FA8DC"/>
            </a:solidFill>
            <a:prstDash val="solid"/>
            <a:round/>
            <a:headEnd len="sm" w="sm" type="none"/>
            <a:tailEnd len="med" w="med" type="triangle"/>
          </a:ln>
        </p:spPr>
      </p:cxnSp>
      <p:sp>
        <p:nvSpPr>
          <p:cNvPr id="250" name="Google Shape;250;p15"/>
          <p:cNvSpPr txBox="1"/>
          <p:nvPr/>
        </p:nvSpPr>
        <p:spPr>
          <a:xfrm>
            <a:off x="8174867" y="5626333"/>
            <a:ext cx="3612800" cy="8116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600">
                <a:solidFill>
                  <a:srgbClr val="FFFFFF"/>
                </a:solidFill>
                <a:latin typeface="Avenir"/>
                <a:ea typeface="Avenir"/>
                <a:cs typeface="Avenir"/>
                <a:sym typeface="Avenir"/>
              </a:rPr>
              <a:t>The average salary of all employees is 50622.3750</a:t>
            </a:r>
            <a:endParaRPr sz="1600">
              <a:solidFill>
                <a:srgbClr val="FFFFFF"/>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nvSpPr>
        <p:spPr>
          <a:xfrm>
            <a:off x="513633" y="2691500"/>
            <a:ext cx="76848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MINIMUM (MIN)</a:t>
            </a:r>
            <a:endParaRPr sz="6667">
              <a:solidFill>
                <a:srgbClr val="7F7F7F"/>
              </a:solidFill>
              <a:latin typeface="Calibri"/>
              <a:ea typeface="Calibri"/>
              <a:cs typeface="Calibri"/>
              <a:sym typeface="Calibri"/>
            </a:endParaRPr>
          </a:p>
        </p:txBody>
      </p:sp>
      <p:sp>
        <p:nvSpPr>
          <p:cNvPr id="257" name="Google Shape;257;p1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58" name="Google Shape;258;p1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59" name="Google Shape;259;p1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65" name="Google Shape;265;p1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66" name="Google Shape;266;p1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67" name="Google Shape;267;p17"/>
          <p:cNvSpPr txBox="1"/>
          <p:nvPr/>
        </p:nvSpPr>
        <p:spPr>
          <a:xfrm>
            <a:off x="1081100" y="2683900"/>
            <a:ext cx="1284800" cy="517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268" name="Google Shape;268;p17"/>
          <p:cNvSpPr txBox="1"/>
          <p:nvPr/>
        </p:nvSpPr>
        <p:spPr>
          <a:xfrm>
            <a:off x="503400" y="1831667"/>
            <a:ext cx="10266400" cy="70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MIN function returns the minimum from a set of value</a:t>
            </a:r>
            <a:endParaRPr sz="2133">
              <a:solidFill>
                <a:srgbClr val="222222"/>
              </a:solidFill>
              <a:latin typeface="Avenir"/>
              <a:ea typeface="Avenir"/>
              <a:cs typeface="Avenir"/>
              <a:sym typeface="Avenir"/>
            </a:endParaRPr>
          </a:p>
        </p:txBody>
      </p:sp>
      <p:sp>
        <p:nvSpPr>
          <p:cNvPr id="269" name="Google Shape;269;p1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MIN Function - Syntax</a:t>
            </a:r>
            <a:endParaRPr sz="3200">
              <a:solidFill>
                <a:srgbClr val="434343"/>
              </a:solidFill>
              <a:latin typeface="Avenir"/>
              <a:ea typeface="Avenir"/>
              <a:cs typeface="Avenir"/>
              <a:sym typeface="Avenir"/>
            </a:endParaRPr>
          </a:p>
        </p:txBody>
      </p:sp>
      <p:sp>
        <p:nvSpPr>
          <p:cNvPr id="270" name="Google Shape;270;p17"/>
          <p:cNvSpPr txBox="1"/>
          <p:nvPr/>
        </p:nvSpPr>
        <p:spPr>
          <a:xfrm>
            <a:off x="1174233" y="3552133"/>
            <a:ext cx="10144000" cy="7044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MIN</a:t>
            </a:r>
            <a:r>
              <a:rPr b="1" lang="en" sz="2133">
                <a:solidFill>
                  <a:srgbClr val="666600"/>
                </a:solidFill>
                <a:latin typeface="Courier New"/>
                <a:ea typeface="Courier New"/>
                <a:cs typeface="Courier New"/>
                <a:sym typeface="Courier New"/>
              </a:rPr>
              <a:t>(</a:t>
            </a:r>
            <a:r>
              <a:rPr lang="en" sz="2133">
                <a:solidFill>
                  <a:schemeClr val="dk1"/>
                </a:solidFill>
                <a:latin typeface="Courier New"/>
                <a:ea typeface="Courier New"/>
                <a:cs typeface="Courier New"/>
                <a:sym typeface="Courier New"/>
              </a:rPr>
              <a:t>field_name</a:t>
            </a:r>
            <a:r>
              <a:rPr b="1" lang="en" sz="2133">
                <a:solidFill>
                  <a:srgbClr val="666600"/>
                </a:solidFill>
                <a:latin typeface="Courier New"/>
                <a:ea typeface="Courier New"/>
                <a:cs typeface="Courier New"/>
                <a:sym typeface="Courier New"/>
              </a:rPr>
              <a:t>)</a:t>
            </a:r>
            <a:r>
              <a:rPr b="1" lang="en" sz="2133">
                <a:solidFill>
                  <a:schemeClr val="dk1"/>
                </a:solidFill>
                <a:latin typeface="Courier New"/>
                <a:ea typeface="Courier New"/>
                <a:cs typeface="Courier New"/>
                <a:sym typeface="Courier New"/>
              </a:rPr>
              <a:t>FROM </a:t>
            </a:r>
            <a:r>
              <a:rPr lang="en" sz="2133">
                <a:solidFill>
                  <a:schemeClr val="dk1"/>
                </a:solidFill>
                <a:latin typeface="Courier New"/>
                <a:ea typeface="Courier New"/>
                <a:cs typeface="Courier New"/>
                <a:sym typeface="Courier New"/>
              </a:rPr>
              <a:t>target_table </a:t>
            </a:r>
            <a:r>
              <a:rPr b="1" lang="en" sz="2133">
                <a:solidFill>
                  <a:srgbClr val="666600"/>
                </a:solidFill>
                <a:latin typeface="Courier New"/>
                <a:ea typeface="Courier New"/>
                <a:cs typeface="Courier New"/>
                <a:sym typeface="Courier New"/>
              </a:rPr>
              <a:t>[</a:t>
            </a:r>
            <a:r>
              <a:rPr b="1" lang="en" sz="2133">
                <a:solidFill>
                  <a:schemeClr val="dk1"/>
                </a:solidFill>
                <a:latin typeface="Courier New"/>
                <a:ea typeface="Courier New"/>
                <a:cs typeface="Courier New"/>
                <a:sym typeface="Courier New"/>
              </a:rPr>
              <a:t>WHERE test_expr</a:t>
            </a:r>
            <a:r>
              <a:rPr b="1" lang="en" sz="2133">
                <a:solidFill>
                  <a:srgbClr val="666600"/>
                </a:solidFill>
                <a:latin typeface="Courier New"/>
                <a:ea typeface="Courier New"/>
                <a:cs typeface="Courier New"/>
                <a:sym typeface="Courier New"/>
              </a:rPr>
              <a:t>];</a:t>
            </a:r>
            <a:endParaRPr b="1" sz="2133">
              <a:solidFill>
                <a:srgbClr val="222222"/>
              </a:solidFill>
              <a:latin typeface="Courier New"/>
              <a:ea typeface="Courier New"/>
              <a:cs typeface="Courier New"/>
              <a:sym typeface="Courier New"/>
            </a:endParaRPr>
          </a:p>
        </p:txBody>
      </p:sp>
      <p:sp>
        <p:nvSpPr>
          <p:cNvPr id="271" name="Google Shape;271;p17"/>
          <p:cNvSpPr txBox="1"/>
          <p:nvPr/>
        </p:nvSpPr>
        <p:spPr>
          <a:xfrm>
            <a:off x="1174233" y="4627600"/>
            <a:ext cx="5432800" cy="9144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733">
                <a:solidFill>
                  <a:srgbClr val="FFFFFF"/>
                </a:solidFill>
                <a:latin typeface="Avenir"/>
                <a:ea typeface="Avenir"/>
                <a:cs typeface="Avenir"/>
                <a:sym typeface="Avenir"/>
              </a:rPr>
              <a:t>This is the column or expression that will give the minimum value of specific column</a:t>
            </a:r>
            <a:endParaRPr sz="1733">
              <a:solidFill>
                <a:srgbClr val="FFFFFF"/>
              </a:solidFill>
              <a:latin typeface="Avenir"/>
              <a:ea typeface="Avenir"/>
              <a:cs typeface="Avenir"/>
              <a:sym typeface="Avenir"/>
            </a:endParaRPr>
          </a:p>
        </p:txBody>
      </p:sp>
      <p:cxnSp>
        <p:nvCxnSpPr>
          <p:cNvPr id="272" name="Google Shape;272;p17"/>
          <p:cNvCxnSpPr/>
          <p:nvPr/>
        </p:nvCxnSpPr>
        <p:spPr>
          <a:xfrm>
            <a:off x="4063900" y="4070411"/>
            <a:ext cx="0" cy="557200"/>
          </a:xfrm>
          <a:prstGeom prst="straightConnector1">
            <a:avLst/>
          </a:prstGeom>
          <a:noFill/>
          <a:ln cap="flat" cmpd="sng" w="9525">
            <a:solidFill>
              <a:srgbClr val="3D85C6"/>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8"/>
          <p:cNvPicPr preferRelativeResize="0"/>
          <p:nvPr/>
        </p:nvPicPr>
        <p:blipFill rotWithShape="1">
          <a:blip r:embed="rId3">
            <a:alphaModFix/>
          </a:blip>
          <a:srcRect b="0" l="0" r="0" t="0"/>
          <a:stretch/>
        </p:blipFill>
        <p:spPr>
          <a:xfrm>
            <a:off x="1724200" y="4176418"/>
            <a:ext cx="5575301" cy="2122041"/>
          </a:xfrm>
          <a:prstGeom prst="rect">
            <a:avLst/>
          </a:prstGeom>
          <a:noFill/>
          <a:ln cap="flat" cmpd="sng" w="9525">
            <a:solidFill>
              <a:srgbClr val="B7B7B7"/>
            </a:solidFill>
            <a:prstDash val="solid"/>
            <a:round/>
            <a:headEnd len="sm" w="sm" type="none"/>
            <a:tailEnd len="sm" w="sm" type="none"/>
          </a:ln>
        </p:spPr>
      </p:pic>
      <p:sp>
        <p:nvSpPr>
          <p:cNvPr id="278" name="Google Shape;278;p1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MIN Function - Example </a:t>
            </a:r>
            <a:endParaRPr sz="3200">
              <a:solidFill>
                <a:srgbClr val="434343"/>
              </a:solidFill>
              <a:latin typeface="Avenir"/>
              <a:ea typeface="Avenir"/>
              <a:cs typeface="Avenir"/>
              <a:sym typeface="Avenir"/>
            </a:endParaRPr>
          </a:p>
        </p:txBody>
      </p:sp>
      <p:sp>
        <p:nvSpPr>
          <p:cNvPr id="279" name="Google Shape;279;p18"/>
          <p:cNvSpPr txBox="1"/>
          <p:nvPr/>
        </p:nvSpPr>
        <p:spPr>
          <a:xfrm>
            <a:off x="503400" y="18509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lowest salary received by an employe using the MIN function as follows</a:t>
            </a:r>
            <a:endParaRPr sz="2133">
              <a:solidFill>
                <a:schemeClr val="dk1"/>
              </a:solidFill>
              <a:latin typeface="Avenir"/>
              <a:ea typeface="Avenir"/>
              <a:cs typeface="Avenir"/>
              <a:sym typeface="Avenir"/>
            </a:endParaRPr>
          </a:p>
        </p:txBody>
      </p:sp>
      <p:sp>
        <p:nvSpPr>
          <p:cNvPr id="280" name="Google Shape;280;p1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81" name="Google Shape;281;p1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82" name="Google Shape;282;p18"/>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283" name="Google Shape;283;p18"/>
          <p:cNvSpPr txBox="1"/>
          <p:nvPr/>
        </p:nvSpPr>
        <p:spPr>
          <a:xfrm>
            <a:off x="2427967" y="2623033"/>
            <a:ext cx="69516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MIN(</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284" name="Google Shape;284;p18"/>
          <p:cNvSpPr txBox="1"/>
          <p:nvPr/>
        </p:nvSpPr>
        <p:spPr>
          <a:xfrm>
            <a:off x="636663" y="35460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285" name="Google Shape;285;p18"/>
          <p:cNvSpPr/>
          <p:nvPr/>
        </p:nvSpPr>
        <p:spPr>
          <a:xfrm>
            <a:off x="1694833" y="5815128"/>
            <a:ext cx="1219200" cy="547600"/>
          </a:xfrm>
          <a:prstGeom prst="rect">
            <a:avLst/>
          </a:prstGeom>
          <a:noFill/>
          <a:ln cap="flat" cmpd="sng" w="28575">
            <a:solidFill>
              <a:srgbClr val="3D85C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286" name="Google Shape;286;p18"/>
          <p:cNvCxnSpPr/>
          <p:nvPr/>
        </p:nvCxnSpPr>
        <p:spPr>
          <a:xfrm flipH="1" rot="10800000">
            <a:off x="2943500" y="6075133"/>
            <a:ext cx="4751200" cy="12800"/>
          </a:xfrm>
          <a:prstGeom prst="straightConnector1">
            <a:avLst/>
          </a:prstGeom>
          <a:noFill/>
          <a:ln cap="flat" cmpd="sng" w="9525">
            <a:solidFill>
              <a:srgbClr val="6FA8DC"/>
            </a:solidFill>
            <a:prstDash val="solid"/>
            <a:round/>
            <a:headEnd len="sm" w="sm" type="none"/>
            <a:tailEnd len="med" w="med" type="triangle"/>
          </a:ln>
        </p:spPr>
      </p:cxnSp>
      <p:sp>
        <p:nvSpPr>
          <p:cNvPr id="287" name="Google Shape;287;p18"/>
          <p:cNvSpPr txBox="1"/>
          <p:nvPr/>
        </p:nvSpPr>
        <p:spPr>
          <a:xfrm>
            <a:off x="7971667" y="5626333"/>
            <a:ext cx="3612800" cy="8116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600">
                <a:solidFill>
                  <a:srgbClr val="FFFFFF"/>
                </a:solidFill>
                <a:latin typeface="Avenir"/>
                <a:ea typeface="Avenir"/>
                <a:cs typeface="Avenir"/>
                <a:sym typeface="Avenir"/>
              </a:rPr>
              <a:t>The minimum salary of the employee is 3000</a:t>
            </a:r>
            <a:endParaRPr sz="1600">
              <a:solidFill>
                <a:srgbClr val="FFFFFF"/>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nvSpPr>
        <p:spPr>
          <a:xfrm>
            <a:off x="513633" y="2691500"/>
            <a:ext cx="76848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MAXIMUM (MAX)</a:t>
            </a:r>
            <a:endParaRPr sz="6667">
              <a:solidFill>
                <a:srgbClr val="7F7F7F"/>
              </a:solidFill>
              <a:latin typeface="Calibri"/>
              <a:ea typeface="Calibri"/>
              <a:cs typeface="Calibri"/>
              <a:sym typeface="Calibri"/>
            </a:endParaRPr>
          </a:p>
        </p:txBody>
      </p:sp>
      <p:sp>
        <p:nvSpPr>
          <p:cNvPr id="294" name="Google Shape;294;p1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95" name="Google Shape;295;p1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96" name="Google Shape;296;p1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i="0" lang="en" sz="4500" u="none" cap="none" strike="noStrike">
                <a:solidFill>
                  <a:srgbClr val="434343"/>
                </a:solidFill>
                <a:latin typeface="Avenir"/>
                <a:ea typeface="Avenir"/>
                <a:cs typeface="Avenir"/>
                <a:sym typeface="Avenir"/>
              </a:rPr>
              <a:t>A</a:t>
            </a:r>
            <a:r>
              <a:rPr b="1" lang="en" sz="4500">
                <a:solidFill>
                  <a:srgbClr val="434343"/>
                </a:solidFill>
                <a:latin typeface="Avenir"/>
                <a:ea typeface="Avenir"/>
                <a:cs typeface="Avenir"/>
                <a:sym typeface="Avenir"/>
              </a:rPr>
              <a:t>genda</a:t>
            </a:r>
            <a:endParaRPr b="1" i="0" sz="4500" u="none" cap="none" strike="noStrike">
              <a:solidFill>
                <a:srgbClr val="434343"/>
              </a:solidFill>
              <a:latin typeface="Avenir"/>
              <a:ea typeface="Avenir"/>
              <a:cs typeface="Avenir"/>
              <a:sym typeface="Avenir"/>
            </a:endParaRPr>
          </a:p>
        </p:txBody>
      </p:sp>
      <p:sp>
        <p:nvSpPr>
          <p:cNvPr id="99" name="Google Shape;99;p3"/>
          <p:cNvSpPr txBox="1"/>
          <p:nvPr/>
        </p:nvSpPr>
        <p:spPr>
          <a:xfrm>
            <a:off x="503400" y="1755567"/>
            <a:ext cx="11031300" cy="4568700"/>
          </a:xfrm>
          <a:prstGeom prst="rect">
            <a:avLst/>
          </a:prstGeom>
          <a:noFill/>
          <a:ln>
            <a:noFill/>
          </a:ln>
        </p:spPr>
        <p:txBody>
          <a:bodyPr anchorCtr="0" anchor="t" bIns="121900" lIns="121900" spcFirstLastPara="1" rIns="121900" wrap="square" tIns="121900">
            <a:noAutofit/>
          </a:bodyPr>
          <a:lstStyle/>
          <a:p>
            <a:pPr indent="-364045" lvl="0" marL="457200" marR="0" rtl="0" algn="l">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Aggregate</a:t>
            </a:r>
            <a:r>
              <a:rPr lang="en" sz="2133">
                <a:solidFill>
                  <a:schemeClr val="dk1"/>
                </a:solidFill>
                <a:latin typeface="Avenir"/>
                <a:ea typeface="Avenir"/>
                <a:cs typeface="Avenir"/>
                <a:sym typeface="Avenir"/>
              </a:rPr>
              <a:t> Function</a:t>
            </a:r>
            <a:endParaRPr sz="2133">
              <a:solidFill>
                <a:schemeClr val="dk1"/>
              </a:solidFill>
              <a:latin typeface="Avenir"/>
              <a:ea typeface="Avenir"/>
              <a:cs typeface="Avenir"/>
              <a:sym typeface="Avenir"/>
            </a:endParaRPr>
          </a:p>
          <a:p>
            <a:pPr indent="-364045" lvl="0" marL="914400" marR="0" rtl="0" algn="l">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COUNT</a:t>
            </a:r>
            <a:endParaRPr sz="2133">
              <a:solidFill>
                <a:schemeClr val="dk1"/>
              </a:solidFill>
              <a:latin typeface="Avenir"/>
              <a:ea typeface="Avenir"/>
              <a:cs typeface="Avenir"/>
              <a:sym typeface="Avenir"/>
            </a:endParaRPr>
          </a:p>
          <a:p>
            <a:pPr indent="-364045" lvl="0" marL="914400" marR="0" rtl="0" algn="l">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SUM</a:t>
            </a:r>
            <a:endParaRPr sz="2133">
              <a:solidFill>
                <a:schemeClr val="dk1"/>
              </a:solidFill>
              <a:latin typeface="Avenir"/>
              <a:ea typeface="Avenir"/>
              <a:cs typeface="Avenir"/>
              <a:sym typeface="Avenir"/>
            </a:endParaRPr>
          </a:p>
          <a:p>
            <a:pPr indent="-364045" lvl="0" marL="914400" marR="0" rtl="0" algn="l">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AVG</a:t>
            </a:r>
            <a:endParaRPr sz="2133">
              <a:solidFill>
                <a:schemeClr val="dk1"/>
              </a:solidFill>
              <a:latin typeface="Avenir"/>
              <a:ea typeface="Avenir"/>
              <a:cs typeface="Avenir"/>
              <a:sym typeface="Avenir"/>
            </a:endParaRPr>
          </a:p>
          <a:p>
            <a:pPr indent="-364045" lvl="0" marL="914400" marR="0" rtl="0" algn="l">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MIN</a:t>
            </a:r>
            <a:endParaRPr sz="2133">
              <a:solidFill>
                <a:schemeClr val="dk1"/>
              </a:solidFill>
              <a:latin typeface="Avenir"/>
              <a:ea typeface="Avenir"/>
              <a:cs typeface="Avenir"/>
              <a:sym typeface="Avenir"/>
            </a:endParaRPr>
          </a:p>
          <a:p>
            <a:pPr indent="-364045" lvl="0" marL="914400" marR="0" rtl="0" algn="l">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MAX</a:t>
            </a:r>
            <a:endParaRPr sz="2133">
              <a:solidFill>
                <a:schemeClr val="dk1"/>
              </a:solidFill>
              <a:latin typeface="Avenir"/>
              <a:ea typeface="Avenir"/>
              <a:cs typeface="Avenir"/>
              <a:sym typeface="Avenir"/>
            </a:endParaRPr>
          </a:p>
          <a:p>
            <a:pPr indent="-364045" lvl="0" marL="457200" marR="0" rtl="0" algn="l">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Aggregate with Group by</a:t>
            </a:r>
            <a:endParaRPr sz="2133">
              <a:solidFill>
                <a:schemeClr val="dk1"/>
              </a:solidFill>
              <a:latin typeface="Avenir"/>
              <a:ea typeface="Avenir"/>
              <a:cs typeface="Avenir"/>
              <a:sym typeface="Avenir"/>
            </a:endParaRPr>
          </a:p>
          <a:p>
            <a:pPr indent="-364045" lvl="0" marL="457200" marR="0" rtl="0" algn="l">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Aggregate</a:t>
            </a:r>
            <a:r>
              <a:rPr lang="en" sz="2133">
                <a:solidFill>
                  <a:schemeClr val="dk1"/>
                </a:solidFill>
                <a:latin typeface="Avenir"/>
                <a:ea typeface="Avenir"/>
                <a:cs typeface="Avenir"/>
                <a:sym typeface="Avenir"/>
              </a:rPr>
              <a:t> with Having clause</a:t>
            </a:r>
            <a:endParaRPr sz="2133">
              <a:solidFill>
                <a:schemeClr val="dk1"/>
              </a:solidFill>
              <a:latin typeface="Avenir"/>
              <a:ea typeface="Avenir"/>
              <a:cs typeface="Avenir"/>
              <a:sym typeface="Avenir"/>
            </a:endParaRPr>
          </a:p>
          <a:p>
            <a:pPr indent="-364045" lvl="0" marL="457200" marR="0" rtl="0" algn="l">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Having without Group by</a:t>
            </a:r>
            <a:endParaRPr sz="2133">
              <a:solidFill>
                <a:schemeClr val="dk1"/>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2133">
              <a:solidFill>
                <a:schemeClr val="dk1"/>
              </a:solidFill>
              <a:latin typeface="Avenir"/>
              <a:ea typeface="Avenir"/>
              <a:cs typeface="Avenir"/>
              <a:sym typeface="Avenir"/>
            </a:endParaRPr>
          </a:p>
        </p:txBody>
      </p:sp>
      <p:sp>
        <p:nvSpPr>
          <p:cNvPr id="100" name="Google Shape;100;p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01" name="Google Shape;101;p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02" name="Google Shape;102;p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02" name="Google Shape;302;p2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03" name="Google Shape;303;p2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04" name="Google Shape;304;p20"/>
          <p:cNvSpPr txBox="1"/>
          <p:nvPr/>
        </p:nvSpPr>
        <p:spPr>
          <a:xfrm>
            <a:off x="1101367" y="2683900"/>
            <a:ext cx="1284800" cy="557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305" name="Google Shape;305;p20"/>
          <p:cNvSpPr txBox="1"/>
          <p:nvPr/>
        </p:nvSpPr>
        <p:spPr>
          <a:xfrm>
            <a:off x="503400" y="1842300"/>
            <a:ext cx="10468800" cy="619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MAX function returns the maximum from a set of values</a:t>
            </a:r>
            <a:endParaRPr sz="2133">
              <a:solidFill>
                <a:srgbClr val="222222"/>
              </a:solidFill>
              <a:latin typeface="Avenir"/>
              <a:ea typeface="Avenir"/>
              <a:cs typeface="Avenir"/>
              <a:sym typeface="Avenir"/>
            </a:endParaRPr>
          </a:p>
        </p:txBody>
      </p:sp>
      <p:sp>
        <p:nvSpPr>
          <p:cNvPr id="306" name="Google Shape;306;p2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MAX Function - Syntax</a:t>
            </a:r>
            <a:endParaRPr sz="3200">
              <a:solidFill>
                <a:srgbClr val="434343"/>
              </a:solidFill>
              <a:latin typeface="Avenir"/>
              <a:ea typeface="Avenir"/>
              <a:cs typeface="Avenir"/>
              <a:sym typeface="Avenir"/>
            </a:endParaRPr>
          </a:p>
        </p:txBody>
      </p:sp>
      <p:sp>
        <p:nvSpPr>
          <p:cNvPr id="307" name="Google Shape;307;p20"/>
          <p:cNvSpPr txBox="1"/>
          <p:nvPr/>
        </p:nvSpPr>
        <p:spPr>
          <a:xfrm>
            <a:off x="1178800" y="3605167"/>
            <a:ext cx="9876400" cy="7044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MAX</a:t>
            </a:r>
            <a:r>
              <a:rPr b="1" lang="en" sz="2133">
                <a:solidFill>
                  <a:srgbClr val="666600"/>
                </a:solidFill>
                <a:latin typeface="Courier New"/>
                <a:ea typeface="Courier New"/>
                <a:cs typeface="Courier New"/>
                <a:sym typeface="Courier New"/>
              </a:rPr>
              <a:t>(</a:t>
            </a:r>
            <a:r>
              <a:rPr lang="en" sz="2133">
                <a:solidFill>
                  <a:schemeClr val="dk1"/>
                </a:solidFill>
                <a:latin typeface="Courier New"/>
                <a:ea typeface="Courier New"/>
                <a:cs typeface="Courier New"/>
                <a:sym typeface="Courier New"/>
              </a:rPr>
              <a:t>field_name</a:t>
            </a:r>
            <a:r>
              <a:rPr b="1" lang="en" sz="2133">
                <a:solidFill>
                  <a:srgbClr val="666600"/>
                </a:solidFill>
                <a:latin typeface="Courier New"/>
                <a:ea typeface="Courier New"/>
                <a:cs typeface="Courier New"/>
                <a:sym typeface="Courier New"/>
              </a:rPr>
              <a:t>)</a:t>
            </a:r>
            <a:r>
              <a:rPr b="1" lang="en" sz="2133">
                <a:solidFill>
                  <a:schemeClr val="dk1"/>
                </a:solidFill>
                <a:latin typeface="Courier New"/>
                <a:ea typeface="Courier New"/>
                <a:cs typeface="Courier New"/>
                <a:sym typeface="Courier New"/>
              </a:rPr>
              <a:t>FROM </a:t>
            </a:r>
            <a:r>
              <a:rPr lang="en" sz="2133">
                <a:solidFill>
                  <a:schemeClr val="dk1"/>
                </a:solidFill>
                <a:latin typeface="Courier New"/>
                <a:ea typeface="Courier New"/>
                <a:cs typeface="Courier New"/>
                <a:sym typeface="Courier New"/>
              </a:rPr>
              <a:t>target_table</a:t>
            </a:r>
            <a:r>
              <a:rPr b="1" lang="en" sz="2133">
                <a:solidFill>
                  <a:srgbClr val="666600"/>
                </a:solidFill>
                <a:latin typeface="Courier New"/>
                <a:ea typeface="Courier New"/>
                <a:cs typeface="Courier New"/>
                <a:sym typeface="Courier New"/>
              </a:rPr>
              <a:t>[</a:t>
            </a:r>
            <a:r>
              <a:rPr b="1" lang="en" sz="2133">
                <a:solidFill>
                  <a:schemeClr val="dk1"/>
                </a:solidFill>
                <a:latin typeface="Courier New"/>
                <a:ea typeface="Courier New"/>
                <a:cs typeface="Courier New"/>
                <a:sym typeface="Courier New"/>
              </a:rPr>
              <a:t>WHERE test_expr</a:t>
            </a:r>
            <a:r>
              <a:rPr b="1" lang="en" sz="2133">
                <a:solidFill>
                  <a:srgbClr val="666600"/>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308" name="Google Shape;308;p20"/>
          <p:cNvSpPr txBox="1"/>
          <p:nvPr/>
        </p:nvSpPr>
        <p:spPr>
          <a:xfrm>
            <a:off x="1178800" y="4758967"/>
            <a:ext cx="5304000" cy="9144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2400">
                <a:solidFill>
                  <a:srgbClr val="FFFFFF"/>
                </a:solidFill>
                <a:latin typeface="Avenir"/>
                <a:ea typeface="Avenir"/>
                <a:cs typeface="Avenir"/>
                <a:sym typeface="Avenir"/>
              </a:rPr>
              <a:t>This is the column or expression that will give the maximum value </a:t>
            </a:r>
            <a:endParaRPr sz="2400">
              <a:solidFill>
                <a:srgbClr val="FFFFFF"/>
              </a:solidFill>
              <a:latin typeface="Avenir"/>
              <a:ea typeface="Avenir"/>
              <a:cs typeface="Avenir"/>
              <a:sym typeface="Avenir"/>
            </a:endParaRPr>
          </a:p>
        </p:txBody>
      </p:sp>
      <p:cxnSp>
        <p:nvCxnSpPr>
          <p:cNvPr id="309" name="Google Shape;309;p20"/>
          <p:cNvCxnSpPr/>
          <p:nvPr/>
        </p:nvCxnSpPr>
        <p:spPr>
          <a:xfrm>
            <a:off x="3647200" y="4146511"/>
            <a:ext cx="0" cy="557200"/>
          </a:xfrm>
          <a:prstGeom prst="straightConnector1">
            <a:avLst/>
          </a:prstGeom>
          <a:noFill/>
          <a:ln cap="flat" cmpd="sng" w="9525">
            <a:solidFill>
              <a:srgbClr val="3D85C6"/>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21"/>
          <p:cNvPicPr preferRelativeResize="0"/>
          <p:nvPr/>
        </p:nvPicPr>
        <p:blipFill rotWithShape="1">
          <a:blip r:embed="rId3">
            <a:alphaModFix/>
          </a:blip>
          <a:srcRect b="0" l="0" r="0" t="0"/>
          <a:stretch/>
        </p:blipFill>
        <p:spPr>
          <a:xfrm>
            <a:off x="1607668" y="4095442"/>
            <a:ext cx="5780001" cy="2340533"/>
          </a:xfrm>
          <a:prstGeom prst="rect">
            <a:avLst/>
          </a:prstGeom>
          <a:noFill/>
          <a:ln cap="flat" cmpd="sng" w="9525">
            <a:solidFill>
              <a:srgbClr val="999999"/>
            </a:solidFill>
            <a:prstDash val="solid"/>
            <a:round/>
            <a:headEnd len="sm" w="sm" type="none"/>
            <a:tailEnd len="sm" w="sm" type="none"/>
          </a:ln>
        </p:spPr>
      </p:pic>
      <p:sp>
        <p:nvSpPr>
          <p:cNvPr id="315" name="Google Shape;315;p2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MAX Function - Example </a:t>
            </a:r>
            <a:endParaRPr sz="3200">
              <a:solidFill>
                <a:srgbClr val="434343"/>
              </a:solidFill>
              <a:latin typeface="Avenir"/>
              <a:ea typeface="Avenir"/>
              <a:cs typeface="Avenir"/>
              <a:sym typeface="Avenir"/>
            </a:endParaRPr>
          </a:p>
        </p:txBody>
      </p:sp>
      <p:sp>
        <p:nvSpPr>
          <p:cNvPr id="316" name="Google Shape;316;p21"/>
          <p:cNvSpPr txBox="1"/>
          <p:nvPr/>
        </p:nvSpPr>
        <p:spPr>
          <a:xfrm>
            <a:off x="503400" y="18571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Find the highest salary received by an employee using the MAX function as follows</a:t>
            </a:r>
            <a:endParaRPr sz="2133">
              <a:solidFill>
                <a:srgbClr val="222222"/>
              </a:solidFill>
              <a:latin typeface="Avenir"/>
              <a:ea typeface="Avenir"/>
              <a:cs typeface="Avenir"/>
              <a:sym typeface="Avenir"/>
            </a:endParaRPr>
          </a:p>
        </p:txBody>
      </p:sp>
      <p:sp>
        <p:nvSpPr>
          <p:cNvPr id="317" name="Google Shape;317;p2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18" name="Google Shape;318;p2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19" name="Google Shape;319;p21"/>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320" name="Google Shape;320;p21"/>
          <p:cNvSpPr txBox="1"/>
          <p:nvPr/>
        </p:nvSpPr>
        <p:spPr>
          <a:xfrm>
            <a:off x="2204800" y="2771567"/>
            <a:ext cx="77824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MAX(</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321" name="Google Shape;321;p21"/>
          <p:cNvSpPr txBox="1"/>
          <p:nvPr/>
        </p:nvSpPr>
        <p:spPr>
          <a:xfrm>
            <a:off x="941463" y="35460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322" name="Google Shape;322;p21"/>
          <p:cNvSpPr/>
          <p:nvPr/>
        </p:nvSpPr>
        <p:spPr>
          <a:xfrm>
            <a:off x="1608188" y="5849880"/>
            <a:ext cx="1219200" cy="547600"/>
          </a:xfrm>
          <a:prstGeom prst="rect">
            <a:avLst/>
          </a:prstGeom>
          <a:noFill/>
          <a:ln cap="flat" cmpd="sng" w="28575">
            <a:solidFill>
              <a:srgbClr val="3D85C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323" name="Google Shape;323;p21"/>
          <p:cNvCxnSpPr>
            <a:stCxn id="322" idx="3"/>
          </p:cNvCxnSpPr>
          <p:nvPr/>
        </p:nvCxnSpPr>
        <p:spPr>
          <a:xfrm flipH="1" rot="10800000">
            <a:off x="2827388" y="6104780"/>
            <a:ext cx="5115300" cy="18900"/>
          </a:xfrm>
          <a:prstGeom prst="straightConnector1">
            <a:avLst/>
          </a:prstGeom>
          <a:noFill/>
          <a:ln cap="flat" cmpd="sng" w="9525">
            <a:solidFill>
              <a:srgbClr val="6FA8DC"/>
            </a:solidFill>
            <a:prstDash val="solid"/>
            <a:round/>
            <a:headEnd len="sm" w="sm" type="none"/>
            <a:tailEnd len="med" w="med" type="triangle"/>
          </a:ln>
        </p:spPr>
      </p:cxnSp>
      <p:sp>
        <p:nvSpPr>
          <p:cNvPr id="324" name="Google Shape;324;p21"/>
          <p:cNvSpPr txBox="1"/>
          <p:nvPr/>
        </p:nvSpPr>
        <p:spPr>
          <a:xfrm>
            <a:off x="8073267" y="5620676"/>
            <a:ext cx="3612800" cy="8116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600">
                <a:solidFill>
                  <a:srgbClr val="FFFFFF"/>
                </a:solidFill>
                <a:latin typeface="Avenir"/>
                <a:ea typeface="Avenir"/>
                <a:cs typeface="Avenir"/>
                <a:sym typeface="Avenir"/>
              </a:rPr>
              <a:t>The maximum salary of the employee is 123456</a:t>
            </a:r>
            <a:endParaRPr sz="1600">
              <a:solidFill>
                <a:srgbClr val="FFFFFF"/>
              </a:solidFill>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30" name="Google Shape;330;p2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31" name="Google Shape;331;p2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32" name="Google Shape;332;p22"/>
          <p:cNvSpPr txBox="1"/>
          <p:nvPr/>
        </p:nvSpPr>
        <p:spPr>
          <a:xfrm>
            <a:off x="679467" y="3110800"/>
            <a:ext cx="11075200" cy="1092800"/>
          </a:xfrm>
          <a:prstGeom prst="rect">
            <a:avLst/>
          </a:prstGeom>
          <a:no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rPr i="1" lang="en" sz="2667">
                <a:solidFill>
                  <a:srgbClr val="222222"/>
                </a:solidFill>
                <a:latin typeface="Trebuchet MS"/>
                <a:ea typeface="Trebuchet MS"/>
                <a:cs typeface="Trebuchet MS"/>
                <a:sym typeface="Trebuchet MS"/>
              </a:rPr>
              <a:t>The aggregate function discussed so far returns zero when no matching rows exist in the table</a:t>
            </a:r>
            <a:endParaRPr i="1" sz="2667">
              <a:solidFill>
                <a:srgbClr val="222222"/>
              </a:solidFill>
              <a:latin typeface="Trebuchet MS"/>
              <a:ea typeface="Trebuchet MS"/>
              <a:cs typeface="Trebuchet MS"/>
              <a:sym typeface="Trebuchet MS"/>
            </a:endParaRPr>
          </a:p>
        </p:txBody>
      </p:sp>
      <p:pic>
        <p:nvPicPr>
          <p:cNvPr id="333" name="Google Shape;333;p22"/>
          <p:cNvPicPr preferRelativeResize="0"/>
          <p:nvPr/>
        </p:nvPicPr>
        <p:blipFill rotWithShape="1">
          <a:blip r:embed="rId4">
            <a:alphaModFix/>
          </a:blip>
          <a:srcRect b="23340" l="18269" r="27373" t="18234"/>
          <a:stretch/>
        </p:blipFill>
        <p:spPr>
          <a:xfrm>
            <a:off x="556568" y="350467"/>
            <a:ext cx="1423133" cy="89983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nvSpPr>
        <p:spPr>
          <a:xfrm>
            <a:off x="513633" y="2691500"/>
            <a:ext cx="76848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Grouped Queries</a:t>
            </a:r>
            <a:endParaRPr sz="6667">
              <a:solidFill>
                <a:srgbClr val="7F7F7F"/>
              </a:solidFill>
              <a:latin typeface="Calibri"/>
              <a:ea typeface="Calibri"/>
              <a:cs typeface="Calibri"/>
              <a:sym typeface="Calibri"/>
            </a:endParaRPr>
          </a:p>
        </p:txBody>
      </p:sp>
      <p:sp>
        <p:nvSpPr>
          <p:cNvPr id="340" name="Google Shape;340;p2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41" name="Google Shape;341;p2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42" name="Google Shape;342;p2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48" name="Google Shape;348;p2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49" name="Google Shape;349;p2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50" name="Google Shape;350;p24"/>
          <p:cNvSpPr txBox="1"/>
          <p:nvPr/>
        </p:nvSpPr>
        <p:spPr>
          <a:xfrm>
            <a:off x="1101367" y="2582300"/>
            <a:ext cx="1284800" cy="448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rgbClr val="222222"/>
                </a:solidFill>
                <a:latin typeface="Avenir"/>
                <a:ea typeface="Avenir"/>
                <a:cs typeface="Avenir"/>
                <a:sym typeface="Avenir"/>
              </a:rPr>
              <a:t>Syntax:</a:t>
            </a:r>
            <a:endParaRPr sz="2133">
              <a:solidFill>
                <a:srgbClr val="222222"/>
              </a:solidFill>
              <a:latin typeface="Avenir"/>
              <a:ea typeface="Avenir"/>
              <a:cs typeface="Avenir"/>
              <a:sym typeface="Avenir"/>
            </a:endParaRPr>
          </a:p>
        </p:txBody>
      </p:sp>
      <p:sp>
        <p:nvSpPr>
          <p:cNvPr id="351" name="Google Shape;351;p24"/>
          <p:cNvSpPr txBox="1"/>
          <p:nvPr/>
        </p:nvSpPr>
        <p:spPr>
          <a:xfrm>
            <a:off x="503400" y="1831667"/>
            <a:ext cx="11485200" cy="649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The GROUP BY statement groups rows that have the same values into summary rows</a:t>
            </a:r>
            <a:endParaRPr sz="2133">
              <a:solidFill>
                <a:srgbClr val="222222"/>
              </a:solidFill>
              <a:latin typeface="Avenir"/>
              <a:ea typeface="Avenir"/>
              <a:cs typeface="Avenir"/>
              <a:sym typeface="Avenir"/>
            </a:endParaRPr>
          </a:p>
        </p:txBody>
      </p:sp>
      <p:sp>
        <p:nvSpPr>
          <p:cNvPr id="352" name="Google Shape;352;p2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Group by Function - Syntax</a:t>
            </a:r>
            <a:endParaRPr sz="3200">
              <a:solidFill>
                <a:srgbClr val="434343"/>
              </a:solidFill>
              <a:latin typeface="Avenir"/>
              <a:ea typeface="Avenir"/>
              <a:cs typeface="Avenir"/>
              <a:sym typeface="Avenir"/>
            </a:endParaRPr>
          </a:p>
        </p:txBody>
      </p:sp>
      <p:sp>
        <p:nvSpPr>
          <p:cNvPr id="353" name="Google Shape;353;p24"/>
          <p:cNvSpPr txBox="1"/>
          <p:nvPr/>
        </p:nvSpPr>
        <p:spPr>
          <a:xfrm>
            <a:off x="1132367" y="3198767"/>
            <a:ext cx="10360000" cy="9144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rgbClr val="222222"/>
                </a:solidFill>
                <a:latin typeface="Courier New"/>
                <a:ea typeface="Courier New"/>
                <a:cs typeface="Courier New"/>
                <a:sym typeface="Courier New"/>
              </a:rPr>
              <a:t>SELECT statements</a:t>
            </a:r>
            <a:r>
              <a:rPr lang="en" sz="2133">
                <a:solidFill>
                  <a:srgbClr val="222222"/>
                </a:solidFill>
                <a:latin typeface="Courier New"/>
                <a:ea typeface="Courier New"/>
                <a:cs typeface="Courier New"/>
                <a:sym typeface="Courier New"/>
              </a:rPr>
              <a:t>... </a:t>
            </a:r>
            <a:r>
              <a:rPr b="1" lang="en" sz="2133">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column_name1[,column_name2,...] [HAVING condition];</a:t>
            </a:r>
            <a:endParaRPr sz="2133">
              <a:solidFill>
                <a:schemeClr val="dk1"/>
              </a:solidFill>
              <a:latin typeface="Courier New"/>
              <a:ea typeface="Courier New"/>
              <a:cs typeface="Courier New"/>
              <a:sym typeface="Courier New"/>
            </a:endParaRPr>
          </a:p>
        </p:txBody>
      </p:sp>
      <p:cxnSp>
        <p:nvCxnSpPr>
          <p:cNvPr id="354" name="Google Shape;354;p24"/>
          <p:cNvCxnSpPr/>
          <p:nvPr/>
        </p:nvCxnSpPr>
        <p:spPr>
          <a:xfrm>
            <a:off x="5986800" y="5433872"/>
            <a:ext cx="975200" cy="0"/>
          </a:xfrm>
          <a:prstGeom prst="straightConnector1">
            <a:avLst/>
          </a:prstGeom>
          <a:noFill/>
          <a:ln cap="flat" cmpd="sng" w="9525">
            <a:solidFill>
              <a:srgbClr val="6FA8DC"/>
            </a:solidFill>
            <a:prstDash val="solid"/>
            <a:round/>
            <a:headEnd len="sm" w="sm" type="none"/>
            <a:tailEnd len="med" w="med" type="triangle"/>
          </a:ln>
        </p:spPr>
      </p:cxnSp>
      <p:cxnSp>
        <p:nvCxnSpPr>
          <p:cNvPr id="355" name="Google Shape;355;p24"/>
          <p:cNvCxnSpPr/>
          <p:nvPr/>
        </p:nvCxnSpPr>
        <p:spPr>
          <a:xfrm flipH="1">
            <a:off x="5986800" y="3607067"/>
            <a:ext cx="15200" cy="1826800"/>
          </a:xfrm>
          <a:prstGeom prst="straightConnector1">
            <a:avLst/>
          </a:prstGeom>
          <a:noFill/>
          <a:ln cap="flat" cmpd="sng" w="9525">
            <a:solidFill>
              <a:srgbClr val="3D85C6"/>
            </a:solidFill>
            <a:prstDash val="solid"/>
            <a:round/>
            <a:headEnd len="sm" w="sm" type="none"/>
            <a:tailEnd len="sm" w="sm" type="none"/>
          </a:ln>
        </p:spPr>
      </p:cxnSp>
      <p:sp>
        <p:nvSpPr>
          <p:cNvPr id="356" name="Google Shape;356;p24"/>
          <p:cNvSpPr txBox="1"/>
          <p:nvPr/>
        </p:nvSpPr>
        <p:spPr>
          <a:xfrm>
            <a:off x="6950381" y="4603099"/>
            <a:ext cx="4542000" cy="19164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lang="en" sz="1600">
                <a:solidFill>
                  <a:srgbClr val="FFFFFF"/>
                </a:solidFill>
                <a:latin typeface="Calibri"/>
                <a:ea typeface="Calibri"/>
                <a:cs typeface="Calibri"/>
                <a:sym typeface="Calibri"/>
              </a:rPr>
              <a:t>‘GROUP BY” column_name1" is the clause that performs the grouping based on column_name1.</a:t>
            </a:r>
            <a:endParaRPr sz="1600">
              <a:solidFill>
                <a:srgbClr val="FFFFFF"/>
              </a:solidFill>
              <a:latin typeface="Calibri"/>
              <a:ea typeface="Calibri"/>
              <a:cs typeface="Calibri"/>
              <a:sym typeface="Calibri"/>
            </a:endParaRPr>
          </a:p>
          <a:p>
            <a:pPr indent="0" lvl="0" marL="0" marR="0" rtl="0" algn="l">
              <a:lnSpc>
                <a:spcPct val="115000"/>
              </a:lnSpc>
              <a:spcBef>
                <a:spcPts val="0"/>
              </a:spcBef>
              <a:spcAft>
                <a:spcPts val="0"/>
              </a:spcAft>
              <a:buNone/>
            </a:pPr>
            <a:r>
              <a:rPr lang="en" sz="1600">
                <a:solidFill>
                  <a:srgbClr val="FFFFFF"/>
                </a:solidFill>
                <a:latin typeface="Calibri"/>
                <a:ea typeface="Calibri"/>
                <a:cs typeface="Calibri"/>
                <a:sym typeface="Calibri"/>
              </a:rPr>
              <a:t>"[,column_name2,...]" is optional; represents other column names when the grouping is done on more than one column.</a:t>
            </a:r>
            <a:endParaRPr sz="1600">
              <a:solidFill>
                <a:srgbClr val="FFFFFF"/>
              </a:solidFill>
              <a:latin typeface="Avenir"/>
              <a:ea typeface="Avenir"/>
              <a:cs typeface="Avenir"/>
              <a:sym typeface="Avenir"/>
            </a:endParaRPr>
          </a:p>
        </p:txBody>
      </p:sp>
      <p:sp>
        <p:nvSpPr>
          <p:cNvPr id="357" name="Google Shape;357;p24"/>
          <p:cNvSpPr txBox="1"/>
          <p:nvPr/>
        </p:nvSpPr>
        <p:spPr>
          <a:xfrm>
            <a:off x="1101367" y="4619164"/>
            <a:ext cx="4542000" cy="10328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600">
                <a:solidFill>
                  <a:srgbClr val="FFFFFF"/>
                </a:solidFill>
                <a:latin typeface="Avenir"/>
                <a:ea typeface="Avenir"/>
                <a:cs typeface="Avenir"/>
                <a:sym typeface="Avenir"/>
              </a:rPr>
              <a:t>"[HAVING condition]" is optional; it is used to restrict the rows affected by the GROUP BY clause</a:t>
            </a:r>
            <a:endParaRPr sz="1600">
              <a:solidFill>
                <a:srgbClr val="FFFFFF"/>
              </a:solidFill>
              <a:latin typeface="Avenir"/>
              <a:ea typeface="Avenir"/>
              <a:cs typeface="Avenir"/>
              <a:sym typeface="Avenir"/>
            </a:endParaRPr>
          </a:p>
        </p:txBody>
      </p:sp>
      <p:cxnSp>
        <p:nvCxnSpPr>
          <p:cNvPr id="358" name="Google Shape;358;p24"/>
          <p:cNvCxnSpPr/>
          <p:nvPr/>
        </p:nvCxnSpPr>
        <p:spPr>
          <a:xfrm>
            <a:off x="1545133" y="4045911"/>
            <a:ext cx="0" cy="557200"/>
          </a:xfrm>
          <a:prstGeom prst="straightConnector1">
            <a:avLst/>
          </a:prstGeom>
          <a:noFill/>
          <a:ln cap="flat" cmpd="sng" w="9525">
            <a:solidFill>
              <a:srgbClr val="3D85C6"/>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5"/>
          <p:cNvPicPr preferRelativeResize="0"/>
          <p:nvPr/>
        </p:nvPicPr>
        <p:blipFill rotWithShape="1">
          <a:blip r:embed="rId3">
            <a:alphaModFix/>
          </a:blip>
          <a:srcRect b="0" l="0" r="82552" t="43508"/>
          <a:stretch/>
        </p:blipFill>
        <p:spPr>
          <a:xfrm>
            <a:off x="2177333" y="4458767"/>
            <a:ext cx="1219200" cy="2010755"/>
          </a:xfrm>
          <a:prstGeom prst="rect">
            <a:avLst/>
          </a:prstGeom>
          <a:noFill/>
          <a:ln cap="flat" cmpd="sng" w="9525">
            <a:solidFill>
              <a:srgbClr val="999999"/>
            </a:solidFill>
            <a:prstDash val="solid"/>
            <a:round/>
            <a:headEnd len="sm" w="sm" type="none"/>
            <a:tailEnd len="sm" w="sm" type="none"/>
          </a:ln>
        </p:spPr>
      </p:pic>
      <p:sp>
        <p:nvSpPr>
          <p:cNvPr id="364" name="Google Shape;364;p2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Grouping using Single Column</a:t>
            </a:r>
            <a:endParaRPr sz="3200">
              <a:solidFill>
                <a:srgbClr val="434343"/>
              </a:solidFill>
              <a:latin typeface="Avenir"/>
              <a:ea typeface="Avenir"/>
              <a:cs typeface="Avenir"/>
              <a:sym typeface="Avenir"/>
            </a:endParaRPr>
          </a:p>
        </p:txBody>
      </p:sp>
      <p:sp>
        <p:nvSpPr>
          <p:cNvPr id="365" name="Google Shape;365;p25"/>
          <p:cNvSpPr txBox="1"/>
          <p:nvPr/>
        </p:nvSpPr>
        <p:spPr>
          <a:xfrm>
            <a:off x="503400" y="1854084"/>
            <a:ext cx="11031200" cy="5476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Execute a simple query that returns all the department entries from the empl table</a:t>
            </a:r>
            <a:endParaRPr sz="2133">
              <a:solidFill>
                <a:schemeClr val="dk1"/>
              </a:solidFill>
              <a:latin typeface="Avenir"/>
              <a:ea typeface="Avenir"/>
              <a:cs typeface="Avenir"/>
              <a:sym typeface="Avenir"/>
            </a:endParaRPr>
          </a:p>
        </p:txBody>
      </p:sp>
      <p:sp>
        <p:nvSpPr>
          <p:cNvPr id="366" name="Google Shape;366;p2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67" name="Google Shape;367;p2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68" name="Google Shape;368;p25"/>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369" name="Google Shape;369;p25"/>
          <p:cNvSpPr txBox="1"/>
          <p:nvPr/>
        </p:nvSpPr>
        <p:spPr>
          <a:xfrm>
            <a:off x="2237400" y="2972484"/>
            <a:ext cx="7717200" cy="610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spcBef>
                <a:spcPts val="0"/>
              </a:spcBef>
              <a:spcAft>
                <a:spcPts val="0"/>
              </a:spcAft>
              <a:buNone/>
            </a:pPr>
            <a:r>
              <a:rPr b="1" lang="en" sz="2133">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dept_name </a:t>
            </a:r>
            <a:r>
              <a:rPr b="1" lang="en" sz="2133">
                <a:solidFill>
                  <a:srgbClr val="222222"/>
                </a:solidFill>
                <a:latin typeface="Courier New"/>
                <a:ea typeface="Courier New"/>
                <a:cs typeface="Courier New"/>
                <a:sym typeface="Courier New"/>
              </a:rPr>
              <a:t>from </a:t>
            </a:r>
            <a:r>
              <a:rPr lang="en" sz="2133">
                <a:solidFill>
                  <a:srgbClr val="222222"/>
                </a:solidFill>
                <a:latin typeface="Courier New"/>
                <a:ea typeface="Courier New"/>
                <a:cs typeface="Courier New"/>
                <a:sym typeface="Courier New"/>
              </a:rPr>
              <a:t>employee</a:t>
            </a:r>
            <a:r>
              <a:rPr b="1" lang="en" sz="2133">
                <a:solidFill>
                  <a:srgbClr val="222222"/>
                </a:solidFill>
                <a:latin typeface="Courier New"/>
                <a:ea typeface="Courier New"/>
                <a:cs typeface="Courier New"/>
                <a:sym typeface="Courier New"/>
              </a:rPr>
              <a:t>;</a:t>
            </a:r>
            <a:endParaRPr b="1" sz="2133">
              <a:solidFill>
                <a:srgbClr val="222222"/>
              </a:solidFill>
              <a:latin typeface="Courier New"/>
              <a:ea typeface="Courier New"/>
              <a:cs typeface="Courier New"/>
              <a:sym typeface="Courier New"/>
            </a:endParaRPr>
          </a:p>
        </p:txBody>
      </p:sp>
      <p:sp>
        <p:nvSpPr>
          <p:cNvPr id="370" name="Google Shape;370;p25"/>
          <p:cNvSpPr txBox="1"/>
          <p:nvPr/>
        </p:nvSpPr>
        <p:spPr>
          <a:xfrm>
            <a:off x="1078699" y="3911167"/>
            <a:ext cx="12192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371" name="Google Shape;371;p25"/>
          <p:cNvSpPr txBox="1"/>
          <p:nvPr/>
        </p:nvSpPr>
        <p:spPr>
          <a:xfrm>
            <a:off x="7223900" y="4913033"/>
            <a:ext cx="4169600" cy="8164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600">
                <a:solidFill>
                  <a:srgbClr val="FFFFFF"/>
                </a:solidFill>
                <a:latin typeface="Avenir"/>
                <a:ea typeface="Avenir"/>
                <a:cs typeface="Avenir"/>
                <a:sym typeface="Avenir"/>
              </a:rPr>
              <a:t>Gives the single group of dept_name column</a:t>
            </a:r>
            <a:endParaRPr sz="1600">
              <a:solidFill>
                <a:srgbClr val="FFFFFF"/>
              </a:solidFill>
              <a:latin typeface="Avenir"/>
              <a:ea typeface="Avenir"/>
              <a:cs typeface="Avenir"/>
              <a:sym typeface="Avenir"/>
            </a:endParaRPr>
          </a:p>
        </p:txBody>
      </p:sp>
      <p:cxnSp>
        <p:nvCxnSpPr>
          <p:cNvPr id="372" name="Google Shape;372;p25"/>
          <p:cNvCxnSpPr/>
          <p:nvPr/>
        </p:nvCxnSpPr>
        <p:spPr>
          <a:xfrm>
            <a:off x="3054287" y="5390257"/>
            <a:ext cx="4169600" cy="12000"/>
          </a:xfrm>
          <a:prstGeom prst="straightConnector1">
            <a:avLst/>
          </a:prstGeom>
          <a:noFill/>
          <a:ln cap="flat" cmpd="sng" w="9525">
            <a:solidFill>
              <a:srgbClr val="6FA8DC"/>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6"/>
          <p:cNvPicPr preferRelativeResize="0"/>
          <p:nvPr/>
        </p:nvPicPr>
        <p:blipFill rotWithShape="1">
          <a:blip r:embed="rId3">
            <a:alphaModFix/>
          </a:blip>
          <a:srcRect b="0" l="0" r="83178" t="50965"/>
          <a:stretch/>
        </p:blipFill>
        <p:spPr>
          <a:xfrm>
            <a:off x="2462600" y="4501767"/>
            <a:ext cx="1368067" cy="1705467"/>
          </a:xfrm>
          <a:prstGeom prst="rect">
            <a:avLst/>
          </a:prstGeom>
          <a:noFill/>
          <a:ln cap="flat" cmpd="sng" w="9525">
            <a:solidFill>
              <a:srgbClr val="999999"/>
            </a:solidFill>
            <a:prstDash val="solid"/>
            <a:round/>
            <a:headEnd len="sm" w="sm" type="none"/>
            <a:tailEnd len="sm" w="sm" type="none"/>
          </a:ln>
        </p:spPr>
      </p:pic>
      <p:sp>
        <p:nvSpPr>
          <p:cNvPr id="378" name="Google Shape;378;p2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Grouping using Single Column</a:t>
            </a:r>
            <a:endParaRPr sz="3200">
              <a:solidFill>
                <a:srgbClr val="434343"/>
              </a:solidFill>
              <a:latin typeface="Avenir"/>
              <a:ea typeface="Avenir"/>
              <a:cs typeface="Avenir"/>
              <a:sym typeface="Avenir"/>
            </a:endParaRPr>
          </a:p>
        </p:txBody>
      </p:sp>
      <p:sp>
        <p:nvSpPr>
          <p:cNvPr id="379" name="Google Shape;379;p26"/>
          <p:cNvSpPr txBox="1"/>
          <p:nvPr/>
        </p:nvSpPr>
        <p:spPr>
          <a:xfrm>
            <a:off x="503400" y="1857167"/>
            <a:ext cx="110312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A GROUPBY function to display unique departments in the office:</a:t>
            </a:r>
            <a:endParaRPr sz="2133">
              <a:solidFill>
                <a:schemeClr val="dk1"/>
              </a:solidFill>
              <a:latin typeface="Avenir"/>
              <a:ea typeface="Avenir"/>
              <a:cs typeface="Avenir"/>
              <a:sym typeface="Avenir"/>
            </a:endParaRPr>
          </a:p>
        </p:txBody>
      </p:sp>
      <p:sp>
        <p:nvSpPr>
          <p:cNvPr id="380" name="Google Shape;380;p2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81" name="Google Shape;381;p2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82" name="Google Shape;382;p26"/>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383" name="Google Shape;383;p26"/>
          <p:cNvSpPr txBox="1"/>
          <p:nvPr/>
        </p:nvSpPr>
        <p:spPr>
          <a:xfrm>
            <a:off x="2872000" y="2925467"/>
            <a:ext cx="7796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spcBef>
                <a:spcPts val="0"/>
              </a:spcBef>
              <a:spcAft>
                <a:spcPts val="0"/>
              </a:spcAft>
              <a:buNone/>
            </a:pPr>
            <a:r>
              <a:rPr b="1" lang="en" sz="2133">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dept </a:t>
            </a:r>
            <a:r>
              <a:rPr b="1" lang="en" sz="2133">
                <a:solidFill>
                  <a:srgbClr val="222222"/>
                </a:solidFill>
                <a:latin typeface="Courier New"/>
                <a:ea typeface="Courier New"/>
                <a:cs typeface="Courier New"/>
                <a:sym typeface="Courier New"/>
              </a:rPr>
              <a:t>FROM </a:t>
            </a:r>
            <a:r>
              <a:rPr lang="en" sz="2133">
                <a:solidFill>
                  <a:srgbClr val="222222"/>
                </a:solidFill>
                <a:latin typeface="Courier New"/>
                <a:ea typeface="Courier New"/>
                <a:cs typeface="Courier New"/>
                <a:sym typeface="Courier New"/>
              </a:rPr>
              <a:t>empl </a:t>
            </a:r>
            <a:r>
              <a:rPr b="1" lang="en" sz="2133">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dept</a:t>
            </a:r>
            <a:r>
              <a:rPr b="1" lang="en" sz="2133">
                <a:solidFill>
                  <a:srgbClr val="222222"/>
                </a:solidFill>
                <a:latin typeface="Courier New"/>
                <a:ea typeface="Courier New"/>
                <a:cs typeface="Courier New"/>
                <a:sym typeface="Courier New"/>
              </a:rPr>
              <a:t>;</a:t>
            </a:r>
            <a:endParaRPr b="1" sz="2133">
              <a:solidFill>
                <a:srgbClr val="222222"/>
              </a:solidFill>
              <a:latin typeface="Courier New"/>
              <a:ea typeface="Courier New"/>
              <a:cs typeface="Courier New"/>
              <a:sym typeface="Courier New"/>
            </a:endParaRPr>
          </a:p>
        </p:txBody>
      </p:sp>
      <p:sp>
        <p:nvSpPr>
          <p:cNvPr id="384" name="Google Shape;384;p26"/>
          <p:cNvSpPr txBox="1"/>
          <p:nvPr/>
        </p:nvSpPr>
        <p:spPr>
          <a:xfrm>
            <a:off x="1038499" y="3934667"/>
            <a:ext cx="12192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385" name="Google Shape;385;p26"/>
          <p:cNvSpPr txBox="1"/>
          <p:nvPr/>
        </p:nvSpPr>
        <p:spPr>
          <a:xfrm>
            <a:off x="6764216" y="5187728"/>
            <a:ext cx="3529600" cy="8164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600">
                <a:solidFill>
                  <a:srgbClr val="FFFFFF"/>
                </a:solidFill>
                <a:latin typeface="Avenir"/>
                <a:ea typeface="Avenir"/>
                <a:cs typeface="Avenir"/>
                <a:sym typeface="Avenir"/>
              </a:rPr>
              <a:t>There are 3 unique departments, namely HR, IT, and SALES</a:t>
            </a:r>
            <a:endParaRPr sz="1600">
              <a:solidFill>
                <a:srgbClr val="FFFFFF"/>
              </a:solidFill>
              <a:latin typeface="Avenir"/>
              <a:ea typeface="Avenir"/>
              <a:cs typeface="Avenir"/>
              <a:sym typeface="Avenir"/>
            </a:endParaRPr>
          </a:p>
        </p:txBody>
      </p:sp>
      <p:cxnSp>
        <p:nvCxnSpPr>
          <p:cNvPr id="386" name="Google Shape;386;p26"/>
          <p:cNvCxnSpPr/>
          <p:nvPr/>
        </p:nvCxnSpPr>
        <p:spPr>
          <a:xfrm>
            <a:off x="3382200" y="5587547"/>
            <a:ext cx="3382000" cy="16800"/>
          </a:xfrm>
          <a:prstGeom prst="straightConnector1">
            <a:avLst/>
          </a:prstGeom>
          <a:noFill/>
          <a:ln cap="flat" cmpd="sng" w="9525">
            <a:solidFill>
              <a:srgbClr val="6FA8DC"/>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nvSpPr>
        <p:spPr>
          <a:xfrm>
            <a:off x="513633" y="2488300"/>
            <a:ext cx="10462400" cy="22624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Aggregation with Group by Clause</a:t>
            </a:r>
            <a:endParaRPr sz="6667">
              <a:solidFill>
                <a:srgbClr val="7F7F7F"/>
              </a:solidFill>
              <a:latin typeface="Calibri"/>
              <a:ea typeface="Calibri"/>
              <a:cs typeface="Calibri"/>
              <a:sym typeface="Calibri"/>
            </a:endParaRPr>
          </a:p>
        </p:txBody>
      </p:sp>
      <p:sp>
        <p:nvSpPr>
          <p:cNvPr id="393" name="Google Shape;393;p2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94" name="Google Shape;394;p2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95" name="Google Shape;395;p2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28"/>
          <p:cNvPicPr preferRelativeResize="0"/>
          <p:nvPr/>
        </p:nvPicPr>
        <p:blipFill rotWithShape="1">
          <a:blip r:embed="rId3">
            <a:alphaModFix/>
          </a:blip>
          <a:srcRect b="0" l="0" r="74639" t="62297"/>
          <a:stretch/>
        </p:blipFill>
        <p:spPr>
          <a:xfrm>
            <a:off x="2113303" y="4937333"/>
            <a:ext cx="2278629" cy="1219200"/>
          </a:xfrm>
          <a:prstGeom prst="rect">
            <a:avLst/>
          </a:prstGeom>
          <a:noFill/>
          <a:ln cap="flat" cmpd="sng" w="9525">
            <a:solidFill>
              <a:srgbClr val="999999"/>
            </a:solidFill>
            <a:prstDash val="solid"/>
            <a:round/>
            <a:headEnd len="sm" w="sm" type="none"/>
            <a:tailEnd len="sm" w="sm" type="none"/>
          </a:ln>
        </p:spPr>
      </p:pic>
      <p:sp>
        <p:nvSpPr>
          <p:cNvPr id="401" name="Google Shape;401;p2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Count Aggregation - Group By</a:t>
            </a:r>
            <a:endParaRPr sz="3200">
              <a:solidFill>
                <a:srgbClr val="434343"/>
              </a:solidFill>
              <a:latin typeface="Avenir"/>
              <a:ea typeface="Avenir"/>
              <a:cs typeface="Avenir"/>
              <a:sym typeface="Avenir"/>
            </a:endParaRPr>
          </a:p>
        </p:txBody>
      </p:sp>
      <p:sp>
        <p:nvSpPr>
          <p:cNvPr id="402" name="Google Shape;402;p28"/>
          <p:cNvSpPr txBox="1"/>
          <p:nvPr/>
        </p:nvSpPr>
        <p:spPr>
          <a:xfrm>
            <a:off x="503400" y="18571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Count the number of employees, in each department, using the Group By clause along with the count aggregate function as follows</a:t>
            </a:r>
            <a:endParaRPr sz="2133">
              <a:solidFill>
                <a:schemeClr val="dk1"/>
              </a:solidFill>
              <a:latin typeface="Avenir"/>
              <a:ea typeface="Avenir"/>
              <a:cs typeface="Avenir"/>
              <a:sym typeface="Avenir"/>
            </a:endParaRPr>
          </a:p>
        </p:txBody>
      </p:sp>
      <p:sp>
        <p:nvSpPr>
          <p:cNvPr id="403" name="Google Shape;403;p2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04" name="Google Shape;404;p2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05" name="Google Shape;405;p28"/>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406" name="Google Shape;406;p28"/>
          <p:cNvSpPr txBox="1"/>
          <p:nvPr/>
        </p:nvSpPr>
        <p:spPr>
          <a:xfrm>
            <a:off x="1344733" y="3115533"/>
            <a:ext cx="10190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rgbClr val="222222"/>
                </a:solidFill>
                <a:latin typeface="Courier New"/>
                <a:ea typeface="Courier New"/>
                <a:cs typeface="Courier New"/>
                <a:sym typeface="Courier New"/>
              </a:rPr>
              <a:t>SELECT COUNT(*), </a:t>
            </a:r>
            <a:r>
              <a:rPr lang="en" sz="2133">
                <a:solidFill>
                  <a:srgbClr val="222222"/>
                </a:solidFill>
                <a:latin typeface="Courier New"/>
                <a:ea typeface="Courier New"/>
                <a:cs typeface="Courier New"/>
                <a:sym typeface="Courier New"/>
              </a:rPr>
              <a:t>dept_name </a:t>
            </a:r>
            <a:r>
              <a:rPr b="1" lang="en" sz="2133">
                <a:solidFill>
                  <a:srgbClr val="222222"/>
                </a:solidFill>
                <a:latin typeface="Courier New"/>
                <a:ea typeface="Courier New"/>
                <a:cs typeface="Courier New"/>
                <a:sym typeface="Courier New"/>
              </a:rPr>
              <a:t>FROM </a:t>
            </a:r>
            <a:r>
              <a:rPr lang="en" sz="2133">
                <a:solidFill>
                  <a:srgbClr val="222222"/>
                </a:solidFill>
                <a:latin typeface="Courier New"/>
                <a:ea typeface="Courier New"/>
                <a:cs typeface="Courier New"/>
                <a:sym typeface="Courier New"/>
              </a:rPr>
              <a:t>employee </a:t>
            </a:r>
            <a:r>
              <a:rPr b="1" lang="en" sz="2133">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dept_name</a:t>
            </a:r>
            <a:r>
              <a:rPr b="1" lang="en" sz="2133">
                <a:solidFill>
                  <a:srgbClr val="222222"/>
                </a:solidFill>
                <a:latin typeface="Courier New"/>
                <a:ea typeface="Courier New"/>
                <a:cs typeface="Courier New"/>
                <a:sym typeface="Courier New"/>
              </a:rPr>
              <a:t>;</a:t>
            </a:r>
            <a:endParaRPr sz="2133">
              <a:solidFill>
                <a:srgbClr val="222222"/>
              </a:solidFill>
              <a:latin typeface="Courier New"/>
              <a:ea typeface="Courier New"/>
              <a:cs typeface="Courier New"/>
              <a:sym typeface="Courier New"/>
            </a:endParaRPr>
          </a:p>
        </p:txBody>
      </p:sp>
      <p:sp>
        <p:nvSpPr>
          <p:cNvPr id="407" name="Google Shape;407;p28"/>
          <p:cNvSpPr txBox="1"/>
          <p:nvPr/>
        </p:nvSpPr>
        <p:spPr>
          <a:xfrm>
            <a:off x="1258365" y="4054033"/>
            <a:ext cx="12192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08" name="Google Shape;408;p28"/>
          <p:cNvSpPr txBox="1"/>
          <p:nvPr/>
        </p:nvSpPr>
        <p:spPr>
          <a:xfrm>
            <a:off x="7504333" y="4762135"/>
            <a:ext cx="3529600" cy="16136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733">
                <a:solidFill>
                  <a:srgbClr val="FFFFFF"/>
                </a:solidFill>
                <a:latin typeface="Avenir"/>
                <a:ea typeface="Avenir"/>
                <a:cs typeface="Avenir"/>
                <a:sym typeface="Avenir"/>
              </a:rPr>
              <a:t>Out of 8 employees, 2 employees belong to HR department, 4 belongs to IT department and 2 employees belongs to SALES department</a:t>
            </a:r>
            <a:endParaRPr sz="1733">
              <a:solidFill>
                <a:srgbClr val="FFFFFF"/>
              </a:solidFill>
              <a:latin typeface="Avenir"/>
              <a:ea typeface="Avenir"/>
              <a:cs typeface="Avenir"/>
              <a:sym typeface="Avenir"/>
            </a:endParaRPr>
          </a:p>
        </p:txBody>
      </p:sp>
      <p:cxnSp>
        <p:nvCxnSpPr>
          <p:cNvPr id="409" name="Google Shape;409;p28"/>
          <p:cNvCxnSpPr/>
          <p:nvPr/>
        </p:nvCxnSpPr>
        <p:spPr>
          <a:xfrm flipH="1" rot="10800000">
            <a:off x="4359133" y="5546333"/>
            <a:ext cx="3145200" cy="1200"/>
          </a:xfrm>
          <a:prstGeom prst="straightConnector1">
            <a:avLst/>
          </a:prstGeom>
          <a:noFill/>
          <a:ln cap="flat" cmpd="sng" w="9525">
            <a:solidFill>
              <a:srgbClr val="6FA8DC"/>
            </a:solidFill>
            <a:prstDash val="solid"/>
            <a:round/>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29"/>
          <p:cNvPicPr preferRelativeResize="0"/>
          <p:nvPr/>
        </p:nvPicPr>
        <p:blipFill rotWithShape="1">
          <a:blip r:embed="rId3">
            <a:alphaModFix/>
          </a:blip>
          <a:srcRect b="0" l="0" r="76333" t="61948"/>
          <a:stretch/>
        </p:blipFill>
        <p:spPr>
          <a:xfrm>
            <a:off x="4805715" y="4862201"/>
            <a:ext cx="2580565" cy="1454433"/>
          </a:xfrm>
          <a:prstGeom prst="rect">
            <a:avLst/>
          </a:prstGeom>
          <a:noFill/>
          <a:ln cap="flat" cmpd="sng" w="9525">
            <a:solidFill>
              <a:srgbClr val="999999"/>
            </a:solidFill>
            <a:prstDash val="solid"/>
            <a:round/>
            <a:headEnd len="sm" w="sm" type="none"/>
            <a:tailEnd len="sm" w="sm" type="none"/>
          </a:ln>
        </p:spPr>
      </p:pic>
      <p:sp>
        <p:nvSpPr>
          <p:cNvPr id="415" name="Google Shape;415;p2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SUM Aggregation - Group By</a:t>
            </a:r>
            <a:endParaRPr sz="3200">
              <a:solidFill>
                <a:srgbClr val="434343"/>
              </a:solidFill>
              <a:latin typeface="Avenir"/>
              <a:ea typeface="Avenir"/>
              <a:cs typeface="Avenir"/>
              <a:sym typeface="Avenir"/>
            </a:endParaRPr>
          </a:p>
        </p:txBody>
      </p:sp>
      <p:sp>
        <p:nvSpPr>
          <p:cNvPr id="416" name="Google Shape;416;p29"/>
          <p:cNvSpPr txBox="1"/>
          <p:nvPr/>
        </p:nvSpPr>
        <p:spPr>
          <a:xfrm>
            <a:off x="503400" y="18571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Use the sum function to find the sum of salaries in each department as follows</a:t>
            </a:r>
            <a:endParaRPr sz="2133">
              <a:solidFill>
                <a:schemeClr val="dk1"/>
              </a:solidFill>
              <a:latin typeface="Avenir"/>
              <a:ea typeface="Avenir"/>
              <a:cs typeface="Avenir"/>
              <a:sym typeface="Avenir"/>
            </a:endParaRPr>
          </a:p>
        </p:txBody>
      </p:sp>
      <p:sp>
        <p:nvSpPr>
          <p:cNvPr id="417" name="Google Shape;417;p2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18" name="Google Shape;418;p2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19" name="Google Shape;419;p29"/>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420" name="Google Shape;420;p29"/>
          <p:cNvSpPr txBox="1"/>
          <p:nvPr/>
        </p:nvSpPr>
        <p:spPr>
          <a:xfrm>
            <a:off x="1034333" y="2927833"/>
            <a:ext cx="10704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dept_name</a:t>
            </a:r>
            <a:r>
              <a:rPr b="1" lang="en" sz="2133">
                <a:solidFill>
                  <a:schemeClr val="dk1"/>
                </a:solidFill>
                <a:latin typeface="Courier New"/>
                <a:ea typeface="Courier New"/>
                <a:cs typeface="Courier New"/>
                <a:sym typeface="Courier New"/>
              </a:rPr>
              <a:t>, SUM(</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b="1" lang="en" sz="2133">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dept_name</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421" name="Google Shape;421;p29"/>
          <p:cNvSpPr txBox="1"/>
          <p:nvPr/>
        </p:nvSpPr>
        <p:spPr>
          <a:xfrm>
            <a:off x="1388129" y="3968096"/>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9cb108d12d_0_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3200" u="none" cap="none" strike="noStrike">
                <a:solidFill>
                  <a:srgbClr val="434343"/>
                </a:solidFill>
                <a:latin typeface="Avenir"/>
                <a:ea typeface="Avenir"/>
                <a:cs typeface="Avenir"/>
                <a:sym typeface="Avenir"/>
              </a:rPr>
              <a:t>Aggregate Functions</a:t>
            </a:r>
            <a:endParaRPr b="0" i="0" sz="3200" u="none" cap="none" strike="noStrike">
              <a:solidFill>
                <a:srgbClr val="434343"/>
              </a:solidFill>
              <a:latin typeface="Avenir"/>
              <a:ea typeface="Avenir"/>
              <a:cs typeface="Avenir"/>
              <a:sym typeface="Avenir"/>
            </a:endParaRPr>
          </a:p>
        </p:txBody>
      </p:sp>
      <p:sp>
        <p:nvSpPr>
          <p:cNvPr id="108" name="Google Shape;108;g9cb108d12d_0_0"/>
          <p:cNvSpPr txBox="1"/>
          <p:nvPr/>
        </p:nvSpPr>
        <p:spPr>
          <a:xfrm>
            <a:off x="503400" y="1755567"/>
            <a:ext cx="11031300" cy="4568700"/>
          </a:xfrm>
          <a:prstGeom prst="rect">
            <a:avLst/>
          </a:prstGeom>
          <a:noFill/>
          <a:ln>
            <a:noFill/>
          </a:ln>
        </p:spPr>
        <p:txBody>
          <a:bodyPr anchorCtr="0" anchor="t" bIns="121900" lIns="121900" spcFirstLastPara="1" rIns="121900" wrap="square" tIns="121900">
            <a:noAutofit/>
          </a:bodyPr>
          <a:lstStyle/>
          <a:p>
            <a:pPr indent="-440255" lvl="0" marL="609584" marR="0" rtl="0" algn="l">
              <a:lnSpc>
                <a:spcPct val="115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Aggregate Functions are all about performing  calculations on multiple rows of a single column of a table and returning a single value</a:t>
            </a:r>
            <a:endParaRPr b="0" i="0" sz="2133" u="none" cap="none" strike="noStrike">
              <a:solidFill>
                <a:schemeClr val="dk1"/>
              </a:solidFill>
              <a:latin typeface="Avenir"/>
              <a:ea typeface="Avenir"/>
              <a:cs typeface="Avenir"/>
              <a:sym typeface="Avenir"/>
            </a:endParaRPr>
          </a:p>
          <a:p>
            <a:pPr indent="0" lvl="0" marL="0" marR="0" rtl="0" algn="l">
              <a:lnSpc>
                <a:spcPct val="115000"/>
              </a:lnSpc>
              <a:spcBef>
                <a:spcPts val="2133"/>
              </a:spcBef>
              <a:spcAft>
                <a:spcPts val="0"/>
              </a:spcAft>
              <a:buNone/>
            </a:pPr>
            <a:r>
              <a:t/>
            </a:r>
            <a:endParaRPr b="0" i="0" sz="2133" u="none" cap="none" strike="noStrike">
              <a:solidFill>
                <a:schemeClr val="dk1"/>
              </a:solidFill>
              <a:latin typeface="Avenir"/>
              <a:ea typeface="Avenir"/>
              <a:cs typeface="Avenir"/>
              <a:sym typeface="Avenir"/>
            </a:endParaRPr>
          </a:p>
          <a:p>
            <a:pPr indent="-440255" lvl="0" marL="609584" marR="0" rtl="0" algn="l">
              <a:lnSpc>
                <a:spcPct val="15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The ISO standard defines five (5) aggregate functions namely</a:t>
            </a:r>
            <a:endParaRPr b="0" i="0" sz="2133" u="none" cap="none" strike="noStrike">
              <a:solidFill>
                <a:schemeClr val="dk1"/>
              </a:solidFill>
              <a:latin typeface="Avenir"/>
              <a:ea typeface="Avenir"/>
              <a:cs typeface="Avenir"/>
              <a:sym typeface="Avenir"/>
            </a:endParaRPr>
          </a:p>
          <a:p>
            <a:pPr indent="-440255" lvl="1" marL="1219169" marR="0" rtl="0" algn="l">
              <a:lnSpc>
                <a:spcPct val="15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COUNT</a:t>
            </a:r>
            <a:endParaRPr b="0" i="0" sz="2133" u="none" cap="none" strike="noStrike">
              <a:solidFill>
                <a:schemeClr val="dk1"/>
              </a:solidFill>
              <a:latin typeface="Avenir"/>
              <a:ea typeface="Avenir"/>
              <a:cs typeface="Avenir"/>
              <a:sym typeface="Avenir"/>
            </a:endParaRPr>
          </a:p>
          <a:p>
            <a:pPr indent="-440255" lvl="1" marL="1219169" marR="0" rtl="0" algn="l">
              <a:lnSpc>
                <a:spcPct val="15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SUM</a:t>
            </a:r>
            <a:endParaRPr b="0" i="0" sz="2133" u="none" cap="none" strike="noStrike">
              <a:solidFill>
                <a:schemeClr val="dk1"/>
              </a:solidFill>
              <a:latin typeface="Avenir"/>
              <a:ea typeface="Avenir"/>
              <a:cs typeface="Avenir"/>
              <a:sym typeface="Avenir"/>
            </a:endParaRPr>
          </a:p>
          <a:p>
            <a:pPr indent="-440255" lvl="1" marL="1219169" marR="0" rtl="0" algn="l">
              <a:lnSpc>
                <a:spcPct val="15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AVG</a:t>
            </a:r>
            <a:endParaRPr b="0" i="0" sz="2133" u="none" cap="none" strike="noStrike">
              <a:solidFill>
                <a:schemeClr val="dk1"/>
              </a:solidFill>
              <a:latin typeface="Avenir"/>
              <a:ea typeface="Avenir"/>
              <a:cs typeface="Avenir"/>
              <a:sym typeface="Avenir"/>
            </a:endParaRPr>
          </a:p>
          <a:p>
            <a:pPr indent="-440255" lvl="1" marL="1219169" marR="0" rtl="0" algn="l">
              <a:lnSpc>
                <a:spcPct val="15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MIN</a:t>
            </a:r>
            <a:endParaRPr b="0" i="0" sz="2133" u="none" cap="none" strike="noStrike">
              <a:solidFill>
                <a:schemeClr val="dk1"/>
              </a:solidFill>
              <a:latin typeface="Avenir"/>
              <a:ea typeface="Avenir"/>
              <a:cs typeface="Avenir"/>
              <a:sym typeface="Avenir"/>
            </a:endParaRPr>
          </a:p>
          <a:p>
            <a:pPr indent="-440255" lvl="1" marL="1219169" marR="0" rtl="0" algn="l">
              <a:lnSpc>
                <a:spcPct val="150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MAX</a:t>
            </a:r>
            <a:endParaRPr b="0" i="0" sz="2133" u="none" cap="none" strike="noStrike">
              <a:solidFill>
                <a:schemeClr val="dk1"/>
              </a:solidFill>
              <a:latin typeface="Avenir"/>
              <a:ea typeface="Avenir"/>
              <a:cs typeface="Avenir"/>
              <a:sym typeface="Avenir"/>
            </a:endParaRPr>
          </a:p>
        </p:txBody>
      </p:sp>
      <p:sp>
        <p:nvSpPr>
          <p:cNvPr id="109" name="Google Shape;109;g9cb108d12d_0_0"/>
          <p:cNvSpPr/>
          <p:nvPr/>
        </p:nvSpPr>
        <p:spPr>
          <a:xfrm>
            <a:off x="0" y="0"/>
            <a:ext cx="5079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10" name="Google Shape;110;g9cb108d12d_0_0"/>
          <p:cNvSpPr/>
          <p:nvPr/>
        </p:nvSpPr>
        <p:spPr>
          <a:xfrm>
            <a:off x="0" y="914400"/>
            <a:ext cx="5079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11" name="Google Shape;111;g9cb108d12d_0_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30"/>
          <p:cNvPicPr preferRelativeResize="0"/>
          <p:nvPr/>
        </p:nvPicPr>
        <p:blipFill rotWithShape="1">
          <a:blip r:embed="rId3">
            <a:alphaModFix/>
          </a:blip>
          <a:srcRect b="0" l="0" r="76201" t="53225"/>
          <a:stretch/>
        </p:blipFill>
        <p:spPr>
          <a:xfrm>
            <a:off x="5022433" y="4525800"/>
            <a:ext cx="2235200" cy="1911200"/>
          </a:xfrm>
          <a:prstGeom prst="rect">
            <a:avLst/>
          </a:prstGeom>
          <a:noFill/>
          <a:ln cap="flat" cmpd="sng" w="9525">
            <a:solidFill>
              <a:srgbClr val="B7B7B7"/>
            </a:solidFill>
            <a:prstDash val="solid"/>
            <a:round/>
            <a:headEnd len="sm" w="sm" type="none"/>
            <a:tailEnd len="sm" w="sm" type="none"/>
          </a:ln>
        </p:spPr>
      </p:pic>
      <p:sp>
        <p:nvSpPr>
          <p:cNvPr id="427" name="Google Shape;427;p30"/>
          <p:cNvSpPr txBox="1"/>
          <p:nvPr/>
        </p:nvSpPr>
        <p:spPr>
          <a:xfrm>
            <a:off x="503400" y="18571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month-wise sum of salaries using the sum function as follows</a:t>
            </a:r>
            <a:endParaRPr sz="2133">
              <a:solidFill>
                <a:schemeClr val="dk1"/>
              </a:solidFill>
              <a:latin typeface="Avenir"/>
              <a:ea typeface="Avenir"/>
              <a:cs typeface="Avenir"/>
              <a:sym typeface="Avenir"/>
            </a:endParaRPr>
          </a:p>
        </p:txBody>
      </p:sp>
      <p:sp>
        <p:nvSpPr>
          <p:cNvPr id="428" name="Google Shape;428;p3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29" name="Google Shape;429;p3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30" name="Google Shape;430;p30"/>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431" name="Google Shape;431;p30"/>
          <p:cNvSpPr txBox="1"/>
          <p:nvPr/>
        </p:nvSpPr>
        <p:spPr>
          <a:xfrm>
            <a:off x="1444033" y="2909333"/>
            <a:ext cx="9392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month</a:t>
            </a:r>
            <a:r>
              <a:rPr b="1" lang="en" sz="2133">
                <a:solidFill>
                  <a:schemeClr val="dk1"/>
                </a:solidFill>
                <a:latin typeface="Courier New"/>
                <a:ea typeface="Courier New"/>
                <a:cs typeface="Courier New"/>
                <a:sym typeface="Courier New"/>
              </a:rPr>
              <a:t>, SUM(</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b="1" lang="en" sz="2133">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month</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432" name="Google Shape;432;p30"/>
          <p:cNvSpPr txBox="1"/>
          <p:nvPr/>
        </p:nvSpPr>
        <p:spPr>
          <a:xfrm>
            <a:off x="1292996" y="3978196"/>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33" name="Google Shape;433;p3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SUM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31"/>
          <p:cNvPicPr preferRelativeResize="0"/>
          <p:nvPr/>
        </p:nvPicPr>
        <p:blipFill rotWithShape="1">
          <a:blip r:embed="rId3">
            <a:alphaModFix/>
          </a:blip>
          <a:srcRect b="0" l="0" r="75364" t="63409"/>
          <a:stretch/>
        </p:blipFill>
        <p:spPr>
          <a:xfrm>
            <a:off x="4625598" y="4632000"/>
            <a:ext cx="2786801" cy="1463000"/>
          </a:xfrm>
          <a:prstGeom prst="rect">
            <a:avLst/>
          </a:prstGeom>
          <a:noFill/>
          <a:ln cap="flat" cmpd="sng" w="9525">
            <a:solidFill>
              <a:srgbClr val="999999"/>
            </a:solidFill>
            <a:prstDash val="solid"/>
            <a:round/>
            <a:headEnd len="sm" w="sm" type="none"/>
            <a:tailEnd len="sm" w="sm" type="none"/>
          </a:ln>
        </p:spPr>
      </p:pic>
      <p:sp>
        <p:nvSpPr>
          <p:cNvPr id="439" name="Google Shape;439;p31"/>
          <p:cNvSpPr txBox="1"/>
          <p:nvPr/>
        </p:nvSpPr>
        <p:spPr>
          <a:xfrm>
            <a:off x="503400" y="1839300"/>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average of salaries in each department, using AVG function as follows</a:t>
            </a:r>
            <a:endParaRPr sz="2133">
              <a:solidFill>
                <a:schemeClr val="dk1"/>
              </a:solidFill>
              <a:latin typeface="Avenir"/>
              <a:ea typeface="Avenir"/>
              <a:cs typeface="Avenir"/>
              <a:sym typeface="Avenir"/>
            </a:endParaRPr>
          </a:p>
        </p:txBody>
      </p:sp>
      <p:sp>
        <p:nvSpPr>
          <p:cNvPr id="440" name="Google Shape;440;p3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41" name="Google Shape;441;p3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42" name="Google Shape;442;p31"/>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443" name="Google Shape;443;p31"/>
          <p:cNvSpPr txBox="1"/>
          <p:nvPr/>
        </p:nvSpPr>
        <p:spPr>
          <a:xfrm>
            <a:off x="756800" y="2972817"/>
            <a:ext cx="106784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lnSpc>
                <a:spcPct val="130000"/>
              </a:lnSpc>
              <a:spcBef>
                <a:spcPts val="0"/>
              </a:spcBef>
              <a:spcAft>
                <a:spcPts val="0"/>
              </a:spcAft>
              <a:buNone/>
            </a:pPr>
            <a:r>
              <a:rPr b="1" lang="en" sz="2133">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dept_name</a:t>
            </a:r>
            <a:r>
              <a:rPr b="1" lang="en" sz="2133">
                <a:solidFill>
                  <a:srgbClr val="222222"/>
                </a:solidFill>
                <a:latin typeface="Courier New"/>
                <a:ea typeface="Courier New"/>
                <a:cs typeface="Courier New"/>
                <a:sym typeface="Courier New"/>
              </a:rPr>
              <a:t>, AVG(</a:t>
            </a:r>
            <a:r>
              <a:rPr lang="en" sz="2133">
                <a:solidFill>
                  <a:srgbClr val="222222"/>
                </a:solidFill>
                <a:latin typeface="Courier New"/>
                <a:ea typeface="Courier New"/>
                <a:cs typeface="Courier New"/>
                <a:sym typeface="Courier New"/>
              </a:rPr>
              <a:t>salary</a:t>
            </a:r>
            <a:r>
              <a:rPr b="1" lang="en" sz="2133">
                <a:solidFill>
                  <a:srgbClr val="222222"/>
                </a:solidFill>
                <a:latin typeface="Courier New"/>
                <a:ea typeface="Courier New"/>
                <a:cs typeface="Courier New"/>
                <a:sym typeface="Courier New"/>
              </a:rPr>
              <a:t>) FROM </a:t>
            </a:r>
            <a:r>
              <a:rPr lang="en" sz="2133">
                <a:solidFill>
                  <a:srgbClr val="222222"/>
                </a:solidFill>
                <a:latin typeface="Courier New"/>
                <a:ea typeface="Courier New"/>
                <a:cs typeface="Courier New"/>
                <a:sym typeface="Courier New"/>
              </a:rPr>
              <a:t>employee </a:t>
            </a:r>
            <a:r>
              <a:rPr b="1" lang="en" sz="2133">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dept_name</a:t>
            </a:r>
            <a:r>
              <a:rPr b="1" lang="en" sz="2133">
                <a:solidFill>
                  <a:srgbClr val="222222"/>
                </a:solidFill>
                <a:latin typeface="Courier New"/>
                <a:ea typeface="Courier New"/>
                <a:cs typeface="Courier New"/>
                <a:sym typeface="Courier New"/>
              </a:rPr>
              <a:t>;</a:t>
            </a:r>
            <a:endParaRPr b="1" sz="2133">
              <a:solidFill>
                <a:srgbClr val="222222"/>
              </a:solidFill>
              <a:latin typeface="Courier New"/>
              <a:ea typeface="Courier New"/>
              <a:cs typeface="Courier New"/>
              <a:sym typeface="Courier New"/>
            </a:endParaRPr>
          </a:p>
        </p:txBody>
      </p:sp>
      <p:sp>
        <p:nvSpPr>
          <p:cNvPr id="444" name="Google Shape;444;p31"/>
          <p:cNvSpPr txBox="1"/>
          <p:nvPr/>
        </p:nvSpPr>
        <p:spPr>
          <a:xfrm>
            <a:off x="1065296" y="3834112"/>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45" name="Google Shape;445;p3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AVG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2"/>
          <p:cNvPicPr preferRelativeResize="0"/>
          <p:nvPr/>
        </p:nvPicPr>
        <p:blipFill rotWithShape="1">
          <a:blip r:embed="rId3">
            <a:alphaModFix/>
          </a:blip>
          <a:srcRect b="0" l="0" r="76466" t="53876"/>
          <a:stretch/>
        </p:blipFill>
        <p:spPr>
          <a:xfrm>
            <a:off x="5194967" y="4659233"/>
            <a:ext cx="1802099" cy="1599635"/>
          </a:xfrm>
          <a:prstGeom prst="rect">
            <a:avLst/>
          </a:prstGeom>
          <a:noFill/>
          <a:ln cap="flat" cmpd="sng" w="9525">
            <a:solidFill>
              <a:srgbClr val="999999"/>
            </a:solidFill>
            <a:prstDash val="solid"/>
            <a:round/>
            <a:headEnd len="sm" w="sm" type="none"/>
            <a:tailEnd len="sm" w="sm" type="none"/>
          </a:ln>
        </p:spPr>
      </p:pic>
      <p:sp>
        <p:nvSpPr>
          <p:cNvPr id="451" name="Google Shape;451;p32"/>
          <p:cNvSpPr txBox="1"/>
          <p:nvPr/>
        </p:nvSpPr>
        <p:spPr>
          <a:xfrm>
            <a:off x="503400" y="1837600"/>
            <a:ext cx="11031200" cy="70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month-wise average of salaries by using the AVG function as follows</a:t>
            </a:r>
            <a:endParaRPr sz="2133">
              <a:solidFill>
                <a:schemeClr val="dk1"/>
              </a:solidFill>
              <a:latin typeface="Avenir"/>
              <a:ea typeface="Avenir"/>
              <a:cs typeface="Avenir"/>
              <a:sym typeface="Avenir"/>
            </a:endParaRPr>
          </a:p>
        </p:txBody>
      </p:sp>
      <p:sp>
        <p:nvSpPr>
          <p:cNvPr id="452" name="Google Shape;452;p3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53" name="Google Shape;453;p3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54" name="Google Shape;454;p32"/>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455" name="Google Shape;455;p32"/>
          <p:cNvSpPr txBox="1"/>
          <p:nvPr/>
        </p:nvSpPr>
        <p:spPr>
          <a:xfrm>
            <a:off x="1394600" y="2891733"/>
            <a:ext cx="94028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month</a:t>
            </a:r>
            <a:r>
              <a:rPr b="1" lang="en" sz="2133">
                <a:solidFill>
                  <a:srgbClr val="222222"/>
                </a:solidFill>
                <a:latin typeface="Courier New"/>
                <a:ea typeface="Courier New"/>
                <a:cs typeface="Courier New"/>
                <a:sym typeface="Courier New"/>
              </a:rPr>
              <a:t>, AVG(</a:t>
            </a:r>
            <a:r>
              <a:rPr lang="en" sz="2133">
                <a:solidFill>
                  <a:srgbClr val="222222"/>
                </a:solidFill>
                <a:latin typeface="Courier New"/>
                <a:ea typeface="Courier New"/>
                <a:cs typeface="Courier New"/>
                <a:sym typeface="Courier New"/>
              </a:rPr>
              <a:t>salary</a:t>
            </a:r>
            <a:r>
              <a:rPr b="1" lang="en" sz="2133">
                <a:solidFill>
                  <a:srgbClr val="222222"/>
                </a:solidFill>
                <a:latin typeface="Courier New"/>
                <a:ea typeface="Courier New"/>
                <a:cs typeface="Courier New"/>
                <a:sym typeface="Courier New"/>
              </a:rPr>
              <a:t>) FROM </a:t>
            </a:r>
            <a:r>
              <a:rPr lang="en" sz="2133">
                <a:solidFill>
                  <a:srgbClr val="222222"/>
                </a:solidFill>
                <a:latin typeface="Courier New"/>
                <a:ea typeface="Courier New"/>
                <a:cs typeface="Courier New"/>
                <a:sym typeface="Courier New"/>
              </a:rPr>
              <a:t>employee </a:t>
            </a:r>
            <a:r>
              <a:rPr b="1" lang="en" sz="2133">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month</a:t>
            </a:r>
            <a:r>
              <a:rPr b="1" lang="en" sz="2133">
                <a:solidFill>
                  <a:srgbClr val="222222"/>
                </a:solidFill>
                <a:latin typeface="Courier New"/>
                <a:ea typeface="Courier New"/>
                <a:cs typeface="Courier New"/>
                <a:sym typeface="Courier New"/>
              </a:rPr>
              <a:t>;</a:t>
            </a:r>
            <a:endParaRPr b="1" sz="2133">
              <a:solidFill>
                <a:srgbClr val="222222"/>
              </a:solidFill>
              <a:latin typeface="Courier New"/>
              <a:ea typeface="Courier New"/>
              <a:cs typeface="Courier New"/>
              <a:sym typeface="Courier New"/>
            </a:endParaRPr>
          </a:p>
          <a:p>
            <a:pPr indent="0" lvl="0" marL="0" marR="186262" rtl="0" algn="l">
              <a:lnSpc>
                <a:spcPct val="130000"/>
              </a:lnSpc>
              <a:spcBef>
                <a:spcPts val="0"/>
              </a:spcBef>
              <a:spcAft>
                <a:spcPts val="0"/>
              </a:spcAft>
              <a:buNone/>
            </a:pPr>
            <a:r>
              <a:t/>
            </a:r>
            <a:endParaRPr sz="2133">
              <a:solidFill>
                <a:srgbClr val="222222"/>
              </a:solidFill>
              <a:latin typeface="Courier New"/>
              <a:ea typeface="Courier New"/>
              <a:cs typeface="Courier New"/>
              <a:sym typeface="Courier New"/>
            </a:endParaRPr>
          </a:p>
        </p:txBody>
      </p:sp>
      <p:sp>
        <p:nvSpPr>
          <p:cNvPr id="456" name="Google Shape;456;p32"/>
          <p:cNvSpPr txBox="1"/>
          <p:nvPr/>
        </p:nvSpPr>
        <p:spPr>
          <a:xfrm>
            <a:off x="1895763" y="38642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57" name="Google Shape;457;p3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AVG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33"/>
          <p:cNvPicPr preferRelativeResize="0"/>
          <p:nvPr/>
        </p:nvPicPr>
        <p:blipFill rotWithShape="1">
          <a:blip r:embed="rId3">
            <a:alphaModFix/>
          </a:blip>
          <a:srcRect b="0" l="0" r="74432" t="61801"/>
          <a:stretch/>
        </p:blipFill>
        <p:spPr>
          <a:xfrm>
            <a:off x="4551934" y="4664200"/>
            <a:ext cx="2934132" cy="1485800"/>
          </a:xfrm>
          <a:prstGeom prst="rect">
            <a:avLst/>
          </a:prstGeom>
          <a:noFill/>
          <a:ln cap="flat" cmpd="sng" w="9525">
            <a:solidFill>
              <a:srgbClr val="B7B7B7"/>
            </a:solidFill>
            <a:prstDash val="solid"/>
            <a:round/>
            <a:headEnd len="sm" w="sm" type="none"/>
            <a:tailEnd len="sm" w="sm" type="none"/>
          </a:ln>
        </p:spPr>
      </p:pic>
      <p:sp>
        <p:nvSpPr>
          <p:cNvPr id="463" name="Google Shape;463;p33"/>
          <p:cNvSpPr txBox="1"/>
          <p:nvPr/>
        </p:nvSpPr>
        <p:spPr>
          <a:xfrm>
            <a:off x="503400" y="18571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lowest salary in each department, by using the MIN function as follows</a:t>
            </a:r>
            <a:endParaRPr sz="2133">
              <a:solidFill>
                <a:schemeClr val="dk1"/>
              </a:solidFill>
              <a:latin typeface="Avenir"/>
              <a:ea typeface="Avenir"/>
              <a:cs typeface="Avenir"/>
              <a:sym typeface="Avenir"/>
            </a:endParaRPr>
          </a:p>
        </p:txBody>
      </p:sp>
      <p:sp>
        <p:nvSpPr>
          <p:cNvPr id="464" name="Google Shape;464;p3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65" name="Google Shape;465;p3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66" name="Google Shape;466;p33"/>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467" name="Google Shape;467;p33"/>
          <p:cNvSpPr txBox="1"/>
          <p:nvPr/>
        </p:nvSpPr>
        <p:spPr>
          <a:xfrm>
            <a:off x="768800" y="3000596"/>
            <a:ext cx="10906800" cy="621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dept_name</a:t>
            </a:r>
            <a:r>
              <a:rPr b="1" lang="en" sz="2133">
                <a:solidFill>
                  <a:schemeClr val="dk1"/>
                </a:solidFill>
                <a:latin typeface="Courier New"/>
                <a:ea typeface="Courier New"/>
                <a:cs typeface="Courier New"/>
                <a:sym typeface="Courier New"/>
              </a:rPr>
              <a:t>, MIN(</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b="1" lang="en" sz="2133">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dept_name</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468" name="Google Shape;468;p33"/>
          <p:cNvSpPr txBox="1"/>
          <p:nvPr/>
        </p:nvSpPr>
        <p:spPr>
          <a:xfrm>
            <a:off x="1141463" y="38380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69" name="Google Shape;469;p3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MIN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34"/>
          <p:cNvPicPr preferRelativeResize="0"/>
          <p:nvPr/>
        </p:nvPicPr>
        <p:blipFill rotWithShape="1">
          <a:blip r:embed="rId3">
            <a:alphaModFix/>
          </a:blip>
          <a:srcRect b="0" l="0" r="79197" t="56149"/>
          <a:stretch/>
        </p:blipFill>
        <p:spPr>
          <a:xfrm>
            <a:off x="5140700" y="4607733"/>
            <a:ext cx="1756600" cy="1679832"/>
          </a:xfrm>
          <a:prstGeom prst="rect">
            <a:avLst/>
          </a:prstGeom>
          <a:noFill/>
          <a:ln cap="flat" cmpd="sng" w="9525">
            <a:solidFill>
              <a:srgbClr val="B7B7B7"/>
            </a:solidFill>
            <a:prstDash val="solid"/>
            <a:round/>
            <a:headEnd len="sm" w="sm" type="none"/>
            <a:tailEnd len="sm" w="sm" type="none"/>
          </a:ln>
        </p:spPr>
      </p:pic>
      <p:sp>
        <p:nvSpPr>
          <p:cNvPr id="475" name="Google Shape;475;p34"/>
          <p:cNvSpPr txBox="1"/>
          <p:nvPr/>
        </p:nvSpPr>
        <p:spPr>
          <a:xfrm>
            <a:off x="503400" y="18226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month-wise minimum salary, by using the MIN function as follows</a:t>
            </a:r>
            <a:endParaRPr sz="2133">
              <a:solidFill>
                <a:schemeClr val="dk1"/>
              </a:solidFill>
              <a:latin typeface="Avenir"/>
              <a:ea typeface="Avenir"/>
              <a:cs typeface="Avenir"/>
              <a:sym typeface="Avenir"/>
            </a:endParaRPr>
          </a:p>
        </p:txBody>
      </p:sp>
      <p:sp>
        <p:nvSpPr>
          <p:cNvPr id="476" name="Google Shape;476;p3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77" name="Google Shape;477;p3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78" name="Google Shape;478;p34"/>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479" name="Google Shape;479;p34"/>
          <p:cNvSpPr txBox="1"/>
          <p:nvPr/>
        </p:nvSpPr>
        <p:spPr>
          <a:xfrm>
            <a:off x="1387800" y="2859717"/>
            <a:ext cx="94164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month</a:t>
            </a:r>
            <a:r>
              <a:rPr b="1" lang="en" sz="2133">
                <a:solidFill>
                  <a:schemeClr val="dk1"/>
                </a:solidFill>
                <a:latin typeface="Courier New"/>
                <a:ea typeface="Courier New"/>
                <a:cs typeface="Courier New"/>
                <a:sym typeface="Courier New"/>
              </a:rPr>
              <a:t>, MIN(</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b="1" lang="en" sz="2133">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month</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480" name="Google Shape;480;p34"/>
          <p:cNvSpPr txBox="1"/>
          <p:nvPr/>
        </p:nvSpPr>
        <p:spPr>
          <a:xfrm>
            <a:off x="1144663" y="38508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81" name="Google Shape;481;p3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MIN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35"/>
          <p:cNvPicPr preferRelativeResize="0"/>
          <p:nvPr/>
        </p:nvPicPr>
        <p:blipFill rotWithShape="1">
          <a:blip r:embed="rId3">
            <a:alphaModFix/>
          </a:blip>
          <a:srcRect b="0" l="0" r="73387" t="65834"/>
          <a:stretch/>
        </p:blipFill>
        <p:spPr>
          <a:xfrm>
            <a:off x="4392667" y="4693105"/>
            <a:ext cx="3252663" cy="1482000"/>
          </a:xfrm>
          <a:prstGeom prst="rect">
            <a:avLst/>
          </a:prstGeom>
          <a:noFill/>
          <a:ln cap="flat" cmpd="sng" w="9525">
            <a:solidFill>
              <a:srgbClr val="B7B7B7"/>
            </a:solidFill>
            <a:prstDash val="solid"/>
            <a:round/>
            <a:headEnd len="sm" w="sm" type="none"/>
            <a:tailEnd len="sm" w="sm" type="none"/>
          </a:ln>
        </p:spPr>
      </p:pic>
      <p:sp>
        <p:nvSpPr>
          <p:cNvPr id="487" name="Google Shape;487;p35"/>
          <p:cNvSpPr txBox="1"/>
          <p:nvPr/>
        </p:nvSpPr>
        <p:spPr>
          <a:xfrm>
            <a:off x="503400" y="1857167"/>
            <a:ext cx="11031200" cy="5476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highest salaries in each department using the MAX function as follows</a:t>
            </a:r>
            <a:endParaRPr sz="2133">
              <a:solidFill>
                <a:schemeClr val="dk1"/>
              </a:solidFill>
              <a:latin typeface="Avenir"/>
              <a:ea typeface="Avenir"/>
              <a:cs typeface="Avenir"/>
              <a:sym typeface="Avenir"/>
            </a:endParaRPr>
          </a:p>
        </p:txBody>
      </p:sp>
      <p:sp>
        <p:nvSpPr>
          <p:cNvPr id="488" name="Google Shape;488;p3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89" name="Google Shape;489;p3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90" name="Google Shape;490;p35"/>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491" name="Google Shape;491;p35"/>
          <p:cNvSpPr txBox="1"/>
          <p:nvPr/>
        </p:nvSpPr>
        <p:spPr>
          <a:xfrm>
            <a:off x="1005267" y="2904967"/>
            <a:ext cx="10822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dept_name</a:t>
            </a:r>
            <a:r>
              <a:rPr b="1" lang="en" sz="2133">
                <a:solidFill>
                  <a:schemeClr val="dk1"/>
                </a:solidFill>
                <a:latin typeface="Courier New"/>
                <a:ea typeface="Courier New"/>
                <a:cs typeface="Courier New"/>
                <a:sym typeface="Courier New"/>
              </a:rPr>
              <a:t>, MAX(</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b="1" lang="en" sz="2133">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dept_name</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492" name="Google Shape;492;p35"/>
          <p:cNvSpPr txBox="1"/>
          <p:nvPr/>
        </p:nvSpPr>
        <p:spPr>
          <a:xfrm>
            <a:off x="941463" y="38508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93" name="Google Shape;493;p3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MAX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6"/>
          <p:cNvSpPr txBox="1"/>
          <p:nvPr/>
        </p:nvSpPr>
        <p:spPr>
          <a:xfrm>
            <a:off x="513633" y="2894700"/>
            <a:ext cx="10389600" cy="1412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Multiple Grouping Columns</a:t>
            </a:r>
            <a:endParaRPr sz="6667">
              <a:solidFill>
                <a:srgbClr val="7F7F7F"/>
              </a:solidFill>
              <a:latin typeface="Calibri"/>
              <a:ea typeface="Calibri"/>
              <a:cs typeface="Calibri"/>
              <a:sym typeface="Calibri"/>
            </a:endParaRPr>
          </a:p>
        </p:txBody>
      </p:sp>
      <p:sp>
        <p:nvSpPr>
          <p:cNvPr id="500" name="Google Shape;500;p3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01" name="Google Shape;501;p3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02" name="Google Shape;502;p3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Create Table</a:t>
            </a:r>
            <a:endParaRPr sz="3200">
              <a:solidFill>
                <a:srgbClr val="434343"/>
              </a:solidFill>
              <a:latin typeface="Avenir"/>
              <a:ea typeface="Avenir"/>
              <a:cs typeface="Avenir"/>
              <a:sym typeface="Avenir"/>
            </a:endParaRPr>
          </a:p>
        </p:txBody>
      </p:sp>
      <p:sp>
        <p:nvSpPr>
          <p:cNvPr id="508" name="Google Shape;508;p37"/>
          <p:cNvSpPr txBox="1"/>
          <p:nvPr/>
        </p:nvSpPr>
        <p:spPr>
          <a:xfrm>
            <a:off x="503400" y="1828800"/>
            <a:ext cx="11031200" cy="6380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Let’s first have a sample data table we’ll use to demonstrate the usage</a:t>
            </a:r>
            <a:endParaRPr sz="2133">
              <a:solidFill>
                <a:schemeClr val="dk1"/>
              </a:solidFill>
              <a:latin typeface="Avenir"/>
              <a:ea typeface="Avenir"/>
              <a:cs typeface="Avenir"/>
              <a:sym typeface="Avenir"/>
            </a:endParaRPr>
          </a:p>
        </p:txBody>
      </p:sp>
      <p:sp>
        <p:nvSpPr>
          <p:cNvPr id="509" name="Google Shape;509;p3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10" name="Google Shape;510;p3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11" name="Google Shape;511;p3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12" name="Google Shape;512;p37"/>
          <p:cNvSpPr txBox="1"/>
          <p:nvPr/>
        </p:nvSpPr>
        <p:spPr>
          <a:xfrm>
            <a:off x="1259100" y="2552800"/>
            <a:ext cx="10134800" cy="39248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000">
                <a:solidFill>
                  <a:srgbClr val="222222"/>
                </a:solidFill>
                <a:latin typeface="Courier New"/>
                <a:ea typeface="Courier New"/>
                <a:cs typeface="Courier New"/>
                <a:sym typeface="Courier New"/>
              </a:rPr>
              <a:t>CREATE TABLE</a:t>
            </a:r>
            <a:r>
              <a:rPr lang="en" sz="2000">
                <a:solidFill>
                  <a:srgbClr val="222222"/>
                </a:solidFill>
                <a:latin typeface="Courier New"/>
                <a:ea typeface="Courier New"/>
                <a:cs typeface="Courier New"/>
                <a:sym typeface="Courier New"/>
              </a:rPr>
              <a:t> employee1 (joining_month INT, emp_id INT, </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emp_name  VARCHAR(15), dept_name VARCHAR(15), salary INT );</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b="1" lang="en" sz="2000">
                <a:solidFill>
                  <a:srgbClr val="222222"/>
                </a:solidFill>
                <a:latin typeface="Courier New"/>
                <a:ea typeface="Courier New"/>
                <a:cs typeface="Courier New"/>
                <a:sym typeface="Courier New"/>
              </a:rPr>
              <a:t>INSERT INTO</a:t>
            </a:r>
            <a:r>
              <a:rPr lang="en" sz="2000">
                <a:solidFill>
                  <a:srgbClr val="222222"/>
                </a:solidFill>
                <a:latin typeface="Courier New"/>
                <a:ea typeface="Courier New"/>
                <a:cs typeface="Courier New"/>
                <a:sym typeface="Courier New"/>
              </a:rPr>
              <a:t> employee1 VALUES</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(1, 101, "Oliver", "HR", 9000),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(1, 102, "George", "IT", 8000),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(1, 103, "Harry", "HR", 20000),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(3, 104, "Jack", "IT", 110123),</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(6, 105, "Jacob", "SALES", 3000),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(6,106, "Noah", "SALES", 101000),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(3,107, "Charlie", "IT", 123456),</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(Null, 108, "Robert", "IT", 30400);</a:t>
            </a:r>
            <a:endParaRPr sz="2000">
              <a:solidFill>
                <a:srgbClr val="222222"/>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8"/>
          <p:cNvSpPr txBox="1"/>
          <p:nvPr/>
        </p:nvSpPr>
        <p:spPr>
          <a:xfrm>
            <a:off x="503400" y="1857167"/>
            <a:ext cx="10023600" cy="679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a:t>
            </a:r>
            <a:r>
              <a:rPr i="1" lang="en" sz="2133">
                <a:solidFill>
                  <a:schemeClr val="dk1"/>
                </a:solidFill>
                <a:latin typeface="Avenir"/>
                <a:ea typeface="Avenir"/>
                <a:cs typeface="Avenir"/>
                <a:sym typeface="Avenir"/>
              </a:rPr>
              <a:t>employee1</a:t>
            </a:r>
            <a:r>
              <a:rPr lang="en" sz="2133">
                <a:solidFill>
                  <a:schemeClr val="dk1"/>
                </a:solidFill>
                <a:latin typeface="Avenir"/>
                <a:ea typeface="Avenir"/>
                <a:cs typeface="Avenir"/>
                <a:sym typeface="Avenir"/>
              </a:rPr>
              <a:t> table created looks as follows:</a:t>
            </a:r>
            <a:endParaRPr sz="2133">
              <a:solidFill>
                <a:schemeClr val="dk1"/>
              </a:solidFill>
              <a:latin typeface="Avenir"/>
              <a:ea typeface="Avenir"/>
              <a:cs typeface="Avenir"/>
              <a:sym typeface="Avenir"/>
            </a:endParaRPr>
          </a:p>
        </p:txBody>
      </p:sp>
      <p:sp>
        <p:nvSpPr>
          <p:cNvPr id="518" name="Google Shape;518;p3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19" name="Google Shape;519;p3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20" name="Google Shape;520;p3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21" name="Google Shape;521;p3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Create Table</a:t>
            </a:r>
            <a:endParaRPr sz="3200">
              <a:solidFill>
                <a:srgbClr val="434343"/>
              </a:solidFill>
              <a:latin typeface="Avenir"/>
              <a:ea typeface="Avenir"/>
              <a:cs typeface="Avenir"/>
              <a:sym typeface="Avenir"/>
            </a:endParaRPr>
          </a:p>
        </p:txBody>
      </p:sp>
      <p:pic>
        <p:nvPicPr>
          <p:cNvPr id="522" name="Google Shape;522;p38"/>
          <p:cNvPicPr preferRelativeResize="0"/>
          <p:nvPr/>
        </p:nvPicPr>
        <p:blipFill rotWithShape="1">
          <a:blip r:embed="rId4">
            <a:alphaModFix/>
          </a:blip>
          <a:srcRect b="0" l="0" r="0" t="0"/>
          <a:stretch/>
        </p:blipFill>
        <p:spPr>
          <a:xfrm>
            <a:off x="2879634" y="2769300"/>
            <a:ext cx="6432733" cy="311413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9"/>
          <p:cNvSpPr txBox="1"/>
          <p:nvPr/>
        </p:nvSpPr>
        <p:spPr>
          <a:xfrm>
            <a:off x="580400" y="3020800"/>
            <a:ext cx="11031200" cy="914400"/>
          </a:xfrm>
          <a:prstGeom prst="rect">
            <a:avLst/>
          </a:prstGeom>
          <a:no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rPr lang="en" sz="2133">
                <a:solidFill>
                  <a:srgbClr val="222222"/>
                </a:solidFill>
                <a:latin typeface="Avenir"/>
                <a:ea typeface="Avenir"/>
                <a:cs typeface="Avenir"/>
                <a:sym typeface="Avenir"/>
              </a:rPr>
              <a:t>A GROUP BY clause can contain two or more columns- or, in other words, a grouping can consist of two or more columns</a:t>
            </a:r>
            <a:endParaRPr sz="2133">
              <a:solidFill>
                <a:srgbClr val="222222"/>
              </a:solidFill>
              <a:latin typeface="Avenir"/>
              <a:ea typeface="Avenir"/>
              <a:cs typeface="Avenir"/>
              <a:sym typeface="Avenir"/>
            </a:endParaRPr>
          </a:p>
        </p:txBody>
      </p:sp>
      <p:sp>
        <p:nvSpPr>
          <p:cNvPr id="528" name="Google Shape;528;p3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29" name="Google Shape;529;p3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30" name="Google Shape;530;p3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31" name="Google Shape;531;p3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Multiple Grouping Columns</a:t>
            </a:r>
            <a:endParaRPr sz="3200">
              <a:solidFill>
                <a:srgbClr val="434343"/>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3200" u="none" cap="none" strike="noStrike">
                <a:solidFill>
                  <a:srgbClr val="434343"/>
                </a:solidFill>
                <a:latin typeface="Avenir"/>
                <a:ea typeface="Avenir"/>
                <a:cs typeface="Avenir"/>
                <a:sym typeface="Avenir"/>
              </a:rPr>
              <a:t>Why Use Aggregate Functions?</a:t>
            </a:r>
            <a:endParaRPr b="0" i="0" sz="3200" u="none" cap="none" strike="noStrike">
              <a:solidFill>
                <a:srgbClr val="434343"/>
              </a:solidFill>
              <a:latin typeface="Avenir"/>
              <a:ea typeface="Avenir"/>
              <a:cs typeface="Avenir"/>
              <a:sym typeface="Avenir"/>
            </a:endParaRPr>
          </a:p>
        </p:txBody>
      </p:sp>
      <p:sp>
        <p:nvSpPr>
          <p:cNvPr id="117" name="Google Shape;117;p4"/>
          <p:cNvSpPr txBox="1"/>
          <p:nvPr/>
        </p:nvSpPr>
        <p:spPr>
          <a:xfrm>
            <a:off x="503400" y="2060367"/>
            <a:ext cx="11031200" cy="4371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222222"/>
              </a:buClr>
              <a:buSzPts val="1600"/>
              <a:buFont typeface="Avenir"/>
              <a:buChar char="●"/>
            </a:pPr>
            <a:r>
              <a:rPr b="0" i="0" lang="en" sz="2133" u="none" cap="none" strike="noStrike">
                <a:solidFill>
                  <a:srgbClr val="222222"/>
                </a:solidFill>
                <a:latin typeface="Avenir"/>
                <a:ea typeface="Avenir"/>
                <a:cs typeface="Avenir"/>
                <a:sym typeface="Avenir"/>
              </a:rPr>
              <a:t>Aggregate functions allow us to easily produce summarized data from our database</a:t>
            </a:r>
            <a:endParaRPr b="0" i="0" sz="2133" u="none" cap="none" strike="noStrike">
              <a:solidFill>
                <a:srgbClr val="222222"/>
              </a:solidFill>
              <a:latin typeface="Avenir"/>
              <a:ea typeface="Avenir"/>
              <a:cs typeface="Avenir"/>
              <a:sym typeface="Avenir"/>
            </a:endParaRPr>
          </a:p>
          <a:p>
            <a:pPr indent="0" lvl="0" marL="609585" marR="0" rtl="0" algn="just">
              <a:lnSpc>
                <a:spcPct val="115000"/>
              </a:lnSpc>
              <a:spcBef>
                <a:spcPts val="0"/>
              </a:spcBef>
              <a:spcAft>
                <a:spcPts val="0"/>
              </a:spcAft>
              <a:buNone/>
            </a:pPr>
            <a:r>
              <a:rPr b="0" i="0" lang="en" sz="2133" u="none" cap="none" strike="noStrike">
                <a:solidFill>
                  <a:srgbClr val="222222"/>
                </a:solidFill>
                <a:latin typeface="Avenir"/>
                <a:ea typeface="Avenir"/>
                <a:cs typeface="Avenir"/>
                <a:sym typeface="Avenir"/>
              </a:rPr>
              <a:t> </a:t>
            </a:r>
            <a:endParaRPr b="0" i="0" sz="2133" u="none" cap="none" strike="noStrike">
              <a:solidFill>
                <a:srgbClr val="222222"/>
              </a:solidFill>
              <a:latin typeface="Avenir"/>
              <a:ea typeface="Avenir"/>
              <a:cs typeface="Avenir"/>
              <a:sym typeface="Avenir"/>
            </a:endParaRPr>
          </a:p>
          <a:p>
            <a:pPr indent="-440255" lvl="0" marL="609585" marR="0" rtl="0" algn="just">
              <a:lnSpc>
                <a:spcPct val="115000"/>
              </a:lnSpc>
              <a:spcBef>
                <a:spcPts val="1333"/>
              </a:spcBef>
              <a:spcAft>
                <a:spcPts val="0"/>
              </a:spcAft>
              <a:buClr>
                <a:srgbClr val="222222"/>
              </a:buClr>
              <a:buSzPts val="1600"/>
              <a:buFont typeface="Avenir"/>
              <a:buChar char="●"/>
            </a:pPr>
            <a:r>
              <a:rPr b="0" i="0" lang="en" sz="2133" u="none" cap="none" strike="noStrike">
                <a:solidFill>
                  <a:srgbClr val="222222"/>
                </a:solidFill>
                <a:latin typeface="Avenir"/>
                <a:ea typeface="Avenir"/>
                <a:cs typeface="Avenir"/>
                <a:sym typeface="Avenir"/>
              </a:rPr>
              <a:t>For instance, from our company database , management may require following reports:</a:t>
            </a:r>
            <a:endParaRPr b="0" i="0" sz="2133" u="none" cap="none" strike="noStrike">
              <a:solidFill>
                <a:srgbClr val="222222"/>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b="0" i="0" sz="2133" u="none" cap="none" strike="noStrike">
              <a:solidFill>
                <a:srgbClr val="222222"/>
              </a:solidFill>
              <a:latin typeface="Avenir"/>
              <a:ea typeface="Avenir"/>
              <a:cs typeface="Avenir"/>
              <a:sym typeface="Avenir"/>
            </a:endParaRPr>
          </a:p>
          <a:p>
            <a:pPr indent="-440255" lvl="1" marL="1219170" marR="0" rtl="0" algn="just">
              <a:lnSpc>
                <a:spcPct val="150000"/>
              </a:lnSpc>
              <a:spcBef>
                <a:spcPts val="0"/>
              </a:spcBef>
              <a:spcAft>
                <a:spcPts val="0"/>
              </a:spcAft>
              <a:buClr>
                <a:srgbClr val="222222"/>
              </a:buClr>
              <a:buSzPts val="1600"/>
              <a:buFont typeface="Avenir"/>
              <a:buChar char="○"/>
            </a:pPr>
            <a:r>
              <a:rPr b="0" i="0" lang="en" sz="2133" u="none" cap="none" strike="noStrike">
                <a:solidFill>
                  <a:srgbClr val="222222"/>
                </a:solidFill>
                <a:latin typeface="Avenir"/>
                <a:ea typeface="Avenir"/>
                <a:cs typeface="Avenir"/>
                <a:sym typeface="Avenir"/>
              </a:rPr>
              <a:t>Minimum Salary of a particular department</a:t>
            </a:r>
            <a:endParaRPr b="0" i="0" sz="2133" u="none" cap="none" strike="noStrike">
              <a:solidFill>
                <a:srgbClr val="222222"/>
              </a:solidFill>
              <a:latin typeface="Avenir"/>
              <a:ea typeface="Avenir"/>
              <a:cs typeface="Avenir"/>
              <a:sym typeface="Avenir"/>
            </a:endParaRPr>
          </a:p>
          <a:p>
            <a:pPr indent="-440255" lvl="1" marL="1219170" marR="0" rtl="0" algn="just">
              <a:lnSpc>
                <a:spcPct val="150000"/>
              </a:lnSpc>
              <a:spcBef>
                <a:spcPts val="1333"/>
              </a:spcBef>
              <a:spcAft>
                <a:spcPts val="0"/>
              </a:spcAft>
              <a:buClr>
                <a:srgbClr val="222222"/>
              </a:buClr>
              <a:buSzPts val="1600"/>
              <a:buFont typeface="Avenir"/>
              <a:buChar char="○"/>
            </a:pPr>
            <a:r>
              <a:rPr b="0" i="0" lang="en" sz="2133" u="none" cap="none" strike="noStrike">
                <a:solidFill>
                  <a:srgbClr val="222222"/>
                </a:solidFill>
                <a:latin typeface="Avenir"/>
                <a:ea typeface="Avenir"/>
                <a:cs typeface="Avenir"/>
                <a:sym typeface="Avenir"/>
              </a:rPr>
              <a:t>Highest paid employee details</a:t>
            </a:r>
            <a:endParaRPr b="0" i="0" sz="2133" u="none" cap="none" strike="noStrike">
              <a:solidFill>
                <a:srgbClr val="222222"/>
              </a:solidFill>
              <a:latin typeface="Avenir"/>
              <a:ea typeface="Avenir"/>
              <a:cs typeface="Avenir"/>
              <a:sym typeface="Avenir"/>
            </a:endParaRPr>
          </a:p>
          <a:p>
            <a:pPr indent="-440255" lvl="1" marL="1219170" marR="0" rtl="0" algn="just">
              <a:lnSpc>
                <a:spcPct val="150000"/>
              </a:lnSpc>
              <a:spcBef>
                <a:spcPts val="1333"/>
              </a:spcBef>
              <a:spcAft>
                <a:spcPts val="1333"/>
              </a:spcAft>
              <a:buClr>
                <a:srgbClr val="222222"/>
              </a:buClr>
              <a:buSzPts val="1600"/>
              <a:buFont typeface="Avenir"/>
              <a:buChar char="○"/>
            </a:pPr>
            <a:r>
              <a:rPr b="0" i="0" lang="en" sz="2133" u="none" cap="none" strike="noStrike">
                <a:solidFill>
                  <a:srgbClr val="222222"/>
                </a:solidFill>
                <a:latin typeface="Avenir"/>
                <a:ea typeface="Avenir"/>
                <a:cs typeface="Avenir"/>
                <a:sym typeface="Avenir"/>
              </a:rPr>
              <a:t>Average salary of  HR department</a:t>
            </a:r>
            <a:endParaRPr b="0" i="0" sz="2133" u="none" cap="none" strike="noStrike">
              <a:solidFill>
                <a:srgbClr val="222222"/>
              </a:solidFill>
              <a:latin typeface="Avenir"/>
              <a:ea typeface="Avenir"/>
              <a:cs typeface="Avenir"/>
              <a:sym typeface="Avenir"/>
            </a:endParaRPr>
          </a:p>
        </p:txBody>
      </p:sp>
      <p:sp>
        <p:nvSpPr>
          <p:cNvPr id="118" name="Google Shape;118;p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19" name="Google Shape;119;p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0"/>
          <p:cNvSpPr txBox="1"/>
          <p:nvPr/>
        </p:nvSpPr>
        <p:spPr>
          <a:xfrm>
            <a:off x="503400" y="1653967"/>
            <a:ext cx="11031200" cy="996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Get sum of salaries and as well as average of all employees in each dept as per the joining month</a:t>
            </a:r>
            <a:endParaRPr sz="2133">
              <a:solidFill>
                <a:srgbClr val="222222"/>
              </a:solidFill>
              <a:latin typeface="Avenir"/>
              <a:ea typeface="Avenir"/>
              <a:cs typeface="Avenir"/>
              <a:sym typeface="Avenir"/>
            </a:endParaRPr>
          </a:p>
        </p:txBody>
      </p:sp>
      <p:sp>
        <p:nvSpPr>
          <p:cNvPr id="537" name="Google Shape;537;p4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38" name="Google Shape;538;p4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39" name="Google Shape;539;p4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40" name="Google Shape;540;p40"/>
          <p:cNvSpPr txBox="1"/>
          <p:nvPr/>
        </p:nvSpPr>
        <p:spPr>
          <a:xfrm>
            <a:off x="1625967" y="2652199"/>
            <a:ext cx="8594000" cy="1641153"/>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lnSpc>
                <a:spcPct val="130000"/>
              </a:lnSpc>
              <a:spcBef>
                <a:spcPts val="0"/>
              </a:spcBef>
              <a:spcAft>
                <a:spcPts val="0"/>
              </a:spcAft>
              <a:buNone/>
            </a:pPr>
            <a:r>
              <a:rPr b="1" lang="en" sz="2400">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dept_name</a:t>
            </a:r>
            <a:r>
              <a:rPr b="1" lang="en" sz="2400">
                <a:solidFill>
                  <a:schemeClr val="dk1"/>
                </a:solidFill>
                <a:latin typeface="Courier New"/>
                <a:ea typeface="Courier New"/>
                <a:cs typeface="Courier New"/>
                <a:sym typeface="Courier New"/>
              </a:rPr>
              <a:t>, </a:t>
            </a:r>
            <a:r>
              <a:rPr lang="en" sz="2400">
                <a:solidFill>
                  <a:schemeClr val="dk1"/>
                </a:solidFill>
                <a:latin typeface="Courier New"/>
                <a:ea typeface="Courier New"/>
                <a:cs typeface="Courier New"/>
                <a:sym typeface="Courier New"/>
              </a:rPr>
              <a:t>joining_month</a:t>
            </a:r>
            <a:r>
              <a:rPr b="1" lang="en" sz="2400">
                <a:solidFill>
                  <a:schemeClr val="dk1"/>
                </a:solidFill>
                <a:latin typeface="Courier New"/>
                <a:ea typeface="Courier New"/>
                <a:cs typeface="Courier New"/>
                <a:sym typeface="Courier New"/>
              </a:rPr>
              <a:t>, SUM(</a:t>
            </a:r>
            <a:r>
              <a:rPr lang="en" sz="2400">
                <a:solidFill>
                  <a:schemeClr val="dk1"/>
                </a:solidFill>
                <a:latin typeface="Courier New"/>
                <a:ea typeface="Courier New"/>
                <a:cs typeface="Courier New"/>
                <a:sym typeface="Courier New"/>
              </a:rPr>
              <a:t>salary</a:t>
            </a:r>
            <a:r>
              <a:rPr b="1" lang="en" sz="2400">
                <a:solidFill>
                  <a:schemeClr val="dk1"/>
                </a:solidFill>
                <a:latin typeface="Courier New"/>
                <a:ea typeface="Courier New"/>
                <a:cs typeface="Courier New"/>
                <a:sym typeface="Courier New"/>
              </a:rPr>
              <a:t>), AVG(</a:t>
            </a:r>
            <a:r>
              <a:rPr lang="en" sz="2400">
                <a:solidFill>
                  <a:schemeClr val="dk1"/>
                </a:solidFill>
                <a:latin typeface="Courier New"/>
                <a:ea typeface="Courier New"/>
                <a:cs typeface="Courier New"/>
                <a:sym typeface="Courier New"/>
              </a:rPr>
              <a:t>salary</a:t>
            </a:r>
            <a:r>
              <a:rPr b="1" lang="en" sz="2400">
                <a:solidFill>
                  <a:schemeClr val="dk1"/>
                </a:solidFill>
                <a:latin typeface="Courier New"/>
                <a:ea typeface="Courier New"/>
                <a:cs typeface="Courier New"/>
                <a:sym typeface="Courier New"/>
              </a:rPr>
              <a:t>) FROM </a:t>
            </a:r>
            <a:r>
              <a:rPr lang="en" sz="2400">
                <a:solidFill>
                  <a:schemeClr val="dk1"/>
                </a:solidFill>
                <a:latin typeface="Courier New"/>
                <a:ea typeface="Courier New"/>
                <a:cs typeface="Courier New"/>
                <a:sym typeface="Courier New"/>
              </a:rPr>
              <a:t>employee1 </a:t>
            </a:r>
            <a:r>
              <a:rPr b="1" lang="en" sz="2400">
                <a:solidFill>
                  <a:schemeClr val="dk1"/>
                </a:solidFill>
                <a:latin typeface="Courier New"/>
                <a:ea typeface="Courier New"/>
                <a:cs typeface="Courier New"/>
                <a:sym typeface="Courier New"/>
              </a:rPr>
              <a:t>GROUP BY </a:t>
            </a:r>
            <a:r>
              <a:rPr lang="en" sz="2400">
                <a:solidFill>
                  <a:schemeClr val="dk1"/>
                </a:solidFill>
                <a:latin typeface="Courier New"/>
                <a:ea typeface="Courier New"/>
                <a:cs typeface="Courier New"/>
                <a:sym typeface="Courier New"/>
              </a:rPr>
              <a:t>dept_name</a:t>
            </a:r>
            <a:r>
              <a:rPr b="1" lang="en" sz="2400">
                <a:solidFill>
                  <a:schemeClr val="dk1"/>
                </a:solidFill>
                <a:latin typeface="Courier New"/>
                <a:ea typeface="Courier New"/>
                <a:cs typeface="Courier New"/>
                <a:sym typeface="Courier New"/>
              </a:rPr>
              <a:t>, </a:t>
            </a:r>
            <a:r>
              <a:rPr lang="en" sz="2400">
                <a:solidFill>
                  <a:schemeClr val="dk1"/>
                </a:solidFill>
                <a:latin typeface="Courier New"/>
                <a:ea typeface="Courier New"/>
                <a:cs typeface="Courier New"/>
                <a:sym typeface="Courier New"/>
              </a:rPr>
              <a:t>joining_month</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p:txBody>
      </p:sp>
      <p:sp>
        <p:nvSpPr>
          <p:cNvPr id="541" name="Google Shape;541;p40"/>
          <p:cNvSpPr txBox="1"/>
          <p:nvPr/>
        </p:nvSpPr>
        <p:spPr>
          <a:xfrm>
            <a:off x="1532781" y="4110824"/>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542" name="Google Shape;542;p4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Multiple Grouping Columns</a:t>
            </a:r>
            <a:endParaRPr sz="3200">
              <a:solidFill>
                <a:srgbClr val="434343"/>
              </a:solidFill>
              <a:latin typeface="Avenir"/>
              <a:ea typeface="Avenir"/>
              <a:cs typeface="Avenir"/>
              <a:sym typeface="Avenir"/>
            </a:endParaRPr>
          </a:p>
        </p:txBody>
      </p:sp>
      <p:pic>
        <p:nvPicPr>
          <p:cNvPr id="543" name="Google Shape;543;p40"/>
          <p:cNvPicPr preferRelativeResize="0"/>
          <p:nvPr/>
        </p:nvPicPr>
        <p:blipFill rotWithShape="1">
          <a:blip r:embed="rId4">
            <a:alphaModFix/>
          </a:blip>
          <a:srcRect b="0" l="0" r="0" t="0"/>
          <a:stretch/>
        </p:blipFill>
        <p:spPr>
          <a:xfrm>
            <a:off x="3981099" y="4293353"/>
            <a:ext cx="4229800" cy="1454000"/>
          </a:xfrm>
          <a:prstGeom prst="rect">
            <a:avLst/>
          </a:prstGeom>
          <a:noFill/>
          <a:ln cap="flat" cmpd="sng" w="9525">
            <a:solidFill>
              <a:schemeClr val="dk2"/>
            </a:solidFill>
            <a:prstDash val="solid"/>
            <a:round/>
            <a:headEnd len="sm" w="sm" type="none"/>
            <a:tailEnd len="sm" w="sm" type="none"/>
          </a:ln>
        </p:spPr>
      </p:pic>
      <p:sp>
        <p:nvSpPr>
          <p:cNvPr id="544" name="Google Shape;544;p40"/>
          <p:cNvSpPr txBox="1"/>
          <p:nvPr/>
        </p:nvSpPr>
        <p:spPr>
          <a:xfrm>
            <a:off x="636667" y="5727000"/>
            <a:ext cx="10898000" cy="5476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Here we are grouping salary data by using multiple columns : dept &amp; joining month</a:t>
            </a:r>
            <a:endParaRPr sz="24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1"/>
          <p:cNvSpPr txBox="1"/>
          <p:nvPr/>
        </p:nvSpPr>
        <p:spPr>
          <a:xfrm>
            <a:off x="503400" y="1755567"/>
            <a:ext cx="11031200" cy="914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i="1" lang="en" sz="2400">
                <a:solidFill>
                  <a:srgbClr val="222222"/>
                </a:solidFill>
                <a:highlight>
                  <a:srgbClr val="FFFFFF"/>
                </a:highlight>
                <a:latin typeface="Trebuchet MS"/>
                <a:ea typeface="Trebuchet MS"/>
                <a:cs typeface="Trebuchet MS"/>
                <a:sym typeface="Trebuchet MS"/>
              </a:rPr>
              <a:t>All grouping columns that are given in the select list </a:t>
            </a:r>
            <a:r>
              <a:rPr b="1" i="1" lang="en" sz="2400">
                <a:solidFill>
                  <a:srgbClr val="222222"/>
                </a:solidFill>
                <a:highlight>
                  <a:srgbClr val="FFFFFF"/>
                </a:highlight>
                <a:latin typeface="Trebuchet MS"/>
                <a:ea typeface="Trebuchet MS"/>
                <a:cs typeface="Trebuchet MS"/>
                <a:sym typeface="Trebuchet MS"/>
              </a:rPr>
              <a:t>must be included</a:t>
            </a:r>
            <a:r>
              <a:rPr i="1" lang="en" sz="2400">
                <a:solidFill>
                  <a:srgbClr val="38761D"/>
                </a:solidFill>
                <a:highlight>
                  <a:srgbClr val="FFFFFF"/>
                </a:highlight>
                <a:latin typeface="Trebuchet MS"/>
                <a:ea typeface="Trebuchet MS"/>
                <a:cs typeface="Trebuchet MS"/>
                <a:sym typeface="Trebuchet MS"/>
              </a:rPr>
              <a:t> i</a:t>
            </a:r>
            <a:r>
              <a:rPr i="1" lang="en" sz="2400">
                <a:solidFill>
                  <a:srgbClr val="222222"/>
                </a:solidFill>
                <a:highlight>
                  <a:srgbClr val="FFFFFF"/>
                </a:highlight>
                <a:latin typeface="Trebuchet MS"/>
                <a:ea typeface="Trebuchet MS"/>
                <a:cs typeface="Trebuchet MS"/>
                <a:sym typeface="Trebuchet MS"/>
              </a:rPr>
              <a:t>n the group by clause in only_full_group_by mode</a:t>
            </a:r>
            <a:endParaRPr i="1" sz="2400">
              <a:solidFill>
                <a:srgbClr val="222222"/>
              </a:solidFill>
              <a:highlight>
                <a:srgbClr val="FFFFFF"/>
              </a:highlight>
              <a:latin typeface="Trebuchet MS"/>
              <a:ea typeface="Trebuchet MS"/>
              <a:cs typeface="Trebuchet MS"/>
              <a:sym typeface="Trebuchet MS"/>
            </a:endParaRPr>
          </a:p>
        </p:txBody>
      </p:sp>
      <p:sp>
        <p:nvSpPr>
          <p:cNvPr id="550" name="Google Shape;550;p4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51" name="Google Shape;551;p4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52" name="Google Shape;552;p4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cxnSp>
        <p:nvCxnSpPr>
          <p:cNvPr id="553" name="Google Shape;553;p41"/>
          <p:cNvCxnSpPr/>
          <p:nvPr/>
        </p:nvCxnSpPr>
        <p:spPr>
          <a:xfrm>
            <a:off x="6131867" y="2664957"/>
            <a:ext cx="800" cy="4112400"/>
          </a:xfrm>
          <a:prstGeom prst="straightConnector1">
            <a:avLst/>
          </a:prstGeom>
          <a:noFill/>
          <a:ln cap="flat" cmpd="sng" w="9525">
            <a:solidFill>
              <a:schemeClr val="dk2"/>
            </a:solidFill>
            <a:prstDash val="solid"/>
            <a:round/>
            <a:headEnd len="sm" w="sm" type="none"/>
            <a:tailEnd len="sm" w="sm" type="none"/>
          </a:ln>
        </p:spPr>
      </p:cxnSp>
      <p:sp>
        <p:nvSpPr>
          <p:cNvPr id="554" name="Google Shape;554;p41"/>
          <p:cNvSpPr txBox="1"/>
          <p:nvPr/>
        </p:nvSpPr>
        <p:spPr>
          <a:xfrm>
            <a:off x="418367" y="2878393"/>
            <a:ext cx="5274400" cy="1566293"/>
          </a:xfrm>
          <a:prstGeom prst="rect">
            <a:avLst/>
          </a:prstGeom>
          <a:noFill/>
          <a:ln cap="flat" cmpd="sng" w="9525">
            <a:solidFill>
              <a:srgbClr val="FF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Select dept_name, joining_month, sum(salary) From employee1</a:t>
            </a:r>
            <a:r>
              <a:rPr b="1" lang="en" sz="2400">
                <a:solidFill>
                  <a:srgbClr val="FF0000"/>
                </a:solidFill>
                <a:latin typeface="Courier New"/>
                <a:ea typeface="Courier New"/>
                <a:cs typeface="Courier New"/>
                <a:sym typeface="Courier New"/>
              </a:rPr>
              <a:t> group by dept_name;</a:t>
            </a:r>
            <a:endParaRPr b="1" sz="2400">
              <a:solidFill>
                <a:srgbClr val="FF0000"/>
              </a:solidFill>
              <a:latin typeface="Courier New"/>
              <a:ea typeface="Courier New"/>
              <a:cs typeface="Courier New"/>
              <a:sym typeface="Courier New"/>
            </a:endParaRPr>
          </a:p>
        </p:txBody>
      </p:sp>
      <p:sp>
        <p:nvSpPr>
          <p:cNvPr id="555" name="Google Shape;555;p41"/>
          <p:cNvSpPr txBox="1"/>
          <p:nvPr/>
        </p:nvSpPr>
        <p:spPr>
          <a:xfrm>
            <a:off x="433300" y="4538307"/>
            <a:ext cx="5199600" cy="19584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2000">
                <a:solidFill>
                  <a:schemeClr val="dk1"/>
                </a:solidFill>
                <a:latin typeface="Avenir"/>
                <a:ea typeface="Avenir"/>
                <a:cs typeface="Avenir"/>
                <a:sym typeface="Avenir"/>
              </a:rPr>
              <a:t>SELECT list is not in GROUP BY clause and contains nonaggregated column 'company.employee.joining_month' which is not functionally dependent on columns in GROUP BY clause; this is incompatible with sql_mode=only_full_group_by</a:t>
            </a:r>
            <a:endParaRPr sz="2000">
              <a:solidFill>
                <a:schemeClr val="dk1"/>
              </a:solidFill>
              <a:latin typeface="Avenir"/>
              <a:ea typeface="Avenir"/>
              <a:cs typeface="Avenir"/>
              <a:sym typeface="Avenir"/>
            </a:endParaRPr>
          </a:p>
        </p:txBody>
      </p:sp>
      <p:sp>
        <p:nvSpPr>
          <p:cNvPr id="556" name="Google Shape;556;p41"/>
          <p:cNvSpPr txBox="1"/>
          <p:nvPr/>
        </p:nvSpPr>
        <p:spPr>
          <a:xfrm>
            <a:off x="6486734" y="2878393"/>
            <a:ext cx="5274400" cy="1610262"/>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Select dept_name, joining_month, sum(salary) From employee1 </a:t>
            </a:r>
            <a:r>
              <a:rPr b="1" lang="en" sz="2400">
                <a:solidFill>
                  <a:srgbClr val="6AA84F"/>
                </a:solidFill>
                <a:latin typeface="Courier New"/>
                <a:ea typeface="Courier New"/>
                <a:cs typeface="Courier New"/>
                <a:sym typeface="Courier New"/>
              </a:rPr>
              <a:t>group by dept_name , joining_month;</a:t>
            </a:r>
            <a:endParaRPr b="1" sz="2400">
              <a:solidFill>
                <a:srgbClr val="6AA84F"/>
              </a:solidFill>
              <a:latin typeface="Courier New"/>
              <a:ea typeface="Courier New"/>
              <a:cs typeface="Courier New"/>
              <a:sym typeface="Courier New"/>
            </a:endParaRPr>
          </a:p>
        </p:txBody>
      </p:sp>
      <p:pic>
        <p:nvPicPr>
          <p:cNvPr id="557" name="Google Shape;557;p41"/>
          <p:cNvPicPr preferRelativeResize="0"/>
          <p:nvPr/>
        </p:nvPicPr>
        <p:blipFill rotWithShape="1">
          <a:blip r:embed="rId4">
            <a:alphaModFix/>
          </a:blip>
          <a:srcRect b="0" l="0" r="0" t="0"/>
          <a:stretch/>
        </p:blipFill>
        <p:spPr>
          <a:xfrm>
            <a:off x="11056734" y="3661539"/>
            <a:ext cx="704400" cy="704400"/>
          </a:xfrm>
          <a:prstGeom prst="rect">
            <a:avLst/>
          </a:prstGeom>
          <a:noFill/>
          <a:ln>
            <a:noFill/>
          </a:ln>
        </p:spPr>
      </p:pic>
      <p:pic>
        <p:nvPicPr>
          <p:cNvPr id="558" name="Google Shape;558;p41"/>
          <p:cNvPicPr preferRelativeResize="0"/>
          <p:nvPr/>
        </p:nvPicPr>
        <p:blipFill rotWithShape="1">
          <a:blip r:embed="rId5">
            <a:alphaModFix/>
          </a:blip>
          <a:srcRect b="0" l="0" r="0" t="0"/>
          <a:stretch/>
        </p:blipFill>
        <p:spPr>
          <a:xfrm>
            <a:off x="4928500" y="3766809"/>
            <a:ext cx="704400" cy="704400"/>
          </a:xfrm>
          <a:prstGeom prst="rect">
            <a:avLst/>
          </a:prstGeom>
          <a:noFill/>
          <a:ln>
            <a:noFill/>
          </a:ln>
        </p:spPr>
      </p:pic>
      <p:pic>
        <p:nvPicPr>
          <p:cNvPr id="559" name="Google Shape;559;p41"/>
          <p:cNvPicPr preferRelativeResize="0"/>
          <p:nvPr/>
        </p:nvPicPr>
        <p:blipFill rotWithShape="1">
          <a:blip r:embed="rId6">
            <a:alphaModFix/>
          </a:blip>
          <a:srcRect b="0" l="0" r="25020" t="0"/>
          <a:stretch/>
        </p:blipFill>
        <p:spPr>
          <a:xfrm>
            <a:off x="7240600" y="4682000"/>
            <a:ext cx="3656533" cy="1676400"/>
          </a:xfrm>
          <a:prstGeom prst="rect">
            <a:avLst/>
          </a:prstGeom>
          <a:noFill/>
          <a:ln cap="flat" cmpd="sng" w="9525">
            <a:solidFill>
              <a:schemeClr val="dk2"/>
            </a:solidFill>
            <a:prstDash val="solid"/>
            <a:round/>
            <a:headEnd len="sm" w="sm" type="none"/>
            <a:tailEnd len="sm" w="sm" type="none"/>
          </a:ln>
        </p:spPr>
      </p:pic>
      <p:pic>
        <p:nvPicPr>
          <p:cNvPr id="560" name="Google Shape;560;p41"/>
          <p:cNvPicPr preferRelativeResize="0"/>
          <p:nvPr/>
        </p:nvPicPr>
        <p:blipFill rotWithShape="1">
          <a:blip r:embed="rId7">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nvSpPr>
        <p:spPr>
          <a:xfrm>
            <a:off x="503400" y="1857167"/>
            <a:ext cx="11031200" cy="852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i="1" lang="en" sz="2400">
                <a:solidFill>
                  <a:srgbClr val="222222"/>
                </a:solidFill>
                <a:latin typeface="Trebuchet MS"/>
                <a:ea typeface="Trebuchet MS"/>
                <a:cs typeface="Trebuchet MS"/>
                <a:sym typeface="Trebuchet MS"/>
              </a:rPr>
              <a:t>Group by functions should not be included in the group-by clause</a:t>
            </a:r>
            <a:endParaRPr i="1" sz="2400">
              <a:solidFill>
                <a:srgbClr val="222222"/>
              </a:solidFill>
              <a:latin typeface="Trebuchet MS"/>
              <a:ea typeface="Trebuchet MS"/>
              <a:cs typeface="Trebuchet MS"/>
              <a:sym typeface="Trebuchet MS"/>
            </a:endParaRPr>
          </a:p>
        </p:txBody>
      </p:sp>
      <p:sp>
        <p:nvSpPr>
          <p:cNvPr id="566" name="Google Shape;566;p4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67" name="Google Shape;567;p4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68" name="Google Shape;568;p4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69" name="Google Shape;569;p42"/>
          <p:cNvSpPr txBox="1"/>
          <p:nvPr/>
        </p:nvSpPr>
        <p:spPr>
          <a:xfrm>
            <a:off x="418367" y="2933533"/>
            <a:ext cx="5274400" cy="1698232"/>
          </a:xfrm>
          <a:prstGeom prst="rect">
            <a:avLst/>
          </a:prstGeom>
          <a:noFill/>
          <a:ln cap="flat" cmpd="sng" w="9525">
            <a:solidFill>
              <a:srgbClr val="FF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Select dept_name, joining_month, sum(salary) From employee1 </a:t>
            </a:r>
            <a:r>
              <a:rPr b="1" lang="en" sz="2400">
                <a:solidFill>
                  <a:srgbClr val="FF0000"/>
                </a:solidFill>
                <a:latin typeface="Courier New"/>
                <a:ea typeface="Courier New"/>
                <a:cs typeface="Courier New"/>
                <a:sym typeface="Courier New"/>
              </a:rPr>
              <a:t>group by sum(salary);</a:t>
            </a:r>
            <a:endParaRPr b="1" sz="2400">
              <a:solidFill>
                <a:srgbClr val="FF0000"/>
              </a:solidFill>
              <a:latin typeface="Courier New"/>
              <a:ea typeface="Courier New"/>
              <a:cs typeface="Courier New"/>
              <a:sym typeface="Courier New"/>
            </a:endParaRPr>
          </a:p>
        </p:txBody>
      </p:sp>
      <p:sp>
        <p:nvSpPr>
          <p:cNvPr id="570" name="Google Shape;570;p42"/>
          <p:cNvSpPr txBox="1"/>
          <p:nvPr/>
        </p:nvSpPr>
        <p:spPr>
          <a:xfrm>
            <a:off x="433300" y="5291600"/>
            <a:ext cx="5594400" cy="91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000">
                <a:solidFill>
                  <a:schemeClr val="dk1"/>
                </a:solidFill>
                <a:latin typeface="Avenir"/>
                <a:ea typeface="Avenir"/>
                <a:cs typeface="Avenir"/>
                <a:sym typeface="Avenir"/>
              </a:rPr>
              <a:t>Error Code: 1056. Can't group on 'sum(salary)'</a:t>
            </a:r>
            <a:endParaRPr b="1" sz="2000">
              <a:solidFill>
                <a:schemeClr val="dk1"/>
              </a:solidFill>
              <a:latin typeface="Avenir"/>
              <a:ea typeface="Avenir"/>
              <a:cs typeface="Avenir"/>
              <a:sym typeface="Avenir"/>
            </a:endParaRPr>
          </a:p>
          <a:p>
            <a:pPr indent="0" lvl="0" marL="0" marR="0" rtl="0" algn="l">
              <a:spcBef>
                <a:spcPts val="0"/>
              </a:spcBef>
              <a:spcAft>
                <a:spcPts val="0"/>
              </a:spcAft>
              <a:buNone/>
            </a:pPr>
            <a:r>
              <a:t/>
            </a:r>
            <a:endParaRPr b="1" sz="2400">
              <a:solidFill>
                <a:schemeClr val="dk1"/>
              </a:solidFill>
              <a:latin typeface="Avenir"/>
              <a:ea typeface="Avenir"/>
              <a:cs typeface="Avenir"/>
              <a:sym typeface="Avenir"/>
            </a:endParaRPr>
          </a:p>
        </p:txBody>
      </p:sp>
      <p:sp>
        <p:nvSpPr>
          <p:cNvPr id="571" name="Google Shape;571;p42"/>
          <p:cNvSpPr txBox="1"/>
          <p:nvPr/>
        </p:nvSpPr>
        <p:spPr>
          <a:xfrm>
            <a:off x="6431667" y="2933399"/>
            <a:ext cx="5274400" cy="1698365"/>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Select dept_name, joining_month, sum(salary) From employee1</a:t>
            </a:r>
            <a:r>
              <a:rPr b="1" lang="en" sz="2400">
                <a:solidFill>
                  <a:srgbClr val="93C47D"/>
                </a:solidFill>
                <a:latin typeface="Courier New"/>
                <a:ea typeface="Courier New"/>
                <a:cs typeface="Courier New"/>
                <a:sym typeface="Courier New"/>
              </a:rPr>
              <a:t> group by dept_name, joining_month;</a:t>
            </a:r>
            <a:endParaRPr b="1" sz="2400">
              <a:solidFill>
                <a:srgbClr val="93C47D"/>
              </a:solidFill>
              <a:latin typeface="Courier New"/>
              <a:ea typeface="Courier New"/>
              <a:cs typeface="Courier New"/>
              <a:sym typeface="Courier New"/>
            </a:endParaRPr>
          </a:p>
        </p:txBody>
      </p:sp>
      <p:pic>
        <p:nvPicPr>
          <p:cNvPr id="572" name="Google Shape;572;p42"/>
          <p:cNvPicPr preferRelativeResize="0"/>
          <p:nvPr/>
        </p:nvPicPr>
        <p:blipFill rotWithShape="1">
          <a:blip r:embed="rId4">
            <a:alphaModFix/>
          </a:blip>
          <a:srcRect b="0" l="0" r="0" t="0"/>
          <a:stretch/>
        </p:blipFill>
        <p:spPr>
          <a:xfrm>
            <a:off x="11056734" y="3933799"/>
            <a:ext cx="704400" cy="704400"/>
          </a:xfrm>
          <a:prstGeom prst="rect">
            <a:avLst/>
          </a:prstGeom>
          <a:noFill/>
          <a:ln>
            <a:noFill/>
          </a:ln>
        </p:spPr>
      </p:pic>
      <p:pic>
        <p:nvPicPr>
          <p:cNvPr id="573" name="Google Shape;573;p42"/>
          <p:cNvPicPr preferRelativeResize="0"/>
          <p:nvPr/>
        </p:nvPicPr>
        <p:blipFill rotWithShape="1">
          <a:blip r:embed="rId5">
            <a:alphaModFix/>
          </a:blip>
          <a:srcRect b="0" l="0" r="0" t="0"/>
          <a:stretch/>
        </p:blipFill>
        <p:spPr>
          <a:xfrm>
            <a:off x="2680900" y="3927367"/>
            <a:ext cx="704400" cy="704400"/>
          </a:xfrm>
          <a:prstGeom prst="rect">
            <a:avLst/>
          </a:prstGeom>
          <a:noFill/>
          <a:ln>
            <a:noFill/>
          </a:ln>
        </p:spPr>
      </p:pic>
      <p:pic>
        <p:nvPicPr>
          <p:cNvPr id="574" name="Google Shape;574;p42"/>
          <p:cNvPicPr preferRelativeResize="0"/>
          <p:nvPr/>
        </p:nvPicPr>
        <p:blipFill rotWithShape="1">
          <a:blip r:embed="rId6">
            <a:alphaModFix/>
          </a:blip>
          <a:srcRect b="0" l="0" r="25020" t="0"/>
          <a:stretch/>
        </p:blipFill>
        <p:spPr>
          <a:xfrm>
            <a:off x="7240600" y="4834700"/>
            <a:ext cx="3656533" cy="1676400"/>
          </a:xfrm>
          <a:prstGeom prst="rect">
            <a:avLst/>
          </a:prstGeom>
          <a:noFill/>
          <a:ln cap="flat" cmpd="sng" w="9525">
            <a:solidFill>
              <a:schemeClr val="dk2"/>
            </a:solidFill>
            <a:prstDash val="solid"/>
            <a:round/>
            <a:headEnd len="sm" w="sm" type="none"/>
            <a:tailEnd len="sm" w="sm" type="none"/>
          </a:ln>
        </p:spPr>
      </p:pic>
      <p:pic>
        <p:nvPicPr>
          <p:cNvPr id="575" name="Google Shape;575;p42"/>
          <p:cNvPicPr preferRelativeResize="0"/>
          <p:nvPr/>
        </p:nvPicPr>
        <p:blipFill rotWithShape="1">
          <a:blip r:embed="rId7">
            <a:alphaModFix/>
          </a:blip>
          <a:srcRect b="4688" l="11594" r="10692" t="4094"/>
          <a:stretch/>
        </p:blipFill>
        <p:spPr>
          <a:xfrm>
            <a:off x="577867" y="248134"/>
            <a:ext cx="1638700" cy="1409433"/>
          </a:xfrm>
          <a:prstGeom prst="rect">
            <a:avLst/>
          </a:prstGeom>
          <a:noFill/>
          <a:ln>
            <a:noFill/>
          </a:ln>
        </p:spPr>
      </p:pic>
      <p:cxnSp>
        <p:nvCxnSpPr>
          <p:cNvPr id="576" name="Google Shape;576;p42"/>
          <p:cNvCxnSpPr/>
          <p:nvPr/>
        </p:nvCxnSpPr>
        <p:spPr>
          <a:xfrm>
            <a:off x="6131867" y="2664957"/>
            <a:ext cx="800" cy="4112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3"/>
          <p:cNvSpPr txBox="1"/>
          <p:nvPr/>
        </p:nvSpPr>
        <p:spPr>
          <a:xfrm>
            <a:off x="508000" y="1871384"/>
            <a:ext cx="11031200" cy="852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i="1" lang="en" sz="2400">
                <a:solidFill>
                  <a:srgbClr val="222222"/>
                </a:solidFill>
                <a:latin typeface="Trebuchet MS"/>
                <a:ea typeface="Trebuchet MS"/>
                <a:cs typeface="Trebuchet MS"/>
                <a:sym typeface="Trebuchet MS"/>
              </a:rPr>
              <a:t>Comparison Conditions cannot be included in the group by clause as they cannot act on grouped result set</a:t>
            </a:r>
            <a:endParaRPr i="1" sz="2133">
              <a:solidFill>
                <a:srgbClr val="222222"/>
              </a:solidFill>
              <a:latin typeface="Trebuchet MS"/>
              <a:ea typeface="Trebuchet MS"/>
              <a:cs typeface="Trebuchet MS"/>
              <a:sym typeface="Trebuchet MS"/>
            </a:endParaRPr>
          </a:p>
        </p:txBody>
      </p:sp>
      <p:sp>
        <p:nvSpPr>
          <p:cNvPr id="582" name="Google Shape;582;p4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83" name="Google Shape;583;p4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84" name="Google Shape;584;p4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85" name="Google Shape;585;p43"/>
          <p:cNvSpPr txBox="1"/>
          <p:nvPr/>
        </p:nvSpPr>
        <p:spPr>
          <a:xfrm>
            <a:off x="433300" y="5291600"/>
            <a:ext cx="5540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Avenir"/>
                <a:ea typeface="Avenir"/>
                <a:cs typeface="Avenir"/>
                <a:sym typeface="Avenir"/>
              </a:rPr>
              <a:t>Error Code: 1111. Invalid use of group function</a:t>
            </a:r>
            <a:endParaRPr b="1" sz="2400">
              <a:solidFill>
                <a:schemeClr val="dk1"/>
              </a:solidFill>
              <a:latin typeface="Avenir"/>
              <a:ea typeface="Avenir"/>
              <a:cs typeface="Avenir"/>
              <a:sym typeface="Avenir"/>
            </a:endParaRPr>
          </a:p>
        </p:txBody>
      </p:sp>
      <p:pic>
        <p:nvPicPr>
          <p:cNvPr id="586" name="Google Shape;586;p43"/>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
        <p:nvSpPr>
          <p:cNvPr id="587" name="Google Shape;587;p43"/>
          <p:cNvSpPr txBox="1"/>
          <p:nvPr/>
        </p:nvSpPr>
        <p:spPr>
          <a:xfrm>
            <a:off x="418367" y="3238332"/>
            <a:ext cx="5274400" cy="1685267"/>
          </a:xfrm>
          <a:prstGeom prst="rect">
            <a:avLst/>
          </a:prstGeom>
          <a:noFill/>
          <a:ln cap="flat" cmpd="sng" w="9525">
            <a:solidFill>
              <a:srgbClr val="FF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Select dept_name, joining_month, sum(salary) From employee1 </a:t>
            </a:r>
            <a:r>
              <a:rPr b="1" lang="en" sz="2400">
                <a:solidFill>
                  <a:srgbClr val="FF0000"/>
                </a:solidFill>
                <a:latin typeface="Courier New"/>
                <a:ea typeface="Courier New"/>
                <a:cs typeface="Courier New"/>
                <a:sym typeface="Courier New"/>
              </a:rPr>
              <a:t>group by sum(salary)  &gt; 10000;</a:t>
            </a:r>
            <a:endParaRPr b="1" sz="2400">
              <a:solidFill>
                <a:srgbClr val="FF0000"/>
              </a:solidFill>
              <a:latin typeface="Courier New"/>
              <a:ea typeface="Courier New"/>
              <a:cs typeface="Courier New"/>
              <a:sym typeface="Courier New"/>
            </a:endParaRPr>
          </a:p>
        </p:txBody>
      </p:sp>
      <p:pic>
        <p:nvPicPr>
          <p:cNvPr id="588" name="Google Shape;588;p43"/>
          <p:cNvPicPr preferRelativeResize="0"/>
          <p:nvPr/>
        </p:nvPicPr>
        <p:blipFill rotWithShape="1">
          <a:blip r:embed="rId5">
            <a:alphaModFix/>
          </a:blip>
          <a:srcRect b="0" l="0" r="0" t="0"/>
          <a:stretch/>
        </p:blipFill>
        <p:spPr>
          <a:xfrm>
            <a:off x="4855717" y="4219200"/>
            <a:ext cx="704400" cy="704400"/>
          </a:xfrm>
          <a:prstGeom prst="rect">
            <a:avLst/>
          </a:prstGeom>
          <a:noFill/>
          <a:ln>
            <a:noFill/>
          </a:ln>
        </p:spPr>
      </p:pic>
      <p:cxnSp>
        <p:nvCxnSpPr>
          <p:cNvPr id="589" name="Google Shape;589;p43"/>
          <p:cNvCxnSpPr/>
          <p:nvPr/>
        </p:nvCxnSpPr>
        <p:spPr>
          <a:xfrm>
            <a:off x="6131867" y="2664957"/>
            <a:ext cx="800" cy="4112400"/>
          </a:xfrm>
          <a:prstGeom prst="straightConnector1">
            <a:avLst/>
          </a:prstGeom>
          <a:noFill/>
          <a:ln cap="flat" cmpd="sng" w="9525">
            <a:solidFill>
              <a:schemeClr val="dk2"/>
            </a:solidFill>
            <a:prstDash val="solid"/>
            <a:round/>
            <a:headEnd len="sm" w="sm" type="none"/>
            <a:tailEnd len="sm" w="sm" type="none"/>
          </a:ln>
        </p:spPr>
      </p:cxnSp>
      <p:sp>
        <p:nvSpPr>
          <p:cNvPr id="590" name="Google Shape;590;p43"/>
          <p:cNvSpPr txBox="1"/>
          <p:nvPr/>
        </p:nvSpPr>
        <p:spPr>
          <a:xfrm>
            <a:off x="6431667" y="3238199"/>
            <a:ext cx="5274400" cy="1903927"/>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Select dept_name, joining_month, sum(salary) From employee1 </a:t>
            </a:r>
            <a:r>
              <a:rPr b="1" lang="en" sz="2400">
                <a:solidFill>
                  <a:srgbClr val="93C47D"/>
                </a:solidFill>
                <a:latin typeface="Courier New"/>
                <a:ea typeface="Courier New"/>
                <a:cs typeface="Courier New"/>
                <a:sym typeface="Courier New"/>
              </a:rPr>
              <a:t>group by dept_name, joining_month &gt; 10000; </a:t>
            </a:r>
            <a:endParaRPr b="1" sz="2400">
              <a:solidFill>
                <a:srgbClr val="93C47D"/>
              </a:solidFill>
              <a:latin typeface="Courier New"/>
              <a:ea typeface="Courier New"/>
              <a:cs typeface="Courier New"/>
              <a:sym typeface="Courier New"/>
            </a:endParaRPr>
          </a:p>
        </p:txBody>
      </p:sp>
      <p:pic>
        <p:nvPicPr>
          <p:cNvPr id="591" name="Google Shape;591;p43"/>
          <p:cNvPicPr preferRelativeResize="0"/>
          <p:nvPr/>
        </p:nvPicPr>
        <p:blipFill rotWithShape="1">
          <a:blip r:embed="rId6">
            <a:alphaModFix/>
          </a:blip>
          <a:srcRect b="0" l="0" r="0" t="0"/>
          <a:stretch/>
        </p:blipFill>
        <p:spPr>
          <a:xfrm>
            <a:off x="11052134" y="3900616"/>
            <a:ext cx="704400" cy="704400"/>
          </a:xfrm>
          <a:prstGeom prst="rect">
            <a:avLst/>
          </a:prstGeom>
          <a:noFill/>
          <a:ln>
            <a:noFill/>
          </a:ln>
        </p:spPr>
      </p:pic>
      <p:pic>
        <p:nvPicPr>
          <p:cNvPr id="592" name="Google Shape;592;p43"/>
          <p:cNvPicPr preferRelativeResize="0"/>
          <p:nvPr/>
        </p:nvPicPr>
        <p:blipFill rotWithShape="1">
          <a:blip r:embed="rId7">
            <a:alphaModFix/>
          </a:blip>
          <a:srcRect b="0" l="0" r="0" t="0"/>
          <a:stretch/>
        </p:blipFill>
        <p:spPr>
          <a:xfrm>
            <a:off x="7170333" y="5142127"/>
            <a:ext cx="3556000" cy="1460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4"/>
          <p:cNvSpPr txBox="1"/>
          <p:nvPr/>
        </p:nvSpPr>
        <p:spPr>
          <a:xfrm>
            <a:off x="503400" y="1952567"/>
            <a:ext cx="11031200" cy="4022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WHERE clause with conditions can be issued before the group-by clause in order to filter the records and then apply Group By feature</a:t>
            </a:r>
            <a:endParaRPr sz="2133">
              <a:solidFill>
                <a:srgbClr val="222222"/>
              </a:solidFill>
              <a:latin typeface="Avenir"/>
              <a:ea typeface="Avenir"/>
              <a:cs typeface="Avenir"/>
              <a:sym typeface="Avenir"/>
            </a:endParaRPr>
          </a:p>
          <a:p>
            <a:pPr indent="0" lvl="0" marL="609585" marR="0" rtl="0" algn="l">
              <a:lnSpc>
                <a:spcPct val="115000"/>
              </a:lnSpc>
              <a:spcBef>
                <a:spcPts val="1333"/>
              </a:spcBef>
              <a:spcAft>
                <a:spcPts val="0"/>
              </a:spcAft>
              <a:buNone/>
            </a:pPr>
            <a:r>
              <a:t/>
            </a:r>
            <a:endParaRPr sz="2133">
              <a:solidFill>
                <a:srgbClr val="222222"/>
              </a:solidFill>
              <a:latin typeface="Avenir"/>
              <a:ea typeface="Avenir"/>
              <a:cs typeface="Avenir"/>
              <a:sym typeface="Avenir"/>
            </a:endParaRPr>
          </a:p>
          <a:p>
            <a:pPr indent="-440255" lvl="0" marL="609585" marR="0" rtl="0" algn="l">
              <a:lnSpc>
                <a:spcPct val="115000"/>
              </a:lnSpc>
              <a:spcBef>
                <a:spcPts val="1333"/>
              </a:spcBef>
              <a:spcAft>
                <a:spcPts val="0"/>
              </a:spcAft>
              <a:buClr>
                <a:srgbClr val="222222"/>
              </a:buClr>
              <a:buSzPts val="1600"/>
              <a:buFont typeface="Avenir"/>
              <a:buChar char="●"/>
            </a:pPr>
            <a:r>
              <a:rPr lang="en" sz="2133">
                <a:solidFill>
                  <a:srgbClr val="222222"/>
                </a:solidFill>
                <a:latin typeface="Avenir"/>
                <a:ea typeface="Avenir"/>
                <a:cs typeface="Avenir"/>
                <a:sym typeface="Avenir"/>
              </a:rPr>
              <a:t>But , WHERE clause should always mention before the GROUP BY</a:t>
            </a:r>
            <a:endParaRPr sz="2133">
              <a:solidFill>
                <a:srgbClr val="222222"/>
              </a:solidFill>
              <a:latin typeface="Avenir"/>
              <a:ea typeface="Avenir"/>
              <a:cs typeface="Avenir"/>
              <a:sym typeface="Avenir"/>
            </a:endParaRPr>
          </a:p>
          <a:p>
            <a:pPr indent="-440255" lvl="1" marL="1219170" marR="0" rtl="0" algn="l">
              <a:lnSpc>
                <a:spcPct val="115000"/>
              </a:lnSpc>
              <a:spcBef>
                <a:spcPts val="0"/>
              </a:spcBef>
              <a:spcAft>
                <a:spcPts val="0"/>
              </a:spcAft>
              <a:buClr>
                <a:srgbClr val="222222"/>
              </a:buClr>
              <a:buSzPts val="1600"/>
              <a:buFont typeface="Avenir"/>
              <a:buChar char="○"/>
            </a:pPr>
            <a:r>
              <a:rPr b="0" i="0" lang="en" sz="2133" u="none" cap="none" strike="noStrike">
                <a:solidFill>
                  <a:srgbClr val="222222"/>
                </a:solidFill>
                <a:latin typeface="Avenir"/>
                <a:ea typeface="Avenir"/>
                <a:cs typeface="Avenir"/>
                <a:sym typeface="Avenir"/>
              </a:rPr>
              <a:t>Grouping columns should have less unique values.   </a:t>
            </a:r>
            <a:endParaRPr b="0" i="0" sz="2133" u="none" cap="none" strike="noStrike">
              <a:solidFill>
                <a:srgbClr val="222222"/>
              </a:solidFill>
              <a:latin typeface="Avenir"/>
              <a:ea typeface="Avenir"/>
              <a:cs typeface="Avenir"/>
              <a:sym typeface="Avenir"/>
            </a:endParaRPr>
          </a:p>
          <a:p>
            <a:pPr indent="-440255" lvl="1" marL="1219170" marR="0" rtl="0" algn="l">
              <a:lnSpc>
                <a:spcPct val="115000"/>
              </a:lnSpc>
              <a:spcBef>
                <a:spcPts val="0"/>
              </a:spcBef>
              <a:spcAft>
                <a:spcPts val="0"/>
              </a:spcAft>
              <a:buClr>
                <a:srgbClr val="222222"/>
              </a:buClr>
              <a:buSzPts val="1600"/>
              <a:buFont typeface="Avenir"/>
              <a:buChar char="○"/>
            </a:pPr>
            <a:r>
              <a:rPr b="0" i="0" lang="en" sz="2133" u="none" cap="none" strike="noStrike">
                <a:solidFill>
                  <a:srgbClr val="222222"/>
                </a:solidFill>
                <a:latin typeface="Avenir"/>
                <a:ea typeface="Avenir"/>
                <a:cs typeface="Avenir"/>
                <a:sym typeface="Avenir"/>
              </a:rPr>
              <a:t>Grouping columns should  be primary business entities and facts and should not contain transactional data. </a:t>
            </a:r>
            <a:endParaRPr b="0" i="0" sz="2133" u="none" cap="none" strike="noStrike">
              <a:solidFill>
                <a:srgbClr val="222222"/>
              </a:solidFill>
              <a:latin typeface="Avenir"/>
              <a:ea typeface="Avenir"/>
              <a:cs typeface="Avenir"/>
              <a:sym typeface="Avenir"/>
            </a:endParaRPr>
          </a:p>
          <a:p>
            <a:pPr indent="0" lvl="0" marL="1219170" marR="0" rtl="0" algn="l">
              <a:lnSpc>
                <a:spcPct val="115000"/>
              </a:lnSpc>
              <a:spcBef>
                <a:spcPts val="1333"/>
              </a:spcBef>
              <a:spcAft>
                <a:spcPts val="1333"/>
              </a:spcAft>
              <a:buNone/>
            </a:pPr>
            <a:r>
              <a:rPr lang="en" sz="2133">
                <a:solidFill>
                  <a:srgbClr val="222222"/>
                </a:solidFill>
                <a:latin typeface="Avenir"/>
                <a:ea typeface="Avenir"/>
                <a:cs typeface="Avenir"/>
                <a:sym typeface="Avenir"/>
              </a:rPr>
              <a:t>Ex: dept , month – are less unique and summarizing the results are easy for grouping on these columns</a:t>
            </a:r>
            <a:endParaRPr sz="2133">
              <a:solidFill>
                <a:srgbClr val="222222"/>
              </a:solidFill>
              <a:latin typeface="Avenir"/>
              <a:ea typeface="Avenir"/>
              <a:cs typeface="Avenir"/>
              <a:sym typeface="Avenir"/>
            </a:endParaRPr>
          </a:p>
        </p:txBody>
      </p:sp>
      <p:sp>
        <p:nvSpPr>
          <p:cNvPr id="598" name="Google Shape;598;p4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99" name="Google Shape;599;p4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00" name="Google Shape;600;p4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01" name="Google Shape;601;p4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Some other Restriction on Grouped Queries</a:t>
            </a:r>
            <a:endParaRPr sz="3200">
              <a:solidFill>
                <a:srgbClr val="434343"/>
              </a:solidFill>
              <a:latin typeface="Avenir"/>
              <a:ea typeface="Avenir"/>
              <a:cs typeface="Avenir"/>
              <a:sym typeface="Aveni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07" name="Google Shape;607;p4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08" name="Google Shape;608;p4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09" name="Google Shape;609;p45"/>
          <p:cNvSpPr txBox="1"/>
          <p:nvPr/>
        </p:nvSpPr>
        <p:spPr>
          <a:xfrm>
            <a:off x="621567" y="2972739"/>
            <a:ext cx="5274400" cy="1090800"/>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chemeClr val="dk1"/>
                </a:solidFill>
                <a:latin typeface="Courier New"/>
                <a:ea typeface="Courier New"/>
                <a:cs typeface="Courier New"/>
                <a:sym typeface="Courier New"/>
              </a:rPr>
              <a:t>Select salary, sum(salary) From employee1 group by salary;</a:t>
            </a:r>
            <a:endParaRPr b="1" sz="2133">
              <a:solidFill>
                <a:srgbClr val="FF0000"/>
              </a:solidFill>
              <a:latin typeface="Courier New"/>
              <a:ea typeface="Courier New"/>
              <a:cs typeface="Courier New"/>
              <a:sym typeface="Courier New"/>
            </a:endParaRPr>
          </a:p>
        </p:txBody>
      </p:sp>
      <p:sp>
        <p:nvSpPr>
          <p:cNvPr id="610" name="Google Shape;610;p45"/>
          <p:cNvSpPr txBox="1"/>
          <p:nvPr/>
        </p:nvSpPr>
        <p:spPr>
          <a:xfrm>
            <a:off x="6502400" y="2895559"/>
            <a:ext cx="5274400" cy="1090800"/>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000">
                <a:solidFill>
                  <a:schemeClr val="dk1"/>
                </a:solidFill>
                <a:latin typeface="Courier New"/>
                <a:ea typeface="Courier New"/>
                <a:cs typeface="Courier New"/>
                <a:sym typeface="Courier New"/>
              </a:rPr>
              <a:t>Select dept_name, joining_month, sum(salary) From employee1 group by dept_name, joining_month ; </a:t>
            </a:r>
            <a:endParaRPr b="1" sz="2000">
              <a:solidFill>
                <a:srgbClr val="93C47D"/>
              </a:solidFill>
              <a:latin typeface="Courier New"/>
              <a:ea typeface="Courier New"/>
              <a:cs typeface="Courier New"/>
              <a:sym typeface="Courier New"/>
            </a:endParaRPr>
          </a:p>
        </p:txBody>
      </p:sp>
      <p:cxnSp>
        <p:nvCxnSpPr>
          <p:cNvPr id="611" name="Google Shape;611;p45"/>
          <p:cNvCxnSpPr/>
          <p:nvPr/>
        </p:nvCxnSpPr>
        <p:spPr>
          <a:xfrm>
            <a:off x="6170700" y="1524000"/>
            <a:ext cx="2800" cy="5208800"/>
          </a:xfrm>
          <a:prstGeom prst="straightConnector1">
            <a:avLst/>
          </a:prstGeom>
          <a:noFill/>
          <a:ln cap="flat" cmpd="sng" w="9525">
            <a:solidFill>
              <a:schemeClr val="dk2"/>
            </a:solidFill>
            <a:prstDash val="solid"/>
            <a:round/>
            <a:headEnd len="sm" w="sm" type="none"/>
            <a:tailEnd len="sm" w="sm" type="none"/>
          </a:ln>
        </p:spPr>
      </p:cxnSp>
      <p:sp>
        <p:nvSpPr>
          <p:cNvPr id="612" name="Google Shape;612;p45"/>
          <p:cNvSpPr txBox="1"/>
          <p:nvPr/>
        </p:nvSpPr>
        <p:spPr>
          <a:xfrm>
            <a:off x="1524000" y="1971533"/>
            <a:ext cx="3308000" cy="53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Avenir"/>
                <a:ea typeface="Avenir"/>
                <a:cs typeface="Avenir"/>
                <a:sym typeface="Avenir"/>
              </a:rPr>
              <a:t>No Summarized Results</a:t>
            </a:r>
            <a:endParaRPr b="1" sz="2400">
              <a:solidFill>
                <a:schemeClr val="dk1"/>
              </a:solidFill>
              <a:latin typeface="Avenir"/>
              <a:ea typeface="Avenir"/>
              <a:cs typeface="Avenir"/>
              <a:sym typeface="Avenir"/>
            </a:endParaRPr>
          </a:p>
        </p:txBody>
      </p:sp>
      <p:sp>
        <p:nvSpPr>
          <p:cNvPr id="613" name="Google Shape;613;p45"/>
          <p:cNvSpPr txBox="1"/>
          <p:nvPr/>
        </p:nvSpPr>
        <p:spPr>
          <a:xfrm>
            <a:off x="7315200" y="1929700"/>
            <a:ext cx="3445600" cy="53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Avenir"/>
                <a:ea typeface="Avenir"/>
                <a:cs typeface="Avenir"/>
                <a:sym typeface="Avenir"/>
              </a:rPr>
              <a:t>Accurate Summary Results</a:t>
            </a:r>
            <a:endParaRPr b="1" sz="2400">
              <a:solidFill>
                <a:schemeClr val="dk1"/>
              </a:solidFill>
              <a:latin typeface="Avenir"/>
              <a:ea typeface="Avenir"/>
              <a:cs typeface="Avenir"/>
              <a:sym typeface="Avenir"/>
            </a:endParaRPr>
          </a:p>
        </p:txBody>
      </p:sp>
      <p:pic>
        <p:nvPicPr>
          <p:cNvPr id="614" name="Google Shape;614;p45"/>
          <p:cNvPicPr preferRelativeResize="0"/>
          <p:nvPr/>
        </p:nvPicPr>
        <p:blipFill rotWithShape="1">
          <a:blip r:embed="rId4">
            <a:alphaModFix/>
          </a:blip>
          <a:srcRect b="0" l="0" r="0" t="0"/>
          <a:stretch/>
        </p:blipFill>
        <p:spPr>
          <a:xfrm>
            <a:off x="2228751" y="4189406"/>
            <a:ext cx="1898508" cy="2388061"/>
          </a:xfrm>
          <a:prstGeom prst="rect">
            <a:avLst/>
          </a:prstGeom>
          <a:noFill/>
          <a:ln cap="flat" cmpd="sng" w="9525">
            <a:solidFill>
              <a:schemeClr val="dk2"/>
            </a:solidFill>
            <a:prstDash val="solid"/>
            <a:round/>
            <a:headEnd len="sm" w="sm" type="none"/>
            <a:tailEnd len="sm" w="sm" type="none"/>
          </a:ln>
        </p:spPr>
      </p:pic>
      <p:pic>
        <p:nvPicPr>
          <p:cNvPr id="615" name="Google Shape;615;p45"/>
          <p:cNvPicPr preferRelativeResize="0"/>
          <p:nvPr/>
        </p:nvPicPr>
        <p:blipFill rotWithShape="1">
          <a:blip r:embed="rId5">
            <a:alphaModFix/>
          </a:blip>
          <a:srcRect b="0" l="0" r="25020" t="0"/>
          <a:stretch/>
        </p:blipFill>
        <p:spPr>
          <a:xfrm>
            <a:off x="7240600" y="4377200"/>
            <a:ext cx="3656533" cy="1676400"/>
          </a:xfrm>
          <a:prstGeom prst="rect">
            <a:avLst/>
          </a:prstGeom>
          <a:noFill/>
          <a:ln cap="flat" cmpd="sng" w="9525">
            <a:solidFill>
              <a:schemeClr val="dk2"/>
            </a:solidFill>
            <a:prstDash val="solid"/>
            <a:round/>
            <a:headEnd len="sm" w="sm" type="none"/>
            <a:tailEnd len="sm" w="sm" type="none"/>
          </a:ln>
        </p:spPr>
      </p:pic>
      <p:sp>
        <p:nvSpPr>
          <p:cNvPr id="616" name="Google Shape;616;p4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Some other Restriction on Grouped Queries</a:t>
            </a:r>
            <a:endParaRPr sz="3200">
              <a:solidFill>
                <a:srgbClr val="434343"/>
              </a:solidFill>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6"/>
          <p:cNvSpPr txBox="1"/>
          <p:nvPr/>
        </p:nvSpPr>
        <p:spPr>
          <a:xfrm>
            <a:off x="513633" y="2488300"/>
            <a:ext cx="8906400" cy="22372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Null Values in Grouping Columns</a:t>
            </a:r>
            <a:endParaRPr sz="6667">
              <a:solidFill>
                <a:srgbClr val="7F7F7F"/>
              </a:solidFill>
              <a:latin typeface="Calibri"/>
              <a:ea typeface="Calibri"/>
              <a:cs typeface="Calibri"/>
              <a:sym typeface="Calibri"/>
            </a:endParaRPr>
          </a:p>
        </p:txBody>
      </p:sp>
      <p:sp>
        <p:nvSpPr>
          <p:cNvPr id="623" name="Google Shape;623;p4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24" name="Google Shape;624;p4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25" name="Google Shape;625;p4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7"/>
          <p:cNvSpPr txBox="1"/>
          <p:nvPr/>
        </p:nvSpPr>
        <p:spPr>
          <a:xfrm>
            <a:off x="508000" y="1552367"/>
            <a:ext cx="11004000" cy="1196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If  joining month of few employees is unknown and NULL exists in the joining_month column, then the salary is still calculated to show aggregate summary of salaries for those NULL values of the joining_month column </a:t>
            </a:r>
            <a:endParaRPr sz="2133">
              <a:solidFill>
                <a:srgbClr val="222222"/>
              </a:solidFill>
              <a:latin typeface="Avenir"/>
              <a:ea typeface="Avenir"/>
              <a:cs typeface="Avenir"/>
              <a:sym typeface="Avenir"/>
            </a:endParaRPr>
          </a:p>
        </p:txBody>
      </p:sp>
      <p:sp>
        <p:nvSpPr>
          <p:cNvPr id="631" name="Google Shape;631;p4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32" name="Google Shape;632;p4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33" name="Google Shape;633;p4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34" name="Google Shape;634;p47"/>
          <p:cNvSpPr txBox="1"/>
          <p:nvPr/>
        </p:nvSpPr>
        <p:spPr>
          <a:xfrm>
            <a:off x="1205500" y="2927833"/>
            <a:ext cx="10166400" cy="10756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dept_name , joining_month , sum(salary) From employee1 group by dept_name , joining_month;</a:t>
            </a:r>
            <a:endParaRPr b="1" sz="2133">
              <a:solidFill>
                <a:schemeClr val="dk1"/>
              </a:solidFill>
              <a:latin typeface="Courier New"/>
              <a:ea typeface="Courier New"/>
              <a:cs typeface="Courier New"/>
              <a:sym typeface="Courier New"/>
            </a:endParaRPr>
          </a:p>
        </p:txBody>
      </p:sp>
      <p:sp>
        <p:nvSpPr>
          <p:cNvPr id="635" name="Google Shape;635;p47"/>
          <p:cNvSpPr txBox="1"/>
          <p:nvPr/>
        </p:nvSpPr>
        <p:spPr>
          <a:xfrm>
            <a:off x="1144663" y="40540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636" name="Google Shape;636;p4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Null Values In Grouping Columns</a:t>
            </a:r>
            <a:endParaRPr sz="3200">
              <a:solidFill>
                <a:srgbClr val="434343"/>
              </a:solidFill>
              <a:latin typeface="Avenir"/>
              <a:ea typeface="Avenir"/>
              <a:cs typeface="Avenir"/>
              <a:sym typeface="Avenir"/>
            </a:endParaRPr>
          </a:p>
        </p:txBody>
      </p:sp>
      <p:cxnSp>
        <p:nvCxnSpPr>
          <p:cNvPr id="637" name="Google Shape;637;p47"/>
          <p:cNvCxnSpPr/>
          <p:nvPr/>
        </p:nvCxnSpPr>
        <p:spPr>
          <a:xfrm>
            <a:off x="2645676" y="5643792"/>
            <a:ext cx="5054400" cy="10000"/>
          </a:xfrm>
          <a:prstGeom prst="straightConnector1">
            <a:avLst/>
          </a:prstGeom>
          <a:noFill/>
          <a:ln cap="flat" cmpd="sng" w="9525">
            <a:solidFill>
              <a:srgbClr val="6FA8DC"/>
            </a:solidFill>
            <a:prstDash val="solid"/>
            <a:round/>
            <a:headEnd len="sm" w="sm" type="none"/>
            <a:tailEnd len="med" w="med" type="triangle"/>
          </a:ln>
        </p:spPr>
      </p:cxnSp>
      <p:sp>
        <p:nvSpPr>
          <p:cNvPr id="638" name="Google Shape;638;p47"/>
          <p:cNvSpPr txBox="1"/>
          <p:nvPr/>
        </p:nvSpPr>
        <p:spPr>
          <a:xfrm>
            <a:off x="7708967" y="5102867"/>
            <a:ext cx="3890800" cy="10184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733">
                <a:solidFill>
                  <a:srgbClr val="FFFFFF"/>
                </a:solidFill>
                <a:latin typeface="Avenir"/>
                <a:ea typeface="Avenir"/>
                <a:cs typeface="Avenir"/>
                <a:sym typeface="Avenir"/>
              </a:rPr>
              <a:t>Shows the aggregate summary of salaries for those NULL values of the month.</a:t>
            </a:r>
            <a:endParaRPr sz="1733">
              <a:solidFill>
                <a:srgbClr val="FFFFFF"/>
              </a:solidFill>
              <a:latin typeface="Avenir"/>
              <a:ea typeface="Avenir"/>
              <a:cs typeface="Avenir"/>
              <a:sym typeface="Avenir"/>
            </a:endParaRPr>
          </a:p>
        </p:txBody>
      </p:sp>
      <p:pic>
        <p:nvPicPr>
          <p:cNvPr id="639" name="Google Shape;639;p47"/>
          <p:cNvPicPr preferRelativeResize="0"/>
          <p:nvPr/>
        </p:nvPicPr>
        <p:blipFill rotWithShape="1">
          <a:blip r:embed="rId4">
            <a:alphaModFix/>
          </a:blip>
          <a:srcRect b="0" l="0" r="0" t="0"/>
          <a:stretch/>
        </p:blipFill>
        <p:spPr>
          <a:xfrm>
            <a:off x="1650599" y="4720734"/>
            <a:ext cx="3534600" cy="166843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8"/>
          <p:cNvSpPr txBox="1"/>
          <p:nvPr/>
        </p:nvSpPr>
        <p:spPr>
          <a:xfrm>
            <a:off x="513633" y="2488300"/>
            <a:ext cx="9888400" cy="22372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Aggregation With Having Clause</a:t>
            </a:r>
            <a:endParaRPr sz="6667">
              <a:solidFill>
                <a:srgbClr val="7F7F7F"/>
              </a:solidFill>
              <a:latin typeface="Calibri"/>
              <a:ea typeface="Calibri"/>
              <a:cs typeface="Calibri"/>
              <a:sym typeface="Calibri"/>
            </a:endParaRPr>
          </a:p>
        </p:txBody>
      </p:sp>
      <p:sp>
        <p:nvSpPr>
          <p:cNvPr id="646" name="Google Shape;646;p4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47" name="Google Shape;647;p4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48" name="Google Shape;648;p4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9"/>
          <p:cNvSpPr txBox="1"/>
          <p:nvPr/>
        </p:nvSpPr>
        <p:spPr>
          <a:xfrm>
            <a:off x="518067" y="1839433"/>
            <a:ext cx="10627600" cy="5476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Find the department where the collective salary is more than 35000 each using aggregation with having clause as below:</a:t>
            </a:r>
            <a:endParaRPr sz="2133">
              <a:solidFill>
                <a:srgbClr val="222222"/>
              </a:solidFill>
              <a:latin typeface="Avenir"/>
              <a:ea typeface="Avenir"/>
              <a:cs typeface="Avenir"/>
              <a:sym typeface="Avenir"/>
            </a:endParaRPr>
          </a:p>
        </p:txBody>
      </p:sp>
      <p:sp>
        <p:nvSpPr>
          <p:cNvPr id="654" name="Google Shape;654;p4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55" name="Google Shape;655;p4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56" name="Google Shape;656;p4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57" name="Google Shape;657;p49"/>
          <p:cNvSpPr txBox="1"/>
          <p:nvPr/>
        </p:nvSpPr>
        <p:spPr>
          <a:xfrm>
            <a:off x="642600" y="2869501"/>
            <a:ext cx="10906800" cy="1080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joining_month</a:t>
            </a:r>
            <a:r>
              <a:rPr b="1" lang="en" sz="2133">
                <a:solidFill>
                  <a:schemeClr val="dk1"/>
                </a:solidFill>
                <a:latin typeface="Courier New"/>
                <a:ea typeface="Courier New"/>
                <a:cs typeface="Courier New"/>
                <a:sym typeface="Courier New"/>
              </a:rPr>
              <a:t>, </a:t>
            </a:r>
            <a:r>
              <a:rPr lang="en" sz="2133">
                <a:solidFill>
                  <a:schemeClr val="dk1"/>
                </a:solidFill>
                <a:latin typeface="Courier New"/>
                <a:ea typeface="Courier New"/>
                <a:cs typeface="Courier New"/>
                <a:sym typeface="Courier New"/>
              </a:rPr>
              <a:t>dept_name </a:t>
            </a:r>
            <a:r>
              <a:rPr b="1" lang="en" sz="2133">
                <a:solidFill>
                  <a:schemeClr val="dk1"/>
                </a:solidFill>
                <a:latin typeface="Courier New"/>
                <a:ea typeface="Courier New"/>
                <a:cs typeface="Courier New"/>
                <a:sym typeface="Courier New"/>
              </a:rPr>
              <a:t>, sum(</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employee1 </a:t>
            </a:r>
            <a:r>
              <a:rPr b="1" lang="en" sz="2133">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joining_month</a:t>
            </a:r>
            <a:r>
              <a:rPr b="1" lang="en" sz="2133">
                <a:solidFill>
                  <a:schemeClr val="dk1"/>
                </a:solidFill>
                <a:latin typeface="Courier New"/>
                <a:ea typeface="Courier New"/>
                <a:cs typeface="Courier New"/>
                <a:sym typeface="Courier New"/>
              </a:rPr>
              <a:t>, </a:t>
            </a:r>
            <a:r>
              <a:rPr lang="en" sz="2133">
                <a:solidFill>
                  <a:schemeClr val="dk1"/>
                </a:solidFill>
                <a:latin typeface="Courier New"/>
                <a:ea typeface="Courier New"/>
                <a:cs typeface="Courier New"/>
                <a:sym typeface="Courier New"/>
              </a:rPr>
              <a:t>dept_name </a:t>
            </a:r>
            <a:r>
              <a:rPr b="1" lang="en" sz="2133">
                <a:solidFill>
                  <a:schemeClr val="dk1"/>
                </a:solidFill>
                <a:latin typeface="Courier New"/>
                <a:ea typeface="Courier New"/>
                <a:cs typeface="Courier New"/>
                <a:sym typeface="Courier New"/>
              </a:rPr>
              <a:t> having sum(</a:t>
            </a:r>
            <a:r>
              <a:rPr lang="en" sz="2133">
                <a:solidFill>
                  <a:schemeClr val="dk1"/>
                </a:solidFill>
                <a:latin typeface="Courier New"/>
                <a:ea typeface="Courier New"/>
                <a:cs typeface="Courier New"/>
                <a:sym typeface="Courier New"/>
              </a:rPr>
              <a:t>salary</a:t>
            </a:r>
            <a:r>
              <a:rPr b="1" lang="en" sz="2133">
                <a:solidFill>
                  <a:schemeClr val="dk1"/>
                </a:solidFill>
                <a:latin typeface="Courier New"/>
                <a:ea typeface="Courier New"/>
                <a:cs typeface="Courier New"/>
                <a:sym typeface="Courier New"/>
              </a:rPr>
              <a:t>) &gt; </a:t>
            </a:r>
            <a:r>
              <a:rPr lang="en" sz="2133">
                <a:solidFill>
                  <a:schemeClr val="dk1"/>
                </a:solidFill>
                <a:latin typeface="Courier New"/>
                <a:ea typeface="Courier New"/>
                <a:cs typeface="Courier New"/>
                <a:sym typeface="Courier New"/>
              </a:rPr>
              <a:t>35000</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658" name="Google Shape;658;p49"/>
          <p:cNvSpPr txBox="1"/>
          <p:nvPr/>
        </p:nvSpPr>
        <p:spPr>
          <a:xfrm>
            <a:off x="2465463" y="40540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659" name="Google Shape;659;p4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Aggregation with Having Clause</a:t>
            </a:r>
            <a:endParaRPr sz="3200">
              <a:solidFill>
                <a:srgbClr val="434343"/>
              </a:solidFill>
              <a:latin typeface="Avenir"/>
              <a:ea typeface="Avenir"/>
              <a:cs typeface="Avenir"/>
              <a:sym typeface="Avenir"/>
            </a:endParaRPr>
          </a:p>
        </p:txBody>
      </p:sp>
      <p:pic>
        <p:nvPicPr>
          <p:cNvPr id="660" name="Google Shape;660;p49"/>
          <p:cNvPicPr preferRelativeResize="0"/>
          <p:nvPr/>
        </p:nvPicPr>
        <p:blipFill rotWithShape="1">
          <a:blip r:embed="rId4">
            <a:alphaModFix/>
          </a:blip>
          <a:srcRect b="0" l="1826" r="0" t="0"/>
          <a:stretch/>
        </p:blipFill>
        <p:spPr>
          <a:xfrm>
            <a:off x="4011467" y="4949901"/>
            <a:ext cx="3640800" cy="927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3200" u="none" cap="none" strike="noStrike">
                <a:solidFill>
                  <a:srgbClr val="434343"/>
                </a:solidFill>
                <a:latin typeface="Avenir"/>
                <a:ea typeface="Avenir"/>
                <a:cs typeface="Avenir"/>
                <a:sym typeface="Avenir"/>
              </a:rPr>
              <a:t>Create Table</a:t>
            </a:r>
            <a:endParaRPr b="0" i="0" sz="3200" u="none" cap="none" strike="noStrike">
              <a:solidFill>
                <a:srgbClr val="434343"/>
              </a:solidFill>
              <a:latin typeface="Avenir"/>
              <a:ea typeface="Avenir"/>
              <a:cs typeface="Avenir"/>
              <a:sym typeface="Avenir"/>
            </a:endParaRPr>
          </a:p>
        </p:txBody>
      </p:sp>
      <p:sp>
        <p:nvSpPr>
          <p:cNvPr id="126" name="Google Shape;126;p5"/>
          <p:cNvSpPr txBox="1"/>
          <p:nvPr/>
        </p:nvSpPr>
        <p:spPr>
          <a:xfrm>
            <a:off x="503400" y="15523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Before we go through each of the function one by one. Let’s first have a sample data table we’ll use to demonstrate the usage</a:t>
            </a:r>
            <a:endParaRPr b="0" i="0" sz="2133" u="none" cap="none" strike="noStrike">
              <a:solidFill>
                <a:schemeClr val="dk1"/>
              </a:solidFill>
              <a:latin typeface="Avenir"/>
              <a:ea typeface="Avenir"/>
              <a:cs typeface="Avenir"/>
              <a:sym typeface="Avenir"/>
            </a:endParaRPr>
          </a:p>
        </p:txBody>
      </p:sp>
      <p:sp>
        <p:nvSpPr>
          <p:cNvPr id="127" name="Google Shape;127;p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28" name="Google Shape;128;p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0" name="Google Shape;130;p5"/>
          <p:cNvSpPr txBox="1"/>
          <p:nvPr/>
        </p:nvSpPr>
        <p:spPr>
          <a:xfrm>
            <a:off x="1034333" y="2678167"/>
            <a:ext cx="10241600" cy="3827136"/>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i="0" lang="en" sz="2000" u="none" cap="none" strike="noStrike">
                <a:solidFill>
                  <a:srgbClr val="222222"/>
                </a:solidFill>
                <a:latin typeface="Courier New"/>
                <a:ea typeface="Courier New"/>
                <a:cs typeface="Courier New"/>
                <a:sym typeface="Courier New"/>
              </a:rPr>
              <a:t>CREATE TABLE</a:t>
            </a:r>
            <a:r>
              <a:rPr b="0" i="0" lang="en" sz="2000" u="none" cap="none" strike="noStrike">
                <a:solidFill>
                  <a:srgbClr val="222222"/>
                </a:solidFill>
                <a:latin typeface="Courier New"/>
                <a:ea typeface="Courier New"/>
                <a:cs typeface="Courier New"/>
                <a:sym typeface="Courier New"/>
              </a:rPr>
              <a:t> employee (month INT, emp_id INT, emp_name  VARCHAR(15), dept_name VARCHAR(15), salary INT );</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b="1" lang="en" sz="2000">
                <a:solidFill>
                  <a:srgbClr val="222222"/>
                </a:solidFill>
                <a:latin typeface="Courier New"/>
                <a:ea typeface="Courier New"/>
                <a:cs typeface="Courier New"/>
                <a:sym typeface="Courier New"/>
              </a:rPr>
              <a:t>INSERT INTO</a:t>
            </a:r>
            <a:r>
              <a:rPr lang="en" sz="2000">
                <a:solidFill>
                  <a:srgbClr val="222222"/>
                </a:solidFill>
                <a:latin typeface="Courier New"/>
                <a:ea typeface="Courier New"/>
                <a:cs typeface="Courier New"/>
                <a:sym typeface="Courier New"/>
              </a:rPr>
              <a:t> employee </a:t>
            </a:r>
            <a:r>
              <a:rPr b="1" lang="en" sz="2000">
                <a:solidFill>
                  <a:srgbClr val="222222"/>
                </a:solidFill>
                <a:latin typeface="Courier New"/>
                <a:ea typeface="Courier New"/>
                <a:cs typeface="Courier New"/>
                <a:sym typeface="Courier New"/>
              </a:rPr>
              <a:t>VALUES</a:t>
            </a:r>
            <a:endParaRPr b="1"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(1, 101, "Oliver", "HR", 9000),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(1, 102, "George", "IT", 8000),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(3, 103, "Harry", "HR", 20000),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(6, 104, "Jack", "IT", 110123),</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(6, 105, "Jacob", "SALES", 3000),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(12,106, "Noah", "SALES", 101000),</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(12,107, "Charlie", "IT", 123456),</a:t>
            </a:r>
            <a:endParaRPr sz="2000">
              <a:solidFill>
                <a:srgbClr val="222222"/>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222222"/>
                </a:solidFill>
                <a:latin typeface="Courier New"/>
                <a:ea typeface="Courier New"/>
                <a:cs typeface="Courier New"/>
                <a:sym typeface="Courier New"/>
              </a:rPr>
              <a:t>(Null, 108, "Robert", "IT", 30400);</a:t>
            </a:r>
            <a:endParaRPr sz="2000">
              <a:solidFill>
                <a:srgbClr val="222222"/>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0"/>
          <p:cNvSpPr txBox="1"/>
          <p:nvPr/>
        </p:nvSpPr>
        <p:spPr>
          <a:xfrm>
            <a:off x="513633" y="2488300"/>
            <a:ext cx="9888400" cy="22372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highlight>
                  <a:srgbClr val="FFFFFF"/>
                </a:highlight>
                <a:latin typeface="Calibri"/>
                <a:ea typeface="Calibri"/>
                <a:cs typeface="Calibri"/>
                <a:sym typeface="Calibri"/>
              </a:rPr>
              <a:t>Restriction on Grouped Search Condition</a:t>
            </a:r>
            <a:endParaRPr sz="6667">
              <a:solidFill>
                <a:srgbClr val="7F7F7F"/>
              </a:solidFill>
              <a:latin typeface="Calibri"/>
              <a:ea typeface="Calibri"/>
              <a:cs typeface="Calibri"/>
              <a:sym typeface="Calibri"/>
            </a:endParaRPr>
          </a:p>
        </p:txBody>
      </p:sp>
      <p:sp>
        <p:nvSpPr>
          <p:cNvPr id="667" name="Google Shape;667;p5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68" name="Google Shape;668;p5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69" name="Google Shape;669;p5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1"/>
          <p:cNvSpPr txBox="1"/>
          <p:nvPr/>
        </p:nvSpPr>
        <p:spPr>
          <a:xfrm>
            <a:off x="580400" y="2208000"/>
            <a:ext cx="11031200" cy="26628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50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Having clause is used along with group-by clause in order to apply conditions for the grouped result set</a:t>
            </a:r>
            <a:endParaRPr sz="2133">
              <a:solidFill>
                <a:schemeClr val="dk1"/>
              </a:solidFill>
              <a:latin typeface="Avenir"/>
              <a:ea typeface="Avenir"/>
              <a:cs typeface="Avenir"/>
              <a:sym typeface="Avenir"/>
            </a:endParaRPr>
          </a:p>
          <a:p>
            <a:pPr indent="-440255" lvl="0" marL="609585" marR="0" rtl="0" algn="l">
              <a:lnSpc>
                <a:spcPct val="150000"/>
              </a:lnSpc>
              <a:spcBef>
                <a:spcPts val="4000"/>
              </a:spcBef>
              <a:spcAft>
                <a:spcPts val="0"/>
              </a:spcAft>
              <a:buClr>
                <a:schemeClr val="dk1"/>
              </a:buClr>
              <a:buSzPts val="1600"/>
              <a:buFont typeface="Avenir"/>
              <a:buChar char="●"/>
            </a:pPr>
            <a:r>
              <a:rPr lang="en" sz="2133">
                <a:solidFill>
                  <a:schemeClr val="dk1"/>
                </a:solidFill>
                <a:latin typeface="Avenir"/>
                <a:ea typeface="Avenir"/>
                <a:cs typeface="Avenir"/>
                <a:sym typeface="Avenir"/>
              </a:rPr>
              <a:t>Having clause should be enclosed with grouped functions on columns that are issued in the Select query</a:t>
            </a:r>
            <a:endParaRPr sz="2133">
              <a:solidFill>
                <a:srgbClr val="222222"/>
              </a:solidFill>
              <a:latin typeface="Avenir"/>
              <a:ea typeface="Avenir"/>
              <a:cs typeface="Avenir"/>
              <a:sym typeface="Avenir"/>
            </a:endParaRPr>
          </a:p>
        </p:txBody>
      </p:sp>
      <p:sp>
        <p:nvSpPr>
          <p:cNvPr id="675" name="Google Shape;675;p5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76" name="Google Shape;676;p5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77" name="Google Shape;677;p5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78" name="Google Shape;678;p5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Restriction on Grouped Search Condition</a:t>
            </a:r>
            <a:endParaRPr sz="3200">
              <a:solidFill>
                <a:srgbClr val="434343"/>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2"/>
          <p:cNvSpPr txBox="1"/>
          <p:nvPr/>
        </p:nvSpPr>
        <p:spPr>
          <a:xfrm>
            <a:off x="605000" y="1450767"/>
            <a:ext cx="10627600" cy="866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lang="en" sz="2133">
                <a:solidFill>
                  <a:schemeClr val="dk1"/>
                </a:solidFill>
                <a:latin typeface="Avenir"/>
                <a:ea typeface="Avenir"/>
                <a:cs typeface="Avenir"/>
                <a:sym typeface="Avenir"/>
              </a:rPr>
              <a:t>Conditions in having clause should always have at least one grouping function for comparison since it acts on grouped result set.</a:t>
            </a:r>
            <a:endParaRPr sz="2133">
              <a:solidFill>
                <a:srgbClr val="222222"/>
              </a:solidFill>
              <a:latin typeface="Avenir"/>
              <a:ea typeface="Avenir"/>
              <a:cs typeface="Avenir"/>
              <a:sym typeface="Avenir"/>
            </a:endParaRPr>
          </a:p>
        </p:txBody>
      </p:sp>
      <p:sp>
        <p:nvSpPr>
          <p:cNvPr id="684" name="Google Shape;684;p5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85" name="Google Shape;685;p5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86" name="Google Shape;686;p5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87" name="Google Shape;687;p52"/>
          <p:cNvSpPr txBox="1"/>
          <p:nvPr/>
        </p:nvSpPr>
        <p:spPr>
          <a:xfrm>
            <a:off x="406400" y="2494533"/>
            <a:ext cx="11180000" cy="1320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dept_name, joining_month, sum(salary), avg(salary) From employee1</a:t>
            </a:r>
            <a:endParaRPr b="1" sz="2133">
              <a:solidFill>
                <a:schemeClr val="dk1"/>
              </a:solidFill>
              <a:latin typeface="Courier New"/>
              <a:ea typeface="Courier New"/>
              <a:cs typeface="Courier New"/>
              <a:sym typeface="Courier New"/>
            </a:endParaRPr>
          </a:p>
          <a:p>
            <a:pPr indent="0" lvl="0" marL="0" marR="186262" rtl="0" algn="l">
              <a:lnSpc>
                <a:spcPct val="130000"/>
              </a:lnSpc>
              <a:spcBef>
                <a:spcPts val="0"/>
              </a:spcBef>
              <a:spcAft>
                <a:spcPts val="0"/>
              </a:spcAft>
              <a:buNone/>
            </a:pPr>
            <a:r>
              <a:rPr b="1" lang="en" sz="2133">
                <a:solidFill>
                  <a:schemeClr val="dk1"/>
                </a:solidFill>
                <a:latin typeface="Courier New"/>
                <a:ea typeface="Courier New"/>
                <a:cs typeface="Courier New"/>
                <a:sym typeface="Courier New"/>
              </a:rPr>
              <a:t>group by dept_name , joining_month having sum(salary) is not null;</a:t>
            </a:r>
            <a:endParaRPr b="1" sz="2133">
              <a:solidFill>
                <a:schemeClr val="dk1"/>
              </a:solidFill>
              <a:latin typeface="Courier New"/>
              <a:ea typeface="Courier New"/>
              <a:cs typeface="Courier New"/>
              <a:sym typeface="Courier New"/>
            </a:endParaRPr>
          </a:p>
          <a:p>
            <a:pPr indent="0" lvl="0" marL="0" marR="186262" rtl="0" algn="l">
              <a:lnSpc>
                <a:spcPct val="130000"/>
              </a:lnSpc>
              <a:spcBef>
                <a:spcPts val="0"/>
              </a:spcBef>
              <a:spcAft>
                <a:spcPts val="0"/>
              </a:spcAft>
              <a:buNone/>
            </a:pPr>
            <a:r>
              <a:t/>
            </a:r>
            <a:endParaRPr b="1" sz="2133">
              <a:solidFill>
                <a:schemeClr val="dk1"/>
              </a:solidFill>
              <a:latin typeface="Courier New"/>
              <a:ea typeface="Courier New"/>
              <a:cs typeface="Courier New"/>
              <a:sym typeface="Courier New"/>
            </a:endParaRPr>
          </a:p>
        </p:txBody>
      </p:sp>
      <p:sp>
        <p:nvSpPr>
          <p:cNvPr id="688" name="Google Shape;688;p52"/>
          <p:cNvSpPr txBox="1"/>
          <p:nvPr/>
        </p:nvSpPr>
        <p:spPr>
          <a:xfrm>
            <a:off x="433465" y="4054033"/>
            <a:ext cx="12908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689" name="Google Shape;689;p5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Restriction on Grouped Search Condition</a:t>
            </a:r>
            <a:endParaRPr sz="3200">
              <a:solidFill>
                <a:srgbClr val="434343"/>
              </a:solidFill>
              <a:latin typeface="Avenir"/>
              <a:ea typeface="Avenir"/>
              <a:cs typeface="Avenir"/>
              <a:sym typeface="Avenir"/>
            </a:endParaRPr>
          </a:p>
        </p:txBody>
      </p:sp>
      <p:pic>
        <p:nvPicPr>
          <p:cNvPr id="690" name="Google Shape;690;p52"/>
          <p:cNvPicPr preferRelativeResize="0"/>
          <p:nvPr/>
        </p:nvPicPr>
        <p:blipFill rotWithShape="1">
          <a:blip r:embed="rId4">
            <a:alphaModFix/>
          </a:blip>
          <a:srcRect b="0" l="0" r="0" t="0"/>
          <a:stretch/>
        </p:blipFill>
        <p:spPr>
          <a:xfrm>
            <a:off x="2946800" y="4497867"/>
            <a:ext cx="5048000" cy="1722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3"/>
          <p:cNvSpPr txBox="1"/>
          <p:nvPr/>
        </p:nvSpPr>
        <p:spPr>
          <a:xfrm>
            <a:off x="513633" y="2488300"/>
            <a:ext cx="9888400" cy="22372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highlight>
                  <a:srgbClr val="FFFFFF"/>
                </a:highlight>
                <a:latin typeface="Calibri"/>
                <a:ea typeface="Calibri"/>
                <a:cs typeface="Calibri"/>
                <a:sym typeface="Calibri"/>
              </a:rPr>
              <a:t>Null values and  Grouped Search Condition</a:t>
            </a:r>
            <a:endParaRPr sz="6667">
              <a:solidFill>
                <a:srgbClr val="7F7F7F"/>
              </a:solidFill>
              <a:latin typeface="Calibri"/>
              <a:ea typeface="Calibri"/>
              <a:cs typeface="Calibri"/>
              <a:sym typeface="Calibri"/>
            </a:endParaRPr>
          </a:p>
        </p:txBody>
      </p:sp>
      <p:sp>
        <p:nvSpPr>
          <p:cNvPr id="697" name="Google Shape;697;p5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98" name="Google Shape;698;p5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99" name="Google Shape;699;p5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Null Values and Grouped Search Condition</a:t>
            </a:r>
            <a:endParaRPr sz="3200">
              <a:solidFill>
                <a:srgbClr val="434343"/>
              </a:solidFill>
              <a:latin typeface="Avenir"/>
              <a:ea typeface="Avenir"/>
              <a:cs typeface="Avenir"/>
              <a:sym typeface="Avenir"/>
            </a:endParaRPr>
          </a:p>
        </p:txBody>
      </p:sp>
      <p:sp>
        <p:nvSpPr>
          <p:cNvPr id="705" name="Google Shape;705;p54"/>
          <p:cNvSpPr txBox="1"/>
          <p:nvPr/>
        </p:nvSpPr>
        <p:spPr>
          <a:xfrm>
            <a:off x="503400" y="1552367"/>
            <a:ext cx="11031200" cy="914400"/>
          </a:xfrm>
          <a:prstGeom prst="rect">
            <a:avLst/>
          </a:prstGeom>
          <a:no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rPr lang="en" sz="2133">
                <a:solidFill>
                  <a:schemeClr val="dk1"/>
                </a:solidFill>
                <a:latin typeface="Avenir"/>
                <a:ea typeface="Avenir"/>
                <a:cs typeface="Avenir"/>
                <a:sym typeface="Avenir"/>
              </a:rPr>
              <a:t>If you want to  find full salary details of employee along with the name and month they have joined, where the salary is not a null value</a:t>
            </a:r>
            <a:endParaRPr sz="2133">
              <a:solidFill>
                <a:schemeClr val="dk1"/>
              </a:solidFill>
              <a:latin typeface="Avenir"/>
              <a:ea typeface="Avenir"/>
              <a:cs typeface="Avenir"/>
              <a:sym typeface="Avenir"/>
            </a:endParaRPr>
          </a:p>
        </p:txBody>
      </p:sp>
      <p:sp>
        <p:nvSpPr>
          <p:cNvPr id="706" name="Google Shape;706;p5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07" name="Google Shape;707;p5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08" name="Google Shape;708;p5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09" name="Google Shape;709;p54"/>
          <p:cNvSpPr txBox="1"/>
          <p:nvPr/>
        </p:nvSpPr>
        <p:spPr>
          <a:xfrm>
            <a:off x="627933" y="2724633"/>
            <a:ext cx="10906800" cy="91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spcBef>
                <a:spcPts val="0"/>
              </a:spcBef>
              <a:spcAft>
                <a:spcPts val="0"/>
              </a:spcAft>
              <a:buNone/>
            </a:pPr>
            <a:r>
              <a:rPr b="1" lang="en" sz="2133">
                <a:solidFill>
                  <a:schemeClr val="dk1"/>
                </a:solidFill>
                <a:latin typeface="Courier New"/>
                <a:ea typeface="Courier New"/>
                <a:cs typeface="Courier New"/>
                <a:sym typeface="Courier New"/>
              </a:rPr>
              <a:t>Select joining_month, emp_name , sum(salary) From employee1 group by joining_month having sum(salary) is not null;</a:t>
            </a:r>
            <a:endParaRPr b="1" sz="2133">
              <a:solidFill>
                <a:schemeClr val="dk1"/>
              </a:solidFill>
              <a:latin typeface="Courier New"/>
              <a:ea typeface="Courier New"/>
              <a:cs typeface="Courier New"/>
              <a:sym typeface="Courier New"/>
            </a:endParaRPr>
          </a:p>
        </p:txBody>
      </p:sp>
      <p:sp>
        <p:nvSpPr>
          <p:cNvPr id="710" name="Google Shape;710;p54"/>
          <p:cNvSpPr txBox="1"/>
          <p:nvPr/>
        </p:nvSpPr>
        <p:spPr>
          <a:xfrm>
            <a:off x="535067" y="3850833"/>
            <a:ext cx="13604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711" name="Google Shape;711;p54"/>
          <p:cNvCxnSpPr/>
          <p:nvPr/>
        </p:nvCxnSpPr>
        <p:spPr>
          <a:xfrm>
            <a:off x="3364767" y="5594367"/>
            <a:ext cx="4648800" cy="7600"/>
          </a:xfrm>
          <a:prstGeom prst="straightConnector1">
            <a:avLst/>
          </a:prstGeom>
          <a:noFill/>
          <a:ln cap="flat" cmpd="sng" w="9525">
            <a:solidFill>
              <a:srgbClr val="6FA8DC"/>
            </a:solidFill>
            <a:prstDash val="solid"/>
            <a:round/>
            <a:headEnd len="sm" w="sm" type="none"/>
            <a:tailEnd len="med" w="med" type="triangle"/>
          </a:ln>
        </p:spPr>
      </p:cxnSp>
      <p:sp>
        <p:nvSpPr>
          <p:cNvPr id="712" name="Google Shape;712;p54"/>
          <p:cNvSpPr txBox="1"/>
          <p:nvPr/>
        </p:nvSpPr>
        <p:spPr>
          <a:xfrm>
            <a:off x="8013567" y="4887100"/>
            <a:ext cx="3419600" cy="13572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rPr lang="en" sz="1600">
                <a:solidFill>
                  <a:srgbClr val="FFFFFF"/>
                </a:solidFill>
                <a:latin typeface="Avenir"/>
                <a:ea typeface="Avenir"/>
                <a:cs typeface="Avenir"/>
                <a:sym typeface="Avenir"/>
              </a:rPr>
              <a:t>salary details of employee along with the name and month they have joined, where the salary is not a null value</a:t>
            </a:r>
            <a:endParaRPr sz="1600">
              <a:solidFill>
                <a:srgbClr val="FFFFFF"/>
              </a:solidFill>
              <a:latin typeface="Avenir"/>
              <a:ea typeface="Avenir"/>
              <a:cs typeface="Avenir"/>
              <a:sym typeface="Avenir"/>
            </a:endParaRPr>
          </a:p>
        </p:txBody>
      </p:sp>
      <p:pic>
        <p:nvPicPr>
          <p:cNvPr id="713" name="Google Shape;713;p54"/>
          <p:cNvPicPr preferRelativeResize="0"/>
          <p:nvPr/>
        </p:nvPicPr>
        <p:blipFill rotWithShape="1">
          <a:blip r:embed="rId4">
            <a:alphaModFix/>
          </a:blip>
          <a:srcRect b="0" l="0" r="0" t="0"/>
          <a:stretch/>
        </p:blipFill>
        <p:spPr>
          <a:xfrm>
            <a:off x="2072600" y="4091834"/>
            <a:ext cx="3530600" cy="2527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5"/>
          <p:cNvSpPr txBox="1"/>
          <p:nvPr/>
        </p:nvSpPr>
        <p:spPr>
          <a:xfrm>
            <a:off x="513633" y="2488300"/>
            <a:ext cx="9888400" cy="22372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highlight>
                  <a:srgbClr val="FFFFFF"/>
                </a:highlight>
                <a:latin typeface="Calibri"/>
                <a:ea typeface="Calibri"/>
                <a:cs typeface="Calibri"/>
                <a:sym typeface="Calibri"/>
              </a:rPr>
              <a:t>Having Without Group by</a:t>
            </a:r>
            <a:endParaRPr sz="6667">
              <a:solidFill>
                <a:srgbClr val="7F7F7F"/>
              </a:solidFill>
              <a:latin typeface="Calibri"/>
              <a:ea typeface="Calibri"/>
              <a:cs typeface="Calibri"/>
              <a:sym typeface="Calibri"/>
            </a:endParaRPr>
          </a:p>
        </p:txBody>
      </p:sp>
      <p:sp>
        <p:nvSpPr>
          <p:cNvPr id="720" name="Google Shape;720;p5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21" name="Google Shape;721;p5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22" name="Google Shape;722;p5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Having without Group by</a:t>
            </a:r>
            <a:endParaRPr sz="3200">
              <a:solidFill>
                <a:srgbClr val="434343"/>
              </a:solidFill>
              <a:latin typeface="Avenir"/>
              <a:ea typeface="Avenir"/>
              <a:cs typeface="Avenir"/>
              <a:sym typeface="Avenir"/>
            </a:endParaRPr>
          </a:p>
        </p:txBody>
      </p:sp>
      <p:sp>
        <p:nvSpPr>
          <p:cNvPr id="728" name="Google Shape;728;p56"/>
          <p:cNvSpPr txBox="1"/>
          <p:nvPr/>
        </p:nvSpPr>
        <p:spPr>
          <a:xfrm>
            <a:off x="605000" y="1578967"/>
            <a:ext cx="11031200" cy="1335600"/>
          </a:xfrm>
          <a:prstGeom prst="rect">
            <a:avLst/>
          </a:prstGeom>
          <a:no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rPr lang="en" sz="2133">
                <a:solidFill>
                  <a:schemeClr val="dk1"/>
                </a:solidFill>
                <a:latin typeface="Avenir"/>
                <a:ea typeface="Avenir"/>
                <a:cs typeface="Avenir"/>
                <a:sym typeface="Avenir"/>
              </a:rPr>
              <a:t>Print one high level summary report of salary that is paid to all employees but not less than 299999. It benefits to quickly review on sum of salaries paid for all the employees in the company is exceeding 299999</a:t>
            </a:r>
            <a:endParaRPr sz="2133">
              <a:solidFill>
                <a:schemeClr val="dk1"/>
              </a:solidFill>
              <a:latin typeface="Avenir"/>
              <a:ea typeface="Avenir"/>
              <a:cs typeface="Avenir"/>
              <a:sym typeface="Avenir"/>
            </a:endParaRPr>
          </a:p>
        </p:txBody>
      </p:sp>
      <p:sp>
        <p:nvSpPr>
          <p:cNvPr id="729" name="Google Shape;729;p5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30" name="Google Shape;730;p5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31" name="Google Shape;731;p56"/>
          <p:cNvSpPr txBox="1"/>
          <p:nvPr/>
        </p:nvSpPr>
        <p:spPr>
          <a:xfrm>
            <a:off x="642600" y="3186731"/>
            <a:ext cx="109068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l">
              <a:spcBef>
                <a:spcPts val="0"/>
              </a:spcBef>
              <a:spcAft>
                <a:spcPts val="0"/>
              </a:spcAft>
              <a:buNone/>
            </a:pPr>
            <a:r>
              <a:rPr b="1" lang="en" sz="2133">
                <a:solidFill>
                  <a:schemeClr val="dk1"/>
                </a:solidFill>
                <a:latin typeface="Courier New"/>
                <a:ea typeface="Courier New"/>
                <a:cs typeface="Courier New"/>
                <a:sym typeface="Courier New"/>
              </a:rPr>
              <a:t>Select sum(salary) From employee1 having sum(salary) &gt; 299999;</a:t>
            </a:r>
            <a:endParaRPr b="1" sz="2133">
              <a:solidFill>
                <a:schemeClr val="dk1"/>
              </a:solidFill>
              <a:latin typeface="Courier New"/>
              <a:ea typeface="Courier New"/>
              <a:cs typeface="Courier New"/>
              <a:sym typeface="Courier New"/>
            </a:endParaRPr>
          </a:p>
        </p:txBody>
      </p:sp>
      <p:sp>
        <p:nvSpPr>
          <p:cNvPr id="732" name="Google Shape;732;p56"/>
          <p:cNvSpPr txBox="1"/>
          <p:nvPr/>
        </p:nvSpPr>
        <p:spPr>
          <a:xfrm>
            <a:off x="636667" y="3952433"/>
            <a:ext cx="13604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cxnSp>
        <p:nvCxnSpPr>
          <p:cNvPr id="733" name="Google Shape;733;p56"/>
          <p:cNvCxnSpPr/>
          <p:nvPr/>
        </p:nvCxnSpPr>
        <p:spPr>
          <a:xfrm flipH="1" rot="10800000">
            <a:off x="3556733" y="5145549"/>
            <a:ext cx="4365200" cy="8800"/>
          </a:xfrm>
          <a:prstGeom prst="straightConnector1">
            <a:avLst/>
          </a:prstGeom>
          <a:noFill/>
          <a:ln cap="flat" cmpd="sng" w="9525">
            <a:solidFill>
              <a:srgbClr val="6FA8DC"/>
            </a:solidFill>
            <a:prstDash val="solid"/>
            <a:round/>
            <a:headEnd len="sm" w="sm" type="none"/>
            <a:tailEnd len="med" w="med" type="triangle"/>
          </a:ln>
        </p:spPr>
      </p:cxnSp>
      <p:sp>
        <p:nvSpPr>
          <p:cNvPr id="734" name="Google Shape;734;p56"/>
          <p:cNvSpPr txBox="1"/>
          <p:nvPr/>
        </p:nvSpPr>
        <p:spPr>
          <a:xfrm>
            <a:off x="8170595" y="4606275"/>
            <a:ext cx="1948400" cy="8764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rPr lang="en" sz="1600">
                <a:solidFill>
                  <a:srgbClr val="FFFFFF"/>
                </a:solidFill>
                <a:latin typeface="Avenir"/>
                <a:ea typeface="Avenir"/>
                <a:cs typeface="Avenir"/>
                <a:sym typeface="Avenir"/>
              </a:rPr>
              <a:t>The sum salary is 404979</a:t>
            </a:r>
            <a:endParaRPr sz="1600">
              <a:solidFill>
                <a:srgbClr val="FFFFFF"/>
              </a:solidFill>
              <a:latin typeface="Avenir"/>
              <a:ea typeface="Avenir"/>
              <a:cs typeface="Avenir"/>
              <a:sym typeface="Avenir"/>
            </a:endParaRPr>
          </a:p>
        </p:txBody>
      </p:sp>
      <p:pic>
        <p:nvPicPr>
          <p:cNvPr id="735" name="Google Shape;735;p56"/>
          <p:cNvPicPr preferRelativeResize="0"/>
          <p:nvPr/>
        </p:nvPicPr>
        <p:blipFill rotWithShape="1">
          <a:blip r:embed="rId3">
            <a:alphaModFix/>
          </a:blip>
          <a:srcRect b="0" l="0" r="0" t="0"/>
          <a:stretch/>
        </p:blipFill>
        <p:spPr>
          <a:xfrm>
            <a:off x="2318567" y="4700580"/>
            <a:ext cx="1360400" cy="70977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7"/>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Avenir"/>
                <a:ea typeface="Avenir"/>
                <a:cs typeface="Avenir"/>
                <a:sym typeface="Avenir"/>
              </a:rPr>
              <a:t>Thank You</a:t>
            </a:r>
            <a:endParaRPr sz="6667">
              <a:solidFill>
                <a:srgbClr val="7F7F7F"/>
              </a:solidFill>
              <a:latin typeface="Avenir"/>
              <a:ea typeface="Avenir"/>
              <a:cs typeface="Avenir"/>
              <a:sym typeface="Avenir"/>
            </a:endParaRPr>
          </a:p>
        </p:txBody>
      </p:sp>
      <p:sp>
        <p:nvSpPr>
          <p:cNvPr id="742" name="Google Shape;742;p5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43" name="Google Shape;743;p5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44" name="Google Shape;744;p5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nvSpPr>
        <p:spPr>
          <a:xfrm>
            <a:off x="503400" y="1755567"/>
            <a:ext cx="10023600" cy="679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a:t>
            </a:r>
            <a:r>
              <a:rPr i="1" lang="en" sz="2133">
                <a:solidFill>
                  <a:schemeClr val="dk1"/>
                </a:solidFill>
                <a:latin typeface="Avenir"/>
                <a:ea typeface="Avenir"/>
                <a:cs typeface="Avenir"/>
                <a:sym typeface="Avenir"/>
              </a:rPr>
              <a:t>employee</a:t>
            </a:r>
            <a:r>
              <a:rPr lang="en" sz="2133">
                <a:solidFill>
                  <a:schemeClr val="dk1"/>
                </a:solidFill>
                <a:latin typeface="Avenir"/>
                <a:ea typeface="Avenir"/>
                <a:cs typeface="Avenir"/>
                <a:sym typeface="Avenir"/>
              </a:rPr>
              <a:t> table created looks as follows:</a:t>
            </a:r>
            <a:endParaRPr sz="2133">
              <a:solidFill>
                <a:schemeClr val="dk1"/>
              </a:solidFill>
              <a:latin typeface="Avenir"/>
              <a:ea typeface="Avenir"/>
              <a:cs typeface="Avenir"/>
              <a:sym typeface="Avenir"/>
            </a:endParaRPr>
          </a:p>
        </p:txBody>
      </p:sp>
      <p:sp>
        <p:nvSpPr>
          <p:cNvPr id="136" name="Google Shape;136;p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7" name="Google Shape;137;p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8" name="Google Shape;138;p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9" name="Google Shape;139;p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Create Table</a:t>
            </a:r>
            <a:endParaRPr sz="3200">
              <a:solidFill>
                <a:srgbClr val="434343"/>
              </a:solidFill>
              <a:latin typeface="Avenir"/>
              <a:ea typeface="Avenir"/>
              <a:cs typeface="Avenir"/>
              <a:sym typeface="Avenir"/>
            </a:endParaRPr>
          </a:p>
        </p:txBody>
      </p:sp>
      <p:pic>
        <p:nvPicPr>
          <p:cNvPr id="140" name="Google Shape;140;p6"/>
          <p:cNvPicPr preferRelativeResize="0"/>
          <p:nvPr/>
        </p:nvPicPr>
        <p:blipFill rotWithShape="1">
          <a:blip r:embed="rId4">
            <a:alphaModFix/>
          </a:blip>
          <a:srcRect b="0" l="3184" r="0" t="0"/>
          <a:stretch/>
        </p:blipFill>
        <p:spPr>
          <a:xfrm>
            <a:off x="3040951" y="2650901"/>
            <a:ext cx="6110100" cy="3425300"/>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nvSpPr>
        <p:spPr>
          <a:xfrm>
            <a:off x="513633" y="2691500"/>
            <a:ext cx="76848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COUNT</a:t>
            </a:r>
            <a:endParaRPr sz="6667">
              <a:solidFill>
                <a:srgbClr val="7F7F7F"/>
              </a:solidFill>
              <a:latin typeface="Calibri"/>
              <a:ea typeface="Calibri"/>
              <a:cs typeface="Calibri"/>
              <a:sym typeface="Calibri"/>
            </a:endParaRPr>
          </a:p>
        </p:txBody>
      </p:sp>
      <p:sp>
        <p:nvSpPr>
          <p:cNvPr id="147" name="Google Shape;147;p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8" name="Google Shape;148;p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9" name="Google Shape;149;p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5" name="Google Shape;155;p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6" name="Google Shape;156;p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7" name="Google Shape;157;p8"/>
          <p:cNvSpPr txBox="1"/>
          <p:nvPr/>
        </p:nvSpPr>
        <p:spPr>
          <a:xfrm>
            <a:off x="898167" y="2988700"/>
            <a:ext cx="1284800" cy="5468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58" name="Google Shape;158;p8"/>
          <p:cNvSpPr txBox="1"/>
          <p:nvPr/>
        </p:nvSpPr>
        <p:spPr>
          <a:xfrm>
            <a:off x="508000" y="1831667"/>
            <a:ext cx="112924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4D4D4D"/>
              </a:buClr>
              <a:buSzPts val="1600"/>
              <a:buFont typeface="Avenir"/>
              <a:buChar char="●"/>
            </a:pPr>
            <a:r>
              <a:rPr lang="en" sz="2133">
                <a:solidFill>
                  <a:srgbClr val="4D4D4D"/>
                </a:solidFill>
                <a:latin typeface="Avenir"/>
                <a:ea typeface="Avenir"/>
                <a:cs typeface="Avenir"/>
                <a:sym typeface="Avenir"/>
              </a:rPr>
              <a:t>If you want to count total records matching a condition, then call the COUNT function to get the number</a:t>
            </a:r>
            <a:endParaRPr sz="2133">
              <a:solidFill>
                <a:schemeClr val="dk1"/>
              </a:solidFill>
              <a:latin typeface="Avenir"/>
              <a:ea typeface="Avenir"/>
              <a:cs typeface="Avenir"/>
              <a:sym typeface="Avenir"/>
            </a:endParaRPr>
          </a:p>
          <a:p>
            <a:pPr indent="0" lvl="0" marL="0" marR="0" rtl="0" algn="l">
              <a:spcBef>
                <a:spcPts val="0"/>
              </a:spcBef>
              <a:spcAft>
                <a:spcPts val="0"/>
              </a:spcAft>
              <a:buNone/>
            </a:pPr>
            <a:r>
              <a:t/>
            </a:r>
            <a:endParaRPr sz="2133">
              <a:solidFill>
                <a:schemeClr val="dk1"/>
              </a:solidFill>
              <a:highlight>
                <a:srgbClr val="FFFFFF"/>
              </a:highlight>
              <a:latin typeface="Avenir"/>
              <a:ea typeface="Avenir"/>
              <a:cs typeface="Avenir"/>
              <a:sym typeface="Avenir"/>
            </a:endParaRPr>
          </a:p>
        </p:txBody>
      </p:sp>
      <p:sp>
        <p:nvSpPr>
          <p:cNvPr id="159" name="Google Shape;159;p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COUNT Function - Syntax</a:t>
            </a:r>
            <a:endParaRPr sz="3200">
              <a:solidFill>
                <a:srgbClr val="434343"/>
              </a:solidFill>
              <a:latin typeface="Avenir"/>
              <a:ea typeface="Avenir"/>
              <a:cs typeface="Avenir"/>
              <a:sym typeface="Avenir"/>
            </a:endParaRPr>
          </a:p>
        </p:txBody>
      </p:sp>
      <p:sp>
        <p:nvSpPr>
          <p:cNvPr id="160" name="Google Shape;160;p8"/>
          <p:cNvSpPr txBox="1"/>
          <p:nvPr/>
        </p:nvSpPr>
        <p:spPr>
          <a:xfrm>
            <a:off x="796567" y="3760900"/>
            <a:ext cx="10921200" cy="7044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000">
                <a:solidFill>
                  <a:schemeClr val="dk1"/>
                </a:solidFill>
                <a:latin typeface="Courier New"/>
                <a:ea typeface="Courier New"/>
                <a:cs typeface="Courier New"/>
                <a:sym typeface="Courier New"/>
              </a:rPr>
              <a:t>SELECT COUNT</a:t>
            </a:r>
            <a:r>
              <a:rPr lang="en" sz="2000">
                <a:solidFill>
                  <a:srgbClr val="666600"/>
                </a:solidFill>
                <a:latin typeface="Courier New"/>
                <a:ea typeface="Courier New"/>
                <a:cs typeface="Courier New"/>
                <a:sym typeface="Courier New"/>
              </a:rPr>
              <a:t>([</a:t>
            </a:r>
            <a:r>
              <a:rPr lang="en" sz="2000">
                <a:solidFill>
                  <a:schemeClr val="dk1"/>
                </a:solidFill>
                <a:latin typeface="Courier New"/>
                <a:ea typeface="Courier New"/>
                <a:cs typeface="Courier New"/>
                <a:sym typeface="Courier New"/>
              </a:rPr>
              <a:t>DISTINCT</a:t>
            </a:r>
            <a:r>
              <a:rPr lang="en" sz="2000">
                <a:solidFill>
                  <a:srgbClr val="666600"/>
                </a:solidFill>
                <a:latin typeface="Courier New"/>
                <a:ea typeface="Courier New"/>
                <a:cs typeface="Courier New"/>
                <a:sym typeface="Courier New"/>
              </a:rPr>
              <a:t>]</a:t>
            </a:r>
            <a:r>
              <a:rPr lang="en" sz="2000">
                <a:solidFill>
                  <a:schemeClr val="dk1"/>
                </a:solidFill>
                <a:latin typeface="Courier New"/>
                <a:ea typeface="Courier New"/>
                <a:cs typeface="Courier New"/>
                <a:sym typeface="Courier New"/>
              </a:rPr>
              <a:t> field_name</a:t>
            </a:r>
            <a:r>
              <a:rPr lang="en" sz="2000">
                <a:solidFill>
                  <a:srgbClr val="666600"/>
                </a:solidFill>
                <a:latin typeface="Courier New"/>
                <a:ea typeface="Courier New"/>
                <a:cs typeface="Courier New"/>
                <a:sym typeface="Courier New"/>
              </a:rPr>
              <a:t>)</a:t>
            </a:r>
            <a:r>
              <a:rPr b="1" lang="en" sz="2000">
                <a:solidFill>
                  <a:schemeClr val="dk1"/>
                </a:solidFill>
                <a:latin typeface="Courier New"/>
                <a:ea typeface="Courier New"/>
                <a:cs typeface="Courier New"/>
                <a:sym typeface="Courier New"/>
              </a:rPr>
              <a:t>FROM</a:t>
            </a:r>
            <a:r>
              <a:rPr lang="en" sz="2000">
                <a:solidFill>
                  <a:schemeClr val="dk1"/>
                </a:solidFill>
                <a:latin typeface="Courier New"/>
                <a:ea typeface="Courier New"/>
                <a:cs typeface="Courier New"/>
                <a:sym typeface="Courier New"/>
              </a:rPr>
              <a:t> target_table</a:t>
            </a:r>
            <a:r>
              <a:rPr lang="en" sz="2000">
                <a:solidFill>
                  <a:srgbClr val="666600"/>
                </a:solidFill>
                <a:latin typeface="Courier New"/>
                <a:ea typeface="Courier New"/>
                <a:cs typeface="Courier New"/>
                <a:sym typeface="Courier New"/>
              </a:rPr>
              <a:t>[</a:t>
            </a:r>
            <a:r>
              <a:rPr b="1" lang="en" sz="2000">
                <a:solidFill>
                  <a:schemeClr val="dk1"/>
                </a:solidFill>
                <a:latin typeface="Courier New"/>
                <a:ea typeface="Courier New"/>
                <a:cs typeface="Courier New"/>
                <a:sym typeface="Courier New"/>
              </a:rPr>
              <a:t>WHERE</a:t>
            </a:r>
            <a:r>
              <a:rPr lang="en" sz="2000">
                <a:solidFill>
                  <a:schemeClr val="dk1"/>
                </a:solidFill>
                <a:latin typeface="Courier New"/>
                <a:ea typeface="Courier New"/>
                <a:cs typeface="Courier New"/>
                <a:sym typeface="Courier New"/>
              </a:rPr>
              <a:t> test_expr</a:t>
            </a:r>
            <a:r>
              <a:rPr lang="en" sz="2000">
                <a:solidFill>
                  <a:srgbClr val="666600"/>
                </a:solidFill>
                <a:latin typeface="Courier New"/>
                <a:ea typeface="Courier New"/>
                <a:cs typeface="Courier New"/>
                <a:sym typeface="Courier New"/>
              </a:rPr>
              <a:t>];</a:t>
            </a:r>
            <a:endParaRPr b="1" sz="1733">
              <a:solidFill>
                <a:schemeClr val="dk1"/>
              </a:solidFill>
              <a:latin typeface="Courier New"/>
              <a:ea typeface="Courier New"/>
              <a:cs typeface="Courier New"/>
              <a:sym typeface="Courier New"/>
            </a:endParaRPr>
          </a:p>
        </p:txBody>
      </p:sp>
      <p:sp>
        <p:nvSpPr>
          <p:cNvPr id="161" name="Google Shape;161;p8"/>
          <p:cNvSpPr txBox="1"/>
          <p:nvPr/>
        </p:nvSpPr>
        <p:spPr>
          <a:xfrm>
            <a:off x="508000" y="5320933"/>
            <a:ext cx="11064800" cy="91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a:t>
            </a:r>
            <a:r>
              <a:rPr b="1" lang="en" sz="2133">
                <a:solidFill>
                  <a:srgbClr val="222222"/>
                </a:solidFill>
                <a:latin typeface="Avenir"/>
                <a:ea typeface="Avenir"/>
                <a:cs typeface="Avenir"/>
                <a:sym typeface="Avenir"/>
              </a:rPr>
              <a:t>COUNT(DISTINCT field_name) </a:t>
            </a:r>
            <a:r>
              <a:rPr lang="en" sz="2133">
                <a:solidFill>
                  <a:srgbClr val="222222"/>
                </a:solidFill>
                <a:latin typeface="Avenir"/>
                <a:ea typeface="Avenir"/>
                <a:cs typeface="Avenir"/>
                <a:sym typeface="Avenir"/>
              </a:rPr>
              <a:t>returns the number of distinct rows that do not contain NULL values as the result of the expression.</a:t>
            </a:r>
            <a:endParaRPr sz="2133">
              <a:solidFill>
                <a:srgbClr val="222222"/>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9"/>
          <p:cNvPicPr preferRelativeResize="0"/>
          <p:nvPr/>
        </p:nvPicPr>
        <p:blipFill rotWithShape="1">
          <a:blip r:embed="rId3">
            <a:alphaModFix/>
          </a:blip>
          <a:srcRect b="0" l="0" r="0" t="0"/>
          <a:stretch/>
        </p:blipFill>
        <p:spPr>
          <a:xfrm>
            <a:off x="2677167" y="4203432"/>
            <a:ext cx="4964532" cy="2467835"/>
          </a:xfrm>
          <a:prstGeom prst="rect">
            <a:avLst/>
          </a:prstGeom>
          <a:noFill/>
          <a:ln cap="flat" cmpd="sng" w="9525">
            <a:solidFill>
              <a:srgbClr val="999999"/>
            </a:solidFill>
            <a:prstDash val="solid"/>
            <a:round/>
            <a:headEnd len="sm" w="sm" type="none"/>
            <a:tailEnd len="sm" w="sm" type="none"/>
          </a:ln>
        </p:spPr>
      </p:pic>
      <p:sp>
        <p:nvSpPr>
          <p:cNvPr id="167" name="Google Shape;167;p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COUNT Function - Example </a:t>
            </a:r>
            <a:endParaRPr sz="3200">
              <a:solidFill>
                <a:srgbClr val="434343"/>
              </a:solidFill>
              <a:latin typeface="Avenir"/>
              <a:ea typeface="Avenir"/>
              <a:cs typeface="Avenir"/>
              <a:sym typeface="Avenir"/>
            </a:endParaRPr>
          </a:p>
        </p:txBody>
      </p:sp>
      <p:sp>
        <p:nvSpPr>
          <p:cNvPr id="168" name="Google Shape;168;p9"/>
          <p:cNvSpPr txBox="1"/>
          <p:nvPr/>
        </p:nvSpPr>
        <p:spPr>
          <a:xfrm>
            <a:off x="503400" y="1850967"/>
            <a:ext cx="11031200" cy="914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If you want to count the total number of employees, you can use the count function as follows</a:t>
            </a:r>
            <a:endParaRPr sz="2133">
              <a:solidFill>
                <a:schemeClr val="dk1"/>
              </a:solidFill>
              <a:latin typeface="Avenir"/>
              <a:ea typeface="Avenir"/>
              <a:cs typeface="Avenir"/>
              <a:sym typeface="Avenir"/>
            </a:endParaRPr>
          </a:p>
        </p:txBody>
      </p:sp>
      <p:sp>
        <p:nvSpPr>
          <p:cNvPr id="169" name="Google Shape;169;p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70" name="Google Shape;170;p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71" name="Google Shape;171;p9"/>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172" name="Google Shape;172;p9"/>
          <p:cNvSpPr txBox="1"/>
          <p:nvPr/>
        </p:nvSpPr>
        <p:spPr>
          <a:xfrm>
            <a:off x="2714133" y="3013933"/>
            <a:ext cx="7345200" cy="618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86262" rtl="0" algn="ctr">
              <a:lnSpc>
                <a:spcPct val="130000"/>
              </a:lnSpc>
              <a:spcBef>
                <a:spcPts val="0"/>
              </a:spcBef>
              <a:spcAft>
                <a:spcPts val="0"/>
              </a:spcAft>
              <a:buNone/>
            </a:pPr>
            <a:r>
              <a:rPr b="1" lang="en" sz="2133">
                <a:solidFill>
                  <a:schemeClr val="dk1"/>
                </a:solidFill>
                <a:latin typeface="Courier New"/>
                <a:ea typeface="Courier New"/>
                <a:cs typeface="Courier New"/>
                <a:sym typeface="Courier New"/>
              </a:rPr>
              <a:t>SELECT COUNT(*) FROM </a:t>
            </a:r>
            <a:r>
              <a:rPr lang="en" sz="2133">
                <a:solidFill>
                  <a:schemeClr val="dk1"/>
                </a:solidFill>
                <a:latin typeface="Courier New"/>
                <a:ea typeface="Courier New"/>
                <a:cs typeface="Courier New"/>
                <a:sym typeface="Courier New"/>
              </a:rPr>
              <a:t>employee</a:t>
            </a:r>
            <a:r>
              <a:rPr b="1" lang="en" sz="2133">
                <a:solidFill>
                  <a:schemeClr val="dk1"/>
                </a:solidFill>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173" name="Google Shape;173;p9"/>
          <p:cNvSpPr txBox="1"/>
          <p:nvPr/>
        </p:nvSpPr>
        <p:spPr>
          <a:xfrm>
            <a:off x="636663" y="3850829"/>
            <a:ext cx="1546000" cy="547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174" name="Google Shape;174;p9"/>
          <p:cNvSpPr/>
          <p:nvPr/>
        </p:nvSpPr>
        <p:spPr>
          <a:xfrm>
            <a:off x="2714133" y="6060665"/>
            <a:ext cx="1016000" cy="547600"/>
          </a:xfrm>
          <a:prstGeom prst="rect">
            <a:avLst/>
          </a:prstGeom>
          <a:noFill/>
          <a:ln cap="flat" cmpd="sng" w="28575">
            <a:solidFill>
              <a:srgbClr val="3D85C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75" name="Google Shape;175;p9"/>
          <p:cNvCxnSpPr>
            <a:stCxn id="174" idx="3"/>
          </p:cNvCxnSpPr>
          <p:nvPr/>
        </p:nvCxnSpPr>
        <p:spPr>
          <a:xfrm>
            <a:off x="3730133" y="6334465"/>
            <a:ext cx="4348800" cy="18900"/>
          </a:xfrm>
          <a:prstGeom prst="straightConnector1">
            <a:avLst/>
          </a:prstGeom>
          <a:noFill/>
          <a:ln cap="flat" cmpd="sng" w="9525">
            <a:solidFill>
              <a:srgbClr val="6FA8DC"/>
            </a:solidFill>
            <a:prstDash val="solid"/>
            <a:round/>
            <a:headEnd len="sm" w="sm" type="none"/>
            <a:tailEnd len="med" w="med" type="triangle"/>
          </a:ln>
        </p:spPr>
      </p:cxnSp>
      <p:sp>
        <p:nvSpPr>
          <p:cNvPr id="176" name="Google Shape;176;p9"/>
          <p:cNvSpPr txBox="1"/>
          <p:nvPr/>
        </p:nvSpPr>
        <p:spPr>
          <a:xfrm>
            <a:off x="8276480" y="5900880"/>
            <a:ext cx="3287600" cy="704400"/>
          </a:xfrm>
          <a:prstGeom prst="rect">
            <a:avLst/>
          </a:prstGeom>
          <a:solidFill>
            <a:srgbClr val="6D9EEB"/>
          </a:solid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600">
                <a:solidFill>
                  <a:srgbClr val="FFFFFF"/>
                </a:solidFill>
                <a:latin typeface="Avenir"/>
                <a:ea typeface="Avenir"/>
                <a:cs typeface="Avenir"/>
                <a:sym typeface="Avenir"/>
              </a:rPr>
              <a:t>The total number of employees is 8</a:t>
            </a:r>
            <a:endParaRPr sz="1600">
              <a:solidFill>
                <a:srgbClr val="FFFFFF"/>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2020-07-28T09:19:38Z</dcterms:created>
  <dc:creator>Deepali Gatade</dc:creator>
</cp:coreProperties>
</file>