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7" roundtripDataSignature="AMtx7mgoopQY+0CXOYX9qSDNUc+1xdPZ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871817-DEA3-45E5-965C-1D2026562AA6}">
  <a:tblStyle styleId="{F9871817-DEA3-45E5-965C-1D2026562A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customschemas.google.com/relationships/presentationmetadata" Target="metadata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1" name="Google Shape;271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9" name="Google Shape;27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0" name="Google Shape;34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cbe6b9e7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9cbe6b9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90" name="Google Shape;390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3" name="Google Shape;463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4" name="Google Shape;594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32" name="Google Shape;632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3" name="Google Shape;673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03" name="Google Shape;703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3" name="Google Shape;72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56" name="Google Shape;756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4" name="Google Shape;764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6" name="Google Shape;776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7" name="Google Shape;787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09" name="Google Shape;809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2" name="Google Shape;862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2" name="Google Shape;892;p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3" name="Google Shape;923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1" name="Google Shape;931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2" name="Google Shape;962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2" name="Google Shape;972;p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4" name="Google Shape;1004;p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10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esign">
  <p:cSld name="2_Desig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9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/>
        </p:nvSpPr>
        <p:spPr>
          <a:xfrm>
            <a:off x="513633" y="2691500"/>
            <a:ext cx="92736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667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Multiple Table Queries</a:t>
            </a:r>
            <a:endParaRPr b="0" i="0" sz="6667" u="none" cap="none" strike="noStrik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10"/>
          <p:cNvGraphicFramePr/>
          <p:nvPr/>
        </p:nvGraphicFramePr>
        <p:xfrm>
          <a:off x="874533" y="154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932200"/>
                <a:gridCol w="1523125"/>
                <a:gridCol w="6196675"/>
              </a:tblGrid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CUSTOMER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Cust_id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Customer is Uniquely considered in the bank.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Hence defined as Primary key.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Name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Customer Name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Address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Address of a customer.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State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State code of customer residence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Phone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Personal phone details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1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11"/>
          <p:cNvGraphicFramePr/>
          <p:nvPr/>
        </p:nvGraphicFramePr>
        <p:xfrm>
          <a:off x="802700" y="1505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38300"/>
                <a:gridCol w="1729875"/>
                <a:gridCol w="6366625"/>
              </a:tblGrid>
              <a:tr h="7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ACCOUNT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Cust_id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Customer can have multiple Accounts.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Hence it is a referenced by CUSTOMER table. ( Foreign Key)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Acct_Num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Account Number is uniquely represented in bank. ( Primary key)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Acct_type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Type of Account: </a:t>
                      </a:r>
                      <a:r>
                        <a:rPr i="1" lang="en" sz="1600" u="none" cap="none" strike="noStrike"/>
                        <a:t>Savings, Deposit &amp; Credit card</a:t>
                      </a:r>
                      <a:endParaRPr i="1"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Balance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Balance Amount that is maintained in an account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Acct_status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Status becomes ACTIVE or INACTIVE accounts over unused.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Relation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Defines Primary (P)  or Secondary (S) .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E.g: A Deposit Account is Secondary relation and is always depend on primary - Savings Account.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12"/>
          <p:cNvGraphicFramePr/>
          <p:nvPr/>
        </p:nvGraphicFramePr>
        <p:xfrm>
          <a:off x="802700" y="15053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38300"/>
                <a:gridCol w="1729875"/>
                <a:gridCol w="6366625"/>
              </a:tblGrid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TRANSACTION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Acct_Num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Account Number ( NON - unique key ) . Because an account is transacted for multiple times.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Tran_Amount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Transaction Amount in Numbers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9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Channel</a:t>
                      </a:r>
                      <a:endParaRPr sz="19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Mode of transfer: 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E.g:  ATM Cash Withdrawal,  Cash Deposits,  Online Shopping. 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1900" marB="121900" marR="121900" marL="1219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Area</a:t>
                      </a:r>
                      <a:endParaRPr sz="19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In which area ( state code) , the transaction taken place.</a:t>
                      </a:r>
                      <a:endParaRPr sz="1900" u="none" cap="none" strike="noStrike"/>
                    </a:p>
                  </a:txBody>
                  <a:tcPr marT="121900" marB="121900" marR="121900" marL="121900"/>
                </a:tc>
              </a:tr>
              <a:tr h="52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Tran_date </a:t>
                      </a:r>
                      <a:endParaRPr sz="19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900" u="none" cap="none" strike="noStrike"/>
                        <a:t>Date of Transaction </a:t>
                      </a:r>
                      <a:endParaRPr sz="19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" name="Google Shape;217;p13"/>
          <p:cNvGraphicFramePr/>
          <p:nvPr/>
        </p:nvGraphicFramePr>
        <p:xfrm>
          <a:off x="802700" y="1505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2055175"/>
                <a:gridCol w="1513000"/>
                <a:gridCol w="6366625"/>
              </a:tblGrid>
              <a:tr h="7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ACCT_RELATION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Acct_Num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Account Number is uniquely represented in bank. ( Primary key)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Cust_id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Customer Identify of any Account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Acct_type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Type of Account: </a:t>
                      </a:r>
                      <a:r>
                        <a:rPr i="1" lang="en" sz="1600" u="none" cap="none" strike="noStrike"/>
                        <a:t>Savings, Deposit &amp; Credit card</a:t>
                      </a:r>
                      <a:endParaRPr i="1" sz="1600" u="none" cap="none" strike="noStrike"/>
                    </a:p>
                  </a:txBody>
                  <a:tcPr marT="121900" marB="121900" marR="121900" marL="121900"/>
                </a:tc>
              </a:tr>
              <a:tr h="170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Link_Acct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E.g: 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" sz="1600" u="none" cap="none" strike="noStrike"/>
                        <a:t>A Deposit Account is </a:t>
                      </a:r>
                      <a:r>
                        <a:rPr i="1" lang="en" sz="1600" u="none" cap="none" strike="noStrike"/>
                        <a:t>linked </a:t>
                      </a:r>
                      <a:r>
                        <a:rPr lang="en" sz="1600" u="none" cap="none" strike="noStrike"/>
                        <a:t>to Savings Account  (or) </a:t>
                      </a:r>
                      <a:endParaRPr sz="16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arenR"/>
                      </a:pPr>
                      <a:r>
                        <a:rPr lang="en" sz="1600" u="none" cap="none" strike="noStrike"/>
                        <a:t>A Credit card is </a:t>
                      </a:r>
                      <a:r>
                        <a:rPr i="1" lang="en" sz="1600" u="none" cap="none" strike="noStrike"/>
                        <a:t>linked to </a:t>
                      </a:r>
                      <a:r>
                        <a:rPr lang="en" sz="1600" u="none" cap="none" strike="noStrike"/>
                        <a:t>Savings Account. </a:t>
                      </a:r>
                      <a:endParaRPr sz="16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Here, Savings Account is the Link_Acct.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" name="Google Shape;226;p14"/>
          <p:cNvGraphicFramePr/>
          <p:nvPr/>
        </p:nvGraphicFramePr>
        <p:xfrm>
          <a:off x="802700" y="15053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2055175"/>
                <a:gridCol w="1513000"/>
                <a:gridCol w="6366625"/>
              </a:tblGrid>
              <a:tr h="771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INTEREST</a:t>
                      </a:r>
                      <a:endParaRPr sz="1600" u="none" cap="none" strike="noStrike"/>
                    </a:p>
                  </a:txBody>
                  <a:tcPr marT="121900" marB="121900" marR="121900" marL="1219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Acct_type</a:t>
                      </a:r>
                      <a:endParaRPr sz="16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Type of Account: </a:t>
                      </a:r>
                      <a:r>
                        <a:rPr i="1" lang="en" sz="1600" u="none" cap="none" strike="noStrike"/>
                        <a:t>Savings, Deposit &amp; Credit card</a:t>
                      </a:r>
                      <a:endParaRPr i="1" sz="1600" u="none" cap="none" strike="noStrike"/>
                    </a:p>
                  </a:txBody>
                  <a:tcPr marT="121900" marB="121900" marR="121900" marL="1219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Rate</a:t>
                      </a:r>
                      <a:endParaRPr sz="1600" u="none" cap="none" strike="noStrike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Rate of interest that is defined for each type : Savings, Deposits and Credit card.</a:t>
                      </a:r>
                      <a:endParaRPr sz="1600" u="none" cap="none" strike="noStrike"/>
                    </a:p>
                  </a:txBody>
                  <a:tcPr marT="121900" marB="121900" marR="121900" marL="12190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month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Month  (  1, 2,3 ,4,…. ,12 )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1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Year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Defines the year . ( 2020, 2021 ,... )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  <p:pic>
        <p:nvPicPr>
          <p:cNvPr id="227" name="Google Shape;2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14"/>
          <p:cNvGraphicFramePr/>
          <p:nvPr/>
        </p:nvGraphicFramePr>
        <p:xfrm>
          <a:off x="904300" y="43034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875575"/>
                <a:gridCol w="1740325"/>
                <a:gridCol w="6036100"/>
              </a:tblGrid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MESSAGE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Event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Any upcoming Event occuring in the bank.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Notice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Pre- defined Notice message needs to be delivered to a customer when a sudden event occurs.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73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Delivery_Mode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Mode of delivering a message to customer.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600" u="none" cap="none" strike="noStrike"/>
                        <a:t>E.g : message via phone or  e-mail.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 u="none" cap="none" strike="noStrike"/>
                        <a:t>Date 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" sz="1600" u="none" cap="none" strike="noStrike"/>
                        <a:t>Date of the event</a:t>
                      </a:r>
                      <a:endParaRPr sz="1600" u="none" cap="none" strike="noStrike"/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5"/>
          <p:cNvSpPr txBox="1"/>
          <p:nvPr/>
        </p:nvSpPr>
        <p:spPr>
          <a:xfrm>
            <a:off x="508000" y="3014500"/>
            <a:ext cx="111892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All these tables can be found under ‘module 6 tables.sql’ file which will be required for this session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/>
        </p:nvSpPr>
        <p:spPr>
          <a:xfrm>
            <a:off x="513633" y="2691500"/>
            <a:ext cx="10060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333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Two Table Query Example</a:t>
            </a:r>
            <a:endParaRPr b="0" i="0" sz="5333" u="none" cap="none" strike="noStrike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Two Table Query</a:t>
            </a:r>
            <a:endParaRPr b="0" i="0" sz="32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"/>
          <p:cNvSpPr txBox="1"/>
          <p:nvPr/>
        </p:nvSpPr>
        <p:spPr>
          <a:xfrm>
            <a:off x="508000" y="2365867"/>
            <a:ext cx="10872000" cy="2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Business needs more complex reports than simple reports to understand relationships between different facts and dimensional tables</a:t>
            </a:r>
            <a:endParaRPr b="0" i="0" sz="2133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next example shows how two tables are accessed via SELECT query and will drill down how it works</a:t>
            </a:r>
            <a:endParaRPr b="0" i="0" sz="2133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 two table query example</a:t>
            </a:r>
            <a:endParaRPr b="0" i="0" sz="32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8"/>
          <p:cNvSpPr txBox="1"/>
          <p:nvPr/>
        </p:nvSpPr>
        <p:spPr>
          <a:xfrm>
            <a:off x="2408800" y="3108000"/>
            <a:ext cx="7374400" cy="607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33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 CUSTOMER, ACCOUNT;</a:t>
            </a:r>
            <a:endParaRPr b="1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508000" y="1828800"/>
            <a:ext cx="10602400" cy="1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b="0" i="0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 and ACCOUNT are two different tables which are allowed to access via SELECT query to see multiple combinations of data between them</a:t>
            </a:r>
            <a:endParaRPr b="0" i="0" sz="20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8"/>
          <p:cNvSpPr txBox="1"/>
          <p:nvPr/>
        </p:nvSpPr>
        <p:spPr>
          <a:xfrm>
            <a:off x="508000" y="3993600"/>
            <a:ext cx="11879600" cy="91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venir"/>
              <a:buChar char="●"/>
            </a:pPr>
            <a:r>
              <a:rPr b="0" i="0" lang="en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output gives the </a:t>
            </a:r>
            <a:r>
              <a:rPr b="0" i="0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multiple combinations of data between CUSTOMER and ACCOUNT </a:t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3368" y="4827434"/>
            <a:ext cx="8505265" cy="150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333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Simple Joins</a:t>
            </a:r>
            <a:endParaRPr b="0" i="0" sz="5333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Agenda</a:t>
            </a:r>
            <a:r>
              <a:rPr b="1" i="0" lang="en" sz="45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1" i="0" sz="45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503400" y="1850967"/>
            <a:ext cx="11031200" cy="3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Introduction to Joins with ER Diagram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Types of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Simple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Natural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Equi Joins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Non Equi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Left &amp; Right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64045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33"/>
              <a:buFont typeface="Avenir"/>
              <a:buChar char="-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Inner &amp; Outer Join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0"/>
          <p:cNvSpPr txBox="1"/>
          <p:nvPr>
            <p:ph idx="1" type="body"/>
          </p:nvPr>
        </p:nvSpPr>
        <p:spPr>
          <a:xfrm>
            <a:off x="517200" y="1883433"/>
            <a:ext cx="11360800" cy="4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&amp; Column aliases are useful when a SELECT query is using </a:t>
            </a:r>
            <a:r>
              <a:rPr b="1"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similarly named </a:t>
            </a:r>
            <a:r>
              <a:rPr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from two different tables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Aliases are given for </a:t>
            </a:r>
            <a:r>
              <a:rPr b="1"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 as well as for </a:t>
            </a:r>
            <a:r>
              <a:rPr b="1"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It represents similar column names with different meaning in SELECT clauses 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Aliases are also given for a complete SELECT query when it is referred as a derived table, which we will come across in other sessions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b="0" i="0" sz="32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85" name="Google Shape;28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Without aliases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1"/>
          <p:cNvSpPr txBox="1"/>
          <p:nvPr/>
        </p:nvSpPr>
        <p:spPr>
          <a:xfrm>
            <a:off x="514600" y="1727200"/>
            <a:ext cx="1116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Without aliases , the full length of table names should be mentioned in WHERE clause conditions and in SELECT clause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33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1455000" y="2819400"/>
            <a:ext cx="9282000" cy="150440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CUSTOMER.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,ACCOUNT.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b="0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NAME, 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CUSTOMER.</a:t>
            </a:r>
            <a:r>
              <a:rPr b="1"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=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ACCOUNT.</a:t>
            </a:r>
            <a:r>
              <a:rPr b="1"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1"/>
          <p:cNvSpPr txBox="1"/>
          <p:nvPr/>
        </p:nvSpPr>
        <p:spPr>
          <a:xfrm>
            <a:off x="1117600" y="4196800"/>
            <a:ext cx="1219200" cy="58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4567" y="4647101"/>
            <a:ext cx="3983567" cy="16754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508000" y="1828800"/>
            <a:ext cx="11298400" cy="4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When the two tables, CUSTOMER &amp; ACCOUNT, are JOINED using common key column: “cust_id” , MYSQL finds difficulty to represent the cust_id from either of these two tables. Hence it is mandatory to provide table name before the column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E.g :  </a:t>
            </a:r>
            <a:r>
              <a:rPr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.CUST_ID    , </a:t>
            </a:r>
            <a:r>
              <a:rPr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ACCOUNT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.CUST_ID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order to simplify the table reference, 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CUSTOMER table is represented with table alias as "BC" 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○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ACCOUNT table is represented with table alias as “AC” 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2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With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6" name="Google Shape;3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051200" y="2717100"/>
            <a:ext cx="8089600" cy="2449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Master_Cust_Id,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Account_Cust_Id,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 AS Customer_Name,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Acct_Num AS Account_Number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BC,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</a:t>
            </a:r>
            <a:endParaRPr b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BC.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BA.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591733" y="1828800"/>
            <a:ext cx="20820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Example: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and Column aliases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2" name="Google Shape;322;p2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4" name="Google Shape;3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/>
        </p:nvSpPr>
        <p:spPr>
          <a:xfrm>
            <a:off x="508000" y="2756400"/>
            <a:ext cx="1076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the cust_id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CUSTOMER and ACCOUNT is referred with table aliases and column aliases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4466" y="3968334"/>
            <a:ext cx="6199167" cy="21187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7" name="Google Shape;327;p24"/>
          <p:cNvSpPr/>
          <p:nvPr/>
        </p:nvSpPr>
        <p:spPr>
          <a:xfrm>
            <a:off x="2814033" y="3889267"/>
            <a:ext cx="3187600" cy="43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/>
          <p:nvPr/>
        </p:nvSpPr>
        <p:spPr>
          <a:xfrm>
            <a:off x="1030500" y="2950233"/>
            <a:ext cx="10080000" cy="1396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67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While table aliases simplifies the names of tables, column alias will simplify the SELECT query columns with more meaningful representation</a:t>
            </a:r>
            <a:endParaRPr i="1" sz="2667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4">
            <a:alphaModFix/>
          </a:blip>
          <a:srcRect b="4688" l="11594" r="10692" t="4094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/>
        </p:nvSpPr>
        <p:spPr>
          <a:xfrm>
            <a:off x="513633" y="2691500"/>
            <a:ext cx="105904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33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</a:t>
            </a:r>
            <a:endParaRPr sz="5333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508000" y="1895900"/>
            <a:ext cx="10983200" cy="37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same table is referred in a SELECT query for multiple times to establish parent - child relationships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table when called for first time acts like a parent and the same table acts like a child when it is called for second time and so on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This is useful when we need to find hierarchical data and relationship between two records in the same table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54" name="Google Shape;3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8"/>
          <p:cNvSpPr txBox="1"/>
          <p:nvPr/>
        </p:nvSpPr>
        <p:spPr>
          <a:xfrm>
            <a:off x="508000" y="1892767"/>
            <a:ext cx="9934800" cy="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Consider the following ACCT_RELATION table created earlier: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4" name="Google Shape;36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3018" y="2636567"/>
            <a:ext cx="5085967" cy="243196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5" name="Google Shape;365;p28"/>
          <p:cNvSpPr txBox="1"/>
          <p:nvPr/>
        </p:nvSpPr>
        <p:spPr>
          <a:xfrm>
            <a:off x="508000" y="5271733"/>
            <a:ext cx="11085600" cy="1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column Acct_Num holds all type of accounts.  Link_Acct field shows parent relationship with the account number.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 txBox="1"/>
          <p:nvPr/>
        </p:nvSpPr>
        <p:spPr>
          <a:xfrm>
            <a:off x="1715133" y="3019400"/>
            <a:ext cx="7688000" cy="22636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AR1.Acct_Num   as Primary_Account,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AR1.Acct_Type 	 as Primary_Acct_Type,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AR2.Acct_Num  	 as Secondary_Account,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  AR2.Acct_Type 	 as Secondary_Acct_Type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ACCT_RELATION AR1,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  ACCT_RELATION AR2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AR1.Acct_Num = AR2.Link_Acct ;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/>
          <p:cNvSpPr txBox="1"/>
          <p:nvPr/>
        </p:nvSpPr>
        <p:spPr>
          <a:xfrm>
            <a:off x="508000" y="1892767"/>
            <a:ext cx="111432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below query can be used to display the primary and secondary account types for a single account number: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5" name="Google Shape;375;p29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be6b9e77_0_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g9cbe6b9e77_0_0"/>
          <p:cNvSpPr txBox="1"/>
          <p:nvPr/>
        </p:nvSpPr>
        <p:spPr>
          <a:xfrm>
            <a:off x="503400" y="1850967"/>
            <a:ext cx="110313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allows to retrieve the data from two or more tables having related data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These relations are established or identified with the help of key attributes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4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other words, Facts and Dimensional tables are joined using Key columns to produce an output of records with more meaningful relationships between each data fields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g9cbe6b9e77_0_0"/>
          <p:cNvSpPr/>
          <p:nvPr/>
        </p:nvSpPr>
        <p:spPr>
          <a:xfrm>
            <a:off x="0" y="0"/>
            <a:ext cx="5079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9cbe6b9e77_0_0"/>
          <p:cNvSpPr/>
          <p:nvPr/>
        </p:nvSpPr>
        <p:spPr>
          <a:xfrm>
            <a:off x="0" y="914400"/>
            <a:ext cx="5079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9cbe6b9e77_0_0"/>
          <p:cNvSpPr txBox="1"/>
          <p:nvPr/>
        </p:nvSpPr>
        <p:spPr>
          <a:xfrm>
            <a:off x="10626288" y="744348"/>
            <a:ext cx="808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9cbe6b9e7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2" name="Google Shape;38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0"/>
          <p:cNvSpPr txBox="1"/>
          <p:nvPr/>
        </p:nvSpPr>
        <p:spPr>
          <a:xfrm>
            <a:off x="508000" y="1888467"/>
            <a:ext cx="1497200" cy="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Parent - Child Relationship Queries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2651" y="2780534"/>
            <a:ext cx="6686699" cy="1557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30"/>
          <p:cNvSpPr txBox="1"/>
          <p:nvPr/>
        </p:nvSpPr>
        <p:spPr>
          <a:xfrm>
            <a:off x="508000" y="5182700"/>
            <a:ext cx="1098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shows that “FIXED DEPOSITS” and “Credit card” are child accounts of the  parent “savings” account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 txBox="1"/>
          <p:nvPr/>
        </p:nvSpPr>
        <p:spPr>
          <a:xfrm>
            <a:off x="513633" y="2691500"/>
            <a:ext cx="9474000" cy="2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Joins with Row Selection Criteria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508000" y="2366433"/>
            <a:ext cx="10946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Rows returned from a SELECT Query can also act like a </a:t>
            </a:r>
            <a:r>
              <a:rPr b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temporary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or a </a:t>
            </a:r>
            <a:r>
              <a:rPr b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derived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table where it can be joined with any other physical table.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04" name="Google Shape;4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Example-1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3"/>
          <p:cNvSpPr txBox="1"/>
          <p:nvPr/>
        </p:nvSpPr>
        <p:spPr>
          <a:xfrm>
            <a:off x="508000" y="1828800"/>
            <a:ext cx="1110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the below example, the  independent query in the FROM clause acts like a temporary table which in turn used like a row source data by main SELECT query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3"/>
          <p:cNvSpPr txBox="1"/>
          <p:nvPr/>
        </p:nvSpPr>
        <p:spPr>
          <a:xfrm>
            <a:off x="1159400" y="3596433"/>
            <a:ext cx="10503200" cy="588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BA.Balance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r>
              <a:rPr b="1"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lang="en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BA;</a:t>
            </a:r>
            <a:endParaRPr sz="2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775440" y="2866021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6" name="Google Shape;416;p33"/>
          <p:cNvSpPr txBox="1"/>
          <p:nvPr/>
        </p:nvSpPr>
        <p:spPr>
          <a:xfrm>
            <a:off x="775440" y="41848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17" name="Google Shape;41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1100" y="4579667"/>
            <a:ext cx="2117067" cy="2036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Example-2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4"/>
          <p:cNvSpPr txBox="1"/>
          <p:nvPr/>
        </p:nvSpPr>
        <p:spPr>
          <a:xfrm>
            <a:off x="503400" y="1867067"/>
            <a:ext cx="110312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below example, we will understand how the row source data is used in JOINS.</a:t>
            </a:r>
            <a:endParaRPr sz="18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Here , the result set of an independent SELECT query results are used as a temporary table in the INNER JOIN condition and then later joined with main Query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4"/>
          <p:cNvSpPr txBox="1"/>
          <p:nvPr/>
        </p:nvSpPr>
        <p:spPr>
          <a:xfrm>
            <a:off x="613400" y="4207533"/>
            <a:ext cx="10811200" cy="2062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BA.Acct_Num , 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BA.Acct_Type,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  ACCOUNT  BA, ( SELECT * from TRANSACTION) AT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 BA.Acct_Num  = AT.Acct_Num;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4"/>
          <p:cNvSpPr txBox="1"/>
          <p:nvPr/>
        </p:nvSpPr>
        <p:spPr>
          <a:xfrm>
            <a:off x="613407" y="34983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Joins with Row Selection Criterion - Output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4" name="Google Shape;434;p3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59800" y="2534934"/>
            <a:ext cx="3998667" cy="333993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6"/>
          <p:cNvSpPr txBox="1"/>
          <p:nvPr/>
        </p:nvSpPr>
        <p:spPr>
          <a:xfrm>
            <a:off x="577867" y="1920867"/>
            <a:ext cx="1100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Multiple columns of </a:t>
            </a:r>
            <a:r>
              <a:rPr i="1"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one </a:t>
            </a: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can match with </a:t>
            </a:r>
            <a:r>
              <a:rPr i="1"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other </a:t>
            </a:r>
            <a:r>
              <a:rPr lang="en" sz="2133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tables. Here the multiple columns used for joining are said be composite joining key to reference another table.</a:t>
            </a:r>
            <a:endParaRPr sz="2133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5" name="Google Shape;4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6"/>
          <p:cNvPicPr preferRelativeResize="0"/>
          <p:nvPr/>
        </p:nvPicPr>
        <p:blipFill rotWithShape="1">
          <a:blip r:embed="rId4">
            <a:alphaModFix/>
          </a:blip>
          <a:srcRect b="4688" l="11594" r="10692" t="4094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/>
        </p:nvSpPr>
        <p:spPr>
          <a:xfrm>
            <a:off x="577867" y="3043067"/>
            <a:ext cx="111704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“Acct_NUM” </a:t>
            </a:r>
            <a:r>
              <a:rPr b="1"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“</a:t>
            </a:r>
            <a:r>
              <a:rPr b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Acct_type” and “</a:t>
            </a:r>
            <a:r>
              <a:rPr b="1"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balance” </a:t>
            </a:r>
            <a:r>
              <a:rPr b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Columns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 ACCOUNT table are used as </a:t>
            </a:r>
            <a:r>
              <a:rPr i="1"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composite join key  </a:t>
            </a: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to represent other table: TRANSACTION.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6"/>
          <p:cNvSpPr txBox="1"/>
          <p:nvPr/>
        </p:nvSpPr>
        <p:spPr>
          <a:xfrm>
            <a:off x="734067" y="4334467"/>
            <a:ext cx="10858000" cy="1971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BA.Acct_Num,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BA.Acct_type,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BA.Balance,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TR.Tran_Amount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 TR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BA.Acct_Num = TR.Acct_Num </a:t>
            </a:r>
            <a:r>
              <a:rPr b="1" i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BA.Balance &gt; abs(TR.Tran_Amount)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BA.Acct_type like '%DEPOSIT%' )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5334" y="3215833"/>
            <a:ext cx="5321300" cy="863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7" name="Google Shape;457;p37"/>
          <p:cNvSpPr txBox="1"/>
          <p:nvPr/>
        </p:nvSpPr>
        <p:spPr>
          <a:xfrm>
            <a:off x="508000" y="5157233"/>
            <a:ext cx="11177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this example, Bank is trying to know the Account balance is greater than the transaction amount, and for DEPOSIT type accounts only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58" name="Google Shape;458;p37"/>
          <p:cNvPicPr preferRelativeResize="0"/>
          <p:nvPr/>
        </p:nvPicPr>
        <p:blipFill rotWithShape="1">
          <a:blip r:embed="rId5">
            <a:alphaModFix/>
          </a:blip>
          <a:srcRect b="4688" l="11594" r="10692" t="4094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7"/>
          <p:cNvSpPr txBox="1"/>
          <p:nvPr/>
        </p:nvSpPr>
        <p:spPr>
          <a:xfrm>
            <a:off x="925440" y="2190039"/>
            <a:ext cx="1570800" cy="6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Natural Joins</a:t>
            </a:r>
            <a:endParaRPr sz="6667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3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8" name="Google Shape;4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3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569200" y="2073467"/>
            <a:ext cx="11095200" cy="37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 Natural JOIN maps the rows implicitly among common columns in both the tables defined in the FROM clause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It is best to use when there is a need for joining with </a:t>
            </a:r>
            <a:r>
              <a:rPr i="1"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all of the common </a:t>
            </a: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columns between the two tables and retrieve full set of columns from both the tables. 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Developer need not  be  aware of the columns that are used for Joining the tables. 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6" name="Google Shape;476;p3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Natural join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77" name="Google Shape;4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/>
        </p:nvSpPr>
        <p:spPr>
          <a:xfrm>
            <a:off x="803667" y="2116333"/>
            <a:ext cx="10314000" cy="43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667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Fact table consists of real time data, usually static in nature, and do not change frequently.  </a:t>
            </a:r>
            <a:endParaRPr b="0" i="1" sz="2667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667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E.g Customer data is single and do not change all the time</a:t>
            </a:r>
            <a:endParaRPr b="0" i="1" sz="2667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667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667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Dimension tables consists of data that is changed more frequently than the fact tables.</a:t>
            </a:r>
            <a:endParaRPr b="0" i="1" sz="2667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667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E.g : Transaction data which is frequently updated </a:t>
            </a:r>
            <a:endParaRPr b="0" i="1" sz="2667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4688" l="11594" r="10692" t="4094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4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Natural join 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5" name="Google Shape;485;p40"/>
          <p:cNvSpPr txBox="1"/>
          <p:nvPr/>
        </p:nvSpPr>
        <p:spPr>
          <a:xfrm>
            <a:off x="2560200" y="2844600"/>
            <a:ext cx="7071600" cy="5844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CUSTOMER </a:t>
            </a:r>
            <a:r>
              <a:rPr b="1"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</a:t>
            </a:r>
            <a:endParaRPr b="1" sz="173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6" name="Google Shape;4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0"/>
          <p:cNvSpPr txBox="1"/>
          <p:nvPr/>
        </p:nvSpPr>
        <p:spPr>
          <a:xfrm>
            <a:off x="1007000" y="3260300"/>
            <a:ext cx="1284800" cy="5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4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8" name="Google Shape;488;p40"/>
          <p:cNvSpPr txBox="1"/>
          <p:nvPr/>
        </p:nvSpPr>
        <p:spPr>
          <a:xfrm>
            <a:off x="508000" y="1783900"/>
            <a:ext cx="10763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NATURAL JOIN implicitly joins CUSTOMER and ACCOUNT tables using </a:t>
            </a:r>
            <a:r>
              <a:rPr i="1"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89" name="Google Shape;4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5867" y="3946677"/>
            <a:ext cx="8600267" cy="199274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0" name="Google Shape;490;p40"/>
          <p:cNvSpPr txBox="1"/>
          <p:nvPr/>
        </p:nvSpPr>
        <p:spPr>
          <a:xfrm>
            <a:off x="508000" y="5989100"/>
            <a:ext cx="105220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gives all columns in both the tables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41"/>
          <p:cNvSpPr txBox="1"/>
          <p:nvPr/>
        </p:nvSpPr>
        <p:spPr>
          <a:xfrm>
            <a:off x="705600" y="2819400"/>
            <a:ext cx="10780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None/>
            </a:pPr>
            <a:r>
              <a:rPr i="1" lang="en" sz="2667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usually takes all the key columns of the first table and then tries to match with other table columns</a:t>
            </a:r>
            <a:endParaRPr i="1" sz="2667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8" name="Google Shape;4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67" y="307667"/>
            <a:ext cx="2251733" cy="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508000" y="1933267"/>
            <a:ext cx="108420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67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certain restriction on Natural joins:</a:t>
            </a:r>
            <a:endParaRPr i="1" sz="2267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67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8721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i="1" lang="en" sz="2267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needs curated data in the common columns which means all the common columns should have unique data without duplicates </a:t>
            </a:r>
            <a:endParaRPr i="1" sz="2267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8721" lvl="0" marL="609585" marR="0" rtl="0" algn="just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i="1" lang="en" sz="2267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With Natural Joins Chances are high in retrieving too many rows without meaningful relationships because of duplicate values in Joining key columns</a:t>
            </a:r>
            <a:endParaRPr i="1" sz="2267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8721" lvl="0" marL="609585" marR="0" rtl="0" algn="just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700"/>
              <a:buFont typeface="Trebuchet MS"/>
              <a:buChar char="●"/>
            </a:pPr>
            <a:r>
              <a:rPr i="1" lang="en" sz="2267">
                <a:solidFill>
                  <a:srgbClr val="4D4D4D"/>
                </a:solidFill>
                <a:latin typeface="Trebuchet MS"/>
                <a:ea typeface="Trebuchet MS"/>
                <a:cs typeface="Trebuchet MS"/>
                <a:sym typeface="Trebuchet MS"/>
              </a:rPr>
              <a:t>Natural joins cannot handle NULL values in Joining key columns since it matches the column values implicitly by SQL and are not written in the SQL queries</a:t>
            </a:r>
            <a:endParaRPr i="1" sz="2267">
              <a:solidFill>
                <a:srgbClr val="4D4D4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07" name="Google Shape;50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2"/>
          <p:cNvPicPr preferRelativeResize="0"/>
          <p:nvPr/>
        </p:nvPicPr>
        <p:blipFill rotWithShape="1">
          <a:blip r:embed="rId4">
            <a:alphaModFix/>
          </a:blip>
          <a:srcRect b="4688" l="11594" r="10692" t="4094"/>
          <a:stretch/>
        </p:blipFill>
        <p:spPr>
          <a:xfrm>
            <a:off x="577867" y="248134"/>
            <a:ext cx="1638700" cy="1409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43"/>
          <p:cNvSpPr txBox="1"/>
          <p:nvPr/>
        </p:nvSpPr>
        <p:spPr>
          <a:xfrm>
            <a:off x="578200" y="2870000"/>
            <a:ext cx="11035600" cy="1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SELECT statements can be written by joining </a:t>
            </a:r>
            <a:r>
              <a:rPr i="1"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three or more </a:t>
            </a: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tables to understand much more relationships between business entities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6" name="Google Shape;516;p4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7" name="Google Shape;51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4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4"/>
          <p:cNvSpPr txBox="1"/>
          <p:nvPr/>
        </p:nvSpPr>
        <p:spPr>
          <a:xfrm>
            <a:off x="569200" y="1831667"/>
            <a:ext cx="11140400" cy="1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strategic team tries to understand all customer details, bank accounts, and the relationship between accounts  and its transactions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5" name="Google Shape;525;p4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6" name="Google Shape;526;p44"/>
          <p:cNvSpPr txBox="1"/>
          <p:nvPr/>
        </p:nvSpPr>
        <p:spPr>
          <a:xfrm>
            <a:off x="932100" y="3204733"/>
            <a:ext cx="10534800" cy="101457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</a:t>
            </a: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</a:t>
            </a:r>
            <a:r>
              <a:rPr b="1" i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NATURAL JOIN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TRANSACTION;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27" name="Google Shape;5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44"/>
          <p:cNvSpPr txBox="1"/>
          <p:nvPr/>
        </p:nvSpPr>
        <p:spPr>
          <a:xfrm>
            <a:off x="575400" y="4338033"/>
            <a:ext cx="11140400" cy="2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 NATURAL JOIN is used to join all the three tables by matching the common rows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Here in the example: </a:t>
            </a:r>
            <a:endParaRPr sz="20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1" marL="121917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○"/>
            </a:pPr>
            <a:r>
              <a:rPr b="0" i="1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b="0" i="0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is common key column between CUSTOMER and ACCOUNT</a:t>
            </a:r>
            <a:endParaRPr b="0" i="0" sz="20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Avenir"/>
              <a:buChar char="○"/>
            </a:pPr>
            <a:r>
              <a:rPr b="0" i="1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Acct_Num </a:t>
            </a:r>
            <a:r>
              <a:rPr b="0" i="0" lang="en" sz="20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is common key column between ACCOUNT and TRANSACTION</a:t>
            </a:r>
            <a:endParaRPr b="0" i="0" sz="20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4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4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Queries with three or more tables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6" name="Google Shape;53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5"/>
          <p:cNvSpPr txBox="1"/>
          <p:nvPr/>
        </p:nvSpPr>
        <p:spPr>
          <a:xfrm>
            <a:off x="503400" y="1813833"/>
            <a:ext cx="11142800" cy="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The output of the query gives all matching rows of three tables:</a:t>
            </a:r>
            <a:endParaRPr sz="2133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38" name="Google Shape;53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251" y="2934251"/>
            <a:ext cx="11257501" cy="198376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4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46"/>
          <p:cNvSpPr txBox="1"/>
          <p:nvPr/>
        </p:nvSpPr>
        <p:spPr>
          <a:xfrm>
            <a:off x="508000" y="1860200"/>
            <a:ext cx="11236000" cy="3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Like NATURAL JOIN, the EQUI-JOIN / Inner JOIN also matches the rows using common key columns between tables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only difference with equi-joins and NATURAL join is, joining key columns are explicitly specified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Equi - JOIN otherwise called INNER JOIN is simply defined with JOIN / INNER JOIN clause between two tables but essentially defines with an equal (=)  operator.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6" name="Google Shape;54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4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503400" y="1921633"/>
            <a:ext cx="11020000" cy="2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Equi-Joins / INNER JOINS efficiently handles NULL values and comparisons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Assign default values by replacing NULL values in joining key columns, and ensures the records are not dropped in the output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55" name="Google Shape;5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7"/>
          <p:cNvSpPr txBox="1"/>
          <p:nvPr/>
        </p:nvSpPr>
        <p:spPr>
          <a:xfrm>
            <a:off x="765833" y="4341166"/>
            <a:ext cx="10973600" cy="1785313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BA.Acct_Num, BA.Acct_type, BA.Balance,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 TR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 = TR.Acct_Num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ifNULL(BA.BALANCE, 0) = TR.Tran_Amount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7" name="Google Shape;557;p4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4" name="Google Shape;56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48"/>
          <p:cNvSpPr txBox="1"/>
          <p:nvPr/>
        </p:nvSpPr>
        <p:spPr>
          <a:xfrm>
            <a:off x="795667" y="2056433"/>
            <a:ext cx="12848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6" name="Google Shape;566;p4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7" name="Google Shape;56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5400" y="2780740"/>
            <a:ext cx="4521200" cy="80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8" name="Google Shape;568;p48"/>
          <p:cNvSpPr txBox="1"/>
          <p:nvPr/>
        </p:nvSpPr>
        <p:spPr>
          <a:xfrm>
            <a:off x="508000" y="4250167"/>
            <a:ext cx="11177600" cy="2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with an equal (=) operator joins two tables 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ACCOUNT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and 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TRANSACTION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using common key column: Acct_num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first account number , Balance column has Null value which replaced with ‘0’ in order to compare with tran_amount</a:t>
            </a:r>
            <a:endParaRPr sz="2133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 txBox="1"/>
          <p:nvPr/>
        </p:nvSpPr>
        <p:spPr>
          <a:xfrm>
            <a:off x="503400" y="1850967"/>
            <a:ext cx="11297200" cy="10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Equi - Join can also be implemented with USING clause which replaces WHERE and equal operator (=)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6" name="Google Shape;576;p4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2981967" y="3221867"/>
            <a:ext cx="6103200" cy="163751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cust_id,Name, Acct_Num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 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(CUST_ID)</a:t>
            </a:r>
            <a:endParaRPr b="1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49"/>
          <p:cNvSpPr txBox="1"/>
          <p:nvPr/>
        </p:nvSpPr>
        <p:spPr>
          <a:xfrm>
            <a:off x="503400" y="5200367"/>
            <a:ext cx="11297200" cy="914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gives all matching records of CUSTOMER and ACCOUNT by joining with common key : Cust_Id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79" name="Google Shape;57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5"/>
          <p:cNvGraphicFramePr/>
          <p:nvPr/>
        </p:nvGraphicFramePr>
        <p:xfrm>
          <a:off x="3727584" y="2571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72387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Customer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>
                    <a:solidFill>
                      <a:srgbClr val="D9D9D9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cust_id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name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address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contact_num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  <p:graphicFrame>
        <p:nvGraphicFramePr>
          <p:cNvPr id="138" name="Google Shape;138;p5"/>
          <p:cNvGraphicFramePr/>
          <p:nvPr/>
        </p:nvGraphicFramePr>
        <p:xfrm>
          <a:off x="6740551" y="2571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{F9871817-DEA3-45E5-965C-1D2026562AA6}</a:tableStyleId>
              </a:tblPr>
              <a:tblGrid>
                <a:gridCol w="1723875"/>
              </a:tblGrid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Account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>
                    <a:solidFill>
                      <a:srgbClr val="D9D9D9"/>
                    </a:solidFill>
                  </a:tcPr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cust_id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savings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deposits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venir"/>
                        <a:buNone/>
                      </a:pPr>
                      <a:r>
                        <a:rPr lang="en" sz="2000" u="none" cap="none" strike="noStrike">
                          <a:latin typeface="Avenir"/>
                          <a:ea typeface="Avenir"/>
                          <a:cs typeface="Avenir"/>
                          <a:sym typeface="Avenir"/>
                        </a:rPr>
                        <a:t>credit_card</a:t>
                      </a:r>
                      <a:endParaRPr sz="2000" u="none" cap="none" strike="noStrike">
                        <a:latin typeface="Avenir"/>
                        <a:ea typeface="Avenir"/>
                        <a:cs typeface="Avenir"/>
                        <a:sym typeface="Avenir"/>
                      </a:endParaRPr>
                    </a:p>
                  </a:txBody>
                  <a:tcPr marT="121900" marB="121900" marR="121900" marL="121900"/>
                </a:tc>
              </a:tr>
            </a:tbl>
          </a:graphicData>
        </a:graphic>
      </p:graphicFrame>
      <p:sp>
        <p:nvSpPr>
          <p:cNvPr id="139" name="Google Shape;139;p5"/>
          <p:cNvSpPr txBox="1"/>
          <p:nvPr/>
        </p:nvSpPr>
        <p:spPr>
          <a:xfrm>
            <a:off x="513000" y="1850967"/>
            <a:ext cx="11166000" cy="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Consider the following two tables Customer and Account: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513000" y="5102167"/>
            <a:ext cx="11166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JOIN clause will help to establish relationship between the two tables CUSTOMER and ACCOUNT and  present all the details of accounts held by one single customer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769000" y="1619100"/>
            <a:ext cx="12192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Other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5992400" y="3357584"/>
            <a:ext cx="5728000" cy="1739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USING clause identifies the common joining key columns in both tables and produces matching rows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89" name="Google Shape;58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200" y="2396351"/>
            <a:ext cx="3581400" cy="382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rPr>
              <a:t>Non Equi Joins</a:t>
            </a:r>
            <a:endParaRPr sz="6667">
              <a:solidFill>
                <a:srgbClr val="7F7F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7" name="Google Shape;597;p5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0" y="4425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2"/>
          <p:cNvSpPr txBox="1"/>
          <p:nvPr/>
        </p:nvSpPr>
        <p:spPr>
          <a:xfrm>
            <a:off x="503400" y="2038733"/>
            <a:ext cx="10508800" cy="27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Non equi-JOINS uses comparison operators like &gt;, &lt; , NOT , &lt;&gt;  in order to filter the records in one table and map the remaining rows across the other table rows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It is widely used for creating different dimensional reports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7" name="Google Shape;607;p52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08" name="Google Shape;60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p5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53"/>
          <p:cNvSpPr txBox="1"/>
          <p:nvPr/>
        </p:nvSpPr>
        <p:spPr>
          <a:xfrm>
            <a:off x="503400" y="1828800"/>
            <a:ext cx="11320400" cy="13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Below is an example of Non equi JOIN with range operator “&gt;” that filters lower interest_rates and provide higher 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privileged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interest-rate to all deposit / saving holders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6" name="Google Shape;616;p5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7" name="Google Shape;617;p53"/>
          <p:cNvSpPr txBox="1"/>
          <p:nvPr/>
        </p:nvSpPr>
        <p:spPr>
          <a:xfrm>
            <a:off x="981400" y="3744933"/>
            <a:ext cx="10554800" cy="1885158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AC.Acct_Num, AC.Acct_type,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IR.Rate Modified_rate, IR.Acct_type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Interest_type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ACCOUNT AC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INTEREST IR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WHERE IR.RATE </a:t>
            </a:r>
            <a:r>
              <a:rPr b="1" i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0.07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AC.Acct_Type </a:t>
            </a:r>
            <a:r>
              <a:rPr b="1" i="1"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NOT LIKE </a:t>
            </a:r>
            <a:r>
              <a:rPr lang="en" sz="1867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'%CARDS%'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8" name="Google Shape;61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5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Non Equi- Joins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6" name="Google Shape;626;p54"/>
          <p:cNvSpPr txBox="1"/>
          <p:nvPr/>
        </p:nvSpPr>
        <p:spPr>
          <a:xfrm>
            <a:off x="503400" y="1763817"/>
            <a:ext cx="11320400" cy="1446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Interest rates are lower for Accounts, so bank decided to provide higher interest rate called privileged interest rate greater than 7%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NOT LIKE is used to filter CREDIT CARD accounts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27" name="Google Shape;62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6902" y="3311835"/>
            <a:ext cx="4878201" cy="316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5"/>
          <p:cNvSpPr txBox="1"/>
          <p:nvPr/>
        </p:nvSpPr>
        <p:spPr>
          <a:xfrm>
            <a:off x="513633" y="2691500"/>
            <a:ext cx="9234400" cy="2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SQL Consideration for Multiple Queries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7" name="Google Shape;6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Qualified Column Names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3" name="Google Shape;643;p56"/>
          <p:cNvSpPr txBox="1"/>
          <p:nvPr/>
        </p:nvSpPr>
        <p:spPr>
          <a:xfrm>
            <a:off x="503400" y="2032000"/>
            <a:ext cx="10931600" cy="3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1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Qualified names of the tables or columns in the Database plays a vital role in data modeling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57188" lvl="0" marL="609585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Data architects and Business Analysts easily design the models and make a clear    lineage of the Business flow process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l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Qualified names are the standards established by Data management and Governance, and  banking authorities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44" name="Google Shape;644;p5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5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56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7" name="Google Shape;6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Qualified Column Names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3" name="Google Shape;653;p57"/>
          <p:cNvSpPr txBox="1"/>
          <p:nvPr/>
        </p:nvSpPr>
        <p:spPr>
          <a:xfrm>
            <a:off x="508000" y="1941100"/>
            <a:ext cx="11012000" cy="25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CUSTOMER is a table which is a qualified name in the Bank which consists of only customer details and is not conflicting with any other different terms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Similarly </a:t>
            </a:r>
            <a:r>
              <a:rPr i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</a:t>
            </a:r>
            <a:r>
              <a:rPr i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Name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columns represent unique customer details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54" name="Google Shape;654;p5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57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7" name="Google Shape;65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57"/>
          <p:cNvSpPr txBox="1"/>
          <p:nvPr/>
        </p:nvSpPr>
        <p:spPr>
          <a:xfrm>
            <a:off x="2367800" y="4500700"/>
            <a:ext cx="7456400" cy="642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Cust_Id, Name, Address </a:t>
            </a:r>
            <a:r>
              <a:rPr b="1"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endParaRPr sz="2133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All Column Selection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4" name="Google Shape;664;p58"/>
          <p:cNvSpPr txBox="1"/>
          <p:nvPr/>
        </p:nvSpPr>
        <p:spPr>
          <a:xfrm>
            <a:off x="540200" y="1647767"/>
            <a:ext cx="11111600" cy="3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Any RDBMS including MySQL allows to create more than 250 columns in a table which depends on size of individual column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However it depends on Business usage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For ex: TRANSACTION table can be defined with at least 50 columns because these days we are doing payments in different modes unlike conventional methods to go bank and withdraw money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667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In such cases when there are more columns to represent,  a wildcard </a:t>
            </a:r>
            <a:r>
              <a:rPr b="1"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" * " </a:t>
            </a:r>
            <a:r>
              <a:rPr lang="en" sz="2133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can be used to select all columns in the table</a:t>
            </a:r>
            <a:endParaRPr sz="2133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65" name="Google Shape;665;p5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5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8" name="Google Shape;66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58"/>
          <p:cNvSpPr txBox="1"/>
          <p:nvPr/>
        </p:nvSpPr>
        <p:spPr>
          <a:xfrm>
            <a:off x="763667" y="5254400"/>
            <a:ext cx="10766400" cy="810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Ex: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en" sz="3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endParaRPr sz="2133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9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Self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5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8" name="Google Shape;67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503400" y="1850967"/>
            <a:ext cx="10926800" cy="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With JOINs, queries avoids a lot of repetition of the data and able to present it in a more systematic way</a:t>
            </a:r>
            <a:endParaRPr b="0" i="1" sz="2400" u="none" cap="none" strike="noStrike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00" y="273700"/>
            <a:ext cx="2251733" cy="8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000" y="3423820"/>
            <a:ext cx="6993800" cy="267748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/>
          <p:nvPr/>
        </p:nvSpPr>
        <p:spPr>
          <a:xfrm>
            <a:off x="7501800" y="4354700"/>
            <a:ext cx="56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=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94171" y="3429000"/>
            <a:ext cx="4026328" cy="251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569200" y="1526867"/>
            <a:ext cx="11024400" cy="1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is usually applied when we see meaningful data in a same table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Self join means joining the same table to itself for multiple times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Below is the query that is used to produce comparative results for the current month and previous month side by side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SELF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87" name="Google Shape;687;p60"/>
          <p:cNvSpPr txBox="1"/>
          <p:nvPr/>
        </p:nvSpPr>
        <p:spPr>
          <a:xfrm>
            <a:off x="1127063" y="3991896"/>
            <a:ext cx="9934800" cy="2591783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T1.Acct_Num as Account,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T1.Tran_date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current_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month,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T1.Tran_Amount Latest_transaction,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T2.Tran_date previous_month,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0958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T2.Tran_Amount Previous_transaction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T1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T2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T1.Acct_Num = T2.Acct_Num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T1.Tran_date &gt; T2.Tran_date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593367" y="29887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6" name="Google Shape;696;p6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SELF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7" name="Google Shape;697;p61"/>
          <p:cNvSpPr txBox="1"/>
          <p:nvPr/>
        </p:nvSpPr>
        <p:spPr>
          <a:xfrm>
            <a:off x="508000" y="1898600"/>
            <a:ext cx="11120000" cy="1864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Both T1 and T2 tables referring to same TRANSACTION table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With this SELF JOIN , query produced the comparative results side by side for  the current and previous month details from one single TRANSACTION table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698" name="Google Shape;69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5667" y="3910434"/>
            <a:ext cx="7180667" cy="2435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INNER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8" name="Google Shape;70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an INNER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4" name="Google Shape;714;p63"/>
          <p:cNvSpPr txBox="1"/>
          <p:nvPr/>
        </p:nvSpPr>
        <p:spPr>
          <a:xfrm>
            <a:off x="503400" y="1625600"/>
            <a:ext cx="109316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INNER JOIN is the default type of join that is used to select matching rows in both tables using common key joining column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can be represented with the following Venn diagram: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15" name="Google Shape;715;p6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8" name="Google Shape;71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5738" y="3404072"/>
            <a:ext cx="3950967" cy="2089867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3"/>
          <p:cNvSpPr txBox="1"/>
          <p:nvPr/>
        </p:nvSpPr>
        <p:spPr>
          <a:xfrm>
            <a:off x="503400" y="5641300"/>
            <a:ext cx="11485200" cy="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INNER JOIN represents the highlighted section, which is the intersection between these two tables.  </a:t>
            </a:r>
            <a:r>
              <a:rPr i="1"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Intersection part is the matching rows. </a:t>
            </a:r>
            <a:endParaRPr i="1"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/>
        </p:nvSpPr>
        <p:spPr>
          <a:xfrm>
            <a:off x="1191600" y="3238467"/>
            <a:ext cx="9808800" cy="173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i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column_name(s)</a:t>
            </a:r>
            <a:endParaRPr i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i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</a:t>
            </a:r>
            <a:endParaRPr i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table2 </a:t>
            </a:r>
            <a:endParaRPr i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table1.column_name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i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table2.column_name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6" name="Google Shape;726;p6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29" name="Google Shape;72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64"/>
          <p:cNvSpPr txBox="1"/>
          <p:nvPr/>
        </p:nvSpPr>
        <p:spPr>
          <a:xfrm>
            <a:off x="1191600" y="2320333"/>
            <a:ext cx="16684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5"/>
          <p:cNvSpPr txBox="1"/>
          <p:nvPr/>
        </p:nvSpPr>
        <p:spPr>
          <a:xfrm>
            <a:off x="1097400" y="3163533"/>
            <a:ext cx="9997200" cy="1638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 BC.name, BA.Acct_Num, BA.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CUSTOMER BC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 BA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 = BA.cust_id</a:t>
            </a:r>
            <a:endParaRPr b="1"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6" name="Google Shape;736;p6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6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65"/>
          <p:cNvSpPr txBox="1"/>
          <p:nvPr/>
        </p:nvSpPr>
        <p:spPr>
          <a:xfrm>
            <a:off x="508000" y="1831667"/>
            <a:ext cx="11258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If you want to know the Customers and their account details by joining CUSTOMER and ACCOUNT table using customer_id – common key column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9" name="Google Shape;739;p6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0" name="Google Shape;740;p65"/>
          <p:cNvSpPr txBox="1"/>
          <p:nvPr/>
        </p:nvSpPr>
        <p:spPr>
          <a:xfrm>
            <a:off x="508000" y="5103733"/>
            <a:ext cx="11085600" cy="1219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INNER JOIN ensures there are matching records in both tables based on CUST_ID, and can retrieve all the fields from Customer and Account tables.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41" name="Google Shape;74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66"/>
          <p:cNvSpPr txBox="1"/>
          <p:nvPr/>
        </p:nvSpPr>
        <p:spPr>
          <a:xfrm>
            <a:off x="593367" y="1363100"/>
            <a:ext cx="14012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9" name="Google Shape;749;p6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INNER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0" name="Google Shape;750;p66"/>
          <p:cNvSpPr txBox="1"/>
          <p:nvPr/>
        </p:nvSpPr>
        <p:spPr>
          <a:xfrm>
            <a:off x="508000" y="5710400"/>
            <a:ext cx="10982000" cy="862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output of this query consists of records if and only if cust_id exists in both the tables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51" name="Google Shape;75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8568" y="2014701"/>
            <a:ext cx="4280833" cy="344036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7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6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6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1" name="Google Shape;76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8"/>
          <p:cNvSpPr txBox="1"/>
          <p:nvPr/>
        </p:nvSpPr>
        <p:spPr>
          <a:xfrm>
            <a:off x="508000" y="1727200"/>
            <a:ext cx="10926800" cy="1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LEFT JOIN is used when you want to select </a:t>
            </a:r>
            <a:endParaRPr sz="2133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Matching records that are selected from both the tables and </a:t>
            </a:r>
            <a:endParaRPr b="0" i="0" sz="2133" u="none" cap="none" strike="noStrike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3C3C3B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All the valid records from </a:t>
            </a:r>
            <a:r>
              <a:rPr b="0" i="1" lang="en" sz="2133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left table </a:t>
            </a:r>
            <a:r>
              <a:rPr b="0" i="0" lang="en" sz="2133" u="none" cap="none" strike="noStrike">
                <a:solidFill>
                  <a:srgbClr val="3C3C3B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with Null assignment of columns in the right table</a:t>
            </a:r>
            <a:endParaRPr b="0" i="0" sz="2133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7" name="Google Shape;767;p6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LEFT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68" name="Google Shape;768;p6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68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8"/>
          <p:cNvSpPr txBox="1"/>
          <p:nvPr/>
        </p:nvSpPr>
        <p:spPr>
          <a:xfrm>
            <a:off x="508000" y="5844500"/>
            <a:ext cx="11396400" cy="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LEFT JOIN represents the highlighted section from TABLE A and the intersected section from TABLE B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773" name="Google Shape;77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6981" y="3647617"/>
            <a:ext cx="3718039" cy="192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69"/>
          <p:cNvSpPr txBox="1"/>
          <p:nvPr/>
        </p:nvSpPr>
        <p:spPr>
          <a:xfrm>
            <a:off x="593367" y="17695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1" name="Google Shape;781;p6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82" name="Google Shape;782;p69"/>
          <p:cNvSpPr txBox="1"/>
          <p:nvPr/>
        </p:nvSpPr>
        <p:spPr>
          <a:xfrm>
            <a:off x="975600" y="2490760"/>
            <a:ext cx="10396800" cy="1569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[Column List]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[Table 1]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OUTER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[Table 2]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[Table 1 Column Name] = [Table 2 Column Name]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[Condition]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3" name="Google Shape;78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9"/>
          <p:cNvSpPr txBox="1"/>
          <p:nvPr/>
        </p:nvSpPr>
        <p:spPr>
          <a:xfrm>
            <a:off x="721100" y="4332833"/>
            <a:ext cx="10770400" cy="22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321725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OUTER word in the query is optional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321725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spcBef>
                <a:spcPts val="1333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This type of join is very similar to the normal JOIN, with the only difference being that it pulls complete details of Left table  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508000" y="1828800"/>
            <a:ext cx="11154800" cy="44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a bank database, Strategic mgt. analyzes the customers using their debit-card transactions occurred through various channels using Joins to understand customer expectation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Few relationships between customers , accounts and transactions table are below: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200000"/>
              </a:lnSpc>
              <a:spcBef>
                <a:spcPts val="1333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How many accounts are maintained by each customer?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5" lvl="1" marL="121917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Different modes of customer payments?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5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Customer using Smart cash (digital) payment via various channels including UPI, IVR, point_of_sale?</a:t>
            </a:r>
            <a:endParaRPr b="0" i="0" sz="2133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7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70"/>
          <p:cNvSpPr txBox="1"/>
          <p:nvPr/>
        </p:nvSpPr>
        <p:spPr>
          <a:xfrm>
            <a:off x="508000" y="1933267"/>
            <a:ext cx="1086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If you want to retrieve all customer accounts in the bank though there are no transactions occurred: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2" name="Google Shape;792;p7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3" name="Google Shape;793;p70"/>
          <p:cNvSpPr txBox="1"/>
          <p:nvPr/>
        </p:nvSpPr>
        <p:spPr>
          <a:xfrm>
            <a:off x="670800" y="3562333"/>
            <a:ext cx="11038000" cy="1753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BA.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Balance,BT.Acct_Num as Tran_Account,</a:t>
            </a:r>
            <a:r>
              <a:rPr lang="en" sz="24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BT.Tran_Amount,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BT.Channel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</a:t>
            </a:r>
            <a:endParaRPr sz="1867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 order by 1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94" name="Google Shape;794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7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7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7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LEFT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2" name="Google Shape;802;p71"/>
          <p:cNvSpPr txBox="1"/>
          <p:nvPr/>
        </p:nvSpPr>
        <p:spPr>
          <a:xfrm>
            <a:off x="558833" y="4901867"/>
            <a:ext cx="11080800" cy="1714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b="1"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LEFT JOIN</a:t>
            </a: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extracts matching records from both tables based on ACCOUNT_NUMBER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31788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Avenir"/>
              <a:buChar char="●"/>
            </a:pPr>
            <a:r>
              <a:rPr lang="en" sz="20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For unmatched records, it pulls all the account records from left table i.e. ACCOUNT, and shows NULL values for fields in the right table : TRANSACTION as there are no transaction records</a:t>
            </a:r>
            <a:endParaRPr sz="20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3" name="Google Shape;80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71"/>
          <p:cNvSpPr txBox="1"/>
          <p:nvPr/>
        </p:nvSpPr>
        <p:spPr>
          <a:xfrm>
            <a:off x="558833" y="1828800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05" name="Google Shape;805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5540" y="2318400"/>
            <a:ext cx="6970787" cy="2221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7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7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4" name="Google Shape;81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3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a RIGHT JOIN?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0" name="Google Shape;820;p73"/>
          <p:cNvSpPr txBox="1"/>
          <p:nvPr/>
        </p:nvSpPr>
        <p:spPr>
          <a:xfrm>
            <a:off x="503400" y="1727200"/>
            <a:ext cx="10931200" cy="19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RIGHT JOIN is used when you want to select </a:t>
            </a:r>
            <a:endParaRPr sz="2133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Matching records from both the tables and </a:t>
            </a:r>
            <a:endParaRPr b="0" i="0" sz="2133" u="none" cap="none" strike="noStrike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3C3C3B"/>
              </a:solidFill>
              <a:highlight>
                <a:schemeClr val="lt1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3C3B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All the valid records from </a:t>
            </a:r>
            <a:r>
              <a:rPr b="1" i="1" lang="en" sz="2133" u="none" cap="none" strike="noStrik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the right table </a:t>
            </a:r>
            <a:r>
              <a:rPr b="0" i="0" lang="en" sz="2133" u="none" cap="none" strike="noStrike">
                <a:solidFill>
                  <a:srgbClr val="3C3C3B"/>
                </a:solidFill>
                <a:highlight>
                  <a:schemeClr val="lt1"/>
                </a:highlight>
                <a:latin typeface="Avenir"/>
                <a:ea typeface="Avenir"/>
                <a:cs typeface="Avenir"/>
                <a:sym typeface="Avenir"/>
              </a:rPr>
              <a:t>with Null assignment of columns in the left table</a:t>
            </a:r>
            <a:endParaRPr b="0" i="0" sz="2133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1" name="Google Shape;821;p7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7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73"/>
          <p:cNvSpPr txBox="1"/>
          <p:nvPr/>
        </p:nvSpPr>
        <p:spPr>
          <a:xfrm>
            <a:off x="10626288" y="744348"/>
            <a:ext cx="8084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SL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73"/>
          <p:cNvSpPr txBox="1"/>
          <p:nvPr/>
        </p:nvSpPr>
        <p:spPr>
          <a:xfrm>
            <a:off x="475617" y="5539700"/>
            <a:ext cx="11031200" cy="8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RIGHT JOIN represents the highlighted section, that is, 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B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, and the intersected section of </a:t>
            </a: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TABLE A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.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26" name="Google Shape;82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8964" y="3720801"/>
            <a:ext cx="3434072" cy="174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7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74"/>
          <p:cNvSpPr txBox="1"/>
          <p:nvPr/>
        </p:nvSpPr>
        <p:spPr>
          <a:xfrm>
            <a:off x="670800" y="1828800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4" name="Google Shape;834;p7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35" name="Google Shape;835;p74"/>
          <p:cNvSpPr txBox="1"/>
          <p:nvPr/>
        </p:nvSpPr>
        <p:spPr>
          <a:xfrm>
            <a:off x="670800" y="2592360"/>
            <a:ext cx="10396800" cy="15692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1371566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[Column List]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371566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FROM [Table 1] 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OUTER JOIN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[Table 2]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371566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ON [Table 1 Column Name] = [Table 2 Column Name]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371566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[Condition]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6" name="Google Shape;83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74"/>
          <p:cNvSpPr txBox="1"/>
          <p:nvPr/>
        </p:nvSpPr>
        <p:spPr>
          <a:xfrm>
            <a:off x="721100" y="4536033"/>
            <a:ext cx="1077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321725" rtl="0" algn="just">
              <a:spcBef>
                <a:spcPts val="0"/>
              </a:spcBef>
              <a:spcAft>
                <a:spcPts val="1333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The OUTER word in the query is optional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5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7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75"/>
          <p:cNvSpPr txBox="1"/>
          <p:nvPr/>
        </p:nvSpPr>
        <p:spPr>
          <a:xfrm>
            <a:off x="503400" y="1730067"/>
            <a:ext cx="10804000" cy="2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Use the following query retrieve any money transactions that do not exist in ACCOUNT table but exist in TRANSACTION table</a:t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>
              <a:solidFill>
                <a:srgbClr val="4D4D4D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Usually, we will see such transactions when customer do not pay credit card bills but the credit card Account is expired or inactive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5" name="Google Shape;845;p7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Syntax - ERROR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46" name="Google Shape;846;p75"/>
          <p:cNvSpPr txBox="1"/>
          <p:nvPr/>
        </p:nvSpPr>
        <p:spPr>
          <a:xfrm>
            <a:off x="2530800" y="3846067"/>
            <a:ext cx="5880000" cy="2758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   	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BA.Balance, 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BT.Acct_Num as Tran_Account,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BT.Tran_Amount,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BT.Channel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= BT.Acct_Num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47" name="Google Shape;847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7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7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76"/>
          <p:cNvSpPr txBox="1"/>
          <p:nvPr/>
        </p:nvSpPr>
        <p:spPr>
          <a:xfrm>
            <a:off x="508000" y="1422400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5" name="Google Shape;855;p76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RIGHT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56" name="Google Shape;856;p76"/>
          <p:cNvSpPr txBox="1"/>
          <p:nvPr/>
        </p:nvSpPr>
        <p:spPr>
          <a:xfrm>
            <a:off x="6438633" y="3023133"/>
            <a:ext cx="5403200" cy="2891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148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venir"/>
              <a:buChar char="●"/>
            </a:pPr>
            <a:r>
              <a:rPr lang="en" sz="17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Using RIGHT Join, though the accounts that are not present in ACCOUNT table, their transactions are still exist in  Transaction table</a:t>
            </a: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148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Font typeface="Avenir"/>
              <a:buChar char="●"/>
            </a:pPr>
            <a:r>
              <a:rPr lang="en" sz="17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In order to catch such pending transactions, especially CREDIT cards, we can apply RIGHT JOIN</a:t>
            </a:r>
            <a:endParaRPr sz="17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57" name="Google Shape;85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8" name="Google Shape;85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400" y="2157605"/>
            <a:ext cx="5176968" cy="404532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77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7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7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7" name="Google Shape;867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7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7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78"/>
          <p:cNvSpPr txBox="1"/>
          <p:nvPr/>
        </p:nvSpPr>
        <p:spPr>
          <a:xfrm>
            <a:off x="508000" y="1848333"/>
            <a:ext cx="10261600" cy="1234501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Full outer Joins helps to retrieve combination of LEFT and RIGHT join results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Retrieve result set of ALL </a:t>
            </a:r>
            <a:r>
              <a:rPr b="0" i="1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active </a:t>
            </a:r>
            <a:r>
              <a:rPr b="0" i="0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accounts in Bank from LEFT JOIN</a:t>
            </a:r>
            <a:endParaRPr b="0" i="0" sz="2133" u="none" cap="none" strike="noStrike">
              <a:solidFill>
                <a:srgbClr val="4D4D4D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Retrieve result set of ALL </a:t>
            </a:r>
            <a:r>
              <a:rPr b="0" i="1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transactions </a:t>
            </a:r>
            <a:r>
              <a:rPr b="0" i="0" lang="en" sz="2133" u="none" cap="none" strike="noStrike">
                <a:solidFill>
                  <a:srgbClr val="4D4D4D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in Bank from RIGHT JOIN</a:t>
            </a:r>
            <a:endParaRPr b="0" i="0" sz="2133" u="none" cap="none" strike="noStrike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5" name="Google Shape;875;p7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FULL OUTER JOIN - Syntax - ERROR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6" name="Google Shape;876;p78"/>
          <p:cNvSpPr txBox="1"/>
          <p:nvPr/>
        </p:nvSpPr>
        <p:spPr>
          <a:xfrm>
            <a:off x="1218000" y="3102367"/>
            <a:ext cx="9551600" cy="349437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BA.Acct_Num, BT.Acct_Num as Tran_Account, BT.Tran_Amount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BA.Acct_Num, BT.Acct_Num as Tran_Account, BT.Tran_Amount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BA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TRANSACTION BT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 BT.Acct_Num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77" name="Google Shape;877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7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7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79"/>
          <p:cNvSpPr txBox="1"/>
          <p:nvPr/>
        </p:nvSpPr>
        <p:spPr>
          <a:xfrm>
            <a:off x="593367" y="1356967"/>
            <a:ext cx="1355200" cy="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5" name="Google Shape;885;p7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FULL  JOIN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86" name="Google Shape;886;p79"/>
          <p:cNvSpPr txBox="1"/>
          <p:nvPr/>
        </p:nvSpPr>
        <p:spPr>
          <a:xfrm>
            <a:off x="4528533" y="2160867"/>
            <a:ext cx="6886000" cy="4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Here, we see the records with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b="0" i="0" lang="en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NULL transactions in TRANSACTION table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1917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b="0" i="0" lang="en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Missing accounts in ACCOUNT table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purpose of FULL Join is to get a glance on all accounts and transactions , and take measures on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b="0" i="0" lang="en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Accounts that are inactive without transactions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1917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○"/>
            </a:pPr>
            <a:r>
              <a:rPr b="0" i="0" lang="en" sz="2400" u="none" cap="none" strike="noStrike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Or any Missing transactions of  old accounts</a:t>
            </a:r>
            <a:endParaRPr b="0" i="0" sz="2400" u="none" cap="none" strike="noStrike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887" name="Google Shape;887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400" y="1971033"/>
            <a:ext cx="3400467" cy="458103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503400" y="1857167"/>
            <a:ext cx="11031200" cy="4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ISO standard defines following JOIN clauses that are commonly used by all.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Self - Join or equi - Join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Non - Equi Join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Natural Join 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Inner Join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Left Outer Join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40255" lvl="1" marL="121917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○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Right Outer Join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80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CROSS JOIN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8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8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7" name="Google Shape;89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8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81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5" name="Google Shape;905;p81"/>
          <p:cNvSpPr txBox="1"/>
          <p:nvPr/>
        </p:nvSpPr>
        <p:spPr>
          <a:xfrm>
            <a:off x="3176203" y="2667600"/>
            <a:ext cx="5839600" cy="1771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	          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BC.Name,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MG.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NOTICE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CUSTOMER BC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CROSS JOIN 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MESSAGE MG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6" name="Google Shape;90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07" name="Google Shape;907;p81"/>
          <p:cNvSpPr txBox="1"/>
          <p:nvPr/>
        </p:nvSpPr>
        <p:spPr>
          <a:xfrm>
            <a:off x="508000" y="1828800"/>
            <a:ext cx="93136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CROSS JOIN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 combines all rows from left and right tables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08" name="Google Shape;908;p81"/>
          <p:cNvSpPr txBox="1"/>
          <p:nvPr/>
        </p:nvSpPr>
        <p:spPr>
          <a:xfrm>
            <a:off x="508000" y="4966967"/>
            <a:ext cx="10717600" cy="10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of the query gives an output that each customer is sent with all type of  notifications present in the MESSAGE table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82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82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82"/>
          <p:cNvSpPr txBox="1"/>
          <p:nvPr/>
        </p:nvSpPr>
        <p:spPr>
          <a:xfrm>
            <a:off x="593367" y="1828800"/>
            <a:ext cx="1284800" cy="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6" name="Google Shape;916;p82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CROSS JOIN - Syntax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17" name="Google Shape;917;p82"/>
          <p:cNvSpPr txBox="1"/>
          <p:nvPr/>
        </p:nvSpPr>
        <p:spPr>
          <a:xfrm>
            <a:off x="6266033" y="2796100"/>
            <a:ext cx="5537200" cy="287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b="1"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CROSS JOIN</a:t>
            </a: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  combines all rows from left and right tables  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The result of the query gives an output that each customer is sent with all type of  notifications present in the Bank_customer_Messages table.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18" name="Google Shape;91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82"/>
          <p:cNvPicPr preferRelativeResize="0"/>
          <p:nvPr/>
        </p:nvPicPr>
        <p:blipFill rotWithShape="1">
          <a:blip r:embed="rId4">
            <a:alphaModFix/>
          </a:blip>
          <a:srcRect b="4833" l="0" r="0" t="0"/>
          <a:stretch/>
        </p:blipFill>
        <p:spPr>
          <a:xfrm>
            <a:off x="593367" y="2646633"/>
            <a:ext cx="5537200" cy="287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83"/>
          <p:cNvSpPr txBox="1"/>
          <p:nvPr/>
        </p:nvSpPr>
        <p:spPr>
          <a:xfrm>
            <a:off x="513633" y="2691500"/>
            <a:ext cx="76848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multiple tables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83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83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8" name="Google Shape;92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4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84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84"/>
          <p:cNvSpPr txBox="1"/>
          <p:nvPr/>
        </p:nvSpPr>
        <p:spPr>
          <a:xfrm>
            <a:off x="508000" y="1749367"/>
            <a:ext cx="10200400" cy="1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4D4D4D"/>
                </a:solidFill>
                <a:latin typeface="Avenir"/>
                <a:ea typeface="Avenir"/>
                <a:cs typeface="Avenir"/>
                <a:sym typeface="Avenir"/>
              </a:rPr>
              <a:t>Multi table JOINS are allowed when a complex report needs complete details from all the tables including customer details, their active accounts , transactions with business conditions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6" name="Google Shape;936;p84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MULTIPLE Tables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7" name="Google Shape;937;p84"/>
          <p:cNvSpPr txBox="1"/>
          <p:nvPr/>
        </p:nvSpPr>
        <p:spPr>
          <a:xfrm>
            <a:off x="3234800" y="3124200"/>
            <a:ext cx="5722400" cy="348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BC.cust_id,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BC.Name,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BC.Address,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0958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BA.Acct_Num ,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 ,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BT.Tran_Amount ,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BT.Channel 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CUSTOMER BC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INNER JOIN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r>
              <a:rPr b="1"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BA.cust_id=BC.cust_id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</a:t>
            </a:r>
            <a:r>
              <a:rPr lang="en" sz="17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lang="en" sz="17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BA.Acct_Num =BT.Acct_Num</a:t>
            </a:r>
            <a:endParaRPr sz="17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8" name="Google Shape;93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5"/>
          <p:cNvSpPr/>
          <p:nvPr/>
        </p:nvSpPr>
        <p:spPr>
          <a:xfrm>
            <a:off x="0" y="13553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85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85"/>
          <p:cNvSpPr txBox="1"/>
          <p:nvPr/>
        </p:nvSpPr>
        <p:spPr>
          <a:xfrm>
            <a:off x="569200" y="1916532"/>
            <a:ext cx="12848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Output: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6" name="Google Shape;946;p85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MULTIPLE Tables - Example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7" name="Google Shape;947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85"/>
          <p:cNvSpPr txBox="1"/>
          <p:nvPr/>
        </p:nvSpPr>
        <p:spPr>
          <a:xfrm>
            <a:off x="569200" y="5420033"/>
            <a:ext cx="10909200" cy="121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Multiple tables are joined with multiple type of JOINS like INNER / LEFT outer </a:t>
            </a:r>
            <a:endParaRPr sz="2133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49" name="Google Shape;949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9400" y="2619367"/>
            <a:ext cx="6053200" cy="2321767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6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86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86"/>
          <p:cNvSpPr txBox="1"/>
          <p:nvPr/>
        </p:nvSpPr>
        <p:spPr>
          <a:xfrm>
            <a:off x="995800" y="2177933"/>
            <a:ext cx="10200400" cy="3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67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In practise, Multi table JOINS are allowed when a complex report needs complete details from all the tables including customer details, their active accounts, transactions with business conditions.</a:t>
            </a:r>
            <a:endParaRPr i="1" sz="2667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667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67">
                <a:solidFill>
                  <a:srgbClr val="222222"/>
                </a:solidFill>
                <a:latin typeface="Trebuchet MS"/>
                <a:ea typeface="Trebuchet MS"/>
                <a:cs typeface="Trebuchet MS"/>
                <a:sym typeface="Trebuchet MS"/>
              </a:rPr>
              <a:t>There is no maximum limit on joining the tables. An expert can write queries on tables by joining 20- 30 tables easily</a:t>
            </a:r>
            <a:endParaRPr i="1" sz="2667">
              <a:solidFill>
                <a:srgbClr val="22222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57" name="Google Shape;957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967" y="307667"/>
            <a:ext cx="2251733" cy="8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7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87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6" name="Google Shape;96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87"/>
          <p:cNvSpPr txBox="1"/>
          <p:nvPr>
            <p:ph idx="4294967295" type="body"/>
          </p:nvPr>
        </p:nvSpPr>
        <p:spPr>
          <a:xfrm>
            <a:off x="503400" y="1850967"/>
            <a:ext cx="11360800" cy="4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3323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Number of Tables joining in a multi table queries should have at least (No.of tables – 1) joining conditions. 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            Ex:  4 tables when joined needs at least 3 or more joining conditions.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5239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●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It is preferred to have unique column values in the driving tables especially when using  INNER JOIN otherwise it leads to cross distribution of rows among the tables 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○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CUST_ID in the CUSTOMER table is always </a:t>
            </a:r>
            <a:r>
              <a:rPr b="1"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unique </a:t>
            </a: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, however the </a:t>
            </a:r>
            <a:r>
              <a:rPr i="1"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cust_id </a:t>
            </a: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is repeated in      ACCOUNT table since a customer has multiple accounts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1" marL="121917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Char char="○"/>
            </a:pPr>
            <a:r>
              <a:rPr lang="en" sz="1867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Similarly Acct_Num is unique in ACCOUNT table but it is repeated in TRANSACTION table since there are many transactions for each account</a:t>
            </a:r>
            <a:endParaRPr sz="1867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8" name="Google Shape;968;p87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Rules for Multi Join Query</a:t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88"/>
          <p:cNvSpPr txBox="1"/>
          <p:nvPr/>
        </p:nvSpPr>
        <p:spPr>
          <a:xfrm>
            <a:off x="513633" y="2691500"/>
            <a:ext cx="10256000" cy="23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Join Notations using (+) operator ( Non ANSI ) 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Supported in Oracle- RDBMS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88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88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7" name="Google Shape;97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8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8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89"/>
          <p:cNvSpPr txBox="1"/>
          <p:nvPr/>
        </p:nvSpPr>
        <p:spPr>
          <a:xfrm>
            <a:off x="1124667" y="3103200"/>
            <a:ext cx="5281600" cy="6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 perform </a:t>
            </a:r>
            <a:r>
              <a:rPr b="1"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LEFT JOIN </a:t>
            </a: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using (+)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89"/>
          <p:cNvSpPr txBox="1"/>
          <p:nvPr/>
        </p:nvSpPr>
        <p:spPr>
          <a:xfrm>
            <a:off x="503400" y="1923733"/>
            <a:ext cx="10200400" cy="1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venir"/>
              <a:buChar char="●"/>
            </a:pPr>
            <a:r>
              <a:rPr b="1"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(+) Operator </a:t>
            </a:r>
            <a:r>
              <a:rPr lang="en" sz="2133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can perform LEFT and RIGHT joins by simply changing the positions in the WHERE clause</a:t>
            </a:r>
            <a:endParaRPr sz="21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6" name="Google Shape;986;p89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Notations using (+) Operator - Syntax ( Non - ANSI )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89"/>
          <p:cNvSpPr txBox="1"/>
          <p:nvPr/>
        </p:nvSpPr>
        <p:spPr>
          <a:xfrm>
            <a:off x="1910800" y="3841333"/>
            <a:ext cx="8370400" cy="258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,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Balance_Amount ,             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 ,</a:t>
            </a:r>
            <a:endParaRPr sz="21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AT.Channel 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TRANSACTION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= AT.Account_Number</a:t>
            </a:r>
            <a:r>
              <a:rPr b="1" lang="en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(+)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591747" y="105000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ER Diagram for the study</a:t>
            </a:r>
            <a:endParaRPr b="0" i="0" sz="32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605000" y="841167"/>
            <a:ext cx="11031200" cy="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40255" lvl="0" marL="60958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b="0" i="0" lang="en" sz="21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Please consider the following ER diagram for our study:</a:t>
            </a:r>
            <a:endParaRPr b="0" i="0" sz="2133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467" y="1458567"/>
            <a:ext cx="8338276" cy="519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0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90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90"/>
          <p:cNvSpPr txBox="1"/>
          <p:nvPr/>
        </p:nvSpPr>
        <p:spPr>
          <a:xfrm>
            <a:off x="593365" y="1981535"/>
            <a:ext cx="5281600" cy="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Syntax: perform RIGHT JOIN using (+)</a:t>
            </a:r>
            <a:endParaRPr sz="2133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6" name="Google Shape;996;p9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97" name="Google Shape;997;p90"/>
          <p:cNvSpPr txBox="1"/>
          <p:nvPr/>
        </p:nvSpPr>
        <p:spPr>
          <a:xfrm>
            <a:off x="593365" y="2647935"/>
            <a:ext cx="5652800" cy="321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,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BA.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Balance_Amount,             </a:t>
            </a:r>
            <a:endParaRPr sz="1867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AT.Tran_Amount ,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AT.Channel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ACCOUNT BA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867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AT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(+)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BA.Acct_Num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=AT.Account_Number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  </a:t>
            </a:r>
            <a:r>
              <a:rPr lang="en" sz="18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BA.ACCOUNT_STATUS = 'ACTIVE' </a:t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90"/>
          <p:cNvSpPr txBox="1"/>
          <p:nvPr/>
        </p:nvSpPr>
        <p:spPr>
          <a:xfrm>
            <a:off x="6335100" y="2925867"/>
            <a:ext cx="5523200" cy="271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(+) Operator is simply a replace RIGHT JOIN clause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609585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3323" lvl="0" marL="609585" marR="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venir"/>
              <a:buChar char="●"/>
            </a:pPr>
            <a:r>
              <a:rPr lang="en" sz="2400">
                <a:solidFill>
                  <a:srgbClr val="222222"/>
                </a:solidFill>
                <a:latin typeface="Avenir"/>
                <a:ea typeface="Avenir"/>
                <a:cs typeface="Avenir"/>
                <a:sym typeface="Avenir"/>
              </a:rPr>
              <a:t>By any means (+) operator is not added, then the Query will be converted to INNER JOIN.  Developers should be familiar to write queries using (+) operator</a:t>
            </a:r>
            <a:endParaRPr sz="240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9" name="Google Shape;999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90"/>
          <p:cNvSpPr txBox="1"/>
          <p:nvPr/>
        </p:nvSpPr>
        <p:spPr>
          <a:xfrm>
            <a:off x="503399" y="187833"/>
            <a:ext cx="9934800" cy="7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JOIN Notations using (+) Operator - Syntax ( Non - ANSI ) </a:t>
            </a: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91"/>
          <p:cNvSpPr txBox="1"/>
          <p:nvPr/>
        </p:nvSpPr>
        <p:spPr>
          <a:xfrm>
            <a:off x="513633" y="2488300"/>
            <a:ext cx="9888400" cy="2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67">
                <a:solidFill>
                  <a:srgbClr val="7F7F7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667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91"/>
          <p:cNvSpPr/>
          <p:nvPr/>
        </p:nvSpPr>
        <p:spPr>
          <a:xfrm>
            <a:off x="0" y="0"/>
            <a:ext cx="508000" cy="9144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91"/>
          <p:cNvSpPr/>
          <p:nvPr/>
        </p:nvSpPr>
        <p:spPr>
          <a:xfrm>
            <a:off x="0" y="914400"/>
            <a:ext cx="508000" cy="9144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9" name="Google Shape;100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69600" y="137767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2020-07-28T09:34:43Z</dcterms:created>
  <dc:creator>Deepali Gatade</dc:creator>
</cp:coreProperties>
</file>