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2"/>
  </p:notes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2" pos="5556">
          <p15:clr>
            <a:srgbClr val="9AA0A6"/>
          </p15:clr>
        </p15:guide>
        <p15:guide id="3" orient="horz">
          <p15:clr>
            <a:srgbClr val="9AA0A6"/>
          </p15:clr>
        </p15:guide>
        <p15:guide id="5" pos="266">
          <p15:clr>
            <a:srgbClr val="9AA0A6"/>
          </p15:clr>
        </p15:guide>
        <p15:guide id="6" pos="340">
          <p15:clr>
            <a:srgbClr val="9AA0A6"/>
          </p15:clr>
        </p15:guide>
        <p15:guide id="7" orient="horz" pos="99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A509A-664A-4B73-B632-07C366B2E421}">
  <a:tblStyle styleId="{2FFA509A-664A-4B73-B632-07C366B2E4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/>
        <p:guide pos="5556"/>
        <p:guide orient="horz"/>
        <p:guide pos="266"/>
        <p:guide pos="340"/>
        <p:guide orient="horz" pos="9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26357e1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826357e1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aa55d90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8aa55d90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ac736f5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8ac736f5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ac736f5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8ac736f5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cba13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cba13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1f9a2e1e6_1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81f9a2e1e6_1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1f9a2e1e6_1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81f9a2e1e6_1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a2f6f95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8a2f6f95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a5b71261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a5b71261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2126e08d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2126e08d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2126e08d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2126e08d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f085658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9af085658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a5b7126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a5b7126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2124c47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2124c47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2126e08d6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2126e08d6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2126e08d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2126e08d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2126e08d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g82126e08d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126e08d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82126e08d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1f9a2e1e6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81f9a2e1e6_1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acda9b0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8acda9b0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acda9b05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g8acda9b05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2124c47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82124c47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1f9a2e1e6_1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81f9a2e1e6_1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2126e08d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g82126e08d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2126e08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2126e08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2126e08d6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2126e08d6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2126e08d6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82126e08d6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2126e08d6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2126e08d6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a5b7126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8a5b7126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adaf457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8adaf457b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ae0c69f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8ae0c69f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add91fc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g8add91fc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ae0c69f1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8ae0c69f1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cda9b05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acda9b05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2126e08d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2126e08d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add91fc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8add91fc2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ae0c69f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g8ae0c69f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ae0c69f1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8ae0c69f1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ae0c69f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g8ae0c69f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ae0c69f1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ae0c69f1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8a5b71261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8a5b71261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2126e08d6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2126e08d6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2126e08d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2126e08d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126e08d6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126e08d6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aa55d90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8aa55d90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a5b71261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8a5b71261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6" name="Google Shape;786;g8a5b71261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1f9a2e1e6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81f9a2e1e6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aa55d90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8aa55d90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aa55d90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8aa55d90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f9a2e1e6_1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1f9a2e1e6_1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None/>
              <a:defRPr sz="34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2_Design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64" name="Google Shape;64;p11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t="17385" b="22683"/>
          <a:stretch/>
        </p:blipFill>
        <p:spPr>
          <a:xfrm>
            <a:off x="560425" y="294500"/>
            <a:ext cx="1305925" cy="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Content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934975" y="157170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3999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Image + Content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315125" y="1571700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Y Slide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l="18269" t="18234" r="27374" b="23340"/>
          <a:stretch/>
        </p:blipFill>
        <p:spPr>
          <a:xfrm>
            <a:off x="422025" y="300050"/>
            <a:ext cx="1067350" cy="6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ease Note Slide">
  <p:cSld name="TITLE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l="11594" t="4095" r="10693" b="4688"/>
          <a:stretch/>
        </p:blipFill>
        <p:spPr>
          <a:xfrm>
            <a:off x="422025" y="162950"/>
            <a:ext cx="944050" cy="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nt to know more slide">
  <p:cSld name="2_Desig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9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48" name="Google Shape;48;p9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t="14764" r="12633" b="8176"/>
          <a:stretch/>
        </p:blipFill>
        <p:spPr>
          <a:xfrm>
            <a:off x="422025" y="319000"/>
            <a:ext cx="1379783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d You Know">
  <p:cSld name="2_Design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0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56" name="Google Shape;56;p10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25" y="356025"/>
            <a:ext cx="1688800" cy="6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00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7332900" cy="29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○"/>
              <a:defRPr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nir"/>
              <a:buChar char="■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381000" cy="1371600"/>
            <a:chOff x="0" y="0"/>
            <a:chExt cx="381000" cy="1371600"/>
          </a:xfrm>
        </p:grpSpPr>
        <p:sp>
          <p:nvSpPr>
            <p:cNvPr id="10" name="Google Shape;10;p1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83450" y="2518350"/>
            <a:ext cx="8336700" cy="15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Supervised Learning Classification</a:t>
            </a:r>
            <a:endParaRPr sz="4500"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1343550" y="1027663"/>
            <a:ext cx="6456900" cy="14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KNN and Na</a:t>
            </a:r>
            <a:r>
              <a:rPr lang="en-GB" sz="4800" b="0"/>
              <a:t>ï</a:t>
            </a:r>
            <a:r>
              <a:rPr lang="en-GB" sz="4800"/>
              <a:t>ve Bayes Algorithm  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Question: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 pair of fair dice is rolled. If the sum of numbers that appear is 6, find the probability that one of the dice shows 2?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Conditional probability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Solution: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Let A: the event of getting the sum as 6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ways A can occur:  {(1,5), (2,4), (3,3), (4,2), (5,1)}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Let B: the event that number 2 appears on the dice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2069999" lvl="0" indent="-2069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ways B can occur:  {(1,2), (2,1), (2,2), (2,3), (2,4), (2,5), (2,6), (3,2), (4,2), (5,2), (6,2)}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Thus, the event that sum of the die is 6 and number 2 appears on the dice is A ∩ B.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 ∩ B = {(2,4), (4,2)}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total number of samples is 36.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51" name="Google Shape;451;p6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Conditional probability</a:t>
            </a:r>
            <a:endParaRPr/>
          </a:p>
        </p:txBody>
      </p:sp>
      <p:grpSp>
        <p:nvGrpSpPr>
          <p:cNvPr id="452" name="Google Shape;452;p62"/>
          <p:cNvGrpSpPr/>
          <p:nvPr/>
        </p:nvGrpSpPr>
        <p:grpSpPr>
          <a:xfrm>
            <a:off x="6902450" y="1412475"/>
            <a:ext cx="2190474" cy="1656000"/>
            <a:chOff x="6813600" y="1838875"/>
            <a:chExt cx="2190474" cy="1656000"/>
          </a:xfrm>
        </p:grpSpPr>
        <p:sp>
          <p:nvSpPr>
            <p:cNvPr id="453" name="Google Shape;453;p62"/>
            <p:cNvSpPr txBox="1"/>
            <p:nvPr/>
          </p:nvSpPr>
          <p:spPr>
            <a:xfrm>
              <a:off x="7014175" y="1838875"/>
              <a:ext cx="1839600" cy="1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First Dice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p62"/>
            <p:cNvSpPr txBox="1"/>
            <p:nvPr/>
          </p:nvSpPr>
          <p:spPr>
            <a:xfrm rot="-5400000">
              <a:off x="6255450" y="2835925"/>
              <a:ext cx="1217100" cy="1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venir"/>
                  <a:ea typeface="Avenir"/>
                  <a:cs typeface="Avenir"/>
                  <a:sym typeface="Avenir"/>
                </a:rPr>
                <a:t>Second Dice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55" name="Google Shape;455;p62"/>
            <p:cNvPicPr preferRelativeResize="0"/>
            <p:nvPr/>
          </p:nvPicPr>
          <p:blipFill rotWithShape="1">
            <a:blip r:embed="rId3">
              <a:alphaModFix/>
            </a:blip>
            <a:srcRect l="1932" t="2018" r="1449"/>
            <a:stretch/>
          </p:blipFill>
          <p:spPr>
            <a:xfrm>
              <a:off x="6969775" y="2037775"/>
              <a:ext cx="2034299" cy="1457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Solution: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required probability is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61" name="Google Shape;461;p6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Conditional probability</a:t>
            </a:r>
            <a:endParaRPr/>
          </a:p>
        </p:txBody>
      </p:sp>
      <p:pic>
        <p:nvPicPr>
          <p:cNvPr id="462" name="Google Shape;462;p63" descr="P (B | A) = {P(B cap A)}/{P(A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36" y="2524500"/>
            <a:ext cx="2387322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3" descr="P (&quot;getting a number as 2&quot; | &quot;getting the sum as 6&quot;) =  {&quot;P (getting the sum as 6 and a number as 2)&quot;}/&quot;P(getting the sum as 6)&quot;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13" y="3401057"/>
            <a:ext cx="8397900" cy="5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3" descr="P (&quot;getting a number as 2&quot; | &quot;getting the sum as 6&quot;) =  {2/36}/{5/36} = 2/5 = 0.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13" y="4169277"/>
            <a:ext cx="7845064" cy="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Multiplication theorem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0" name="Google Shape;470;p64" descr="P (A | B) = {P(A cap B)}/{P(B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52" y="2247900"/>
            <a:ext cx="2028642" cy="42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4" descr="P (B | A) = {P(A cap B)}/{P(A)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463" y="2282860"/>
            <a:ext cx="2028642" cy="42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4" descr="impliesP(A cap B) = P (B | A) . P(A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251" y="3049429"/>
            <a:ext cx="3301050" cy="25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4" descr="implies P(A cap B) = P (A | B) . P(B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25" y="3080421"/>
            <a:ext cx="3301050" cy="259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64"/>
          <p:cNvCxnSpPr/>
          <p:nvPr/>
        </p:nvCxnSpPr>
        <p:spPr>
          <a:xfrm>
            <a:off x="4572000" y="1952250"/>
            <a:ext cx="0" cy="168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64"/>
          <p:cNvSpPr txBox="1">
            <a:spLocks noGrp="1"/>
          </p:cNvSpPr>
          <p:nvPr>
            <p:ph type="body" idx="1"/>
          </p:nvPr>
        </p:nvSpPr>
        <p:spPr>
          <a:xfrm>
            <a:off x="422025" y="4227425"/>
            <a:ext cx="866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Thus,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6" name="Google Shape;476;p64" descr="P(A cap B) = P (A | B) . P(B) = P (B | A) . P(A)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988" y="4267050"/>
            <a:ext cx="5947926" cy="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482" name="Google Shape;482;p65"/>
          <p:cNvSpPr txBox="1">
            <a:spLocks noGrp="1"/>
          </p:cNvSpPr>
          <p:nvPr>
            <p:ph type="body" idx="4294967295"/>
          </p:nvPr>
        </p:nvSpPr>
        <p:spPr>
          <a:xfrm>
            <a:off x="422025" y="1571700"/>
            <a:ext cx="8397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highlight>
                  <a:srgbClr val="FFFFFF"/>
                </a:highlight>
              </a:rPr>
              <a:t>Conditional probability is the likelihood of an event given that another event has occurred</a:t>
            </a:r>
            <a:endParaRPr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Bayes theorem provides a way to update the probability based on the new information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highlight>
                  <a:srgbClr val="FFFFFF"/>
                </a:highlight>
              </a:rPr>
              <a:t>It is completely based on the conditional probability</a:t>
            </a:r>
            <a:endParaRPr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>
                <a:highlight>
                  <a:srgbClr val="FFFFFF"/>
                </a:highlight>
              </a:rPr>
              <a:t>Known as Bayes’ Rule or Bayes law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 - formula</a:t>
            </a:r>
            <a:endParaRPr/>
          </a:p>
        </p:txBody>
      </p:sp>
      <p:sp>
        <p:nvSpPr>
          <p:cNvPr id="488" name="Google Shape;488;p66"/>
          <p:cNvSpPr txBox="1">
            <a:spLocks noGrp="1"/>
          </p:cNvSpPr>
          <p:nvPr>
            <p:ph type="body" idx="4294967295"/>
          </p:nvPr>
        </p:nvSpPr>
        <p:spPr>
          <a:xfrm>
            <a:off x="431700" y="3182325"/>
            <a:ext cx="83883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Where, A and B are events</a:t>
            </a:r>
            <a:endParaRPr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highlight>
                  <a:srgbClr val="FFFFFF"/>
                </a:highlight>
              </a:rPr>
              <a:t>P(A | B) the likelihood of event A occurring given that B is true</a:t>
            </a:r>
            <a:endParaRPr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highlight>
                  <a:srgbClr val="FFFFFF"/>
                </a:highlight>
              </a:rPr>
              <a:t>P(B | A)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the likelihood of event B occurring given that A true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P(A), P(B): The independent probabilities of A and 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489" name="Google Shape;489;p66" descr="P (B | A) = {P(B cap A)}/{P(A)} 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32" y="1669935"/>
            <a:ext cx="2387322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 descr="P (B | A) = {P(B).P(A|B)}/{P(A)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50" y="2546850"/>
            <a:ext cx="283688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 - formula</a:t>
            </a:r>
            <a:endParaRPr/>
          </a:p>
        </p:txBody>
      </p:sp>
      <p:pic>
        <p:nvPicPr>
          <p:cNvPr id="496" name="Google Shape;496;p67" descr="P (t | x) = {P(t).P(x|t)}/{P(x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78" y="3094935"/>
            <a:ext cx="2468248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>
            <a:spLocks noGrp="1"/>
          </p:cNvSpPr>
          <p:nvPr>
            <p:ph type="body" idx="4294967295"/>
          </p:nvPr>
        </p:nvSpPr>
        <p:spPr>
          <a:xfrm>
            <a:off x="431700" y="1571700"/>
            <a:ext cx="83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For the na</a:t>
            </a:r>
            <a:r>
              <a:rPr lang="en-GB">
                <a:solidFill>
                  <a:schemeClr val="dk1"/>
                </a:solidFill>
              </a:rPr>
              <a:t>ï</a:t>
            </a:r>
            <a:r>
              <a:rPr lang="en-GB">
                <a:highlight>
                  <a:srgbClr val="FFFFFF"/>
                </a:highlight>
              </a:rPr>
              <a:t>ve bayes classification the formula is as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498" name="Google Shape;498;p67"/>
          <p:cNvSpPr txBox="1"/>
          <p:nvPr/>
        </p:nvSpPr>
        <p:spPr>
          <a:xfrm>
            <a:off x="540000" y="2451825"/>
            <a:ext cx="1883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conditional probability of t given that the predictor x, i.e.  </a:t>
            </a:r>
            <a:r>
              <a:rPr lang="en-GB" sz="1200">
                <a:solidFill>
                  <a:srgbClr val="25AAE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posterior probability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9" name="Google Shape;499;p67"/>
          <p:cNvSpPr txBox="1"/>
          <p:nvPr/>
        </p:nvSpPr>
        <p:spPr>
          <a:xfrm>
            <a:off x="4415025" y="4104175"/>
            <a:ext cx="17766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probability of the value taken by the predictor variable, i.e. </a:t>
            </a:r>
            <a:r>
              <a:rPr lang="en-GB" sz="1200">
                <a:solidFill>
                  <a:srgbClr val="25AAE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evidence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67"/>
          <p:cNvSpPr txBox="1"/>
          <p:nvPr/>
        </p:nvSpPr>
        <p:spPr>
          <a:xfrm>
            <a:off x="6422700" y="2167550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probability of the class label, it is the </a:t>
            </a:r>
            <a:r>
              <a:rPr lang="en-GB" sz="1200">
                <a:solidFill>
                  <a:srgbClr val="25AAE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prior probability 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1" name="Google Shape;501;p67"/>
          <p:cNvSpPr txBox="1"/>
          <p:nvPr/>
        </p:nvSpPr>
        <p:spPr>
          <a:xfrm>
            <a:off x="6643500" y="3312225"/>
            <a:ext cx="21765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conditional probability of x given that its class label is t, i.e. </a:t>
            </a:r>
            <a:r>
              <a:rPr lang="en-GB" sz="1200">
                <a:solidFill>
                  <a:srgbClr val="25AAE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likelihood</a:t>
            </a:r>
            <a:endParaRPr sz="1200">
              <a:solidFill>
                <a:srgbClr val="25AAE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2" name="Google Shape;502;p67"/>
          <p:cNvCxnSpPr>
            <a:stCxn id="498" idx="3"/>
          </p:cNvCxnSpPr>
          <p:nvPr/>
        </p:nvCxnSpPr>
        <p:spPr>
          <a:xfrm>
            <a:off x="2423400" y="2882025"/>
            <a:ext cx="1440900" cy="2271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67"/>
          <p:cNvCxnSpPr>
            <a:stCxn id="500" idx="1"/>
          </p:cNvCxnSpPr>
          <p:nvPr/>
        </p:nvCxnSpPr>
        <p:spPr>
          <a:xfrm flipH="1">
            <a:off x="4974600" y="2453900"/>
            <a:ext cx="1448100" cy="575400"/>
          </a:xfrm>
          <a:prstGeom prst="bentConnector3">
            <a:avLst>
              <a:gd name="adj1" fmla="val 99991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67"/>
          <p:cNvCxnSpPr>
            <a:stCxn id="501" idx="0"/>
          </p:cNvCxnSpPr>
          <p:nvPr/>
        </p:nvCxnSpPr>
        <p:spPr>
          <a:xfrm rot="5400000" flipH="1">
            <a:off x="6673650" y="2254125"/>
            <a:ext cx="158700" cy="1957500"/>
          </a:xfrm>
          <a:prstGeom prst="bentConnector2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67"/>
          <p:cNvCxnSpPr>
            <a:stCxn id="499" idx="0"/>
          </p:cNvCxnSpPr>
          <p:nvPr/>
        </p:nvCxnSpPr>
        <p:spPr>
          <a:xfrm rot="10800000">
            <a:off x="5303325" y="3677875"/>
            <a:ext cx="0" cy="42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Posterior Probability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8397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context with a classification problem, the posterior probability is the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 conditional probability of a class label taking value t given that the predictor takes value 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Consider the example of labelling an email as spam or ham. </a:t>
            </a:r>
            <a:r>
              <a:rPr lang="en-GB">
                <a:solidFill>
                  <a:schemeClr val="dk1"/>
                </a:solidFill>
              </a:rPr>
              <a:t>The conditional probability that it is a spam message given the word appears in it, i.e. P(spam | word) is the posterior probability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 probability</a:t>
            </a:r>
            <a:endParaRPr/>
          </a:p>
        </p:txBody>
      </p:sp>
      <p:sp>
        <p:nvSpPr>
          <p:cNvPr id="517" name="Google Shape;517;p69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8397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 probability is the probability of an event computed from the data at hand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Consider the example of labelling an email as spam or ham. The probability the email is spam, i.e. P(spam) is the prior probability</a:t>
            </a:r>
            <a:br>
              <a:rPr lang="en-GB"/>
            </a:br>
            <a:r>
              <a:rPr lang="en-GB"/>
              <a:t>Likewise  </a:t>
            </a:r>
            <a:r>
              <a:rPr lang="en-GB">
                <a:solidFill>
                  <a:schemeClr val="dk1"/>
                </a:solidFill>
              </a:rPr>
              <a:t>P(ham) is also a prior probability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Likelihood</a:t>
            </a:r>
            <a:endParaRPr/>
          </a:p>
        </p:txBody>
      </p:sp>
      <p:sp>
        <p:nvSpPr>
          <p:cNvPr id="523" name="Google Shape;523;p70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8397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context with a classification problem, the Likelihood is the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 conditional probability of a predictor taking value x given that its class label is 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Consider the example of labelling an email as spam or ham. The conditional probability that the word appears in a spam, i.e. P(word | spam) is the likelihood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Basic Concepts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dk1"/>
                </a:solidFill>
              </a:rPr>
              <a:t>Probability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dk1"/>
                </a:solidFill>
              </a:rPr>
              <a:t>Bayes theorem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Naïve Bayes Algorithm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dk1"/>
                </a:solidFill>
              </a:rPr>
              <a:t>Business Problem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>
                <a:solidFill>
                  <a:schemeClr val="dk1"/>
                </a:solidFill>
              </a:rPr>
              <a:t>Laplace smoothing method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Evidence</a:t>
            </a:r>
            <a:endParaRPr/>
          </a:p>
        </p:txBody>
      </p:sp>
      <p:sp>
        <p:nvSpPr>
          <p:cNvPr id="529" name="Google Shape;529;p71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8397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It is the probability that the predictor takes value x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Also known as marginal probability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Consider the example of labelling an email as spam or ham. The probability that the word appears in a message, i.e. P(word) is the evidence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Naïve bayes classification</a:t>
            </a:r>
            <a:endParaRPr/>
          </a:p>
        </p:txBody>
      </p:sp>
      <p:sp>
        <p:nvSpPr>
          <p:cNvPr id="535" name="Google Shape;535;p72"/>
          <p:cNvSpPr txBox="1">
            <a:spLocks noGrp="1"/>
          </p:cNvSpPr>
          <p:nvPr>
            <p:ph type="body" idx="3"/>
          </p:nvPr>
        </p:nvSpPr>
        <p:spPr>
          <a:xfrm>
            <a:off x="422025" y="1571700"/>
            <a:ext cx="83979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na</a:t>
            </a:r>
            <a:r>
              <a:rPr lang="en-GB">
                <a:solidFill>
                  <a:schemeClr val="dk1"/>
                </a:solidFill>
              </a:rPr>
              <a:t>ï</a:t>
            </a:r>
            <a:r>
              <a:rPr lang="en-GB"/>
              <a:t>ve bayes classifier uses the Bayes’ theorem for classification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SzPts val="1600"/>
              <a:buChar char="●"/>
            </a:pPr>
            <a:r>
              <a:rPr lang="en-GB"/>
              <a:t>It is an </a:t>
            </a:r>
            <a:r>
              <a:rPr lang="en-GB">
                <a:solidFill>
                  <a:srgbClr val="25AAE2"/>
                </a:solidFill>
              </a:rPr>
              <a:t>eager learning algorithm</a:t>
            </a:r>
            <a:r>
              <a:rPr lang="en-GB"/>
              <a:t>. Since it </a:t>
            </a:r>
            <a:r>
              <a:rPr lang="en-GB">
                <a:solidFill>
                  <a:schemeClr val="dk1"/>
                </a:solidFill>
              </a:rPr>
              <a:t>does not wait for test data to learn, it can classify the new instance faster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541" name="Google Shape;541;p73"/>
          <p:cNvSpPr txBox="1"/>
          <p:nvPr/>
        </p:nvSpPr>
        <p:spPr>
          <a:xfrm>
            <a:off x="434450" y="1571700"/>
            <a:ext cx="83856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Avenir"/>
                <a:ea typeface="Avenir"/>
                <a:cs typeface="Avenir"/>
                <a:sym typeface="Avenir"/>
              </a:rPr>
              <a:t>Assumption 1: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predictors are independent of each other.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 b="1"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the example of labelling an email as spam or ham. </a:t>
            </a:r>
            <a:b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probability of the word </a:t>
            </a:r>
            <a:r>
              <a:rPr lang="en-GB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appearing in the email is independent of the </a:t>
            </a:r>
            <a:r>
              <a:rPr lang="en-GB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Thus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P(</a:t>
            </a:r>
            <a:r>
              <a:rPr lang="en-GB" sz="1600" i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GB" sz="2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∩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 i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Money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 = P(</a:t>
            </a:r>
            <a:r>
              <a:rPr lang="en-GB" sz="1600" i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 . P(</a:t>
            </a:r>
            <a:r>
              <a:rPr lang="en-GB" sz="1600" i="1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Money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… since events are independent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547" name="Google Shape;547;p74"/>
          <p:cNvSpPr txBox="1"/>
          <p:nvPr/>
        </p:nvSpPr>
        <p:spPr>
          <a:xfrm>
            <a:off x="434450" y="1571700"/>
            <a:ext cx="83856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Avenir"/>
                <a:ea typeface="Avenir"/>
                <a:cs typeface="Avenir"/>
                <a:sym typeface="Avenir"/>
              </a:rPr>
              <a:t>Assumption 2: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All the predictors have an equal effect on the outcome. 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 b="1"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the example of labelling an email as spam or ham. The appearance of a particular word in the email does not have more importance in deciding whether it is a spam or ham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Eg: The word </a:t>
            </a:r>
            <a:r>
              <a:rPr lang="en-GB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Friendship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does not have more importance to say whether it’s a spam/ham email.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 - classification problem</a:t>
            </a:r>
            <a:endParaRPr/>
          </a:p>
        </p:txBody>
      </p:sp>
      <p:pic>
        <p:nvPicPr>
          <p:cNvPr id="553" name="Google Shape;553;p75" descr="P (t | x) = {P(t).P(x|t)}/{P(x)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80" y="1598850"/>
            <a:ext cx="2222370" cy="4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5"/>
          <p:cNvSpPr txBox="1"/>
          <p:nvPr/>
        </p:nvSpPr>
        <p:spPr>
          <a:xfrm>
            <a:off x="422025" y="1571700"/>
            <a:ext cx="3094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We have the Bayes theorem as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5" name="Google Shape;555;p75"/>
          <p:cNvSpPr txBox="1"/>
          <p:nvPr/>
        </p:nvSpPr>
        <p:spPr>
          <a:xfrm>
            <a:off x="422025" y="2510750"/>
            <a:ext cx="83979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X=(x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…, x</a:t>
            </a:r>
            <a:r>
              <a:rPr lang="en-GB" sz="1600" baseline="-25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), applying the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chain rule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, we have </a:t>
            </a:r>
            <a:endParaRPr/>
          </a:p>
        </p:txBody>
      </p:sp>
      <p:pic>
        <p:nvPicPr>
          <p:cNvPr id="556" name="Google Shape;556;p75" descr="P (t | x_1, x_2, ..., x_n) = {P(t).P(x_1|t).P(x_2|t)...P(x_n|t)}/{P(x_1)P(x_2)....P(x_n)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250" y="3166338"/>
            <a:ext cx="533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5"/>
          <p:cNvSpPr txBox="1"/>
          <p:nvPr/>
        </p:nvSpPr>
        <p:spPr>
          <a:xfrm>
            <a:off x="422025" y="3930975"/>
            <a:ext cx="83979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the denominator does not change for the values taken by the predictor as assumed in the second assumption. The denominator can be removed.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 - classification problem</a:t>
            </a:r>
            <a:endParaRPr/>
          </a:p>
        </p:txBody>
      </p:sp>
      <p:sp>
        <p:nvSpPr>
          <p:cNvPr id="563" name="Google Shape;563;p76"/>
          <p:cNvSpPr txBox="1"/>
          <p:nvPr/>
        </p:nvSpPr>
        <p:spPr>
          <a:xfrm>
            <a:off x="422025" y="1571700"/>
            <a:ext cx="1014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We get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4" name="Google Shape;564;p76"/>
          <p:cNvSpPr txBox="1"/>
          <p:nvPr/>
        </p:nvSpPr>
        <p:spPr>
          <a:xfrm>
            <a:off x="422025" y="2510750"/>
            <a:ext cx="83979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76" descr="P (t | x_1, x_2, ..., x_n) prop P(t).P(x_1|t).P(x_2|t)...P(x_n|t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38" y="2396325"/>
            <a:ext cx="7385724" cy="3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6" descr="P (t | X) = P(t).P(x_1|t) .P(x_2|t)...P(x_n|t)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257" y="4034651"/>
            <a:ext cx="5971492" cy="3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6"/>
          <p:cNvSpPr txBox="1"/>
          <p:nvPr/>
        </p:nvSpPr>
        <p:spPr>
          <a:xfrm>
            <a:off x="422025" y="3268700"/>
            <a:ext cx="8397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For convenience, write it as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Naïve Bayes: Procedure</a:t>
            </a:r>
            <a:endParaRPr/>
          </a:p>
        </p:txBody>
      </p:sp>
      <p:pic>
        <p:nvPicPr>
          <p:cNvPr id="573" name="Google Shape;5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975" y="1289375"/>
            <a:ext cx="4452050" cy="37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772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Business problem: label the email as spam or ham</a:t>
            </a:r>
            <a:endParaRPr sz="2400"/>
          </a:p>
        </p:txBody>
      </p:sp>
      <p:sp>
        <p:nvSpPr>
          <p:cNvPr id="579" name="Google Shape;579;p78"/>
          <p:cNvSpPr txBox="1"/>
          <p:nvPr/>
        </p:nvSpPr>
        <p:spPr>
          <a:xfrm>
            <a:off x="422025" y="1571700"/>
            <a:ext cx="8385600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We shall consider the problem of labelling the received emails as spam or ham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Choose a few words you find in emails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0" name="Google Shape;580;p78"/>
          <p:cNvSpPr/>
          <p:nvPr/>
        </p:nvSpPr>
        <p:spPr>
          <a:xfrm>
            <a:off x="5620800" y="3177775"/>
            <a:ext cx="10545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Good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1" name="Google Shape;581;p78"/>
          <p:cNvSpPr/>
          <p:nvPr/>
        </p:nvSpPr>
        <p:spPr>
          <a:xfrm>
            <a:off x="2343575" y="3833975"/>
            <a:ext cx="10545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Lonely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2" name="Google Shape;582;p78"/>
          <p:cNvSpPr/>
          <p:nvPr/>
        </p:nvSpPr>
        <p:spPr>
          <a:xfrm>
            <a:off x="3748650" y="3078325"/>
            <a:ext cx="10545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Snacks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3" name="Google Shape;583;p78"/>
          <p:cNvSpPr/>
          <p:nvPr/>
        </p:nvSpPr>
        <p:spPr>
          <a:xfrm>
            <a:off x="1146925" y="3177775"/>
            <a:ext cx="10545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Work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4" name="Google Shape;584;p78"/>
          <p:cNvSpPr/>
          <p:nvPr/>
        </p:nvSpPr>
        <p:spPr>
          <a:xfrm>
            <a:off x="4008600" y="4233650"/>
            <a:ext cx="11268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Horoscope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5" name="Google Shape;585;p78"/>
          <p:cNvSpPr/>
          <p:nvPr/>
        </p:nvSpPr>
        <p:spPr>
          <a:xfrm>
            <a:off x="6445100" y="4040400"/>
            <a:ext cx="1054500" cy="572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Money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Spam-ham example</a:t>
            </a:r>
            <a:endParaRPr/>
          </a:p>
        </p:txBody>
      </p:sp>
      <p:sp>
        <p:nvSpPr>
          <p:cNvPr id="591" name="Google Shape;591;p79"/>
          <p:cNvSpPr txBox="1"/>
          <p:nvPr/>
        </p:nvSpPr>
        <p:spPr>
          <a:xfrm>
            <a:off x="1018575" y="1571688"/>
            <a:ext cx="32337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Consider the frequency of these words used in spam and ham emails as shown below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92" name="Google Shape;592;p79"/>
          <p:cNvGraphicFramePr/>
          <p:nvPr/>
        </p:nvGraphicFramePr>
        <p:xfrm>
          <a:off x="5003900" y="1711965"/>
          <a:ext cx="3381200" cy="2946025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4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3" name="Google Shape;593;p79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Spam-ham example</a:t>
            </a:r>
            <a:endParaRPr/>
          </a:p>
        </p:txBody>
      </p:sp>
      <p:sp>
        <p:nvSpPr>
          <p:cNvPr id="599" name="Google Shape;599;p80"/>
          <p:cNvSpPr txBox="1"/>
          <p:nvPr/>
        </p:nvSpPr>
        <p:spPr>
          <a:xfrm>
            <a:off x="3816926" y="2887550"/>
            <a:ext cx="1243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Obtain the likelihoods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600" name="Google Shape;600;p80"/>
          <p:cNvGraphicFramePr/>
          <p:nvPr/>
        </p:nvGraphicFramePr>
        <p:xfrm>
          <a:off x="1029163" y="1953607"/>
          <a:ext cx="2586175" cy="292584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40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01" name="Google Shape;601;p80"/>
          <p:cNvGraphicFramePr/>
          <p:nvPr/>
        </p:nvGraphicFramePr>
        <p:xfrm>
          <a:off x="5261688" y="1953565"/>
          <a:ext cx="3474525" cy="291255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2/50 = 0.04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10/40 = 0.25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2/50 = 0.04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/40 = 0.025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20/50 = 0.4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/40 = 0.125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5/50 = 0.1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12/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40</a:t>
                      </a: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0.30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/50 = 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/40 = 0.125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/50 = 0.42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7/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40</a:t>
                      </a: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0.175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2" name="Google Shape;602;p80"/>
          <p:cNvSpPr/>
          <p:nvPr/>
        </p:nvSpPr>
        <p:spPr>
          <a:xfrm>
            <a:off x="3947313" y="3558950"/>
            <a:ext cx="8601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80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ctrTitle"/>
          </p:nvPr>
        </p:nvSpPr>
        <p:spPr>
          <a:xfrm>
            <a:off x="311708" y="9273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</a:t>
            </a:r>
            <a:r>
              <a:rPr lang="en-GB" b="0"/>
              <a:t>ï</a:t>
            </a:r>
            <a:r>
              <a:rPr lang="en-GB"/>
              <a:t>ve Bayes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Likelihood</a:t>
            </a:r>
            <a:endParaRPr/>
          </a:p>
        </p:txBody>
      </p:sp>
      <p:pic>
        <p:nvPicPr>
          <p:cNvPr id="609" name="Google Shape;60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175" y="1877425"/>
            <a:ext cx="3560349" cy="30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81"/>
          <p:cNvSpPr txBox="1"/>
          <p:nvPr/>
        </p:nvSpPr>
        <p:spPr>
          <a:xfrm>
            <a:off x="422025" y="2421900"/>
            <a:ext cx="48459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probability that the word </a:t>
            </a:r>
            <a:r>
              <a:rPr lang="en-GB" sz="1600" i="1"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appears in a spam email, ie P(</a:t>
            </a:r>
            <a:r>
              <a:rPr lang="en-GB" sz="1600" i="1"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| Ham)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0.25.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the Likelihood.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1" name="Google Shape;611;p81"/>
          <p:cNvSpPr/>
          <p:nvPr/>
        </p:nvSpPr>
        <p:spPr>
          <a:xfrm>
            <a:off x="7671600" y="2294525"/>
            <a:ext cx="1319100" cy="488400"/>
          </a:xfrm>
          <a:prstGeom prst="rect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Spam-ham example</a:t>
            </a:r>
            <a:endParaRPr/>
          </a:p>
        </p:txBody>
      </p:sp>
      <p:sp>
        <p:nvSpPr>
          <p:cNvPr id="617" name="Google Shape;617;p82"/>
          <p:cNvSpPr txBox="1"/>
          <p:nvPr/>
        </p:nvSpPr>
        <p:spPr>
          <a:xfrm>
            <a:off x="1094850" y="1571700"/>
            <a:ext cx="7725000" cy="3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Obtain the prior probability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From the data we have 15% of the emails are spam and the remaining are ham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Thus the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prior probabilities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are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P(Spam) = 0.15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	and 		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P(Ham)  = 0.85	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8" name="Google Shape;618;p82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3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Spam-ham example</a:t>
            </a:r>
            <a:endParaRPr/>
          </a:p>
        </p:txBody>
      </p:sp>
      <p:sp>
        <p:nvSpPr>
          <p:cNvPr id="624" name="Google Shape;624;p83"/>
          <p:cNvSpPr txBox="1"/>
          <p:nvPr/>
        </p:nvSpPr>
        <p:spPr>
          <a:xfrm>
            <a:off x="1094850" y="1571700"/>
            <a:ext cx="6859800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Consider the word sequence </a:t>
            </a:r>
            <a:r>
              <a:rPr lang="en-GB" sz="1600" i="1">
                <a:latin typeface="Avenir"/>
                <a:ea typeface="Avenir"/>
                <a:cs typeface="Avenir"/>
                <a:sym typeface="Avenir"/>
              </a:rPr>
              <a:t>Good Work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, does it belong to a spam message?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Our instance is </a:t>
            </a:r>
            <a:r>
              <a:rPr lang="en-GB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 Work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our instance, compute the posterior probabilities for each the class labels - spam or ham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83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Spam-ham example</a:t>
            </a:r>
            <a:endParaRPr/>
          </a:p>
        </p:txBody>
      </p:sp>
      <p:pic>
        <p:nvPicPr>
          <p:cNvPr id="631" name="Google Shape;63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975" y="2191725"/>
            <a:ext cx="3067600" cy="26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4"/>
          <p:cNvSpPr txBox="1"/>
          <p:nvPr/>
        </p:nvSpPr>
        <p:spPr>
          <a:xfrm>
            <a:off x="1094850" y="1571700"/>
            <a:ext cx="7725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Compute the posterior probabilities for each the class labels - Spam or Ham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3" name="Google Shape;633;p84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4" name="Google Shape;634;p84"/>
          <p:cNvSpPr txBox="1"/>
          <p:nvPr/>
        </p:nvSpPr>
        <p:spPr>
          <a:xfrm>
            <a:off x="253725" y="3661850"/>
            <a:ext cx="5556900" cy="12075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) = P(Ham) . P(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Good 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| Ham). P (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 | Ham)      =  (0.85) . (0.25) . (0.30)                                     = 0.063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5" name="Google Shape;635;p84"/>
          <p:cNvSpPr/>
          <p:nvPr/>
        </p:nvSpPr>
        <p:spPr>
          <a:xfrm>
            <a:off x="7044225" y="2647875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4"/>
          <p:cNvSpPr/>
          <p:nvPr/>
        </p:nvSpPr>
        <p:spPr>
          <a:xfrm>
            <a:off x="7044225" y="3751575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4"/>
          <p:cNvSpPr/>
          <p:nvPr/>
        </p:nvSpPr>
        <p:spPr>
          <a:xfrm>
            <a:off x="8090675" y="2647875"/>
            <a:ext cx="9249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4"/>
          <p:cNvSpPr/>
          <p:nvPr/>
        </p:nvSpPr>
        <p:spPr>
          <a:xfrm>
            <a:off x="8028750" y="3751575"/>
            <a:ext cx="9249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4"/>
          <p:cNvSpPr txBox="1"/>
          <p:nvPr/>
        </p:nvSpPr>
        <p:spPr>
          <a:xfrm>
            <a:off x="253725" y="2191725"/>
            <a:ext cx="5556900" cy="130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P(Spam)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Spam) =  (0.15) . (0.04) . (0.1)                                       = 0.0006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Spam-ham example</a:t>
            </a:r>
            <a:endParaRPr/>
          </a:p>
        </p:txBody>
      </p:sp>
      <p:sp>
        <p:nvSpPr>
          <p:cNvPr id="645" name="Google Shape;645;p85"/>
          <p:cNvSpPr txBox="1"/>
          <p:nvPr/>
        </p:nvSpPr>
        <p:spPr>
          <a:xfrm>
            <a:off x="1094850" y="1571700"/>
            <a:ext cx="7725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Assign the most probable class label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6" name="Google Shape;646;p85"/>
          <p:cNvSpPr/>
          <p:nvPr/>
        </p:nvSpPr>
        <p:spPr>
          <a:xfrm>
            <a:off x="574425" y="1571688"/>
            <a:ext cx="408600" cy="381900"/>
          </a:xfrm>
          <a:prstGeom prst="ellipse">
            <a:avLst/>
          </a:prstGeom>
          <a:solidFill>
            <a:srgbClr val="25AAE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85"/>
          <p:cNvSpPr txBox="1"/>
          <p:nvPr/>
        </p:nvSpPr>
        <p:spPr>
          <a:xfrm>
            <a:off x="5122250" y="2164200"/>
            <a:ext cx="2684100" cy="8151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) = 0.063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8" name="Google Shape;648;p85"/>
          <p:cNvSpPr txBox="1"/>
          <p:nvPr/>
        </p:nvSpPr>
        <p:spPr>
          <a:xfrm>
            <a:off x="1337651" y="2164200"/>
            <a:ext cx="2684100" cy="81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0.0006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9" name="Google Shape;649;p85"/>
          <p:cNvSpPr txBox="1"/>
          <p:nvPr/>
        </p:nvSpPr>
        <p:spPr>
          <a:xfrm>
            <a:off x="1094850" y="3485600"/>
            <a:ext cx="78381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0.063 &gt; 0.0006, we assign the class label as Ham to the instance </a:t>
            </a:r>
            <a:r>
              <a:rPr lang="en-GB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 Work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6"/>
          <p:cNvSpPr/>
          <p:nvPr/>
        </p:nvSpPr>
        <p:spPr>
          <a:xfrm>
            <a:off x="5707150" y="3074175"/>
            <a:ext cx="811500" cy="1200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5" name="Google Shape;655;p86" descr="&quot;P(Spam| Good, Work)&quot;/ {&quot;P(Spam| Good, Work)&quot; + &quot;P(Ham| Good, Work)&quot;} =  0.0006/ {0.0006 + 0.063} = 0.00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17" y="3018092"/>
            <a:ext cx="5960534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86" descr="&quot;P(Ham| Good, Work)&quot;/ {&quot;P(Spam| Good, Work)&quot; + &quot;P(Ham| Good, Work)&quot;} =   0.063/ {0.0006 + 0.063} = 0.99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12" y="3799375"/>
            <a:ext cx="5960534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6"/>
          <p:cNvSpPr txBox="1"/>
          <p:nvPr/>
        </p:nvSpPr>
        <p:spPr>
          <a:xfrm>
            <a:off x="5122250" y="1571700"/>
            <a:ext cx="2684100" cy="8151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latin typeface="Avenir"/>
                <a:ea typeface="Avenir"/>
                <a:cs typeface="Avenir"/>
                <a:sym typeface="Avenir"/>
              </a:rPr>
              <a:t>) = 0.063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8" name="Google Shape;658;p86"/>
          <p:cNvSpPr txBox="1"/>
          <p:nvPr/>
        </p:nvSpPr>
        <p:spPr>
          <a:xfrm>
            <a:off x="1337651" y="1571700"/>
            <a:ext cx="2684100" cy="81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Good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0.0006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9" name="Google Shape;659;p86"/>
          <p:cNvSpPr txBox="1"/>
          <p:nvPr/>
        </p:nvSpPr>
        <p:spPr>
          <a:xfrm>
            <a:off x="7259125" y="3478125"/>
            <a:ext cx="1380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sum is 1</a:t>
            </a:r>
            <a:endParaRPr sz="12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60" name="Google Shape;660;p86"/>
          <p:cNvCxnSpPr>
            <a:stCxn id="659" idx="1"/>
            <a:endCxn id="654" idx="3"/>
          </p:cNvCxnSpPr>
          <p:nvPr/>
        </p:nvCxnSpPr>
        <p:spPr>
          <a:xfrm rot="10800000">
            <a:off x="6518725" y="3674475"/>
            <a:ext cx="740400" cy="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7"/>
          <p:cNvSpPr txBox="1">
            <a:spLocks noGrp="1"/>
          </p:cNvSpPr>
          <p:nvPr>
            <p:ph type="body" idx="2"/>
          </p:nvPr>
        </p:nvSpPr>
        <p:spPr>
          <a:xfrm>
            <a:off x="422025" y="1724100"/>
            <a:ext cx="50859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Question: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With help of the previous data. Label the email containing word Horoscope 1 time, Money 2 times and Snack 1 time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prior probabilities are: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66" name="Google Shape;666;p8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pic>
        <p:nvPicPr>
          <p:cNvPr id="667" name="Google Shape;66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25" y="3980850"/>
            <a:ext cx="4442875" cy="3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225" y="2194538"/>
            <a:ext cx="3186300" cy="270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674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74" name="Google Shape;674;p8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pic>
        <p:nvPicPr>
          <p:cNvPr id="675" name="Google Shape;67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475" y="2203313"/>
            <a:ext cx="3167751" cy="268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8"/>
          <p:cNvSpPr txBox="1"/>
          <p:nvPr/>
        </p:nvSpPr>
        <p:spPr>
          <a:xfrm>
            <a:off x="102275" y="2261175"/>
            <a:ext cx="5661000" cy="2569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P(Ham) . P 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Ham)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 (0.85) . (0.125) . (0.175) . (0.175) . (0.125)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0.0004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7" name="Google Shape;677;p88"/>
          <p:cNvSpPr/>
          <p:nvPr/>
        </p:nvSpPr>
        <p:spPr>
          <a:xfrm>
            <a:off x="8075375" y="3393488"/>
            <a:ext cx="8751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8"/>
          <p:cNvSpPr/>
          <p:nvPr/>
        </p:nvSpPr>
        <p:spPr>
          <a:xfrm>
            <a:off x="8043075" y="45397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8"/>
          <p:cNvSpPr/>
          <p:nvPr/>
        </p:nvSpPr>
        <p:spPr>
          <a:xfrm>
            <a:off x="8010825" y="4131325"/>
            <a:ext cx="939600" cy="2781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443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85" name="Google Shape;685;p8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pic>
        <p:nvPicPr>
          <p:cNvPr id="686" name="Google Shape;68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90" y="2299200"/>
            <a:ext cx="2986372" cy="253177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9"/>
          <p:cNvSpPr txBox="1"/>
          <p:nvPr/>
        </p:nvSpPr>
        <p:spPr>
          <a:xfrm>
            <a:off x="70838" y="2261175"/>
            <a:ext cx="5885400" cy="256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P(Spam) . P 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 (0.15) . (0.4) . (0.42) . (0.42) . (0.00)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0.0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8" name="Google Shape;688;p89"/>
          <p:cNvSpPr/>
          <p:nvPr/>
        </p:nvSpPr>
        <p:spPr>
          <a:xfrm>
            <a:off x="7143529" y="3433863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9"/>
          <p:cNvSpPr/>
          <p:nvPr/>
        </p:nvSpPr>
        <p:spPr>
          <a:xfrm>
            <a:off x="7143529" y="44995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9"/>
          <p:cNvSpPr/>
          <p:nvPr/>
        </p:nvSpPr>
        <p:spPr>
          <a:xfrm>
            <a:off x="7143525" y="4140050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9"/>
          <p:cNvSpPr txBox="1"/>
          <p:nvPr/>
        </p:nvSpPr>
        <p:spPr>
          <a:xfrm>
            <a:off x="2887250" y="4185075"/>
            <a:ext cx="269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… Here is a problem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0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674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97" name="Google Shape;697;p90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sp>
        <p:nvSpPr>
          <p:cNvPr id="698" name="Google Shape;698;p90"/>
          <p:cNvSpPr txBox="1"/>
          <p:nvPr/>
        </p:nvSpPr>
        <p:spPr>
          <a:xfrm>
            <a:off x="6089450" y="2718975"/>
            <a:ext cx="27882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… No matter which other word(s) is seen along with Snack, the email will never be classified as Spam. Since the frequency for Snack is 0.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9" name="Google Shape;699;p90"/>
          <p:cNvSpPr txBox="1"/>
          <p:nvPr/>
        </p:nvSpPr>
        <p:spPr>
          <a:xfrm>
            <a:off x="70838" y="2261175"/>
            <a:ext cx="5885400" cy="256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P(Spam) . P 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 (0.15) . (0.4) . (0.42) . (0.42) . (0.00)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0.000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422025" y="1915925"/>
            <a:ext cx="8181900" cy="18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can be helpful if an algorithm can label received emails as important (ham) emails or junk (spam) emails for a user.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Such a</a:t>
            </a:r>
            <a:r>
              <a:rPr lang="en-GB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model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can ease the effort of the user by directly showing them important emails and filter out the junk.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55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772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Business problem: label the email as spam or ham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Laplace smoothing method</a:t>
            </a:r>
            <a:endParaRPr/>
          </a:p>
        </p:txBody>
      </p:sp>
      <p:sp>
        <p:nvSpPr>
          <p:cNvPr id="705" name="Google Shape;705;p91"/>
          <p:cNvSpPr txBox="1"/>
          <p:nvPr/>
        </p:nvSpPr>
        <p:spPr>
          <a:xfrm>
            <a:off x="422025" y="1571700"/>
            <a:ext cx="83856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To solve </a:t>
            </a: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zero probability problem,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we use the Laplace smoothing method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rgbClr val="2828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dd α to every count so; the count is never zero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 &gt; 0. Generally, α = 1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500"/>
              </a:spcBef>
              <a:spcAft>
                <a:spcPts val="350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Consider the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 for the divisor as well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168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1" name="Google Shape;711;p92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sp>
        <p:nvSpPr>
          <p:cNvPr id="712" name="Google Shape;712;p92"/>
          <p:cNvSpPr txBox="1"/>
          <p:nvPr/>
        </p:nvSpPr>
        <p:spPr>
          <a:xfrm>
            <a:off x="4011550" y="2780500"/>
            <a:ext cx="1236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Add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α = 1, to each count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3" name="Google Shape;713;p92"/>
          <p:cNvSpPr/>
          <p:nvPr/>
        </p:nvSpPr>
        <p:spPr>
          <a:xfrm>
            <a:off x="4141938" y="3558950"/>
            <a:ext cx="8601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14" name="Google Shape;714;p92"/>
          <p:cNvGraphicFramePr/>
          <p:nvPr/>
        </p:nvGraphicFramePr>
        <p:xfrm>
          <a:off x="5334013" y="1986643"/>
          <a:ext cx="2586175" cy="292584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15" name="Google Shape;715;p92"/>
          <p:cNvGraphicFramePr/>
          <p:nvPr/>
        </p:nvGraphicFramePr>
        <p:xfrm>
          <a:off x="1223788" y="1986632"/>
          <a:ext cx="2586175" cy="292584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40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3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168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1" name="Google Shape;721;p93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sp>
        <p:nvSpPr>
          <p:cNvPr id="722" name="Google Shape;722;p93"/>
          <p:cNvSpPr txBox="1"/>
          <p:nvPr/>
        </p:nvSpPr>
        <p:spPr>
          <a:xfrm>
            <a:off x="3621800" y="2701650"/>
            <a:ext cx="12432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Obtain the new likelihoods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723" name="Google Shape;723;p93"/>
          <p:cNvGraphicFramePr/>
          <p:nvPr/>
        </p:nvGraphicFramePr>
        <p:xfrm>
          <a:off x="4965800" y="2069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3/56 = 0.05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11/46 = 0.24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3/56 = 0.05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/46 = 0.04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21/56 = 0.37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/46 = 0.13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/56</a:t>
                      </a: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0.11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13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/46</a:t>
                      </a: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0.28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/56 = 0.02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/46 = 0.13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22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/56= 0.40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8/46 = 0.18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4" name="Google Shape;724;p93"/>
          <p:cNvSpPr/>
          <p:nvPr/>
        </p:nvSpPr>
        <p:spPr>
          <a:xfrm>
            <a:off x="3752188" y="3550700"/>
            <a:ext cx="8601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25" name="Google Shape;725;p93"/>
          <p:cNvGraphicFramePr/>
          <p:nvPr/>
        </p:nvGraphicFramePr>
        <p:xfrm>
          <a:off x="934850" y="206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{2FFA509A-664A-4B73-B632-07C366B2E421}</a:tableStyleId>
              </a:tblPr>
              <a:tblGrid>
                <a:gridCol w="11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Ham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Good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Lonely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Horoscope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13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Snacks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Money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22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56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46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674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31" name="Google Shape;731;p94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pic>
        <p:nvPicPr>
          <p:cNvPr id="732" name="Google Shape;73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388" y="2261175"/>
            <a:ext cx="3017112" cy="2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94"/>
          <p:cNvSpPr txBox="1"/>
          <p:nvPr/>
        </p:nvSpPr>
        <p:spPr>
          <a:xfrm>
            <a:off x="61000" y="2261175"/>
            <a:ext cx="5885400" cy="2569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P(Ham) . P 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Ham)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Ham)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 (0.85) . (0.13) . (0.18) . (0.18) . (0.13)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0.0004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Google Shape;734;p94"/>
          <p:cNvSpPr/>
          <p:nvPr/>
        </p:nvSpPr>
        <p:spPr>
          <a:xfrm>
            <a:off x="8082600" y="34145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94"/>
          <p:cNvSpPr/>
          <p:nvPr/>
        </p:nvSpPr>
        <p:spPr>
          <a:xfrm>
            <a:off x="8082600" y="41108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94"/>
          <p:cNvSpPr txBox="1"/>
          <p:nvPr/>
        </p:nvSpPr>
        <p:spPr>
          <a:xfrm>
            <a:off x="6280575" y="550775"/>
            <a:ext cx="16524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7" name="Google Shape;737;p94"/>
          <p:cNvSpPr/>
          <p:nvPr/>
        </p:nvSpPr>
        <p:spPr>
          <a:xfrm>
            <a:off x="8082600" y="44614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5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1443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743" name="Google Shape;74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750" y="2261175"/>
            <a:ext cx="3069551" cy="256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5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sp>
        <p:nvSpPr>
          <p:cNvPr id="745" name="Google Shape;745;p95"/>
          <p:cNvSpPr txBox="1"/>
          <p:nvPr/>
        </p:nvSpPr>
        <p:spPr>
          <a:xfrm>
            <a:off x="70838" y="2261175"/>
            <a:ext cx="5885400" cy="256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P(Spam) . P 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 . P(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 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| Spam)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 (0.15) . (0.37) . (0.4) . (0.4) . (0.02)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0.0017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6" name="Google Shape;746;p95"/>
          <p:cNvSpPr/>
          <p:nvPr/>
        </p:nvSpPr>
        <p:spPr>
          <a:xfrm>
            <a:off x="7133975" y="3433875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95"/>
          <p:cNvSpPr/>
          <p:nvPr/>
        </p:nvSpPr>
        <p:spPr>
          <a:xfrm>
            <a:off x="7133979" y="41355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95"/>
          <p:cNvSpPr/>
          <p:nvPr/>
        </p:nvSpPr>
        <p:spPr>
          <a:xfrm>
            <a:off x="7133979" y="4502013"/>
            <a:ext cx="875100" cy="22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95"/>
          <p:cNvSpPr txBox="1"/>
          <p:nvPr/>
        </p:nvSpPr>
        <p:spPr>
          <a:xfrm>
            <a:off x="2845950" y="4135525"/>
            <a:ext cx="3099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… The problem is solved using the Laplace smoothing method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6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Obtain the class label</a:t>
            </a:r>
            <a:endParaRPr/>
          </a:p>
        </p:txBody>
      </p:sp>
      <p:sp>
        <p:nvSpPr>
          <p:cNvPr id="755" name="Google Shape;755;p96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Assign the most probable class label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6" name="Google Shape;756;p96"/>
          <p:cNvSpPr txBox="1"/>
          <p:nvPr/>
        </p:nvSpPr>
        <p:spPr>
          <a:xfrm>
            <a:off x="692898" y="3175200"/>
            <a:ext cx="4549800" cy="8151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For Ham,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P(Ham|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0.0004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7" name="Google Shape;757;p96"/>
          <p:cNvSpPr txBox="1"/>
          <p:nvPr/>
        </p:nvSpPr>
        <p:spPr>
          <a:xfrm>
            <a:off x="692900" y="2164200"/>
            <a:ext cx="4549800" cy="81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Spam,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620000" lvl="0" indent="-162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P(Spam|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= 0.0017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8" name="Google Shape;758;p96"/>
          <p:cNvSpPr txBox="1"/>
          <p:nvPr/>
        </p:nvSpPr>
        <p:spPr>
          <a:xfrm>
            <a:off x="422025" y="4186200"/>
            <a:ext cx="8397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0.0017 &gt; 0.0004, we assign the class label as Spam to the instance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Horoscope,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Money,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Snack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</a:rPr>
              <a:t>Gaussian Naïve Bayes:</a:t>
            </a:r>
            <a:endParaRPr sz="16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</a:pPr>
            <a:r>
              <a:rPr lang="en-GB" sz="1400">
                <a:solidFill>
                  <a:schemeClr val="dk1"/>
                </a:solidFill>
              </a:rPr>
              <a:t>It is used when predictors are continuous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</a:pPr>
            <a:r>
              <a:rPr lang="en-GB" sz="1400">
                <a:solidFill>
                  <a:schemeClr val="dk1"/>
                </a:solidFill>
              </a:rPr>
              <a:t>Assumes that the predictors follow normal distribution</a:t>
            </a:r>
            <a:endParaRPr sz="14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400">
                <a:solidFill>
                  <a:schemeClr val="dk1"/>
                </a:solidFill>
              </a:rPr>
              <a:t>The Gaussian Naïve Bayes Classifier used the normal distribution for classification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</a:rPr>
              <a:t>Multinomial Naïve Bayes</a:t>
            </a:r>
            <a:endParaRPr sz="16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Used for document classification problem - classify whether a document is a sport, history, or science article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The predictors are the frequency of the words present in the article</a:t>
            </a:r>
            <a:endParaRPr sz="14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</a:rPr>
              <a:t>Bernoulli Naïve Bayes</a:t>
            </a:r>
            <a:endParaRPr sz="16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292929"/>
                </a:solidFill>
                <a:highlight>
                  <a:schemeClr val="lt1"/>
                </a:highlight>
              </a:rPr>
              <a:t>This is similar to the multinomial naive bayes, but the predictors are binary valued (boolean)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64" name="Google Shape;764;p97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79497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Naïve Bayes Classifier available in the scikit learn library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8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Naïve Bayes</a:t>
            </a:r>
            <a:endParaRPr/>
          </a:p>
        </p:txBody>
      </p:sp>
      <p:sp>
        <p:nvSpPr>
          <p:cNvPr id="770" name="Google Shape;770;p98"/>
          <p:cNvSpPr txBox="1"/>
          <p:nvPr/>
        </p:nvSpPr>
        <p:spPr>
          <a:xfrm>
            <a:off x="434450" y="1577450"/>
            <a:ext cx="8385600" cy="29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Spam Filtering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Sentiment Analysis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300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Recommendation System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9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Naïve Bayes: advantages</a:t>
            </a:r>
            <a:endParaRPr/>
          </a:p>
        </p:txBody>
      </p:sp>
      <p:sp>
        <p:nvSpPr>
          <p:cNvPr id="776" name="Google Shape;776;p99"/>
          <p:cNvSpPr txBox="1"/>
          <p:nvPr/>
        </p:nvSpPr>
        <p:spPr>
          <a:xfrm>
            <a:off x="425700" y="1568700"/>
            <a:ext cx="83943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Easy to implement in the case of text analytics problems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Used for multiple class prediction problems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Performs better for categorical data than numeric data</a:t>
            </a:r>
            <a:endParaRPr sz="16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1600">
              <a:solidFill>
                <a:srgbClr val="3D425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1600">
              <a:solidFill>
                <a:srgbClr val="3D425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 sz="1600">
              <a:solidFill>
                <a:srgbClr val="3D425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0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Naïve Bayes: disadvantages</a:t>
            </a:r>
            <a:endParaRPr/>
          </a:p>
        </p:txBody>
      </p:sp>
      <p:sp>
        <p:nvSpPr>
          <p:cNvPr id="782" name="Google Shape;782;p100"/>
          <p:cNvSpPr txBox="1"/>
          <p:nvPr/>
        </p:nvSpPr>
        <p:spPr>
          <a:xfrm>
            <a:off x="422025" y="1571700"/>
            <a:ext cx="8367900" cy="2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Fails to find relationship among features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3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May not perform when the data has more number of predictor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l" rtl="0">
              <a:spcBef>
                <a:spcPts val="3500"/>
              </a:spcBef>
              <a:spcAft>
                <a:spcPts val="3500"/>
              </a:spcAft>
              <a:buSzPts val="14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assumption of independence among features may not always hold good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Visiting Basics</a:t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1358375" y="3861450"/>
            <a:ext cx="286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1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422025" y="44502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Probability is how likely an event is to occur 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75" y="2285400"/>
            <a:ext cx="352324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7"/>
          <p:cNvSpPr txBox="1"/>
          <p:nvPr/>
        </p:nvSpPr>
        <p:spPr>
          <a:xfrm>
            <a:off x="422025" y="3420125"/>
            <a:ext cx="83979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probability of an event always lies in between 0 and 1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0 indicates impossibility of the event and 1 indicates a certain event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Question: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There are 40 candidates in a team with equal calibre. Out of which 25 are men and 15 are women. A person is randomly chosen to be the team leader. What is the probability that the person is a woman?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58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Probability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>
            <a:spLocks noGrp="1"/>
          </p:cNvSpPr>
          <p:nvPr>
            <p:ph type="body" idx="2"/>
          </p:nvPr>
        </p:nvSpPr>
        <p:spPr>
          <a:xfrm>
            <a:off x="422025" y="1571700"/>
            <a:ext cx="8397900" cy="27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Solution: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Number of ways event can occur: 15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Total number of outcomes: 40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Therefore the probability: 15/40 = 0.375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59"/>
          <p:cNvSpPr txBox="1">
            <a:spLocks noGrp="1"/>
          </p:cNvSpPr>
          <p:nvPr>
            <p:ph type="subTitle" idx="1"/>
          </p:nvPr>
        </p:nvSpPr>
        <p:spPr>
          <a:xfrm>
            <a:off x="422025" y="974925"/>
            <a:ext cx="53412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Probability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Conditional probability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60"/>
          <p:cNvSpPr txBox="1">
            <a:spLocks noGrp="1"/>
          </p:cNvSpPr>
          <p:nvPr>
            <p:ph type="body" idx="1"/>
          </p:nvPr>
        </p:nvSpPr>
        <p:spPr>
          <a:xfrm>
            <a:off x="422025" y="1571700"/>
            <a:ext cx="83979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en-GB" sz="1600"/>
              <a:t> conditional probability of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an event A given B is the probability that the event A will occur given that an event B has already occurred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600"/>
              <a:buChar char="●"/>
            </a:pPr>
            <a:r>
              <a:rPr lang="en-GB"/>
              <a:t>Denoted by P(A|B)</a:t>
            </a:r>
            <a:endParaRPr/>
          </a:p>
        </p:txBody>
      </p:sp>
      <p:pic>
        <p:nvPicPr>
          <p:cNvPr id="435" name="Google Shape;4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75" y="3730989"/>
            <a:ext cx="2199850" cy="486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60"/>
          <p:cNvCxnSpPr/>
          <p:nvPr/>
        </p:nvCxnSpPr>
        <p:spPr>
          <a:xfrm rot="10800000" flipH="1">
            <a:off x="4304665" y="3457993"/>
            <a:ext cx="1019400" cy="120900"/>
          </a:xfrm>
          <a:prstGeom prst="bentConnector3">
            <a:avLst>
              <a:gd name="adj1" fmla="val 1216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7" name="Google Shape;437;p60"/>
          <p:cNvCxnSpPr/>
          <p:nvPr/>
        </p:nvCxnSpPr>
        <p:spPr>
          <a:xfrm>
            <a:off x="4269148" y="4317104"/>
            <a:ext cx="1025400" cy="270600"/>
          </a:xfrm>
          <a:prstGeom prst="bentConnector3">
            <a:avLst>
              <a:gd name="adj1" fmla="val 52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38" name="Google Shape;43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675" y="4239275"/>
            <a:ext cx="1214075" cy="575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125" y="3276100"/>
            <a:ext cx="1214075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Microsoft Office PowerPoint</Application>
  <PresentationFormat>On-screen Show (16:9)</PresentationFormat>
  <Paragraphs>408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Avenir</vt:lpstr>
      <vt:lpstr>Arial</vt:lpstr>
      <vt:lpstr>Calibri</vt:lpstr>
      <vt:lpstr>Simple Light</vt:lpstr>
      <vt:lpstr>Supervised Learning Classification</vt:lpstr>
      <vt:lpstr>Agenda</vt:lpstr>
      <vt:lpstr>Naïve Bayes </vt:lpstr>
      <vt:lpstr>Business problem: label the email as spam or ham</vt:lpstr>
      <vt:lpstr>Visiting Basics</vt:lpstr>
      <vt:lpstr>Probability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Multiplication theorem</vt:lpstr>
      <vt:lpstr>Bayes theorem</vt:lpstr>
      <vt:lpstr>Bayes theorem - formula</vt:lpstr>
      <vt:lpstr>Bayes theorem - formula</vt:lpstr>
      <vt:lpstr>Posterior Probability</vt:lpstr>
      <vt:lpstr>Prior probability</vt:lpstr>
      <vt:lpstr>Likelihood</vt:lpstr>
      <vt:lpstr>Evidence</vt:lpstr>
      <vt:lpstr>Naïve bayes classification</vt:lpstr>
      <vt:lpstr>Assumptions</vt:lpstr>
      <vt:lpstr>Assumptions</vt:lpstr>
      <vt:lpstr>Bayes theorem - classification problem</vt:lpstr>
      <vt:lpstr>Bayes theorem - classification problem</vt:lpstr>
      <vt:lpstr>Naïve Bayes: Procedure</vt:lpstr>
      <vt:lpstr>Business problem: label the email as spam or ham</vt:lpstr>
      <vt:lpstr>Spam-ham example</vt:lpstr>
      <vt:lpstr>Spam-ham example</vt:lpstr>
      <vt:lpstr>Likelihood</vt:lpstr>
      <vt:lpstr>Spam-ham example</vt:lpstr>
      <vt:lpstr>Spam-ham example</vt:lpstr>
      <vt:lpstr>Spam-ham example</vt:lpstr>
      <vt:lpstr>Spam-ham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Laplace smoothing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Naïve Bayes</vt:lpstr>
      <vt:lpstr>Naïve Bayes: advantages</vt:lpstr>
      <vt:lpstr>Naïve Bayes: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Classification</dc:title>
  <cp:lastModifiedBy>Vishnu Murali</cp:lastModifiedBy>
  <cp:revision>1</cp:revision>
  <dcterms:modified xsi:type="dcterms:W3CDTF">2020-12-22T03:46:33Z</dcterms:modified>
</cp:coreProperties>
</file>