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3B9F90-0160-405C-ADD0-19F2CBF45F23}">
  <a:tblStyle styleId="{683B9F90-0160-405C-ADD0-19F2CBF45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0537f4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880537f4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ab1660934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g8ab1660934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9af63ec1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g89af63ec1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9af63ec1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g89af63ec1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1f462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9" name="Google Shape;969;g981f4624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af63ec1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g89af63ec1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89af63ec1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89af63ec1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89af63ec1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0" name="Google Shape;1020;g89af63ec1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9af63ec1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g89af63ec1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a167cc51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" name="Google Shape;1050;g8a167cc51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89af63ec1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g89af63ec1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16a7749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9816a7749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9af63ec1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0" name="Google Shape;1070;g89af63ec1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9af63ec1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g89af63ec1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89af63ec19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4" name="Google Shape;1124;g89af63ec19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8a167cc51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7" name="Google Shape;1147;g8a167cc51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9af63ec1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g89af63ec1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9af63ec19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3" name="Google Shape;1183;g89af63ec19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9af63ec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0" name="Google Shape;1190;g89af63ec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8a167cc51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6" name="Google Shape;1196;g8a167cc51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8a7922be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g8a7922bef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a167cc51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4" name="Google Shape;1214;g8a167cc51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ed635b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70ed635b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89af63ec19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0" name="Google Shape;1220;g89af63ec19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8a7922bef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" name="Google Shape;1232;g8a7922bef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a167cc51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3" name="Google Shape;1243;g8a167cc51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8a7922bef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4" name="Google Shape;1264;g8a7922bef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8a7922bef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7" name="Google Shape;1277;g8a7922bef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8a167cc51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0" name="Google Shape;1290;g8a167cc51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8a7922bef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2" name="Google Shape;1302;g8a7922bef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a7922bef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0" name="Google Shape;1310;g8a7922bef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863323843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7" name="Google Shape;1357;g863323843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7d7fd7b3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7d7fd7b3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0537f40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880537f40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8ab166093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8" name="Google Shape;1368;g8ab166093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9" name="Google Shape;1369;g8ab1660934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9af63ec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g89af63ec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ab1660934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g8ab1660934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9af63ec1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" name="Google Shape;921;g89af63ec1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89af63ec1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g89af63ec1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9af63ec1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g89af63ec1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None/>
              <a:defRPr sz="34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934975" y="1571700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3999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Y Slide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l="18269" t="18234" r="27374" b="23340"/>
          <a:stretch/>
        </p:blipFill>
        <p:spPr>
          <a:xfrm>
            <a:off x="422025" y="300050"/>
            <a:ext cx="1067350" cy="6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ease Note Slide">
  <p:cSld name="TITLE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l="11594" t="4095" r="10693" b="4688"/>
          <a:stretch/>
        </p:blipFill>
        <p:spPr>
          <a:xfrm>
            <a:off x="422025" y="162950"/>
            <a:ext cx="944050" cy="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nt to know more slide">
  <p:cSld name="2_Desig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9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48" name="Google Shape;48;p9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t="14764" r="12633" b="8176"/>
          <a:stretch/>
        </p:blipFill>
        <p:spPr>
          <a:xfrm>
            <a:off x="422025" y="319000"/>
            <a:ext cx="1379783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d You Know">
  <p:cSld name="2_Design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0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56" name="Google Shape;56;p10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25" y="356025"/>
            <a:ext cx="1688800" cy="6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10" name="Google Shape;10;p1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467591" y="2606202"/>
            <a:ext cx="8136082" cy="16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Supervised Learning Classification</a:t>
            </a: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1385700" y="1325325"/>
            <a:ext cx="6372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/>
              <a:t>XGBoost</a:t>
            </a:r>
            <a:r>
              <a:rPr lang="en-GB" sz="4800" dirty="0" smtClean="0"/>
              <a:t> Algorithm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44" name="Google Shape;944;p80"/>
          <p:cNvSpPr txBox="1">
            <a:spLocks noGrp="1"/>
          </p:cNvSpPr>
          <p:nvPr>
            <p:ph type="body" idx="2"/>
          </p:nvPr>
        </p:nvSpPr>
        <p:spPr>
          <a:xfrm>
            <a:off x="4572000" y="1572375"/>
            <a:ext cx="42345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1: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Just like GBM, XGBoost starts with a Leaf. XGBoost makes an initial prediction through this leaf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The initial prediction can be any value (target rate), by default it is 0.5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 this dataset the target rate is 0.5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i.e., there is  a 50% probability for a student to pass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Initial prediction  = 0.5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45" name="Google Shape;945;p80"/>
          <p:cNvSpPr txBox="1"/>
          <p:nvPr/>
        </p:nvSpPr>
        <p:spPr>
          <a:xfrm>
            <a:off x="1877800" y="3196575"/>
            <a:ext cx="1218900" cy="4581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0.50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6" name="Google Shape;946;p80"/>
          <p:cNvSpPr txBox="1"/>
          <p:nvPr/>
        </p:nvSpPr>
        <p:spPr>
          <a:xfrm>
            <a:off x="1926825" y="3706325"/>
            <a:ext cx="10632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Initial leaf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7" name="Google Shape;94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1617062"/>
            <a:ext cx="4130449" cy="120623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53" name="Google Shape;953;p81"/>
          <p:cNvSpPr txBox="1">
            <a:spLocks noGrp="1"/>
          </p:cNvSpPr>
          <p:nvPr>
            <p:ph type="body" idx="2"/>
          </p:nvPr>
        </p:nvSpPr>
        <p:spPr>
          <a:xfrm>
            <a:off x="5040000" y="1598700"/>
            <a:ext cx="37662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2: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Calculate the Residual as: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Residuals show how good or bad the prediction is!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54" name="Google Shape;954;p81" descr="Residual = Observed - Predicted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75" y="2423450"/>
            <a:ext cx="3221350" cy="2053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5" name="Google Shape;955;p81"/>
          <p:cNvGrpSpPr/>
          <p:nvPr/>
        </p:nvGrpSpPr>
        <p:grpSpPr>
          <a:xfrm>
            <a:off x="421997" y="1931700"/>
            <a:ext cx="4194078" cy="1141200"/>
            <a:chOff x="421997" y="2001150"/>
            <a:chExt cx="4194078" cy="1141200"/>
          </a:xfrm>
        </p:grpSpPr>
        <p:pic>
          <p:nvPicPr>
            <p:cNvPr id="956" name="Google Shape;956;p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997" y="2049070"/>
              <a:ext cx="4150002" cy="104536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57" name="Google Shape;957;p81"/>
            <p:cNvSpPr txBox="1"/>
            <p:nvPr/>
          </p:nvSpPr>
          <p:spPr>
            <a:xfrm>
              <a:off x="3976475" y="2001150"/>
              <a:ext cx="639600" cy="1141200"/>
            </a:xfrm>
            <a:prstGeom prst="rect">
              <a:avLst/>
            </a:prstGeom>
            <a:noFill/>
            <a:ln w="28575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8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63" name="Google Shape;963;p82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8384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Step 3:</a:t>
            </a:r>
            <a:r>
              <a:rPr lang="en-GB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Build a tree for the residuals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Just like GBM, XGBoost fits a tree to the residuals. However XGBoost builds trees which are different from the trees built in GBM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Step 3.1: 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Start as a single leaf. All residuals go to this single leaf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/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Note: There are many ways to build the tree. The most common way to build the XGBoost trees is discussed here.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64" name="Google Shape;964;p82"/>
          <p:cNvGrpSpPr/>
          <p:nvPr/>
        </p:nvGrpSpPr>
        <p:grpSpPr>
          <a:xfrm>
            <a:off x="5644875" y="3303475"/>
            <a:ext cx="2536675" cy="495900"/>
            <a:chOff x="5644875" y="3151075"/>
            <a:chExt cx="2536675" cy="495900"/>
          </a:xfrm>
        </p:grpSpPr>
        <p:sp>
          <p:nvSpPr>
            <p:cNvPr id="965" name="Google Shape;965;p82"/>
            <p:cNvSpPr txBox="1"/>
            <p:nvPr/>
          </p:nvSpPr>
          <p:spPr>
            <a:xfrm>
              <a:off x="6155950" y="3151075"/>
              <a:ext cx="2025600" cy="495900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-0.5, 0.5, 0.5, -0.5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6" name="Google Shape;966;p82"/>
            <p:cNvSpPr/>
            <p:nvPr/>
          </p:nvSpPr>
          <p:spPr>
            <a:xfrm>
              <a:off x="5644875" y="3329875"/>
              <a:ext cx="432300" cy="138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72" name="Google Shape;972;p83"/>
          <p:cNvSpPr txBox="1">
            <a:spLocks noGrp="1"/>
          </p:cNvSpPr>
          <p:nvPr>
            <p:ph type="body" idx="2"/>
          </p:nvPr>
        </p:nvSpPr>
        <p:spPr>
          <a:xfrm>
            <a:off x="422025" y="1538300"/>
            <a:ext cx="8293800" cy="32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3.2: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Calculate the Similarity Score for the 1st  leaf as per the below formula. 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Note: Since we do not square the residuals before adding them together, most of the large +/- residuals cancel out each other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It is a metric used by XGBoost to calculate the Gain. The variable/ threshold which gives the maximum gain is used to split the data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Here lambda (𝞴) is the Regularisation parameter used to enhance the stability and the accuracy of the model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3" name="Google Shape;973;p83" descr="Similarity = ((Sum Residual_i)^2)/(sum[PreviousProbability_i(1 - PreviousProbability_i)] + Lambda 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50" y="2814775"/>
            <a:ext cx="5623174" cy="50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79" name="Google Shape;979;p84"/>
          <p:cNvSpPr txBox="1">
            <a:spLocks noGrp="1"/>
          </p:cNvSpPr>
          <p:nvPr>
            <p:ph type="body" idx="2"/>
          </p:nvPr>
        </p:nvSpPr>
        <p:spPr>
          <a:xfrm>
            <a:off x="422000" y="1573300"/>
            <a:ext cx="83847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Step 3.2: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Plugging in values, for the first leaf in the formula (on slide 72), Similarity = 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980" name="Google Shape;980;p84"/>
          <p:cNvSpPr txBox="1"/>
          <p:nvPr/>
        </p:nvSpPr>
        <p:spPr>
          <a:xfrm>
            <a:off x="422000" y="4068850"/>
            <a:ext cx="83847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Next, split the leaf into two groups, clustering similar residuals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81" name="Google Shape;981;p84"/>
          <p:cNvGrpSpPr/>
          <p:nvPr/>
        </p:nvGrpSpPr>
        <p:grpSpPr>
          <a:xfrm>
            <a:off x="4573119" y="2385959"/>
            <a:ext cx="4190417" cy="1484764"/>
            <a:chOff x="4532521" y="2155525"/>
            <a:chExt cx="4258554" cy="1410300"/>
          </a:xfrm>
        </p:grpSpPr>
        <p:sp>
          <p:nvSpPr>
            <p:cNvPr id="982" name="Google Shape;982;p84"/>
            <p:cNvSpPr txBox="1"/>
            <p:nvPr/>
          </p:nvSpPr>
          <p:spPr>
            <a:xfrm>
              <a:off x="4532521" y="2285875"/>
              <a:ext cx="13323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Similarity = 0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83" name="Google Shape;983;p84"/>
            <p:cNvGrpSpPr/>
            <p:nvPr/>
          </p:nvGrpSpPr>
          <p:grpSpPr>
            <a:xfrm>
              <a:off x="4984375" y="2155525"/>
              <a:ext cx="3806700" cy="1410300"/>
              <a:chOff x="4984375" y="2155525"/>
              <a:chExt cx="3806700" cy="1410300"/>
            </a:xfrm>
          </p:grpSpPr>
          <p:sp>
            <p:nvSpPr>
              <p:cNvPr id="984" name="Google Shape;984;p84"/>
              <p:cNvSpPr txBox="1"/>
              <p:nvPr/>
            </p:nvSpPr>
            <p:spPr>
              <a:xfrm>
                <a:off x="7041775" y="3069925"/>
                <a:ext cx="1749300" cy="495900"/>
              </a:xfrm>
              <a:prstGeom prst="rect">
                <a:avLst/>
              </a:prstGeom>
              <a:noFill/>
              <a:ln w="28575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985" name="Google Shape;985;p84"/>
              <p:cNvGrpSpPr/>
              <p:nvPr/>
            </p:nvGrpSpPr>
            <p:grpSpPr>
              <a:xfrm>
                <a:off x="4984375" y="2155525"/>
                <a:ext cx="2932050" cy="1410300"/>
                <a:chOff x="4984375" y="2155525"/>
                <a:chExt cx="2932050" cy="1410300"/>
              </a:xfrm>
            </p:grpSpPr>
            <p:sp>
              <p:nvSpPr>
                <p:cNvPr id="986" name="Google Shape;986;p84"/>
                <p:cNvSpPr txBox="1"/>
                <p:nvPr/>
              </p:nvSpPr>
              <p:spPr>
                <a:xfrm>
                  <a:off x="4984375" y="3069925"/>
                  <a:ext cx="1749300" cy="4959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25AAE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987" name="Google Shape;987;p84"/>
                <p:cNvGrpSpPr/>
                <p:nvPr/>
              </p:nvGrpSpPr>
              <p:grpSpPr>
                <a:xfrm>
                  <a:off x="5859025" y="2155525"/>
                  <a:ext cx="2057400" cy="914400"/>
                  <a:chOff x="5859025" y="2155525"/>
                  <a:chExt cx="2057400" cy="914400"/>
                </a:xfrm>
              </p:grpSpPr>
              <p:cxnSp>
                <p:nvCxnSpPr>
                  <p:cNvPr id="988" name="Google Shape;988;p84"/>
                  <p:cNvCxnSpPr>
                    <a:stCxn id="989" idx="2"/>
                    <a:endCxn id="984" idx="0"/>
                  </p:cNvCxnSpPr>
                  <p:nvPr/>
                </p:nvCxnSpPr>
                <p:spPr>
                  <a:xfrm>
                    <a:off x="6773425" y="2651425"/>
                    <a:ext cx="1143000" cy="41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grpSp>
                <p:nvGrpSpPr>
                  <p:cNvPr id="990" name="Google Shape;990;p84"/>
                  <p:cNvGrpSpPr/>
                  <p:nvPr/>
                </p:nvGrpSpPr>
                <p:grpSpPr>
                  <a:xfrm>
                    <a:off x="5859025" y="2155525"/>
                    <a:ext cx="1789050" cy="914400"/>
                    <a:chOff x="5859025" y="2155525"/>
                    <a:chExt cx="1789050" cy="914400"/>
                  </a:xfrm>
                </p:grpSpPr>
                <p:cxnSp>
                  <p:nvCxnSpPr>
                    <p:cNvPr id="991" name="Google Shape;991;p84"/>
                    <p:cNvCxnSpPr>
                      <a:stCxn id="989" idx="2"/>
                      <a:endCxn id="986" idx="0"/>
                    </p:cNvCxnSpPr>
                    <p:nvPr/>
                  </p:nvCxnSpPr>
                  <p:spPr>
                    <a:xfrm flipH="1">
                      <a:off x="5859025" y="2651425"/>
                      <a:ext cx="914400" cy="418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cxnSp>
                <p:sp>
                  <p:nvSpPr>
                    <p:cNvPr id="989" name="Google Shape;989;p84"/>
                    <p:cNvSpPr txBox="1"/>
                    <p:nvPr/>
                  </p:nvSpPr>
                  <p:spPr>
                    <a:xfrm>
                      <a:off x="5898775" y="2155525"/>
                      <a:ext cx="1749300" cy="4959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B05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-0.5, 0.5, 0.5,-0.5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992" name="Google Shape;99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2605662"/>
            <a:ext cx="4149974" cy="10453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98" name="Google Shape;998;p85"/>
          <p:cNvSpPr txBox="1">
            <a:spLocks noGrp="1"/>
          </p:cNvSpPr>
          <p:nvPr>
            <p:ph type="body" idx="2"/>
          </p:nvPr>
        </p:nvSpPr>
        <p:spPr>
          <a:xfrm>
            <a:off x="4582063" y="1419975"/>
            <a:ext cx="4234500" cy="3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3.3: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Choose a threshold to split the leaf such that the gain will be the highest, for our example consider Hours &lt; 14.5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The residuals for the 3 obs. less than 14.5, end up in the left child node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999" name="Google Shape;999;p85"/>
          <p:cNvGrpSpPr/>
          <p:nvPr/>
        </p:nvGrpSpPr>
        <p:grpSpPr>
          <a:xfrm>
            <a:off x="4879598" y="2726326"/>
            <a:ext cx="3890260" cy="1338609"/>
            <a:chOff x="4531350" y="2155525"/>
            <a:chExt cx="4183525" cy="1562700"/>
          </a:xfrm>
        </p:grpSpPr>
        <p:sp>
          <p:nvSpPr>
            <p:cNvPr id="1000" name="Google Shape;1000;p85"/>
            <p:cNvSpPr txBox="1"/>
            <p:nvPr/>
          </p:nvSpPr>
          <p:spPr>
            <a:xfrm>
              <a:off x="6965575" y="3222325"/>
              <a:ext cx="1749300" cy="495900"/>
            </a:xfrm>
            <a:prstGeom prst="rect">
              <a:avLst/>
            </a:prstGeom>
            <a:noFill/>
            <a:ln w="28575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-0.5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01" name="Google Shape;1001;p85"/>
            <p:cNvGrpSpPr/>
            <p:nvPr/>
          </p:nvGrpSpPr>
          <p:grpSpPr>
            <a:xfrm>
              <a:off x="4531350" y="2155525"/>
              <a:ext cx="3308875" cy="1562700"/>
              <a:chOff x="4531350" y="2155525"/>
              <a:chExt cx="3308875" cy="1562700"/>
            </a:xfrm>
          </p:grpSpPr>
          <p:sp>
            <p:nvSpPr>
              <p:cNvPr id="1002" name="Google Shape;1002;p85"/>
              <p:cNvSpPr txBox="1"/>
              <p:nvPr/>
            </p:nvSpPr>
            <p:spPr>
              <a:xfrm>
                <a:off x="4908175" y="3222325"/>
                <a:ext cx="1749300" cy="495900"/>
              </a:xfrm>
              <a:prstGeom prst="rect">
                <a:avLst/>
              </a:prstGeom>
              <a:noFill/>
              <a:ln w="28575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-0.5, 0.5, 0.5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003" name="Google Shape;1003;p85"/>
              <p:cNvGrpSpPr/>
              <p:nvPr/>
            </p:nvGrpSpPr>
            <p:grpSpPr>
              <a:xfrm>
                <a:off x="4531350" y="2155525"/>
                <a:ext cx="3308875" cy="1066800"/>
                <a:chOff x="4531350" y="2155525"/>
                <a:chExt cx="3308875" cy="1066800"/>
              </a:xfrm>
            </p:grpSpPr>
            <p:grpSp>
              <p:nvGrpSpPr>
                <p:cNvPr id="1004" name="Google Shape;1004;p85"/>
                <p:cNvGrpSpPr/>
                <p:nvPr/>
              </p:nvGrpSpPr>
              <p:grpSpPr>
                <a:xfrm>
                  <a:off x="4531350" y="2155525"/>
                  <a:ext cx="3040525" cy="1066800"/>
                  <a:chOff x="4531350" y="2155525"/>
                  <a:chExt cx="3040525" cy="1066800"/>
                </a:xfrm>
              </p:grpSpPr>
              <p:grpSp>
                <p:nvGrpSpPr>
                  <p:cNvPr id="1005" name="Google Shape;1005;p85"/>
                  <p:cNvGrpSpPr/>
                  <p:nvPr/>
                </p:nvGrpSpPr>
                <p:grpSpPr>
                  <a:xfrm>
                    <a:off x="4531350" y="2155525"/>
                    <a:ext cx="3040525" cy="495900"/>
                    <a:chOff x="4531350" y="2155525"/>
                    <a:chExt cx="3040525" cy="495900"/>
                  </a:xfrm>
                </p:grpSpPr>
                <p:sp>
                  <p:nvSpPr>
                    <p:cNvPr id="1006" name="Google Shape;1006;p85"/>
                    <p:cNvSpPr txBox="1"/>
                    <p:nvPr/>
                  </p:nvSpPr>
                  <p:spPr>
                    <a:xfrm>
                      <a:off x="5822575" y="2155525"/>
                      <a:ext cx="1749300" cy="4959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B05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Hours &lt; 14.5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  <p:sp>
                  <p:nvSpPr>
                    <p:cNvPr id="1007" name="Google Shape;1007;p85"/>
                    <p:cNvSpPr txBox="1"/>
                    <p:nvPr/>
                  </p:nvSpPr>
                  <p:spPr>
                    <a:xfrm>
                      <a:off x="4531350" y="2249575"/>
                      <a:ext cx="1333500" cy="235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Similarity =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</p:grpSp>
              <p:cxnSp>
                <p:nvCxnSpPr>
                  <p:cNvPr id="1008" name="Google Shape;1008;p85"/>
                  <p:cNvCxnSpPr>
                    <a:stCxn id="1006" idx="2"/>
                    <a:endCxn id="1002" idx="0"/>
                  </p:cNvCxnSpPr>
                  <p:nvPr/>
                </p:nvCxnSpPr>
                <p:spPr>
                  <a:xfrm flipH="1">
                    <a:off x="5782825" y="2651425"/>
                    <a:ext cx="914400" cy="570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cxnSp>
              <p:nvCxnSpPr>
                <p:cNvPr id="1009" name="Google Shape;1009;p85"/>
                <p:cNvCxnSpPr>
                  <a:stCxn id="1006" idx="2"/>
                  <a:endCxn id="1000" idx="0"/>
                </p:cNvCxnSpPr>
                <p:nvPr/>
              </p:nvCxnSpPr>
              <p:spPr>
                <a:xfrm>
                  <a:off x="6697225" y="2651425"/>
                  <a:ext cx="1143000" cy="57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  <p:grpSp>
        <p:nvGrpSpPr>
          <p:cNvPr id="1010" name="Google Shape;1010;p85"/>
          <p:cNvGrpSpPr/>
          <p:nvPr/>
        </p:nvGrpSpPr>
        <p:grpSpPr>
          <a:xfrm>
            <a:off x="331050" y="2121025"/>
            <a:ext cx="4164776" cy="1343200"/>
            <a:chOff x="407250" y="2146350"/>
            <a:chExt cx="4164776" cy="1343200"/>
          </a:xfrm>
        </p:grpSpPr>
        <p:sp>
          <p:nvSpPr>
            <p:cNvPr id="1011" name="Google Shape;1011;p85"/>
            <p:cNvSpPr txBox="1"/>
            <p:nvPr/>
          </p:nvSpPr>
          <p:spPr>
            <a:xfrm>
              <a:off x="407250" y="3166450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Average =</a:t>
              </a:r>
              <a:r>
                <a:rPr lang="en-GB">
                  <a:solidFill>
                    <a:srgbClr val="FF00FF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14.5</a:t>
              </a:r>
              <a:endParaRPr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12" name="Google Shape;1012;p85"/>
            <p:cNvGrpSpPr/>
            <p:nvPr/>
          </p:nvGrpSpPr>
          <p:grpSpPr>
            <a:xfrm>
              <a:off x="422125" y="2146350"/>
              <a:ext cx="4149901" cy="1046000"/>
              <a:chOff x="422125" y="2146350"/>
              <a:chExt cx="4149901" cy="1046000"/>
            </a:xfrm>
          </p:grpSpPr>
          <p:pic>
            <p:nvPicPr>
              <p:cNvPr id="1013" name="Google Shape;1013;p8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2125" y="2146350"/>
                <a:ext cx="4149894" cy="1045333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grpSp>
            <p:nvGrpSpPr>
              <p:cNvPr id="1014" name="Google Shape;1014;p85"/>
              <p:cNvGrpSpPr/>
              <p:nvPr/>
            </p:nvGrpSpPr>
            <p:grpSpPr>
              <a:xfrm>
                <a:off x="422126" y="2753750"/>
                <a:ext cx="4149900" cy="438600"/>
                <a:chOff x="422126" y="2753750"/>
                <a:chExt cx="4149900" cy="438600"/>
              </a:xfrm>
            </p:grpSpPr>
            <p:sp>
              <p:nvSpPr>
                <p:cNvPr id="1015" name="Google Shape;1015;p85"/>
                <p:cNvSpPr txBox="1"/>
                <p:nvPr/>
              </p:nvSpPr>
              <p:spPr>
                <a:xfrm>
                  <a:off x="422126" y="2753750"/>
                  <a:ext cx="4149900" cy="4386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25AAE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016" name="Google Shape;1016;p85"/>
                <p:cNvSpPr txBox="1"/>
                <p:nvPr/>
              </p:nvSpPr>
              <p:spPr>
                <a:xfrm>
                  <a:off x="1169250" y="2753750"/>
                  <a:ext cx="1050900" cy="4386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25AAE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</p:grpSp>
      <p:sp>
        <p:nvSpPr>
          <p:cNvPr id="1017" name="Google Shape;1017;p85"/>
          <p:cNvSpPr txBox="1">
            <a:spLocks noGrp="1"/>
          </p:cNvSpPr>
          <p:nvPr>
            <p:ph type="body" idx="2"/>
          </p:nvPr>
        </p:nvSpPr>
        <p:spPr>
          <a:xfrm>
            <a:off x="520525" y="3892850"/>
            <a:ext cx="38991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Note: We can choose any value of `Hours` between 12 and 17 as a threshold, to obtain the maximum gain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6"/>
          <p:cNvSpPr txBox="1">
            <a:spLocks noGrp="1"/>
          </p:cNvSpPr>
          <p:nvPr>
            <p:ph type="title"/>
          </p:nvPr>
        </p:nvSpPr>
        <p:spPr>
          <a:xfrm>
            <a:off x="4982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023" name="Google Shape;1023;p86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5157900" cy="33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Step 3.4: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Calculate the Similarity for left and right child nodes, using Similarity formula (on slide 72)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1024" name="Google Shape;1024;p86"/>
          <p:cNvSpPr txBox="1"/>
          <p:nvPr/>
        </p:nvSpPr>
        <p:spPr>
          <a:xfrm>
            <a:off x="5739975" y="1566025"/>
            <a:ext cx="30663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Similarity Score: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Left Child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= ((-0.5+0.5+0.5)^2) / 3*(0.5*(1-0.5)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=0.25/3*0.25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=0.33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Right Child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= ((-0.5)^2)/(0.5*(1-0.5))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=1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25" name="Google Shape;1025;p86"/>
          <p:cNvGrpSpPr/>
          <p:nvPr/>
        </p:nvGrpSpPr>
        <p:grpSpPr>
          <a:xfrm>
            <a:off x="714375" y="2765125"/>
            <a:ext cx="4139525" cy="1853250"/>
            <a:chOff x="714375" y="2307925"/>
            <a:chExt cx="4139525" cy="1853250"/>
          </a:xfrm>
        </p:grpSpPr>
        <p:grpSp>
          <p:nvGrpSpPr>
            <p:cNvPr id="1026" name="Google Shape;1026;p86"/>
            <p:cNvGrpSpPr/>
            <p:nvPr/>
          </p:nvGrpSpPr>
          <p:grpSpPr>
            <a:xfrm>
              <a:off x="714375" y="2307925"/>
              <a:ext cx="4139525" cy="1853250"/>
              <a:chOff x="714375" y="2307925"/>
              <a:chExt cx="4139525" cy="1853250"/>
            </a:xfrm>
          </p:grpSpPr>
          <p:grpSp>
            <p:nvGrpSpPr>
              <p:cNvPr id="1027" name="Google Shape;1027;p86"/>
              <p:cNvGrpSpPr/>
              <p:nvPr/>
            </p:nvGrpSpPr>
            <p:grpSpPr>
              <a:xfrm>
                <a:off x="714375" y="2307925"/>
                <a:ext cx="4139525" cy="1562700"/>
                <a:chOff x="714375" y="2307925"/>
                <a:chExt cx="4139525" cy="1562700"/>
              </a:xfrm>
            </p:grpSpPr>
            <p:sp>
              <p:nvSpPr>
                <p:cNvPr id="1028" name="Google Shape;1028;p86"/>
                <p:cNvSpPr txBox="1"/>
                <p:nvPr/>
              </p:nvSpPr>
              <p:spPr>
                <a:xfrm>
                  <a:off x="3104600" y="3374725"/>
                  <a:ext cx="1749300" cy="4959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25AAE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-0.5</a:t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1029" name="Google Shape;1029;p86"/>
                <p:cNvGrpSpPr/>
                <p:nvPr/>
              </p:nvGrpSpPr>
              <p:grpSpPr>
                <a:xfrm>
                  <a:off x="714375" y="2307925"/>
                  <a:ext cx="3264850" cy="1562700"/>
                  <a:chOff x="714375" y="2307925"/>
                  <a:chExt cx="3264850" cy="1562700"/>
                </a:xfrm>
              </p:grpSpPr>
              <p:sp>
                <p:nvSpPr>
                  <p:cNvPr id="1030" name="Google Shape;1030;p86"/>
                  <p:cNvSpPr txBox="1"/>
                  <p:nvPr/>
                </p:nvSpPr>
                <p:spPr>
                  <a:xfrm>
                    <a:off x="1021975" y="3374725"/>
                    <a:ext cx="1749300" cy="495900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rgbClr val="25AAE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-0.5, 0.5, 0.5</a:t>
                    </a:r>
                    <a:endParaRPr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grpSp>
                <p:nvGrpSpPr>
                  <p:cNvPr id="1031" name="Google Shape;1031;p86"/>
                  <p:cNvGrpSpPr/>
                  <p:nvPr/>
                </p:nvGrpSpPr>
                <p:grpSpPr>
                  <a:xfrm>
                    <a:off x="714375" y="2307925"/>
                    <a:ext cx="3264850" cy="1066800"/>
                    <a:chOff x="714375" y="2307925"/>
                    <a:chExt cx="3264850" cy="1066800"/>
                  </a:xfrm>
                </p:grpSpPr>
                <p:grpSp>
                  <p:nvGrpSpPr>
                    <p:cNvPr id="1032" name="Google Shape;1032;p86"/>
                    <p:cNvGrpSpPr/>
                    <p:nvPr/>
                  </p:nvGrpSpPr>
                  <p:grpSpPr>
                    <a:xfrm>
                      <a:off x="714375" y="2307925"/>
                      <a:ext cx="3047500" cy="1066800"/>
                      <a:chOff x="714375" y="2307925"/>
                      <a:chExt cx="3047500" cy="1066800"/>
                    </a:xfrm>
                  </p:grpSpPr>
                  <p:grpSp>
                    <p:nvGrpSpPr>
                      <p:cNvPr id="1033" name="Google Shape;1033;p86"/>
                      <p:cNvGrpSpPr/>
                      <p:nvPr/>
                    </p:nvGrpSpPr>
                    <p:grpSpPr>
                      <a:xfrm>
                        <a:off x="714375" y="2307925"/>
                        <a:ext cx="3047500" cy="495900"/>
                        <a:chOff x="714375" y="2307925"/>
                        <a:chExt cx="3047500" cy="495900"/>
                      </a:xfrm>
                    </p:grpSpPr>
                    <p:sp>
                      <p:nvSpPr>
                        <p:cNvPr id="1034" name="Google Shape;1034;p86"/>
                        <p:cNvSpPr txBox="1"/>
                        <p:nvPr/>
                      </p:nvSpPr>
                      <p:spPr>
                        <a:xfrm>
                          <a:off x="2012575" y="2307925"/>
                          <a:ext cx="1749300" cy="495900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rgbClr val="00B05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Hours &lt; 14.5</a:t>
                          </a:r>
                          <a:endParaRPr>
                            <a:latin typeface="Avenir"/>
                            <a:ea typeface="Avenir"/>
                            <a:cs typeface="Avenir"/>
                            <a:sym typeface="Avenir"/>
                          </a:endParaRPr>
                        </a:p>
                      </p:txBody>
                    </p:sp>
                    <p:sp>
                      <p:nvSpPr>
                        <p:cNvPr id="1035" name="Google Shape;1035;p86"/>
                        <p:cNvSpPr txBox="1"/>
                        <p:nvPr/>
                      </p:nvSpPr>
                      <p:spPr>
                        <a:xfrm>
                          <a:off x="714375" y="2438275"/>
                          <a:ext cx="1344600" cy="23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Similarity = 0</a:t>
                          </a:r>
                          <a:endParaRPr>
                            <a:latin typeface="Avenir"/>
                            <a:ea typeface="Avenir"/>
                            <a:cs typeface="Avenir"/>
                            <a:sym typeface="Avenir"/>
                          </a:endParaRPr>
                        </a:p>
                      </p:txBody>
                    </p:sp>
                  </p:grpSp>
                  <p:cxnSp>
                    <p:nvCxnSpPr>
                      <p:cNvPr id="1036" name="Google Shape;1036;p86"/>
                      <p:cNvCxnSpPr>
                        <a:stCxn id="1034" idx="2"/>
                        <a:endCxn id="1030" idx="0"/>
                      </p:cNvCxnSpPr>
                      <p:nvPr/>
                    </p:nvCxnSpPr>
                    <p:spPr>
                      <a:xfrm flipH="1">
                        <a:off x="1896625" y="2803825"/>
                        <a:ext cx="990600" cy="570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cxnSp>
                </p:grpSp>
                <p:cxnSp>
                  <p:nvCxnSpPr>
                    <p:cNvPr id="1037" name="Google Shape;1037;p86"/>
                    <p:cNvCxnSpPr>
                      <a:stCxn id="1034" idx="2"/>
                      <a:endCxn id="1028" idx="0"/>
                    </p:cNvCxnSpPr>
                    <p:nvPr/>
                  </p:nvCxnSpPr>
                  <p:spPr>
                    <a:xfrm>
                      <a:off x="2887225" y="2803825"/>
                      <a:ext cx="1092000" cy="5709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cxnSp>
              </p:grpSp>
            </p:grpSp>
          </p:grpSp>
          <p:sp>
            <p:nvSpPr>
              <p:cNvPr id="1038" name="Google Shape;1038;p86"/>
              <p:cNvSpPr txBox="1"/>
              <p:nvPr/>
            </p:nvSpPr>
            <p:spPr>
              <a:xfrm>
                <a:off x="1126825" y="3925975"/>
                <a:ext cx="1539600" cy="2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Avenir"/>
                    <a:ea typeface="Avenir"/>
                    <a:cs typeface="Avenir"/>
                    <a:sym typeface="Avenir"/>
                  </a:rPr>
                  <a:t>Similarity = 0.33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039" name="Google Shape;1039;p86"/>
            <p:cNvSpPr txBox="1"/>
            <p:nvPr/>
          </p:nvSpPr>
          <p:spPr>
            <a:xfrm>
              <a:off x="3306950" y="3925975"/>
              <a:ext cx="13446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Similarity = 1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045" name="Google Shape;1045;p87"/>
          <p:cNvSpPr txBox="1">
            <a:spLocks noGrp="1"/>
          </p:cNvSpPr>
          <p:nvPr>
            <p:ph type="body" idx="2"/>
          </p:nvPr>
        </p:nvSpPr>
        <p:spPr>
          <a:xfrm>
            <a:off x="422025" y="1572375"/>
            <a:ext cx="5157900" cy="3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Step 3.5: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Calculate Gain for the branch as: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Gain helps XGBoost determine how to split the data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Plug in the values, Gain= 0.33+1-0 = 1.33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250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046" name="Google Shape;1046;p87" descr="&quot;Gain&quot; = &quot;Left&quot;_&quot;Similarity&quot; + &quot;Right&quot;_&quot;Similarity&quot; - &quot;Root&quot;_&quot;Similarity&quot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50" y="2700575"/>
            <a:ext cx="4644080" cy="33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011" y="2133369"/>
            <a:ext cx="3226414" cy="18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053" name="Google Shape;1053;p88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51816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Step 3.5: Continued...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Similarly, XGBoost calculates Gain for split by other threshold values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threshold which gives maximum </a:t>
            </a:r>
            <a:r>
              <a:rPr lang="en-GB" sz="1400">
                <a:solidFill>
                  <a:schemeClr val="dk1"/>
                </a:solidFill>
              </a:rPr>
              <a:t>Gain is chosen for the split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Here, threshold Hours&lt;14.5, gives maximum Gain, hence it becomes the 1st branch of the tree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54" name="Google Shape;105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921" y="2152997"/>
            <a:ext cx="2894505" cy="168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060" name="Google Shape;1060;p89"/>
          <p:cNvSpPr txBox="1">
            <a:spLocks noGrp="1"/>
          </p:cNvSpPr>
          <p:nvPr>
            <p:ph type="body" idx="2"/>
          </p:nvPr>
        </p:nvSpPr>
        <p:spPr>
          <a:xfrm>
            <a:off x="4571850" y="1573300"/>
            <a:ext cx="42345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1061" name="Google Shape;1061;p89"/>
          <p:cNvSpPr txBox="1"/>
          <p:nvPr/>
        </p:nvSpPr>
        <p:spPr>
          <a:xfrm>
            <a:off x="4572000" y="1568825"/>
            <a:ext cx="4234500" cy="3176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Step 3.5: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Next, split the residuals in the child nodes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Split residuals in the left node for threshold which gives the max Gain, for e.g.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1500"/>
              </a:spcBef>
              <a:spcAft>
                <a:spcPts val="0"/>
              </a:spcAft>
              <a:buSzPts val="1400"/>
              <a:buFont typeface="Avenir"/>
              <a:buChar char="○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Threshold Hours &lt; 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or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1500"/>
              </a:spcBef>
              <a:spcAft>
                <a:spcPts val="1500"/>
              </a:spcAft>
              <a:buSzPts val="1400"/>
              <a:buFont typeface="Avenir"/>
              <a:buChar char="○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Threshold &lt;</a:t>
            </a:r>
            <a:r>
              <a:rPr lang="en-GB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>
              <a:solidFill>
                <a:srgbClr val="00B05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2" name="Google Shape;1062;p89"/>
          <p:cNvGrpSpPr/>
          <p:nvPr/>
        </p:nvGrpSpPr>
        <p:grpSpPr>
          <a:xfrm>
            <a:off x="1018187" y="3167306"/>
            <a:ext cx="2539825" cy="1577500"/>
            <a:chOff x="5379775" y="3294975"/>
            <a:chExt cx="2539825" cy="1577500"/>
          </a:xfrm>
        </p:grpSpPr>
        <p:pic>
          <p:nvPicPr>
            <p:cNvPr id="1063" name="Google Shape;1063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79775" y="3294975"/>
              <a:ext cx="2539825" cy="157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89"/>
            <p:cNvSpPr txBox="1"/>
            <p:nvPr/>
          </p:nvSpPr>
          <p:spPr>
            <a:xfrm>
              <a:off x="5446050" y="4011075"/>
              <a:ext cx="1218900" cy="5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065" name="Google Shape;106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00" y="1734244"/>
            <a:ext cx="3677800" cy="926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6" name="Google Shape;1066;p89"/>
          <p:cNvSpPr txBox="1"/>
          <p:nvPr/>
        </p:nvSpPr>
        <p:spPr>
          <a:xfrm>
            <a:off x="415800" y="1936677"/>
            <a:ext cx="3744600" cy="3414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7" name="Google Shape;1067;p89"/>
          <p:cNvSpPr txBox="1"/>
          <p:nvPr/>
        </p:nvSpPr>
        <p:spPr>
          <a:xfrm>
            <a:off x="415800" y="2083324"/>
            <a:ext cx="3744600" cy="423300"/>
          </a:xfrm>
          <a:prstGeom prst="rect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32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dirty="0" smtClean="0">
                <a:solidFill>
                  <a:srgbClr val="222222"/>
                </a:solidFill>
              </a:rPr>
              <a:t>Boosting Algorithms - </a:t>
            </a:r>
            <a:r>
              <a:rPr lang="en-GB" dirty="0" err="1" smtClean="0">
                <a:solidFill>
                  <a:srgbClr val="222222"/>
                </a:solidFill>
              </a:rPr>
              <a:t>XGBoost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073" name="Google Shape;1073;p90"/>
          <p:cNvSpPr txBox="1">
            <a:spLocks noGrp="1"/>
          </p:cNvSpPr>
          <p:nvPr>
            <p:ph type="body" idx="2"/>
          </p:nvPr>
        </p:nvSpPr>
        <p:spPr>
          <a:xfrm>
            <a:off x="5940000" y="1573300"/>
            <a:ext cx="28665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3.5: Continued…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For Threshold Hours &lt; 10,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Gain = 0 +1- 0.33 = 0.66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grpSp>
        <p:nvGrpSpPr>
          <p:cNvPr id="1074" name="Google Shape;1074;p90"/>
          <p:cNvGrpSpPr/>
          <p:nvPr/>
        </p:nvGrpSpPr>
        <p:grpSpPr>
          <a:xfrm>
            <a:off x="409025" y="1581942"/>
            <a:ext cx="4818975" cy="2992560"/>
            <a:chOff x="2009225" y="1622125"/>
            <a:chExt cx="4818975" cy="3028600"/>
          </a:xfrm>
        </p:grpSpPr>
        <p:sp>
          <p:nvSpPr>
            <p:cNvPr id="1075" name="Google Shape;1075;p90"/>
            <p:cNvSpPr txBox="1"/>
            <p:nvPr/>
          </p:nvSpPr>
          <p:spPr>
            <a:xfrm>
              <a:off x="3223375" y="4154825"/>
              <a:ext cx="2798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Gain = 0 + 1 - 0.33 = 0.66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76" name="Google Shape;1076;p90"/>
            <p:cNvGrpSpPr/>
            <p:nvPr/>
          </p:nvGrpSpPr>
          <p:grpSpPr>
            <a:xfrm>
              <a:off x="2009225" y="1622125"/>
              <a:ext cx="4818975" cy="2350625"/>
              <a:chOff x="2009225" y="1622125"/>
              <a:chExt cx="4818975" cy="2350625"/>
            </a:xfrm>
          </p:grpSpPr>
          <p:grpSp>
            <p:nvGrpSpPr>
              <p:cNvPr id="1077" name="Google Shape;1077;p90"/>
              <p:cNvGrpSpPr/>
              <p:nvPr/>
            </p:nvGrpSpPr>
            <p:grpSpPr>
              <a:xfrm>
                <a:off x="2009225" y="1622125"/>
                <a:ext cx="4727175" cy="2350625"/>
                <a:chOff x="2009225" y="1622125"/>
                <a:chExt cx="4727175" cy="2350625"/>
              </a:xfrm>
            </p:grpSpPr>
            <p:grpSp>
              <p:nvGrpSpPr>
                <p:cNvPr id="1078" name="Google Shape;1078;p90"/>
                <p:cNvGrpSpPr/>
                <p:nvPr/>
              </p:nvGrpSpPr>
              <p:grpSpPr>
                <a:xfrm>
                  <a:off x="2037800" y="1622125"/>
                  <a:ext cx="4698600" cy="1853250"/>
                  <a:chOff x="2037800" y="1622125"/>
                  <a:chExt cx="4698600" cy="1853250"/>
                </a:xfrm>
              </p:grpSpPr>
              <p:grpSp>
                <p:nvGrpSpPr>
                  <p:cNvPr id="1079" name="Google Shape;1079;p90"/>
                  <p:cNvGrpSpPr/>
                  <p:nvPr/>
                </p:nvGrpSpPr>
                <p:grpSpPr>
                  <a:xfrm>
                    <a:off x="2037800" y="1622125"/>
                    <a:ext cx="4698600" cy="1853250"/>
                    <a:chOff x="2037800" y="1622125"/>
                    <a:chExt cx="4698600" cy="1853250"/>
                  </a:xfrm>
                </p:grpSpPr>
                <p:grpSp>
                  <p:nvGrpSpPr>
                    <p:cNvPr id="1080" name="Google Shape;1080;p90"/>
                    <p:cNvGrpSpPr/>
                    <p:nvPr/>
                  </p:nvGrpSpPr>
                  <p:grpSpPr>
                    <a:xfrm>
                      <a:off x="2037800" y="1622125"/>
                      <a:ext cx="4698600" cy="1562700"/>
                      <a:chOff x="2037800" y="1622125"/>
                      <a:chExt cx="4698600" cy="1562700"/>
                    </a:xfrm>
                  </p:grpSpPr>
                  <p:sp>
                    <p:nvSpPr>
                      <p:cNvPr id="1081" name="Google Shape;1081;p90"/>
                      <p:cNvSpPr txBox="1"/>
                      <p:nvPr/>
                    </p:nvSpPr>
                    <p:spPr>
                      <a:xfrm>
                        <a:off x="4987100" y="2688925"/>
                        <a:ext cx="1749300" cy="49590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25AAE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chemeClr val="dk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0.5</a:t>
                        </a:r>
                        <a:endParaRPr>
                          <a:latin typeface="Avenir"/>
                          <a:ea typeface="Avenir"/>
                          <a:cs typeface="Avenir"/>
                          <a:sym typeface="Avenir"/>
                        </a:endParaRPr>
                      </a:p>
                    </p:txBody>
                  </p:sp>
                  <p:grpSp>
                    <p:nvGrpSpPr>
                      <p:cNvPr id="1082" name="Google Shape;1082;p90"/>
                      <p:cNvGrpSpPr/>
                      <p:nvPr/>
                    </p:nvGrpSpPr>
                    <p:grpSpPr>
                      <a:xfrm>
                        <a:off x="2037800" y="1622125"/>
                        <a:ext cx="3823925" cy="1562700"/>
                        <a:chOff x="2037800" y="1622125"/>
                        <a:chExt cx="3823925" cy="1562700"/>
                      </a:xfrm>
                    </p:grpSpPr>
                    <p:sp>
                      <p:nvSpPr>
                        <p:cNvPr id="1083" name="Google Shape;1083;p90"/>
                        <p:cNvSpPr txBox="1"/>
                        <p:nvPr/>
                      </p:nvSpPr>
                      <p:spPr>
                        <a:xfrm>
                          <a:off x="2549850" y="2688925"/>
                          <a:ext cx="1749300" cy="495900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rgbClr val="25AAE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>
                              <a:solidFill>
                                <a:schemeClr val="dk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-0.5, 0.5</a:t>
                          </a:r>
                          <a:endParaRPr>
                            <a:latin typeface="Avenir"/>
                            <a:ea typeface="Avenir"/>
                            <a:cs typeface="Avenir"/>
                            <a:sym typeface="Avenir"/>
                          </a:endParaRPr>
                        </a:p>
                      </p:txBody>
                    </p:sp>
                    <p:grpSp>
                      <p:nvGrpSpPr>
                        <p:cNvPr id="1084" name="Google Shape;1084;p90"/>
                        <p:cNvGrpSpPr/>
                        <p:nvPr/>
                      </p:nvGrpSpPr>
                      <p:grpSpPr>
                        <a:xfrm>
                          <a:off x="2037800" y="1622125"/>
                          <a:ext cx="3823925" cy="1066800"/>
                          <a:chOff x="2037800" y="1622125"/>
                          <a:chExt cx="3823925" cy="1066800"/>
                        </a:xfrm>
                      </p:grpSpPr>
                      <p:grpSp>
                        <p:nvGrpSpPr>
                          <p:cNvPr id="1085" name="Google Shape;1085;p90"/>
                          <p:cNvGrpSpPr/>
                          <p:nvPr/>
                        </p:nvGrpSpPr>
                        <p:grpSpPr>
                          <a:xfrm>
                            <a:off x="2037800" y="1622125"/>
                            <a:ext cx="3459275" cy="1066800"/>
                            <a:chOff x="2037800" y="1622125"/>
                            <a:chExt cx="3459275" cy="1066800"/>
                          </a:xfrm>
                        </p:grpSpPr>
                        <p:grpSp>
                          <p:nvGrpSpPr>
                            <p:cNvPr id="1086" name="Google Shape;1086;p90"/>
                            <p:cNvGrpSpPr/>
                            <p:nvPr/>
                          </p:nvGrpSpPr>
                          <p:grpSpPr>
                            <a:xfrm>
                              <a:off x="2037800" y="1622125"/>
                              <a:ext cx="3459275" cy="495900"/>
                              <a:chOff x="2037800" y="1622125"/>
                              <a:chExt cx="3459275" cy="495900"/>
                            </a:xfrm>
                          </p:grpSpPr>
                          <p:sp>
                            <p:nvSpPr>
                              <p:cNvPr id="1087" name="Google Shape;1087;p90"/>
                              <p:cNvSpPr txBox="1"/>
                              <p:nvPr/>
                            </p:nvSpPr>
                            <p:spPr>
                              <a:xfrm>
                                <a:off x="2037800" y="1752475"/>
                                <a:ext cx="1621500" cy="235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GB"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Similarity = 0.33</a:t>
                                </a:r>
                                <a:endParaRPr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88" name="Google Shape;1088;p90"/>
                              <p:cNvSpPr txBox="1"/>
                              <p:nvPr/>
                            </p:nvSpPr>
                            <p:spPr>
                              <a:xfrm>
                                <a:off x="3747775" y="1622125"/>
                                <a:ext cx="1749300" cy="495900"/>
                              </a:xfrm>
                              <a:prstGeom prst="rect">
                                <a:avLst/>
                              </a:prstGeom>
                              <a:noFill/>
                              <a:ln w="28575" cap="flat" cmpd="sng">
                                <a:solidFill>
                                  <a:srgbClr val="00B050"/>
                                </a:solidFill>
                                <a:prstDash val="solid"/>
                                <a:round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GB"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Hours &lt; 10</a:t>
                                </a:r>
                                <a:endParaRPr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089" name="Google Shape;1089;p90"/>
                            <p:cNvCxnSpPr>
                              <a:stCxn id="1088" idx="2"/>
                              <a:endCxn id="1083" idx="0"/>
                            </p:cNvCxnSpPr>
                            <p:nvPr/>
                          </p:nvCxnSpPr>
                          <p:spPr>
                            <a:xfrm flipH="1">
                              <a:off x="3424525" y="2118025"/>
                              <a:ext cx="1197900" cy="570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chemeClr val="dk2"/>
                              </a:solidFill>
                              <a:prstDash val="solid"/>
                              <a:round/>
                              <a:headEnd type="none" w="med" len="med"/>
                              <a:tailEnd type="triangle" w="med" len="med"/>
                            </a:ln>
                          </p:spPr>
                        </p:cxnSp>
                      </p:grpSp>
                      <p:cxnSp>
                        <p:nvCxnSpPr>
                          <p:cNvPr id="1090" name="Google Shape;1090;p90"/>
                          <p:cNvCxnSpPr>
                            <a:stCxn id="1088" idx="2"/>
                            <a:endCxn id="1081" idx="0"/>
                          </p:cNvCxnSpPr>
                          <p:nvPr/>
                        </p:nvCxnSpPr>
                        <p:spPr>
                          <a:xfrm>
                            <a:off x="4622425" y="2118025"/>
                            <a:ext cx="1239300" cy="5709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chemeClr val="dk2"/>
                            </a:solidFill>
                            <a:prstDash val="solid"/>
                            <a:round/>
                            <a:headEnd type="none" w="med" len="med"/>
                            <a:tailEnd type="triangle" w="med" len="med"/>
                          </a:ln>
                        </p:spPr>
                      </p:cxnSp>
                    </p:grpSp>
                  </p:grpSp>
                </p:grpSp>
                <p:sp>
                  <p:nvSpPr>
                    <p:cNvPr id="1091" name="Google Shape;1091;p90"/>
                    <p:cNvSpPr txBox="1"/>
                    <p:nvPr/>
                  </p:nvSpPr>
                  <p:spPr>
                    <a:xfrm>
                      <a:off x="2654700" y="3240175"/>
                      <a:ext cx="1539600" cy="235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Similarity =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</p:grpSp>
              <p:sp>
                <p:nvSpPr>
                  <p:cNvPr id="1092" name="Google Shape;1092;p90"/>
                  <p:cNvSpPr txBox="1"/>
                  <p:nvPr/>
                </p:nvSpPr>
                <p:spPr>
                  <a:xfrm>
                    <a:off x="5189450" y="3240175"/>
                    <a:ext cx="1344600" cy="235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Avenir"/>
                        <a:ea typeface="Avenir"/>
                        <a:cs typeface="Avenir"/>
                        <a:sym typeface="Avenir"/>
                      </a:rPr>
                      <a:t>Similarity = 1</a:t>
                    </a:r>
                    <a:endParaRPr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sp>
              <p:nvSpPr>
                <p:cNvPr id="1093" name="Google Shape;1093;p90"/>
                <p:cNvSpPr txBox="1"/>
                <p:nvPr/>
              </p:nvSpPr>
              <p:spPr>
                <a:xfrm>
                  <a:off x="2009225" y="3579150"/>
                  <a:ext cx="259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Avenir"/>
                      <a:ea typeface="Avenir"/>
                      <a:cs typeface="Avenir"/>
                      <a:sym typeface="Avenir"/>
                    </a:rPr>
                    <a:t>(-0.5+0.5)^2/ 0.5*(1-0.5)=0</a:t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1094" name="Google Shape;1094;p90"/>
              <p:cNvSpPr txBox="1"/>
              <p:nvPr/>
            </p:nvSpPr>
            <p:spPr>
              <a:xfrm>
                <a:off x="4895300" y="3579150"/>
                <a:ext cx="1932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Avenir"/>
                    <a:ea typeface="Avenir"/>
                    <a:cs typeface="Avenir"/>
                    <a:sym typeface="Avenir"/>
                  </a:rPr>
                  <a:t>(0.5)^2/ 0.5*(1-0.5)=1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grpSp>
        <p:nvGrpSpPr>
          <p:cNvPr id="1100" name="Google Shape;1100;p91"/>
          <p:cNvGrpSpPr/>
          <p:nvPr/>
        </p:nvGrpSpPr>
        <p:grpSpPr>
          <a:xfrm>
            <a:off x="408999" y="1576337"/>
            <a:ext cx="5546839" cy="2861118"/>
            <a:chOff x="637625" y="1622125"/>
            <a:chExt cx="5672775" cy="3028600"/>
          </a:xfrm>
        </p:grpSpPr>
        <p:sp>
          <p:nvSpPr>
            <p:cNvPr id="1101" name="Google Shape;1101;p91"/>
            <p:cNvSpPr txBox="1"/>
            <p:nvPr/>
          </p:nvSpPr>
          <p:spPr>
            <a:xfrm>
              <a:off x="1851775" y="4154825"/>
              <a:ext cx="2798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Gain = 1 + 2 - 0.33 = 2.66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102" name="Google Shape;1102;p91"/>
            <p:cNvGrpSpPr/>
            <p:nvPr/>
          </p:nvGrpSpPr>
          <p:grpSpPr>
            <a:xfrm>
              <a:off x="637625" y="1622125"/>
              <a:ext cx="5672775" cy="2350625"/>
              <a:chOff x="637625" y="1622125"/>
              <a:chExt cx="5672775" cy="2350625"/>
            </a:xfrm>
          </p:grpSpPr>
          <p:grpSp>
            <p:nvGrpSpPr>
              <p:cNvPr id="1103" name="Google Shape;1103;p91"/>
              <p:cNvGrpSpPr/>
              <p:nvPr/>
            </p:nvGrpSpPr>
            <p:grpSpPr>
              <a:xfrm>
                <a:off x="637625" y="1622125"/>
                <a:ext cx="5076900" cy="2350625"/>
                <a:chOff x="637625" y="1622125"/>
                <a:chExt cx="5076900" cy="2350625"/>
              </a:xfrm>
            </p:grpSpPr>
            <p:grpSp>
              <p:nvGrpSpPr>
                <p:cNvPr id="1104" name="Google Shape;1104;p91"/>
                <p:cNvGrpSpPr/>
                <p:nvPr/>
              </p:nvGrpSpPr>
              <p:grpSpPr>
                <a:xfrm>
                  <a:off x="666200" y="1622125"/>
                  <a:ext cx="5048325" cy="1853250"/>
                  <a:chOff x="666200" y="1622125"/>
                  <a:chExt cx="5048325" cy="1853250"/>
                </a:xfrm>
              </p:grpSpPr>
              <p:grpSp>
                <p:nvGrpSpPr>
                  <p:cNvPr id="1105" name="Google Shape;1105;p91"/>
                  <p:cNvGrpSpPr/>
                  <p:nvPr/>
                </p:nvGrpSpPr>
                <p:grpSpPr>
                  <a:xfrm>
                    <a:off x="666200" y="1622125"/>
                    <a:ext cx="5048325" cy="1853250"/>
                    <a:chOff x="666200" y="1622125"/>
                    <a:chExt cx="5048325" cy="1853250"/>
                  </a:xfrm>
                </p:grpSpPr>
                <p:sp>
                  <p:nvSpPr>
                    <p:cNvPr id="1106" name="Google Shape;1106;p91"/>
                    <p:cNvSpPr txBox="1"/>
                    <p:nvPr/>
                  </p:nvSpPr>
                  <p:spPr>
                    <a:xfrm>
                      <a:off x="3965225" y="2688925"/>
                      <a:ext cx="1749300" cy="4959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0.5,0.5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  <p:grpSp>
                  <p:nvGrpSpPr>
                    <p:cNvPr id="1107" name="Google Shape;1107;p91"/>
                    <p:cNvGrpSpPr/>
                    <p:nvPr/>
                  </p:nvGrpSpPr>
                  <p:grpSpPr>
                    <a:xfrm>
                      <a:off x="666200" y="1622125"/>
                      <a:ext cx="4173725" cy="1853250"/>
                      <a:chOff x="666200" y="1622125"/>
                      <a:chExt cx="4173725" cy="1853250"/>
                    </a:xfrm>
                  </p:grpSpPr>
                  <p:sp>
                    <p:nvSpPr>
                      <p:cNvPr id="1108" name="Google Shape;1108;p91"/>
                      <p:cNvSpPr txBox="1"/>
                      <p:nvPr/>
                    </p:nvSpPr>
                    <p:spPr>
                      <a:xfrm>
                        <a:off x="1178250" y="2688925"/>
                        <a:ext cx="1749300" cy="49590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25AAE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chemeClr val="dk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-0.5 </a:t>
                        </a:r>
                        <a:endParaRPr>
                          <a:latin typeface="Avenir"/>
                          <a:ea typeface="Avenir"/>
                          <a:cs typeface="Avenir"/>
                          <a:sym typeface="Avenir"/>
                        </a:endParaRPr>
                      </a:p>
                    </p:txBody>
                  </p:sp>
                  <p:grpSp>
                    <p:nvGrpSpPr>
                      <p:cNvPr id="1109" name="Google Shape;1109;p91"/>
                      <p:cNvGrpSpPr/>
                      <p:nvPr/>
                    </p:nvGrpSpPr>
                    <p:grpSpPr>
                      <a:xfrm>
                        <a:off x="666200" y="1622125"/>
                        <a:ext cx="4173725" cy="1853250"/>
                        <a:chOff x="666200" y="1622125"/>
                        <a:chExt cx="4173725" cy="1853250"/>
                      </a:xfrm>
                    </p:grpSpPr>
                    <p:grpSp>
                      <p:nvGrpSpPr>
                        <p:cNvPr id="1110" name="Google Shape;1110;p91"/>
                        <p:cNvGrpSpPr/>
                        <p:nvPr/>
                      </p:nvGrpSpPr>
                      <p:grpSpPr>
                        <a:xfrm>
                          <a:off x="666200" y="1622125"/>
                          <a:ext cx="4173725" cy="1066800"/>
                          <a:chOff x="666200" y="1622125"/>
                          <a:chExt cx="4173725" cy="1066800"/>
                        </a:xfrm>
                      </p:grpSpPr>
                      <p:grpSp>
                        <p:nvGrpSpPr>
                          <p:cNvPr id="1111" name="Google Shape;1111;p91"/>
                          <p:cNvGrpSpPr/>
                          <p:nvPr/>
                        </p:nvGrpSpPr>
                        <p:grpSpPr>
                          <a:xfrm>
                            <a:off x="666200" y="1622125"/>
                            <a:ext cx="3459275" cy="1066800"/>
                            <a:chOff x="666200" y="1622125"/>
                            <a:chExt cx="3459275" cy="1066800"/>
                          </a:xfrm>
                        </p:grpSpPr>
                        <p:grpSp>
                          <p:nvGrpSpPr>
                            <p:cNvPr id="1112" name="Google Shape;1112;p91"/>
                            <p:cNvGrpSpPr/>
                            <p:nvPr/>
                          </p:nvGrpSpPr>
                          <p:grpSpPr>
                            <a:xfrm>
                              <a:off x="666200" y="1622125"/>
                              <a:ext cx="3459275" cy="495900"/>
                              <a:chOff x="666200" y="1622125"/>
                              <a:chExt cx="3459275" cy="495900"/>
                            </a:xfrm>
                          </p:grpSpPr>
                          <p:sp>
                            <p:nvSpPr>
                              <p:cNvPr id="1113" name="Google Shape;1113;p91"/>
                              <p:cNvSpPr txBox="1"/>
                              <p:nvPr/>
                            </p:nvSpPr>
                            <p:spPr>
                              <a:xfrm>
                                <a:off x="2376175" y="1622125"/>
                                <a:ext cx="1749300" cy="495900"/>
                              </a:xfrm>
                              <a:prstGeom prst="rect">
                                <a:avLst/>
                              </a:prstGeom>
                              <a:noFill/>
                              <a:ln w="28575" cap="flat" cmpd="sng">
                                <a:solidFill>
                                  <a:srgbClr val="00B050"/>
                                </a:solidFill>
                                <a:prstDash val="solid"/>
                                <a:round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GB"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Hours &lt; 5</a:t>
                                </a:r>
                                <a:endParaRPr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14" name="Google Shape;1114;p91"/>
                              <p:cNvSpPr txBox="1"/>
                              <p:nvPr/>
                            </p:nvSpPr>
                            <p:spPr>
                              <a:xfrm>
                                <a:off x="666200" y="1752475"/>
                                <a:ext cx="1621500" cy="235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GB"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Similarity = 0.33</a:t>
                                </a:r>
                                <a:endParaRPr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115" name="Google Shape;1115;p91"/>
                            <p:cNvCxnSpPr>
                              <a:stCxn id="1113" idx="2"/>
                              <a:endCxn id="1108" idx="0"/>
                            </p:cNvCxnSpPr>
                            <p:nvPr/>
                          </p:nvCxnSpPr>
                          <p:spPr>
                            <a:xfrm flipH="1">
                              <a:off x="2052925" y="2118025"/>
                              <a:ext cx="1197900" cy="570900"/>
                            </a:xfrm>
                            <a:prstGeom prst="straightConnector1">
                              <a:avLst/>
                            </a:prstGeom>
                            <a:noFill/>
                            <a:ln w="9525" cap="flat" cmpd="sng">
                              <a:solidFill>
                                <a:schemeClr val="dk2"/>
                              </a:solidFill>
                              <a:prstDash val="solid"/>
                              <a:round/>
                              <a:headEnd type="none" w="med" len="med"/>
                              <a:tailEnd type="triangle" w="med" len="med"/>
                            </a:ln>
                          </p:spPr>
                        </p:cxnSp>
                      </p:grpSp>
                      <p:cxnSp>
                        <p:nvCxnSpPr>
                          <p:cNvPr id="1116" name="Google Shape;1116;p91"/>
                          <p:cNvCxnSpPr>
                            <a:stCxn id="1113" idx="2"/>
                            <a:endCxn id="1106" idx="0"/>
                          </p:cNvCxnSpPr>
                          <p:nvPr/>
                        </p:nvCxnSpPr>
                        <p:spPr>
                          <a:xfrm>
                            <a:off x="3250825" y="2118025"/>
                            <a:ext cx="1589100" cy="5709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chemeClr val="dk2"/>
                            </a:solidFill>
                            <a:prstDash val="solid"/>
                            <a:round/>
                            <a:headEnd type="none" w="med" len="med"/>
                            <a:tailEnd type="triangle" w="med" len="med"/>
                          </a:ln>
                        </p:spPr>
                      </p:cxnSp>
                    </p:grpSp>
                    <p:sp>
                      <p:nvSpPr>
                        <p:cNvPr id="1117" name="Google Shape;1117;p91"/>
                        <p:cNvSpPr txBox="1"/>
                        <p:nvPr/>
                      </p:nvSpPr>
                      <p:spPr>
                        <a:xfrm>
                          <a:off x="1163225" y="3240175"/>
                          <a:ext cx="1539600" cy="23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Similarity = 1</a:t>
                          </a:r>
                          <a:endParaRPr>
                            <a:latin typeface="Avenir"/>
                            <a:ea typeface="Avenir"/>
                            <a:cs typeface="Avenir"/>
                            <a:sym typeface="Avenir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118" name="Google Shape;1118;p91"/>
                  <p:cNvSpPr txBox="1"/>
                  <p:nvPr/>
                </p:nvSpPr>
                <p:spPr>
                  <a:xfrm>
                    <a:off x="4167575" y="3240175"/>
                    <a:ext cx="1344600" cy="235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Avenir"/>
                        <a:ea typeface="Avenir"/>
                        <a:cs typeface="Avenir"/>
                        <a:sym typeface="Avenir"/>
                      </a:rPr>
                      <a:t>Similarity = 2</a:t>
                    </a:r>
                    <a:endParaRPr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sp>
              <p:nvSpPr>
                <p:cNvPr id="1119" name="Google Shape;1119;p91"/>
                <p:cNvSpPr txBox="1"/>
                <p:nvPr/>
              </p:nvSpPr>
              <p:spPr>
                <a:xfrm>
                  <a:off x="637625" y="3579150"/>
                  <a:ext cx="259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Avenir"/>
                      <a:ea typeface="Avenir"/>
                      <a:cs typeface="Avenir"/>
                      <a:sym typeface="Avenir"/>
                    </a:rPr>
                    <a:t>(-0.5)^2/ 0.5*(1-0.5)=1</a:t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1120" name="Google Shape;1120;p91"/>
              <p:cNvSpPr txBox="1"/>
              <p:nvPr/>
            </p:nvSpPr>
            <p:spPr>
              <a:xfrm>
                <a:off x="3561800" y="3579150"/>
                <a:ext cx="2748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Avenir"/>
                    <a:ea typeface="Avenir"/>
                    <a:cs typeface="Avenir"/>
                    <a:sym typeface="Avenir"/>
                  </a:rPr>
                  <a:t>(0.5+0.5)^2/(2 *  0.5*(1-0.5))=2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121" name="Google Shape;1121;p91"/>
          <p:cNvSpPr txBox="1"/>
          <p:nvPr/>
        </p:nvSpPr>
        <p:spPr>
          <a:xfrm>
            <a:off x="5955850" y="1576325"/>
            <a:ext cx="2850600" cy="2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Step 3.5: Continued…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Threshold Hours &lt; 5, Gain  = 1 + 2 - 0.33 = 2.66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As threshold for, Hours &lt; 5 results in higher Gain, next split is basis this threshold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127" name="Google Shape;1127;p92"/>
          <p:cNvSpPr txBox="1"/>
          <p:nvPr/>
        </p:nvSpPr>
        <p:spPr>
          <a:xfrm>
            <a:off x="422025" y="1816276"/>
            <a:ext cx="4617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Step 3.5: Continued…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2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the 1st XGBoost tree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example we limit the tree to 2 levels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1500"/>
              </a:spcAft>
              <a:buNone/>
            </a:pP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28" name="Google Shape;1128;p92"/>
          <p:cNvGrpSpPr/>
          <p:nvPr/>
        </p:nvGrpSpPr>
        <p:grpSpPr>
          <a:xfrm>
            <a:off x="5333753" y="1787474"/>
            <a:ext cx="3483310" cy="1729802"/>
            <a:chOff x="3612775" y="1698325"/>
            <a:chExt cx="4822525" cy="2172300"/>
          </a:xfrm>
        </p:grpSpPr>
        <p:sp>
          <p:nvSpPr>
            <p:cNvPr id="1129" name="Google Shape;1129;p92"/>
            <p:cNvSpPr txBox="1"/>
            <p:nvPr/>
          </p:nvSpPr>
          <p:spPr>
            <a:xfrm>
              <a:off x="5771600" y="3374725"/>
              <a:ext cx="1749300" cy="495900"/>
            </a:xfrm>
            <a:prstGeom prst="rect">
              <a:avLst/>
            </a:prstGeom>
            <a:noFill/>
            <a:ln w="28575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0.5,0.5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130" name="Google Shape;1130;p92"/>
            <p:cNvGrpSpPr/>
            <p:nvPr/>
          </p:nvGrpSpPr>
          <p:grpSpPr>
            <a:xfrm>
              <a:off x="3612775" y="1698325"/>
              <a:ext cx="4822525" cy="2172300"/>
              <a:chOff x="3612775" y="1698325"/>
              <a:chExt cx="4822525" cy="2172300"/>
            </a:xfrm>
          </p:grpSpPr>
          <p:sp>
            <p:nvSpPr>
              <p:cNvPr id="1131" name="Google Shape;1131;p92"/>
              <p:cNvSpPr txBox="1"/>
              <p:nvPr/>
            </p:nvSpPr>
            <p:spPr>
              <a:xfrm>
                <a:off x="3612775" y="3374725"/>
                <a:ext cx="1749300" cy="495900"/>
              </a:xfrm>
              <a:prstGeom prst="rect">
                <a:avLst/>
              </a:prstGeom>
              <a:noFill/>
              <a:ln w="28575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-0.5 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132" name="Google Shape;1132;p92"/>
              <p:cNvGrpSpPr/>
              <p:nvPr/>
            </p:nvGrpSpPr>
            <p:grpSpPr>
              <a:xfrm>
                <a:off x="4487425" y="1698325"/>
                <a:ext cx="3947875" cy="1676400"/>
                <a:chOff x="4487425" y="1698325"/>
                <a:chExt cx="3947875" cy="1676400"/>
              </a:xfrm>
            </p:grpSpPr>
            <p:grpSp>
              <p:nvGrpSpPr>
                <p:cNvPr id="1133" name="Google Shape;1133;p92"/>
                <p:cNvGrpSpPr/>
                <p:nvPr/>
              </p:nvGrpSpPr>
              <p:grpSpPr>
                <a:xfrm>
                  <a:off x="4487425" y="1698325"/>
                  <a:ext cx="3947875" cy="1676400"/>
                  <a:chOff x="4487425" y="1698325"/>
                  <a:chExt cx="3947875" cy="1676400"/>
                </a:xfrm>
              </p:grpSpPr>
              <p:grpSp>
                <p:nvGrpSpPr>
                  <p:cNvPr id="1134" name="Google Shape;1134;p92"/>
                  <p:cNvGrpSpPr/>
                  <p:nvPr/>
                </p:nvGrpSpPr>
                <p:grpSpPr>
                  <a:xfrm>
                    <a:off x="4679575" y="1698325"/>
                    <a:ext cx="3755725" cy="1334100"/>
                    <a:chOff x="4679575" y="1698325"/>
                    <a:chExt cx="3755725" cy="1334100"/>
                  </a:xfrm>
                </p:grpSpPr>
                <p:sp>
                  <p:nvSpPr>
                    <p:cNvPr id="1135" name="Google Shape;1135;p92"/>
                    <p:cNvSpPr txBox="1"/>
                    <p:nvPr/>
                  </p:nvSpPr>
                  <p:spPr>
                    <a:xfrm>
                      <a:off x="6686000" y="2536525"/>
                      <a:ext cx="1749300" cy="4959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-0.5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  <p:grpSp>
                  <p:nvGrpSpPr>
                    <p:cNvPr id="1136" name="Google Shape;1136;p92"/>
                    <p:cNvGrpSpPr/>
                    <p:nvPr/>
                  </p:nvGrpSpPr>
                  <p:grpSpPr>
                    <a:xfrm>
                      <a:off x="4679575" y="1698325"/>
                      <a:ext cx="2881050" cy="1334100"/>
                      <a:chOff x="4679575" y="1698325"/>
                      <a:chExt cx="2881050" cy="1334100"/>
                    </a:xfrm>
                  </p:grpSpPr>
                  <p:sp>
                    <p:nvSpPr>
                      <p:cNvPr id="1137" name="Google Shape;1137;p92"/>
                      <p:cNvSpPr txBox="1"/>
                      <p:nvPr/>
                    </p:nvSpPr>
                    <p:spPr>
                      <a:xfrm>
                        <a:off x="4679575" y="2536525"/>
                        <a:ext cx="1749300" cy="49590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B05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chemeClr val="dk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Hours &lt; 5</a:t>
                        </a:r>
                        <a:endParaRPr>
                          <a:latin typeface="Avenir"/>
                          <a:ea typeface="Avenir"/>
                          <a:cs typeface="Avenir"/>
                          <a:sym typeface="Avenir"/>
                        </a:endParaRPr>
                      </a:p>
                    </p:txBody>
                  </p:sp>
                  <p:grpSp>
                    <p:nvGrpSpPr>
                      <p:cNvPr id="1138" name="Google Shape;1138;p92"/>
                      <p:cNvGrpSpPr/>
                      <p:nvPr/>
                    </p:nvGrpSpPr>
                    <p:grpSpPr>
                      <a:xfrm>
                        <a:off x="5554225" y="1698325"/>
                        <a:ext cx="2006400" cy="838200"/>
                        <a:chOff x="5554225" y="1698325"/>
                        <a:chExt cx="2006400" cy="838200"/>
                      </a:xfrm>
                    </p:grpSpPr>
                    <p:grpSp>
                      <p:nvGrpSpPr>
                        <p:cNvPr id="1139" name="Google Shape;1139;p92"/>
                        <p:cNvGrpSpPr/>
                        <p:nvPr/>
                      </p:nvGrpSpPr>
                      <p:grpSpPr>
                        <a:xfrm>
                          <a:off x="5554225" y="1698325"/>
                          <a:ext cx="1865250" cy="838200"/>
                          <a:chOff x="5554225" y="1698325"/>
                          <a:chExt cx="1865250" cy="838200"/>
                        </a:xfrm>
                      </p:grpSpPr>
                      <p:sp>
                        <p:nvSpPr>
                          <p:cNvPr id="1140" name="Google Shape;1140;p92"/>
                          <p:cNvSpPr txBox="1"/>
                          <p:nvPr/>
                        </p:nvSpPr>
                        <p:spPr>
                          <a:xfrm>
                            <a:off x="5670175" y="1698325"/>
                            <a:ext cx="1749300" cy="495900"/>
                          </a:xfrm>
                          <a:prstGeom prst="rect">
                            <a:avLst/>
                          </a:prstGeom>
                          <a:noFill/>
                          <a:ln w="28575" cap="flat" cmpd="sng">
                            <a:solidFill>
                              <a:srgbClr val="00B05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GB"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Hours &lt; 14.5</a:t>
                            </a:r>
                            <a:endParaRPr>
                              <a:latin typeface="Avenir"/>
                              <a:ea typeface="Avenir"/>
                              <a:cs typeface="Avenir"/>
                              <a:sym typeface="Avenir"/>
                            </a:endParaRPr>
                          </a:p>
                        </p:txBody>
                      </p:sp>
                      <p:cxnSp>
                        <p:nvCxnSpPr>
                          <p:cNvPr id="1141" name="Google Shape;1141;p92"/>
                          <p:cNvCxnSpPr>
                            <a:stCxn id="1140" idx="2"/>
                            <a:endCxn id="1137" idx="0"/>
                          </p:cNvCxnSpPr>
                          <p:nvPr/>
                        </p:nvCxnSpPr>
                        <p:spPr>
                          <a:xfrm flipH="1">
                            <a:off x="5554225" y="2194225"/>
                            <a:ext cx="990600" cy="3423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chemeClr val="dk2"/>
                            </a:solidFill>
                            <a:prstDash val="solid"/>
                            <a:round/>
                            <a:headEnd type="none" w="med" len="med"/>
                            <a:tailEnd type="triangle" w="med" len="med"/>
                          </a:ln>
                        </p:spPr>
                      </p:cxnSp>
                    </p:grpSp>
                    <p:cxnSp>
                      <p:nvCxnSpPr>
                        <p:cNvPr id="1142" name="Google Shape;1142;p92"/>
                        <p:cNvCxnSpPr>
                          <a:stCxn id="1140" idx="2"/>
                          <a:endCxn id="1135" idx="0"/>
                        </p:cNvCxnSpPr>
                        <p:nvPr/>
                      </p:nvCxnSpPr>
                      <p:spPr>
                        <a:xfrm>
                          <a:off x="6544825" y="2194225"/>
                          <a:ext cx="1015800" cy="3423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</p:spPr>
                    </p:cxnSp>
                  </p:grpSp>
                </p:grpSp>
              </p:grpSp>
              <p:cxnSp>
                <p:nvCxnSpPr>
                  <p:cNvPr id="1143" name="Google Shape;1143;p92"/>
                  <p:cNvCxnSpPr>
                    <a:stCxn id="1137" idx="2"/>
                    <a:endCxn id="1131" idx="0"/>
                  </p:cNvCxnSpPr>
                  <p:nvPr/>
                </p:nvCxnSpPr>
                <p:spPr>
                  <a:xfrm flipH="1">
                    <a:off x="4487425" y="3032425"/>
                    <a:ext cx="1066800" cy="342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cxnSp>
              <p:nvCxnSpPr>
                <p:cNvPr id="1144" name="Google Shape;1144;p92"/>
                <p:cNvCxnSpPr>
                  <a:stCxn id="1137" idx="2"/>
                  <a:endCxn id="1129" idx="0"/>
                </p:cNvCxnSpPr>
                <p:nvPr/>
              </p:nvCxnSpPr>
              <p:spPr>
                <a:xfrm>
                  <a:off x="5554225" y="3032425"/>
                  <a:ext cx="1092000" cy="342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key concept</a:t>
            </a:r>
            <a:endParaRPr/>
          </a:p>
        </p:txBody>
      </p:sp>
      <p:sp>
        <p:nvSpPr>
          <p:cNvPr id="1150" name="Google Shape;1150;p93"/>
          <p:cNvSpPr txBox="1"/>
          <p:nvPr/>
        </p:nvSpPr>
        <p:spPr>
          <a:xfrm>
            <a:off x="422025" y="1586700"/>
            <a:ext cx="46179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XGBoost limits the size of the trees by the following parameters: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XGBoost limits the level of trees, by parameter </a:t>
            </a:r>
            <a:r>
              <a:rPr lang="en-GB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max_depth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. It is the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maximum number of levels in a tree.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Default = 6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XGBoost continues branching the residuals in each leaf until it reaches the threshold for a minimum number of observations in a leaf, 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min_child_weight 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also, called 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Cover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51" name="Google Shape;1151;p93"/>
          <p:cNvGrpSpPr/>
          <p:nvPr/>
        </p:nvGrpSpPr>
        <p:grpSpPr>
          <a:xfrm>
            <a:off x="5333753" y="2076599"/>
            <a:ext cx="3483310" cy="1729802"/>
            <a:chOff x="3612775" y="1698325"/>
            <a:chExt cx="4822525" cy="2172300"/>
          </a:xfrm>
        </p:grpSpPr>
        <p:sp>
          <p:nvSpPr>
            <p:cNvPr id="1152" name="Google Shape;1152;p93"/>
            <p:cNvSpPr txBox="1"/>
            <p:nvPr/>
          </p:nvSpPr>
          <p:spPr>
            <a:xfrm>
              <a:off x="5771600" y="3374725"/>
              <a:ext cx="1749300" cy="495900"/>
            </a:xfrm>
            <a:prstGeom prst="rect">
              <a:avLst/>
            </a:prstGeom>
            <a:noFill/>
            <a:ln w="28575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0.5,0.5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153" name="Google Shape;1153;p93"/>
            <p:cNvGrpSpPr/>
            <p:nvPr/>
          </p:nvGrpSpPr>
          <p:grpSpPr>
            <a:xfrm>
              <a:off x="3612775" y="1698325"/>
              <a:ext cx="4822525" cy="2172300"/>
              <a:chOff x="3612775" y="1698325"/>
              <a:chExt cx="4822525" cy="2172300"/>
            </a:xfrm>
          </p:grpSpPr>
          <p:sp>
            <p:nvSpPr>
              <p:cNvPr id="1154" name="Google Shape;1154;p93"/>
              <p:cNvSpPr txBox="1"/>
              <p:nvPr/>
            </p:nvSpPr>
            <p:spPr>
              <a:xfrm>
                <a:off x="3612775" y="3374725"/>
                <a:ext cx="1749300" cy="495900"/>
              </a:xfrm>
              <a:prstGeom prst="rect">
                <a:avLst/>
              </a:prstGeom>
              <a:noFill/>
              <a:ln w="28575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-0.5 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155" name="Google Shape;1155;p93"/>
              <p:cNvGrpSpPr/>
              <p:nvPr/>
            </p:nvGrpSpPr>
            <p:grpSpPr>
              <a:xfrm>
                <a:off x="4487425" y="1698325"/>
                <a:ext cx="3947875" cy="1676400"/>
                <a:chOff x="4487425" y="1698325"/>
                <a:chExt cx="3947875" cy="1676400"/>
              </a:xfrm>
            </p:grpSpPr>
            <p:grpSp>
              <p:nvGrpSpPr>
                <p:cNvPr id="1156" name="Google Shape;1156;p93"/>
                <p:cNvGrpSpPr/>
                <p:nvPr/>
              </p:nvGrpSpPr>
              <p:grpSpPr>
                <a:xfrm>
                  <a:off x="4487425" y="1698325"/>
                  <a:ext cx="3947875" cy="1676400"/>
                  <a:chOff x="4487425" y="1698325"/>
                  <a:chExt cx="3947875" cy="1676400"/>
                </a:xfrm>
              </p:grpSpPr>
              <p:grpSp>
                <p:nvGrpSpPr>
                  <p:cNvPr id="1157" name="Google Shape;1157;p93"/>
                  <p:cNvGrpSpPr/>
                  <p:nvPr/>
                </p:nvGrpSpPr>
                <p:grpSpPr>
                  <a:xfrm>
                    <a:off x="4679575" y="1698325"/>
                    <a:ext cx="3755725" cy="1334100"/>
                    <a:chOff x="4679575" y="1698325"/>
                    <a:chExt cx="3755725" cy="1334100"/>
                  </a:xfrm>
                </p:grpSpPr>
                <p:sp>
                  <p:nvSpPr>
                    <p:cNvPr id="1158" name="Google Shape;1158;p93"/>
                    <p:cNvSpPr txBox="1"/>
                    <p:nvPr/>
                  </p:nvSpPr>
                  <p:spPr>
                    <a:xfrm>
                      <a:off x="6686000" y="2536525"/>
                      <a:ext cx="1749300" cy="4959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-0.5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  <p:grpSp>
                  <p:nvGrpSpPr>
                    <p:cNvPr id="1159" name="Google Shape;1159;p93"/>
                    <p:cNvGrpSpPr/>
                    <p:nvPr/>
                  </p:nvGrpSpPr>
                  <p:grpSpPr>
                    <a:xfrm>
                      <a:off x="4679575" y="1698325"/>
                      <a:ext cx="2881050" cy="1334100"/>
                      <a:chOff x="4679575" y="1698325"/>
                      <a:chExt cx="2881050" cy="1334100"/>
                    </a:xfrm>
                  </p:grpSpPr>
                  <p:sp>
                    <p:nvSpPr>
                      <p:cNvPr id="1160" name="Google Shape;1160;p93"/>
                      <p:cNvSpPr txBox="1"/>
                      <p:nvPr/>
                    </p:nvSpPr>
                    <p:spPr>
                      <a:xfrm>
                        <a:off x="4679575" y="2536525"/>
                        <a:ext cx="1749300" cy="49590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B05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chemeClr val="dk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Hours &lt; 5</a:t>
                        </a:r>
                        <a:endParaRPr>
                          <a:latin typeface="Avenir"/>
                          <a:ea typeface="Avenir"/>
                          <a:cs typeface="Avenir"/>
                          <a:sym typeface="Avenir"/>
                        </a:endParaRPr>
                      </a:p>
                    </p:txBody>
                  </p:sp>
                  <p:grpSp>
                    <p:nvGrpSpPr>
                      <p:cNvPr id="1161" name="Google Shape;1161;p93"/>
                      <p:cNvGrpSpPr/>
                      <p:nvPr/>
                    </p:nvGrpSpPr>
                    <p:grpSpPr>
                      <a:xfrm>
                        <a:off x="5554225" y="1698325"/>
                        <a:ext cx="2006400" cy="838200"/>
                        <a:chOff x="5554225" y="1698325"/>
                        <a:chExt cx="2006400" cy="838200"/>
                      </a:xfrm>
                    </p:grpSpPr>
                    <p:grpSp>
                      <p:nvGrpSpPr>
                        <p:cNvPr id="1162" name="Google Shape;1162;p93"/>
                        <p:cNvGrpSpPr/>
                        <p:nvPr/>
                      </p:nvGrpSpPr>
                      <p:grpSpPr>
                        <a:xfrm>
                          <a:off x="5554225" y="1698325"/>
                          <a:ext cx="1865250" cy="838200"/>
                          <a:chOff x="5554225" y="1698325"/>
                          <a:chExt cx="1865250" cy="838200"/>
                        </a:xfrm>
                      </p:grpSpPr>
                      <p:sp>
                        <p:nvSpPr>
                          <p:cNvPr id="1163" name="Google Shape;1163;p93"/>
                          <p:cNvSpPr txBox="1"/>
                          <p:nvPr/>
                        </p:nvSpPr>
                        <p:spPr>
                          <a:xfrm>
                            <a:off x="5670175" y="1698325"/>
                            <a:ext cx="1749300" cy="495900"/>
                          </a:xfrm>
                          <a:prstGeom prst="rect">
                            <a:avLst/>
                          </a:prstGeom>
                          <a:noFill/>
                          <a:ln w="28575" cap="flat" cmpd="sng">
                            <a:solidFill>
                              <a:srgbClr val="00B05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GB"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Hours &lt; 14.5</a:t>
                            </a:r>
                            <a:endParaRPr>
                              <a:latin typeface="Avenir"/>
                              <a:ea typeface="Avenir"/>
                              <a:cs typeface="Avenir"/>
                              <a:sym typeface="Avenir"/>
                            </a:endParaRPr>
                          </a:p>
                        </p:txBody>
                      </p:sp>
                      <p:cxnSp>
                        <p:nvCxnSpPr>
                          <p:cNvPr id="1164" name="Google Shape;1164;p93"/>
                          <p:cNvCxnSpPr>
                            <a:stCxn id="1163" idx="2"/>
                            <a:endCxn id="1160" idx="0"/>
                          </p:cNvCxnSpPr>
                          <p:nvPr/>
                        </p:nvCxnSpPr>
                        <p:spPr>
                          <a:xfrm flipH="1">
                            <a:off x="5554225" y="2194225"/>
                            <a:ext cx="990600" cy="3423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chemeClr val="dk2"/>
                            </a:solidFill>
                            <a:prstDash val="solid"/>
                            <a:round/>
                            <a:headEnd type="none" w="med" len="med"/>
                            <a:tailEnd type="triangle" w="med" len="med"/>
                          </a:ln>
                        </p:spPr>
                      </p:cxnSp>
                    </p:grpSp>
                    <p:cxnSp>
                      <p:nvCxnSpPr>
                        <p:cNvPr id="1165" name="Google Shape;1165;p93"/>
                        <p:cNvCxnSpPr>
                          <a:stCxn id="1163" idx="2"/>
                          <a:endCxn id="1158" idx="0"/>
                        </p:cNvCxnSpPr>
                        <p:nvPr/>
                      </p:nvCxnSpPr>
                      <p:spPr>
                        <a:xfrm>
                          <a:off x="6544825" y="2194225"/>
                          <a:ext cx="1015800" cy="3423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</p:spPr>
                    </p:cxnSp>
                  </p:grpSp>
                </p:grpSp>
              </p:grpSp>
              <p:cxnSp>
                <p:nvCxnSpPr>
                  <p:cNvPr id="1166" name="Google Shape;1166;p93"/>
                  <p:cNvCxnSpPr>
                    <a:stCxn id="1160" idx="2"/>
                    <a:endCxn id="1154" idx="0"/>
                  </p:cNvCxnSpPr>
                  <p:nvPr/>
                </p:nvCxnSpPr>
                <p:spPr>
                  <a:xfrm flipH="1">
                    <a:off x="4487425" y="3032425"/>
                    <a:ext cx="1066800" cy="342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cxnSp>
              <p:nvCxnSpPr>
                <p:cNvPr id="1167" name="Google Shape;1167;p93"/>
                <p:cNvCxnSpPr>
                  <a:stCxn id="1160" idx="2"/>
                  <a:endCxn id="1152" idx="0"/>
                </p:cNvCxnSpPr>
                <p:nvPr/>
              </p:nvCxnSpPr>
              <p:spPr>
                <a:xfrm>
                  <a:off x="5554225" y="3032425"/>
                  <a:ext cx="1092000" cy="342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9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key concept</a:t>
            </a:r>
            <a:endParaRPr/>
          </a:p>
        </p:txBody>
      </p:sp>
      <p:sp>
        <p:nvSpPr>
          <p:cNvPr id="1173" name="Google Shape;1173;p9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84400" cy="3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minimum number of residuals in a leaf are related to a metrics called </a:t>
            </a:r>
            <a:r>
              <a:rPr lang="en-GB" sz="1400">
                <a:solidFill>
                  <a:srgbClr val="25AAE2"/>
                </a:solidFill>
              </a:rPr>
              <a:t>Cover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3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It is the denominator of the similarity score, without 𝞴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Cover is dependent on the previously predicted probability for each residual in the leaf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●"/>
            </a:pPr>
            <a:r>
              <a:rPr lang="en-GB" sz="1400"/>
              <a:t>The default value for cover is 1. Cover is equivalent to parameter -&gt;</a:t>
            </a:r>
            <a:r>
              <a:rPr lang="en-GB" sz="1400" b="1">
                <a:solidFill>
                  <a:srgbClr val="25AAE2"/>
                </a:solidFill>
              </a:rPr>
              <a:t> min_child_weight</a:t>
            </a:r>
            <a:endParaRPr/>
          </a:p>
        </p:txBody>
      </p:sp>
      <p:grpSp>
        <p:nvGrpSpPr>
          <p:cNvPr id="1174" name="Google Shape;1174;p94"/>
          <p:cNvGrpSpPr/>
          <p:nvPr/>
        </p:nvGrpSpPr>
        <p:grpSpPr>
          <a:xfrm>
            <a:off x="957225" y="2015550"/>
            <a:ext cx="6619950" cy="1466750"/>
            <a:chOff x="1262025" y="2015550"/>
            <a:chExt cx="6619950" cy="1466750"/>
          </a:xfrm>
        </p:grpSpPr>
        <p:sp>
          <p:nvSpPr>
            <p:cNvPr id="1175" name="Google Shape;1175;p94"/>
            <p:cNvSpPr txBox="1"/>
            <p:nvPr/>
          </p:nvSpPr>
          <p:spPr>
            <a:xfrm>
              <a:off x="4717700" y="3045200"/>
              <a:ext cx="10824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Cover</a:t>
              </a:r>
              <a:endParaRPr sz="25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176" name="Google Shape;1176;p94"/>
            <p:cNvGrpSpPr/>
            <p:nvPr/>
          </p:nvGrpSpPr>
          <p:grpSpPr>
            <a:xfrm>
              <a:off x="1262025" y="2015550"/>
              <a:ext cx="6619950" cy="1029600"/>
              <a:chOff x="1262025" y="2015550"/>
              <a:chExt cx="6619950" cy="1029600"/>
            </a:xfrm>
          </p:grpSpPr>
          <p:sp>
            <p:nvSpPr>
              <p:cNvPr id="1177" name="Google Shape;1177;p94"/>
              <p:cNvSpPr/>
              <p:nvPr/>
            </p:nvSpPr>
            <p:spPr>
              <a:xfrm flipH="1">
                <a:off x="5174900" y="2786850"/>
                <a:ext cx="168000" cy="2583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8" name="Google Shape;1178;p94"/>
              <p:cNvGrpSpPr/>
              <p:nvPr/>
            </p:nvGrpSpPr>
            <p:grpSpPr>
              <a:xfrm>
                <a:off x="1262025" y="2015550"/>
                <a:ext cx="6619950" cy="771300"/>
                <a:chOff x="1262025" y="2015550"/>
                <a:chExt cx="6619950" cy="771300"/>
              </a:xfrm>
            </p:grpSpPr>
            <p:pic>
              <p:nvPicPr>
                <p:cNvPr id="1179" name="Google Shape;1179;p94" descr="Similarity = ((Sum Residual_i)^2)/(sum[PreviousProbability_i(1 - PreviousProbability_i)] + Lambda )" title="MathEquation,#00000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62025" y="2015550"/>
                  <a:ext cx="6619950" cy="666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80" name="Google Shape;1180;p94"/>
                <p:cNvSpPr txBox="1"/>
                <p:nvPr/>
              </p:nvSpPr>
              <p:spPr>
                <a:xfrm>
                  <a:off x="2947775" y="2349750"/>
                  <a:ext cx="4599600" cy="4371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25AAE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9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186" name="Google Shape;1186;p95"/>
          <p:cNvSpPr txBox="1"/>
          <p:nvPr/>
        </p:nvSpPr>
        <p:spPr>
          <a:xfrm>
            <a:off x="422025" y="1573300"/>
            <a:ext cx="4617900" cy="3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Step 3.6: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Compute cover for all leaf nodes, starting with the lowest branch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Compare with the default value of 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Cover =1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If cover for a leaf &lt; Default Cover then, XGBoost would not allow those leaves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Cover for the leaves in this e.g. is &lt;1. Hence,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XGBoost would not allow these leaves, a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nd we would be left with the Root node only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Hence for this e.g. we set Cover or </a:t>
            </a:r>
            <a:r>
              <a:rPr lang="en-GB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min_child_weight </a:t>
            </a:r>
            <a:r>
              <a:rPr lang="en-GB" b="1">
                <a:latin typeface="Avenir"/>
                <a:ea typeface="Avenir"/>
                <a:cs typeface="Avenir"/>
                <a:sym typeface="Avenir"/>
              </a:rPr>
              <a:t>= 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87" name="Google Shape;118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0" y="2117132"/>
            <a:ext cx="3766425" cy="216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9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 key concept</a:t>
            </a:r>
            <a:endParaRPr/>
          </a:p>
        </p:txBody>
      </p:sp>
      <p:sp>
        <p:nvSpPr>
          <p:cNvPr id="1193" name="Google Shape;1193;p96"/>
          <p:cNvSpPr txBox="1">
            <a:spLocks noGrp="1"/>
          </p:cNvSpPr>
          <p:nvPr>
            <p:ph type="body" idx="2"/>
          </p:nvPr>
        </p:nvSpPr>
        <p:spPr>
          <a:xfrm>
            <a:off x="428075" y="1573300"/>
            <a:ext cx="83784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25AAE2"/>
                </a:solidFill>
              </a:rPr>
              <a:t>𝞬 (gamma)</a:t>
            </a:r>
            <a:r>
              <a:rPr lang="en-GB" sz="1400">
                <a:solidFill>
                  <a:schemeClr val="dk1"/>
                </a:solidFill>
              </a:rPr>
              <a:t> is the Tree Complexity Parameter which helps in controlling overfitting by the tree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It is the minimum reduction in loss required to make a further partition on a leaf node of a tree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It is a user defined value and can be any value set by the user, e.g. 1, 2 etc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XGBoost </a:t>
            </a:r>
            <a:r>
              <a:rPr lang="en-GB" sz="1400"/>
              <a:t>prunes the tree </a:t>
            </a:r>
            <a:r>
              <a:rPr lang="en-GB" sz="1400">
                <a:solidFill>
                  <a:schemeClr val="dk1"/>
                </a:solidFill>
              </a:rPr>
              <a:t>by calculating the difference between Gain of lowest branch and 𝝲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If (Gain - 𝝲) is a positive number then it does not prune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If (Gain - 𝝲) is a negative number then it prunes the branch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199" name="Google Shape;1199;p97"/>
          <p:cNvSpPr txBox="1">
            <a:spLocks noGrp="1"/>
          </p:cNvSpPr>
          <p:nvPr>
            <p:ph type="body" idx="2"/>
          </p:nvPr>
        </p:nvSpPr>
        <p:spPr>
          <a:xfrm>
            <a:off x="428075" y="1573300"/>
            <a:ext cx="5151900" cy="3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3.7: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Prune the tree by calculating the difference between the Gain of the lowest branch and 𝝲 (gamma)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If (Gain - 𝝲) is a positive number then do not prune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If (Gain - 𝝲) is a negative number then prune the branch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If 𝝲 = 2 then the branch is not pruned as, 2.66 - 2 = 0.66 (Gain - 𝝲 is a positive value)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If 𝝲 = 3 then the branch is pruned as, 2.66 - 3 = -0.34 (Gain - 𝝲 is a negative value)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00" name="Google Shape;1200;p97"/>
          <p:cNvGrpSpPr/>
          <p:nvPr/>
        </p:nvGrpSpPr>
        <p:grpSpPr>
          <a:xfrm>
            <a:off x="5484084" y="2078000"/>
            <a:ext cx="3398541" cy="2223699"/>
            <a:chOff x="5407884" y="2014500"/>
            <a:chExt cx="3398541" cy="2223699"/>
          </a:xfrm>
        </p:grpSpPr>
        <p:pic>
          <p:nvPicPr>
            <p:cNvPr id="1201" name="Google Shape;1201;p97"/>
            <p:cNvPicPr preferRelativeResize="0"/>
            <p:nvPr/>
          </p:nvPicPr>
          <p:blipFill rotWithShape="1">
            <a:blip r:embed="rId3">
              <a:alphaModFix/>
            </a:blip>
            <a:srcRect t="4480" b="-4479"/>
            <a:stretch/>
          </p:blipFill>
          <p:spPr>
            <a:xfrm>
              <a:off x="5407884" y="2519650"/>
              <a:ext cx="3398541" cy="1718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2" name="Google Shape;1202;p97"/>
            <p:cNvSpPr txBox="1"/>
            <p:nvPr/>
          </p:nvSpPr>
          <p:spPr>
            <a:xfrm>
              <a:off x="5983355" y="2014500"/>
              <a:ext cx="2247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Gain for this node = 2.66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03" name="Google Shape;1203;p97"/>
          <p:cNvSpPr/>
          <p:nvPr/>
        </p:nvSpPr>
        <p:spPr>
          <a:xfrm>
            <a:off x="6396950" y="2541500"/>
            <a:ext cx="259200" cy="47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209" name="Google Shape;1209;p98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51579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3.8:</a:t>
            </a:r>
            <a:r>
              <a:rPr lang="en-GB" sz="1400" b="1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Calculate the Output value for each leaf of the tree as per the below formula.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This Output formula is the same as used in GBM, minus the Lambda (Regularisation Parameter)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/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10" name="Google Shape;121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024" y="2530787"/>
            <a:ext cx="2948401" cy="149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98" descr="Output = ((sum Residual_i))/(sum[PreviousProbability_i(1 - PreviousProbability_i)] + Lambda 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50" y="3008200"/>
            <a:ext cx="5002050" cy="4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9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 key concept</a:t>
            </a:r>
            <a:endParaRPr/>
          </a:p>
        </p:txBody>
      </p:sp>
      <p:sp>
        <p:nvSpPr>
          <p:cNvPr id="1217" name="Google Shape;1217;p99"/>
          <p:cNvSpPr txBox="1">
            <a:spLocks noGrp="1"/>
          </p:cNvSpPr>
          <p:nvPr>
            <p:ph type="body" idx="2"/>
          </p:nvPr>
        </p:nvSpPr>
        <p:spPr>
          <a:xfrm>
            <a:off x="428075" y="1573300"/>
            <a:ext cx="83784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rgbClr val="25AAE2"/>
                </a:solidFill>
              </a:rPr>
              <a:t>𝞴</a:t>
            </a:r>
            <a:r>
              <a:rPr lang="en-GB">
                <a:solidFill>
                  <a:schemeClr val="dk1"/>
                </a:solidFill>
              </a:rPr>
              <a:t> Lambda is the regularisation parameter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reduces the Similarity Scores. Lower similarity scores lead to a lower value of Gain. So even smaller values of 𝞬 will result in a negative number and hence makes it easier to prune the tree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Values of 𝞴 greater than 0 reduce the sensitivity of the tree to individual observations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Boosting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223" name="Google Shape;1223;p100"/>
          <p:cNvSpPr txBox="1">
            <a:spLocks noGrp="1"/>
          </p:cNvSpPr>
          <p:nvPr>
            <p:ph type="body" idx="2"/>
          </p:nvPr>
        </p:nvSpPr>
        <p:spPr>
          <a:xfrm>
            <a:off x="422025" y="1581950"/>
            <a:ext cx="8384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3.8: Continued...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Notice the difference in the output values when 𝞴 = 0 and  𝞴 = 1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Output values are closer to Observed values when  𝞴 is greater than 0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4" name="Google Shape;1224;p100"/>
          <p:cNvSpPr txBox="1"/>
          <p:nvPr/>
        </p:nvSpPr>
        <p:spPr>
          <a:xfrm>
            <a:off x="1106500" y="1065200"/>
            <a:ext cx="694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25" name="Google Shape;1225;p100"/>
          <p:cNvGrpSpPr/>
          <p:nvPr/>
        </p:nvGrpSpPr>
        <p:grpSpPr>
          <a:xfrm>
            <a:off x="677147" y="2815800"/>
            <a:ext cx="7739680" cy="1972875"/>
            <a:chOff x="677147" y="2282400"/>
            <a:chExt cx="7739680" cy="1972875"/>
          </a:xfrm>
        </p:grpSpPr>
        <p:pic>
          <p:nvPicPr>
            <p:cNvPr id="1226" name="Google Shape;1226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0005" y="2290200"/>
              <a:ext cx="3836822" cy="196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7" name="Google Shape;1227;p1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7147" y="2282400"/>
              <a:ext cx="3698497" cy="197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8" name="Google Shape;1228;p100"/>
          <p:cNvSpPr txBox="1"/>
          <p:nvPr/>
        </p:nvSpPr>
        <p:spPr>
          <a:xfrm>
            <a:off x="642900" y="2824850"/>
            <a:ext cx="599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𝞴=0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9" name="Google Shape;1229;p100"/>
          <p:cNvSpPr txBox="1"/>
          <p:nvPr/>
        </p:nvSpPr>
        <p:spPr>
          <a:xfrm>
            <a:off x="4605300" y="2824850"/>
            <a:ext cx="599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𝞴=1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key concept</a:t>
            </a:r>
            <a:endParaRPr/>
          </a:p>
        </p:txBody>
      </p:sp>
      <p:sp>
        <p:nvSpPr>
          <p:cNvPr id="1235" name="Google Shape;1235;p101"/>
          <p:cNvSpPr txBox="1">
            <a:spLocks noGrp="1"/>
          </p:cNvSpPr>
          <p:nvPr>
            <p:ph type="body" idx="2"/>
          </p:nvPr>
        </p:nvSpPr>
        <p:spPr>
          <a:xfrm>
            <a:off x="422025" y="1486850"/>
            <a:ext cx="81684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36" name="Google Shape;123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97" y="2449600"/>
            <a:ext cx="3948203" cy="21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449600"/>
            <a:ext cx="4112124" cy="21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101"/>
          <p:cNvSpPr txBox="1"/>
          <p:nvPr/>
        </p:nvSpPr>
        <p:spPr>
          <a:xfrm>
            <a:off x="422025" y="1572375"/>
            <a:ext cx="8384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 𝞴 is greater than 0 it reduces the amount that a single obs adds to the new prediction. 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Thus it reduces the prediction sensitivity to isolated observation!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9" name="Google Shape;1239;p101"/>
          <p:cNvSpPr txBox="1"/>
          <p:nvPr/>
        </p:nvSpPr>
        <p:spPr>
          <a:xfrm>
            <a:off x="937450" y="2443850"/>
            <a:ext cx="7347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𝞴=0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0" name="Google Shape;1240;p101"/>
          <p:cNvSpPr txBox="1"/>
          <p:nvPr/>
        </p:nvSpPr>
        <p:spPr>
          <a:xfrm>
            <a:off x="4908500" y="2443850"/>
            <a:ext cx="7347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𝞴=1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predicts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02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83943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7" name="Google Shape;1247;p102"/>
          <p:cNvSpPr/>
          <p:nvPr/>
        </p:nvSpPr>
        <p:spPr>
          <a:xfrm>
            <a:off x="2119500" y="1965475"/>
            <a:ext cx="406200" cy="3936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02"/>
          <p:cNvSpPr/>
          <p:nvPr/>
        </p:nvSpPr>
        <p:spPr>
          <a:xfrm>
            <a:off x="7106575" y="1965475"/>
            <a:ext cx="406200" cy="3936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102"/>
          <p:cNvGrpSpPr/>
          <p:nvPr/>
        </p:nvGrpSpPr>
        <p:grpSpPr>
          <a:xfrm>
            <a:off x="5092563" y="3771778"/>
            <a:ext cx="571263" cy="129600"/>
            <a:chOff x="5092563" y="3770250"/>
            <a:chExt cx="571263" cy="129600"/>
          </a:xfrm>
        </p:grpSpPr>
        <p:sp>
          <p:nvSpPr>
            <p:cNvPr id="1250" name="Google Shape;1250;p102"/>
            <p:cNvSpPr/>
            <p:nvPr/>
          </p:nvSpPr>
          <p:spPr>
            <a:xfrm>
              <a:off x="5318950" y="3770250"/>
              <a:ext cx="118500" cy="129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02"/>
            <p:cNvSpPr/>
            <p:nvPr/>
          </p:nvSpPr>
          <p:spPr>
            <a:xfrm>
              <a:off x="5545325" y="3770250"/>
              <a:ext cx="118500" cy="129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02"/>
            <p:cNvSpPr/>
            <p:nvPr/>
          </p:nvSpPr>
          <p:spPr>
            <a:xfrm>
              <a:off x="5092563" y="3770250"/>
              <a:ext cx="118500" cy="129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102"/>
          <p:cNvGrpSpPr/>
          <p:nvPr/>
        </p:nvGrpSpPr>
        <p:grpSpPr>
          <a:xfrm>
            <a:off x="717500" y="1751862"/>
            <a:ext cx="1098000" cy="900975"/>
            <a:chOff x="717500" y="1688350"/>
            <a:chExt cx="1098000" cy="900975"/>
          </a:xfrm>
        </p:grpSpPr>
        <p:sp>
          <p:nvSpPr>
            <p:cNvPr id="1254" name="Google Shape;1254;p102"/>
            <p:cNvSpPr/>
            <p:nvPr/>
          </p:nvSpPr>
          <p:spPr>
            <a:xfrm>
              <a:off x="868850" y="1688350"/>
              <a:ext cx="795300" cy="4668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02"/>
            <p:cNvSpPr txBox="1"/>
            <p:nvPr/>
          </p:nvSpPr>
          <p:spPr>
            <a:xfrm>
              <a:off x="717500" y="2195725"/>
              <a:ext cx="1098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Avenir"/>
                  <a:ea typeface="Avenir"/>
                  <a:cs typeface="Avenir"/>
                  <a:sym typeface="Avenir"/>
                </a:rPr>
                <a:t>Initial Leaf</a:t>
              </a:r>
              <a:endParaRPr b="1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56" name="Google Shape;1256;p102"/>
          <p:cNvSpPr txBox="1"/>
          <p:nvPr/>
        </p:nvSpPr>
        <p:spPr>
          <a:xfrm>
            <a:off x="422025" y="2961900"/>
            <a:ext cx="4617900" cy="17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Like GBM, XGBoost makes a new prediction by adding the predictions from each tree to the initial prediction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output from each tree is scaled by a Learning Rate 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ε (Eta)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By default it’s value is 0.3</a:t>
            </a:r>
            <a:endParaRPr sz="16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57" name="Google Shape;125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364" y="1531128"/>
            <a:ext cx="2719111" cy="12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102"/>
          <p:cNvSpPr/>
          <p:nvPr/>
        </p:nvSpPr>
        <p:spPr>
          <a:xfrm>
            <a:off x="6400020" y="1666378"/>
            <a:ext cx="2065800" cy="987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02"/>
          <p:cNvSpPr txBox="1"/>
          <p:nvPr/>
        </p:nvSpPr>
        <p:spPr>
          <a:xfrm>
            <a:off x="3194000" y="2370200"/>
            <a:ext cx="311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D9EEB"/>
                </a:solidFill>
                <a:latin typeface="Avenir"/>
                <a:ea typeface="Avenir"/>
                <a:cs typeface="Avenir"/>
                <a:sym typeface="Avenir"/>
              </a:rPr>
              <a:t>ε</a:t>
            </a:r>
            <a:endParaRPr>
              <a:solidFill>
                <a:srgbClr val="6D9EE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60" name="Google Shape;126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64" y="3207528"/>
            <a:ext cx="2719111" cy="12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102"/>
          <p:cNvSpPr txBox="1"/>
          <p:nvPr/>
        </p:nvSpPr>
        <p:spPr>
          <a:xfrm>
            <a:off x="6242000" y="4046600"/>
            <a:ext cx="311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D9EEB"/>
                </a:solidFill>
                <a:latin typeface="Avenir"/>
                <a:ea typeface="Avenir"/>
                <a:cs typeface="Avenir"/>
                <a:sym typeface="Avenir"/>
              </a:rPr>
              <a:t>ε</a:t>
            </a:r>
            <a:endParaRPr>
              <a:solidFill>
                <a:srgbClr val="6D9EE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0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267" name="Google Shape;1267;p103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83844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4: Predict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XGBoost makes a new prediction by starting with the initial leaf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Convert the initial prediction to log(Odds)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As we know,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log(Odds) of Initial Prediction = log(0.5/(1-0.5)) = Log(1) = 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68" name="Google Shape;1268;p103"/>
          <p:cNvGrpSpPr/>
          <p:nvPr/>
        </p:nvGrpSpPr>
        <p:grpSpPr>
          <a:xfrm>
            <a:off x="7411575" y="1790375"/>
            <a:ext cx="1218900" cy="846800"/>
            <a:chOff x="7259175" y="1790375"/>
            <a:chExt cx="1218900" cy="846800"/>
          </a:xfrm>
        </p:grpSpPr>
        <p:sp>
          <p:nvSpPr>
            <p:cNvPr id="1269" name="Google Shape;1269;p103"/>
            <p:cNvSpPr txBox="1"/>
            <p:nvPr/>
          </p:nvSpPr>
          <p:spPr>
            <a:xfrm>
              <a:off x="7259175" y="2179075"/>
              <a:ext cx="1218900" cy="458100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0.50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0" name="Google Shape;1270;p103"/>
            <p:cNvSpPr txBox="1"/>
            <p:nvPr/>
          </p:nvSpPr>
          <p:spPr>
            <a:xfrm>
              <a:off x="7388925" y="1790375"/>
              <a:ext cx="9594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Initial leaf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271" name="Google Shape;1271;p103" descr="Odds = P/(1-P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36" y="3180450"/>
            <a:ext cx="1312390" cy="3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03"/>
          <p:cNvSpPr txBox="1"/>
          <p:nvPr/>
        </p:nvSpPr>
        <p:spPr>
          <a:xfrm>
            <a:off x="461475" y="3678650"/>
            <a:ext cx="399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Avenir"/>
                <a:ea typeface="Avenir"/>
                <a:cs typeface="Avenir"/>
                <a:sym typeface="Avenir"/>
              </a:rPr>
              <a:t>∴</a:t>
            </a:r>
            <a:endParaRPr sz="20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73" name="Google Shape;1273;p103" descr="log(Odds) =log (P/(1-P)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16" y="3683600"/>
            <a:ext cx="2182784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03"/>
          <p:cNvSpPr/>
          <p:nvPr/>
        </p:nvSpPr>
        <p:spPr>
          <a:xfrm>
            <a:off x="6682225" y="2135925"/>
            <a:ext cx="486900" cy="15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0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280" name="Google Shape;1280;p104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5157900" cy="31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4: Continued…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Add the output from 1st tree, scaled by learning rate to the initial prediction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Convert Log(Odds) prediction to probability, using the below formula: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/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rgbClr val="25AAE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81" name="Google Shape;1281;p104"/>
          <p:cNvGrpSpPr/>
          <p:nvPr/>
        </p:nvGrpSpPr>
        <p:grpSpPr>
          <a:xfrm>
            <a:off x="5549847" y="1586237"/>
            <a:ext cx="3224341" cy="3112125"/>
            <a:chOff x="5517075" y="1294300"/>
            <a:chExt cx="3329899" cy="3112125"/>
          </a:xfrm>
        </p:grpSpPr>
        <p:sp>
          <p:nvSpPr>
            <p:cNvPr id="1282" name="Google Shape;1282;p104"/>
            <p:cNvSpPr txBox="1"/>
            <p:nvPr/>
          </p:nvSpPr>
          <p:spPr>
            <a:xfrm>
              <a:off x="6715796" y="1616838"/>
              <a:ext cx="865200" cy="360300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Avenir"/>
                  <a:ea typeface="Avenir"/>
                  <a:cs typeface="Avenir"/>
                  <a:sym typeface="Avenir"/>
                </a:rPr>
                <a:t>0.50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3" name="Google Shape;1283;p104"/>
            <p:cNvSpPr txBox="1"/>
            <p:nvPr/>
          </p:nvSpPr>
          <p:spPr>
            <a:xfrm>
              <a:off x="6508050" y="1294300"/>
              <a:ext cx="132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Avenir"/>
                  <a:ea typeface="Avenir"/>
                  <a:cs typeface="Avenir"/>
                  <a:sym typeface="Avenir"/>
                </a:rPr>
                <a:t>Initial leaf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284" name="Google Shape;1284;p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7075" y="2630175"/>
              <a:ext cx="3329899" cy="177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5" name="Google Shape;1285;p104"/>
            <p:cNvSpPr txBox="1"/>
            <p:nvPr/>
          </p:nvSpPr>
          <p:spPr>
            <a:xfrm>
              <a:off x="6562950" y="1977150"/>
              <a:ext cx="132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Avenir"/>
                  <a:ea typeface="Avenir"/>
                  <a:cs typeface="Avenir"/>
                  <a:sym typeface="Avenir"/>
                </a:rPr>
                <a:t>Output = 0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6" name="Google Shape;1286;p104"/>
            <p:cNvSpPr/>
            <p:nvPr/>
          </p:nvSpPr>
          <p:spPr>
            <a:xfrm>
              <a:off x="7055550" y="2390550"/>
              <a:ext cx="147000" cy="163500"/>
            </a:xfrm>
            <a:prstGeom prst="mathPlus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7" name="Google Shape;1287;p104" descr="Probability =( e^(log(Odds)))/(1+e^(log(Odds)))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25" y="3581625"/>
            <a:ext cx="2660300" cy="46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0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293" name="Google Shape;1293;p105"/>
          <p:cNvSpPr txBox="1">
            <a:spLocks noGrp="1"/>
          </p:cNvSpPr>
          <p:nvPr>
            <p:ph type="body" idx="2"/>
          </p:nvPr>
        </p:nvSpPr>
        <p:spPr>
          <a:xfrm>
            <a:off x="422025" y="1573300"/>
            <a:ext cx="51579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4: Continued…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Taking the example of the left-most leaf,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Prediction  = 0 + 0.3 * - 2 = - 0.6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Convert this log(Odds) prediction to probability, so new predicted probability = 0.35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Observed Value for this leaf was 0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Initial Prediction from the leaf was 0.5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New Prediction after adding the output from the 1st  tree is 0.35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25AAE2"/>
                </a:solidFill>
              </a:rPr>
              <a:t>Thus, taken a small step in the right direction!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94" name="Google Shape;1294;p105"/>
          <p:cNvGrpSpPr/>
          <p:nvPr/>
        </p:nvGrpSpPr>
        <p:grpSpPr>
          <a:xfrm>
            <a:off x="5579998" y="1692176"/>
            <a:ext cx="3206027" cy="3159740"/>
            <a:chOff x="5517075" y="1294300"/>
            <a:chExt cx="3329899" cy="3112125"/>
          </a:xfrm>
        </p:grpSpPr>
        <p:sp>
          <p:nvSpPr>
            <p:cNvPr id="1295" name="Google Shape;1295;p105"/>
            <p:cNvSpPr txBox="1"/>
            <p:nvPr/>
          </p:nvSpPr>
          <p:spPr>
            <a:xfrm>
              <a:off x="6715796" y="1616838"/>
              <a:ext cx="865200" cy="360300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Avenir"/>
                  <a:ea typeface="Avenir"/>
                  <a:cs typeface="Avenir"/>
                  <a:sym typeface="Avenir"/>
                </a:rPr>
                <a:t>0.50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6" name="Google Shape;1296;p105"/>
            <p:cNvSpPr txBox="1"/>
            <p:nvPr/>
          </p:nvSpPr>
          <p:spPr>
            <a:xfrm>
              <a:off x="6508050" y="1294300"/>
              <a:ext cx="132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Avenir"/>
                  <a:ea typeface="Avenir"/>
                  <a:cs typeface="Avenir"/>
                  <a:sym typeface="Avenir"/>
                </a:rPr>
                <a:t>Initial leaf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297" name="Google Shape;1297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7075" y="2630175"/>
              <a:ext cx="3329899" cy="177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8" name="Google Shape;1298;p105"/>
            <p:cNvSpPr txBox="1"/>
            <p:nvPr/>
          </p:nvSpPr>
          <p:spPr>
            <a:xfrm>
              <a:off x="6562950" y="1977150"/>
              <a:ext cx="132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Avenir"/>
                  <a:ea typeface="Avenir"/>
                  <a:cs typeface="Avenir"/>
                  <a:sym typeface="Avenir"/>
                </a:rPr>
                <a:t>Output = 0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9" name="Google Shape;1299;p105"/>
            <p:cNvSpPr/>
            <p:nvPr/>
          </p:nvSpPr>
          <p:spPr>
            <a:xfrm>
              <a:off x="7055550" y="2390550"/>
              <a:ext cx="147000" cy="163500"/>
            </a:xfrm>
            <a:prstGeom prst="mathPlus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0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1305" name="Google Shape;1305;p106"/>
          <p:cNvSpPr txBox="1">
            <a:spLocks noGrp="1"/>
          </p:cNvSpPr>
          <p:nvPr>
            <p:ph type="body" idx="2"/>
          </p:nvPr>
        </p:nvSpPr>
        <p:spPr>
          <a:xfrm>
            <a:off x="5940000" y="1573300"/>
            <a:ext cx="2866500" cy="29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Step 5: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Similarly, compute the prediction for other leaf nodes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Notice that the new residuals are smaller than the previous residuals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XGBoost will build a new tree to fit the new residuals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06" name="Google Shape;130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2644309"/>
            <a:ext cx="5151299" cy="7970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7" name="Google Shape;1307;p106"/>
          <p:cNvSpPr txBox="1"/>
          <p:nvPr/>
        </p:nvSpPr>
        <p:spPr>
          <a:xfrm>
            <a:off x="4892800" y="2588950"/>
            <a:ext cx="726300" cy="907800"/>
          </a:xfrm>
          <a:prstGeom prst="rect">
            <a:avLst/>
          </a:prstGeom>
          <a:noFill/>
          <a:ln w="2857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XGBoost: how it works</a:t>
            </a:r>
            <a:endParaRPr/>
          </a:p>
        </p:txBody>
      </p:sp>
      <p:cxnSp>
        <p:nvCxnSpPr>
          <p:cNvPr id="1313" name="Google Shape;1313;p107"/>
          <p:cNvCxnSpPr>
            <a:stCxn id="1314" idx="2"/>
            <a:endCxn id="1315" idx="0"/>
          </p:cNvCxnSpPr>
          <p:nvPr/>
        </p:nvCxnSpPr>
        <p:spPr>
          <a:xfrm flipH="1">
            <a:off x="1363225" y="3337225"/>
            <a:ext cx="10668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6" name="Google Shape;1316;p107"/>
          <p:cNvCxnSpPr>
            <a:stCxn id="1314" idx="2"/>
            <a:endCxn id="1317" idx="0"/>
          </p:cNvCxnSpPr>
          <p:nvPr/>
        </p:nvCxnSpPr>
        <p:spPr>
          <a:xfrm>
            <a:off x="2430025" y="3337225"/>
            <a:ext cx="10920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18" name="Google Shape;1318;p107"/>
          <p:cNvGrpSpPr/>
          <p:nvPr/>
        </p:nvGrpSpPr>
        <p:grpSpPr>
          <a:xfrm>
            <a:off x="488575" y="1561775"/>
            <a:ext cx="6013625" cy="2917700"/>
            <a:chOff x="2698375" y="1561775"/>
            <a:chExt cx="6013625" cy="2917700"/>
          </a:xfrm>
        </p:grpSpPr>
        <p:grpSp>
          <p:nvGrpSpPr>
            <p:cNvPr id="1319" name="Google Shape;1319;p107"/>
            <p:cNvGrpSpPr/>
            <p:nvPr/>
          </p:nvGrpSpPr>
          <p:grpSpPr>
            <a:xfrm>
              <a:off x="2698375" y="1561775"/>
              <a:ext cx="5861225" cy="2917700"/>
              <a:chOff x="2698375" y="1561775"/>
              <a:chExt cx="5861225" cy="2917700"/>
            </a:xfrm>
          </p:grpSpPr>
          <p:grpSp>
            <p:nvGrpSpPr>
              <p:cNvPr id="1320" name="Google Shape;1320;p107"/>
              <p:cNvGrpSpPr/>
              <p:nvPr/>
            </p:nvGrpSpPr>
            <p:grpSpPr>
              <a:xfrm>
                <a:off x="2698375" y="1561775"/>
                <a:ext cx="5708825" cy="2917700"/>
                <a:chOff x="2698375" y="1561775"/>
                <a:chExt cx="5708825" cy="2917700"/>
              </a:xfrm>
            </p:grpSpPr>
            <p:grpSp>
              <p:nvGrpSpPr>
                <p:cNvPr id="1321" name="Google Shape;1321;p107"/>
                <p:cNvGrpSpPr/>
                <p:nvPr/>
              </p:nvGrpSpPr>
              <p:grpSpPr>
                <a:xfrm>
                  <a:off x="2698375" y="1561775"/>
                  <a:ext cx="5437800" cy="2917700"/>
                  <a:chOff x="2698375" y="1561775"/>
                  <a:chExt cx="5437800" cy="2917700"/>
                </a:xfrm>
              </p:grpSpPr>
              <p:grpSp>
                <p:nvGrpSpPr>
                  <p:cNvPr id="1322" name="Google Shape;1322;p107"/>
                  <p:cNvGrpSpPr/>
                  <p:nvPr/>
                </p:nvGrpSpPr>
                <p:grpSpPr>
                  <a:xfrm>
                    <a:off x="2698375" y="1561775"/>
                    <a:ext cx="5206900" cy="2917700"/>
                    <a:chOff x="2698375" y="1561775"/>
                    <a:chExt cx="5206900" cy="2917700"/>
                  </a:xfrm>
                </p:grpSpPr>
                <p:grpSp>
                  <p:nvGrpSpPr>
                    <p:cNvPr id="1323" name="Google Shape;1323;p107"/>
                    <p:cNvGrpSpPr/>
                    <p:nvPr/>
                  </p:nvGrpSpPr>
                  <p:grpSpPr>
                    <a:xfrm>
                      <a:off x="2698375" y="1561775"/>
                      <a:ext cx="4822525" cy="2917700"/>
                      <a:chOff x="2698375" y="1561775"/>
                      <a:chExt cx="4822525" cy="2917700"/>
                    </a:xfrm>
                  </p:grpSpPr>
                  <p:grpSp>
                    <p:nvGrpSpPr>
                      <p:cNvPr id="1324" name="Google Shape;1324;p107"/>
                      <p:cNvGrpSpPr/>
                      <p:nvPr/>
                    </p:nvGrpSpPr>
                    <p:grpSpPr>
                      <a:xfrm>
                        <a:off x="2763375" y="1637975"/>
                        <a:ext cx="1218900" cy="846800"/>
                        <a:chOff x="3372975" y="1637975"/>
                        <a:chExt cx="1218900" cy="846800"/>
                      </a:xfrm>
                    </p:grpSpPr>
                    <p:sp>
                      <p:nvSpPr>
                        <p:cNvPr id="1325" name="Google Shape;1325;p107"/>
                        <p:cNvSpPr txBox="1"/>
                        <p:nvPr/>
                      </p:nvSpPr>
                      <p:spPr>
                        <a:xfrm>
                          <a:off x="3372975" y="2026675"/>
                          <a:ext cx="1218900" cy="458100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rgbClr val="00B05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0.50</a:t>
                          </a:r>
                          <a:endParaRPr>
                            <a:latin typeface="Avenir"/>
                            <a:ea typeface="Avenir"/>
                            <a:cs typeface="Avenir"/>
                            <a:sym typeface="Avenir"/>
                          </a:endParaRPr>
                        </a:p>
                      </p:txBody>
                    </p:sp>
                    <p:sp>
                      <p:nvSpPr>
                        <p:cNvPr id="1326" name="Google Shape;1326;p107"/>
                        <p:cNvSpPr txBox="1"/>
                        <p:nvPr/>
                      </p:nvSpPr>
                      <p:spPr>
                        <a:xfrm>
                          <a:off x="3452375" y="1637975"/>
                          <a:ext cx="1063200" cy="28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Initial leaf</a:t>
                          </a:r>
                          <a:endParaRPr>
                            <a:latin typeface="Avenir"/>
                            <a:ea typeface="Avenir"/>
                            <a:cs typeface="Avenir"/>
                            <a:sym typeface="Avenir"/>
                          </a:endParaRPr>
                        </a:p>
                      </p:txBody>
                    </p:sp>
                  </p:grpSp>
                  <p:grpSp>
                    <p:nvGrpSpPr>
                      <p:cNvPr id="1327" name="Google Shape;1327;p107"/>
                      <p:cNvGrpSpPr/>
                      <p:nvPr/>
                    </p:nvGrpSpPr>
                    <p:grpSpPr>
                      <a:xfrm>
                        <a:off x="2698375" y="1561775"/>
                        <a:ext cx="4822525" cy="2917700"/>
                        <a:chOff x="3612775" y="1561775"/>
                        <a:chExt cx="4822525" cy="2917700"/>
                      </a:xfrm>
                    </p:grpSpPr>
                    <p:grpSp>
                      <p:nvGrpSpPr>
                        <p:cNvPr id="1328" name="Google Shape;1328;p107"/>
                        <p:cNvGrpSpPr/>
                        <p:nvPr/>
                      </p:nvGrpSpPr>
                      <p:grpSpPr>
                        <a:xfrm>
                          <a:off x="3612775" y="1561775"/>
                          <a:ext cx="4822525" cy="2917700"/>
                          <a:chOff x="3612775" y="1561775"/>
                          <a:chExt cx="4822525" cy="2917700"/>
                        </a:xfrm>
                      </p:grpSpPr>
                      <p:grpSp>
                        <p:nvGrpSpPr>
                          <p:cNvPr id="1329" name="Google Shape;1329;p107"/>
                          <p:cNvGrpSpPr/>
                          <p:nvPr/>
                        </p:nvGrpSpPr>
                        <p:grpSpPr>
                          <a:xfrm>
                            <a:off x="3612775" y="1561775"/>
                            <a:ext cx="4822525" cy="2917700"/>
                            <a:chOff x="3612775" y="1561775"/>
                            <a:chExt cx="4822525" cy="2917700"/>
                          </a:xfrm>
                        </p:grpSpPr>
                        <p:grpSp>
                          <p:nvGrpSpPr>
                            <p:cNvPr id="1330" name="Google Shape;1330;p107"/>
                            <p:cNvGrpSpPr/>
                            <p:nvPr/>
                          </p:nvGrpSpPr>
                          <p:grpSpPr>
                            <a:xfrm>
                              <a:off x="3612775" y="1561775"/>
                              <a:ext cx="4822525" cy="2917700"/>
                              <a:chOff x="3612775" y="1561775"/>
                              <a:chExt cx="4822525" cy="2917700"/>
                            </a:xfrm>
                          </p:grpSpPr>
                          <p:sp>
                            <p:nvSpPr>
                              <p:cNvPr id="1317" name="Google Shape;1317;p107"/>
                              <p:cNvSpPr txBox="1"/>
                              <p:nvPr/>
                            </p:nvSpPr>
                            <p:spPr>
                              <a:xfrm>
                                <a:off x="5771600" y="3679525"/>
                                <a:ext cx="1749300" cy="495900"/>
                              </a:xfrm>
                              <a:prstGeom prst="rect">
                                <a:avLst/>
                              </a:prstGeom>
                              <a:noFill/>
                              <a:ln w="28575" cap="flat" cmpd="sng">
                                <a:solidFill>
                                  <a:srgbClr val="25AAE2"/>
                                </a:solidFill>
                                <a:prstDash val="solid"/>
                                <a:round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ctr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GB">
                                    <a:solidFill>
                                      <a:schemeClr val="dk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0.5,0.5</a:t>
                                </a:r>
                                <a:endParaRPr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331" name="Google Shape;1331;p107"/>
                              <p:cNvGrpSpPr/>
                              <p:nvPr/>
                            </p:nvGrpSpPr>
                            <p:grpSpPr>
                              <a:xfrm>
                                <a:off x="3612775" y="1561775"/>
                                <a:ext cx="4822525" cy="2917700"/>
                                <a:chOff x="3612775" y="1561775"/>
                                <a:chExt cx="4822525" cy="2917700"/>
                              </a:xfrm>
                            </p:grpSpPr>
                            <p:sp>
                              <p:nvSpPr>
                                <p:cNvPr id="1332" name="Google Shape;1332;p107"/>
                                <p:cNvSpPr txBox="1"/>
                                <p:nvPr/>
                              </p:nvSpPr>
                              <p:spPr>
                                <a:xfrm>
                                  <a:off x="3841375" y="4246075"/>
                                  <a:ext cx="1314000" cy="2334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ctr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rPr lang="en-GB">
                                      <a:latin typeface="Avenir"/>
                                      <a:ea typeface="Avenir"/>
                                      <a:cs typeface="Avenir"/>
                                      <a:sym typeface="Avenir"/>
                                    </a:rPr>
                                    <a:t>Output = -2</a:t>
                                  </a:r>
                                  <a:endParaRPr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333" name="Google Shape;1333;p107"/>
                                <p:cNvGrpSpPr/>
                                <p:nvPr/>
                              </p:nvGrpSpPr>
                              <p:grpSpPr>
                                <a:xfrm>
                                  <a:off x="3612775" y="1561775"/>
                                  <a:ext cx="4822525" cy="2613650"/>
                                  <a:chOff x="3612775" y="1561775"/>
                                  <a:chExt cx="4822525" cy="2613650"/>
                                </a:xfrm>
                              </p:grpSpPr>
                              <p:sp>
                                <p:nvSpPr>
                                  <p:cNvPr id="1315" name="Google Shape;1315;p10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612775" y="3679525"/>
                                    <a:ext cx="1749300" cy="495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28575" cap="flat" cmpd="sng">
                                    <a:solidFill>
                                      <a:srgbClr val="25AAE2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ctr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rPr lang="en-GB">
                                        <a:solidFill>
                                          <a:schemeClr val="dk1"/>
                                        </a:solidFill>
                                        <a:latin typeface="Avenir"/>
                                        <a:ea typeface="Avenir"/>
                                        <a:cs typeface="Avenir"/>
                                        <a:sym typeface="Avenir"/>
                                      </a:rPr>
                                      <a:t>-0.5 </a:t>
                                    </a:r>
                                    <a:endParaRPr>
                                      <a:latin typeface="Avenir"/>
                                      <a:ea typeface="Avenir"/>
                                      <a:cs typeface="Avenir"/>
                                      <a:sym typeface="Avenir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334" name="Google Shape;1334;p10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679575" y="1561775"/>
                                    <a:ext cx="3755725" cy="2003300"/>
                                    <a:chOff x="4679575" y="1561775"/>
                                    <a:chExt cx="3755725" cy="2003300"/>
                                  </a:xfrm>
                                </p:grpSpPr>
                                <p:grpSp>
                                  <p:nvGrpSpPr>
                                    <p:cNvPr id="1335" name="Google Shape;1335;p10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79575" y="1561775"/>
                                      <a:ext cx="3755725" cy="1775450"/>
                                      <a:chOff x="4679575" y="1561775"/>
                                      <a:chExt cx="3755725" cy="1775450"/>
                                    </a:xfrm>
                                  </p:grpSpPr>
                                  <p:sp>
                                    <p:nvSpPr>
                                      <p:cNvPr id="1336" name="Google Shape;1336;p107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686000" y="2841325"/>
                                        <a:ext cx="1749300" cy="49590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28575" cap="flat" cmpd="sng">
                                        <a:solidFill>
                                          <a:srgbClr val="25AAE2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ctr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r>
                                          <a:rPr lang="en-GB">
                                            <a:solidFill>
                                              <a:schemeClr val="dk1"/>
                                            </a:solidFill>
                                            <a:latin typeface="Avenir"/>
                                            <a:ea typeface="Avenir"/>
                                            <a:cs typeface="Avenir"/>
                                            <a:sym typeface="Avenir"/>
                                          </a:rPr>
                                          <a:t>-0.5</a:t>
                                        </a:r>
                                        <a:endParaRPr>
                                          <a:latin typeface="Avenir"/>
                                          <a:ea typeface="Avenir"/>
                                          <a:cs typeface="Avenir"/>
                                          <a:sym typeface="Avenir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37" name="Google Shape;1337;p10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679575" y="1561775"/>
                                        <a:ext cx="2881050" cy="1775450"/>
                                        <a:chOff x="4679575" y="1561775"/>
                                        <a:chExt cx="2881050" cy="1775450"/>
                                      </a:xfrm>
                                    </p:grpSpPr>
                                    <p:sp>
                                      <p:nvSpPr>
                                        <p:cNvPr id="1314" name="Google Shape;1314;p107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679575" y="2841325"/>
                                          <a:ext cx="1749300" cy="49590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 cap="flat" cmpd="sng">
                                          <a:solidFill>
                                            <a:srgbClr val="00B050"/>
                                          </a:solidFill>
                                          <a:prstDash val="solid"/>
                                          <a:round/>
                                          <a:headEnd type="none" w="sm" len="sm"/>
                                          <a:tailEnd type="none" w="sm" len="sm"/>
                                        </a:ln>
                                      </p:spPr>
                                      <p:txBody>
                                        <a:bodyPr spcFirstLastPara="1" wrap="square" lIns="91425" tIns="91425" rIns="91425" bIns="91425" anchor="ctr" anchorCtr="0">
                                          <a:noAutofit/>
                                        </a:bodyPr>
                                        <a:lstStyle/>
                                        <a:p>
                                          <a:pPr marL="0" lvl="0" indent="0" algn="ctr" rtl="0"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rPr lang="en-GB">
                                              <a:solidFill>
                                                <a:schemeClr val="dk1"/>
                                              </a:solidFill>
                                              <a:latin typeface="Avenir"/>
                                              <a:ea typeface="Avenir"/>
                                              <a:cs typeface="Avenir"/>
                                              <a:sym typeface="Avenir"/>
                                            </a:rPr>
                                            <a:t>Hours &lt; 5</a:t>
                                          </a:r>
                                          <a:endParaRPr>
                                            <a:latin typeface="Avenir"/>
                                            <a:ea typeface="Avenir"/>
                                            <a:cs typeface="Avenir"/>
                                            <a:sym typeface="Avenir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1338" name="Google Shape;1338;p107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554225" y="1561775"/>
                                          <a:ext cx="2006400" cy="1279550"/>
                                          <a:chOff x="5554225" y="1561775"/>
                                          <a:chExt cx="2006400" cy="1279550"/>
                                        </a:xfrm>
                                      </p:grpSpPr>
                                      <p:cxnSp>
                                        <p:nvCxnSpPr>
                                          <p:cNvPr id="1339" name="Google Shape;1339;p107"/>
                                          <p:cNvCxnSpPr>
                                            <a:stCxn id="1340" idx="2"/>
                                            <a:endCxn id="1336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6544825" y="2499025"/>
                                            <a:ext cx="1015800" cy="34230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w="9525" cap="flat" cmpd="sng">
                                            <a:solidFill>
                                              <a:schemeClr val="dk2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triangle" w="med" len="med"/>
                                          </a:ln>
                                        </p:spPr>
                                      </p:cxnSp>
                                      <p:grpSp>
                                        <p:nvGrpSpPr>
                                          <p:cNvPr id="1341" name="Google Shape;1341;p107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554225" y="1561775"/>
                                            <a:ext cx="1865250" cy="1279550"/>
                                            <a:chOff x="5554225" y="1561775"/>
                                            <a:chExt cx="1865250" cy="1279550"/>
                                          </a:xfrm>
                                        </p:grpSpPr>
                                        <p:cxnSp>
                                          <p:nvCxnSpPr>
                                            <p:cNvPr id="1342" name="Google Shape;1342;p107"/>
                                            <p:cNvCxnSpPr>
                                              <a:stCxn id="1340" idx="2"/>
                                              <a:endCxn id="1314" idx="0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5554225" y="2499025"/>
                                              <a:ext cx="990600" cy="34230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noFill/>
                                            <a:ln w="9525" cap="flat" cmpd="sng">
                                              <a:solidFill>
                                                <a:schemeClr val="dk2"/>
                                              </a:solidFill>
                                              <a:prstDash val="solid"/>
                                              <a:round/>
                                              <a:headEnd type="none" w="med" len="med"/>
                                              <a:tailEnd type="triangle" w="med" len="med"/>
                                            </a:ln>
                                          </p:spPr>
                                        </p:cxnSp>
                                        <p:grpSp>
                                          <p:nvGrpSpPr>
                                            <p:cNvPr id="1343" name="Google Shape;1343;p107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670175" y="1561775"/>
                                              <a:ext cx="1749300" cy="937250"/>
                                              <a:chOff x="5670175" y="1561775"/>
                                              <a:chExt cx="1749300" cy="937250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Google Shape;1340;p107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670175" y="2003125"/>
                                                <a:ext cx="1749300" cy="4959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 w="28575" cap="flat" cmpd="sng">
                                                <a:solidFill>
                                                  <a:srgbClr val="00B050"/>
                                                </a:solidFill>
                                                <a:prstDash val="solid"/>
                                                <a:round/>
                                                <a:headEnd type="none" w="sm" len="sm"/>
                                                <a:tailEnd type="none" w="sm" len="sm"/>
                                              </a:ln>
                                            </p:spPr>
                                            <p:txBody>
                                              <a:bodyPr spcFirstLastPara="1" wrap="square" lIns="91425" tIns="91425" rIns="91425" bIns="91425" anchor="ctr" anchorCtr="0"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lvl="0" indent="0" algn="ctr" rtl="0"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0"/>
                                                  </a:spcAft>
                                                  <a:buNone/>
                                                </a:pPr>
                                                <a:r>
                                                  <a:rPr lang="en-GB">
                                                    <a:latin typeface="Avenir"/>
                                                    <a:ea typeface="Avenir"/>
                                                    <a:cs typeface="Avenir"/>
                                                    <a:sym typeface="Avenir"/>
                                                  </a:rPr>
                                                  <a:t>Hours &lt; 14.5</a:t>
                                                </a:r>
                                                <a:endParaRPr>
                                                  <a:latin typeface="Avenir"/>
                                                  <a:ea typeface="Avenir"/>
                                                  <a:cs typeface="Avenir"/>
                                                  <a:sym typeface="Avenir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4" name="Google Shape;1344;p107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6043175" y="1561775"/>
                                                <a:ext cx="941700" cy="2853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noFill/>
                                              </a:ln>
                                            </p:spPr>
                                            <p:txBody>
                                              <a:bodyPr spcFirstLastPara="1" wrap="square" lIns="91425" tIns="91425" rIns="91425" bIns="91425" anchor="ctr" anchorCtr="0"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lvl="0" indent="0" algn="ctr" rtl="0"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0"/>
                                                  </a:spcAft>
                                                  <a:buNone/>
                                                </a:pPr>
                                                <a:r>
                                                  <a:rPr lang="en-GB">
                                                    <a:latin typeface="Avenir"/>
                                                    <a:ea typeface="Avenir"/>
                                                    <a:cs typeface="Avenir"/>
                                                    <a:sym typeface="Avenir"/>
                                                  </a:rPr>
                                                  <a:t>1st Tree</a:t>
                                                </a:r>
                                                <a:endParaRPr>
                                                  <a:latin typeface="Avenir"/>
                                                  <a:ea typeface="Avenir"/>
                                                  <a:cs typeface="Avenir"/>
                                                  <a:sym typeface="Avenir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</p:grpSp>
                                  </p:grpSp>
                                </p:grpSp>
                                <p:sp>
                                  <p:nvSpPr>
                                    <p:cNvPr id="1345" name="Google Shape;1345;p10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965575" y="3331675"/>
                                      <a:ext cx="1314000" cy="23340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ctr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GB">
                                          <a:latin typeface="Avenir"/>
                                          <a:ea typeface="Avenir"/>
                                          <a:cs typeface="Avenir"/>
                                          <a:sym typeface="Avenir"/>
                                        </a:rPr>
                                        <a:t>Output = -2</a:t>
                                      </a:r>
                                      <a:endParaRPr>
                                        <a:latin typeface="Avenir"/>
                                        <a:ea typeface="Avenir"/>
                                        <a:cs typeface="Avenir"/>
                                        <a:sym typeface="Avenir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1346" name="Google Shape;1346;p107"/>
                            <p:cNvSpPr txBox="1"/>
                            <p:nvPr/>
                          </p:nvSpPr>
                          <p:spPr>
                            <a:xfrm>
                              <a:off x="5974975" y="4246075"/>
                              <a:ext cx="1314000" cy="233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GB"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Output = 2</a:t>
                              </a:r>
                              <a:endParaRPr>
                                <a:latin typeface="Avenir"/>
                                <a:ea typeface="Avenir"/>
                                <a:cs typeface="Avenir"/>
                                <a:sym typeface="Avenir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347" name="Google Shape;1347;p107"/>
                          <p:cNvSpPr/>
                          <p:nvPr/>
                        </p:nvSpPr>
                        <p:spPr>
                          <a:xfrm>
                            <a:off x="5003575" y="2000725"/>
                            <a:ext cx="389400" cy="393600"/>
                          </a:xfrm>
                          <a:prstGeom prst="mathPlus">
                            <a:avLst>
                              <a:gd name="adj1" fmla="val 23520"/>
                            </a:avLst>
                          </a:prstGeom>
                          <a:solidFill>
                            <a:srgbClr val="000000"/>
                          </a:solidFill>
                          <a:ln w="9525" cap="flat" cmpd="sng">
                            <a:solidFill>
                              <a:schemeClr val="dk2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sp>
                      <p:nvSpPr>
                        <p:cNvPr id="1348" name="Google Shape;1348;p107"/>
                        <p:cNvSpPr/>
                        <p:nvPr/>
                      </p:nvSpPr>
                      <p:spPr>
                        <a:xfrm>
                          <a:off x="7518175" y="2000725"/>
                          <a:ext cx="389400" cy="393600"/>
                        </a:xfrm>
                        <a:prstGeom prst="mathPlus">
                          <a:avLst>
                            <a:gd name="adj1" fmla="val 23520"/>
                          </a:avLst>
                        </a:prstGeom>
                        <a:solidFill>
                          <a:srgbClr val="000000"/>
                        </a:solidFill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349" name="Google Shape;1349;p107"/>
                    <p:cNvSpPr txBox="1"/>
                    <p:nvPr/>
                  </p:nvSpPr>
                  <p:spPr>
                    <a:xfrm>
                      <a:off x="6957575" y="1561775"/>
                      <a:ext cx="947700" cy="285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2nd Tree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p:txBody>
                </p:sp>
              </p:grpSp>
              <p:sp>
                <p:nvSpPr>
                  <p:cNvPr id="1350" name="Google Shape;1350;p107"/>
                  <p:cNvSpPr/>
                  <p:nvPr/>
                </p:nvSpPr>
                <p:spPr>
                  <a:xfrm>
                    <a:off x="7746775" y="2000725"/>
                    <a:ext cx="389400" cy="393600"/>
                  </a:xfrm>
                  <a:prstGeom prst="mathPlus">
                    <a:avLst>
                      <a:gd name="adj1" fmla="val 23520"/>
                    </a:avLst>
                  </a:prstGeom>
                  <a:solidFill>
                    <a:srgbClr val="000000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51" name="Google Shape;1351;p107"/>
                <p:cNvSpPr/>
                <p:nvPr/>
              </p:nvSpPr>
              <p:spPr>
                <a:xfrm>
                  <a:off x="8286300" y="2174275"/>
                  <a:ext cx="120900" cy="1116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2" name="Google Shape;1352;p107"/>
              <p:cNvSpPr/>
              <p:nvPr/>
            </p:nvSpPr>
            <p:spPr>
              <a:xfrm>
                <a:off x="8438700" y="2174275"/>
                <a:ext cx="120900" cy="1116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3" name="Google Shape;1353;p107"/>
            <p:cNvSpPr/>
            <p:nvPr/>
          </p:nvSpPr>
          <p:spPr>
            <a:xfrm>
              <a:off x="8591100" y="2174275"/>
              <a:ext cx="120900" cy="111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107"/>
          <p:cNvSpPr txBox="1"/>
          <p:nvPr/>
        </p:nvSpPr>
        <p:spPr>
          <a:xfrm>
            <a:off x="5940000" y="2448525"/>
            <a:ext cx="2866500" cy="1296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XGBoost keeps building trees until the residuals are very small or it has reached the maximum no. of trees specified.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0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31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According to the authors of ‘xgboost’ it ”automatically does parallel computation on a single machine which could be more than 10 times faster than existing gradient boosting packages”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XGBoost scales beyond billions of examples using far fewer resources than existing systems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400"/>
              <a:t>In the words of Tianqi Chen,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“The name xgboost, though, actually refers to the engineering goal to push the limit of computations resources for boosted tree algorithms.”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“A more regularized model formalization to control over-fitting, which gives it better performance”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0" name="Google Shape;1360;p10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71421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e</a:t>
            </a:r>
            <a:r>
              <a:rPr lang="en-GB">
                <a:solidFill>
                  <a:srgbClr val="25AAE2"/>
                </a:solidFill>
              </a:rPr>
              <a:t>X</a:t>
            </a:r>
            <a:r>
              <a:rPr lang="en-GB"/>
              <a:t>treme </a:t>
            </a:r>
            <a:r>
              <a:rPr lang="en-GB">
                <a:solidFill>
                  <a:srgbClr val="25AAE2"/>
                </a:solidFill>
              </a:rPr>
              <a:t>G</a:t>
            </a:r>
            <a:r>
              <a:rPr lang="en-GB"/>
              <a:t>radient </a:t>
            </a:r>
            <a:r>
              <a:rPr lang="en-GB">
                <a:solidFill>
                  <a:srgbClr val="25AAE2"/>
                </a:solidFill>
              </a:rPr>
              <a:t>Boost</a:t>
            </a:r>
            <a:r>
              <a:rPr lang="en-GB"/>
              <a:t>? 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09"/>
          <p:cNvSpPr txBox="1">
            <a:spLocks noGrp="1"/>
          </p:cNvSpPr>
          <p:nvPr>
            <p:ph type="body" idx="2"/>
          </p:nvPr>
        </p:nvSpPr>
        <p:spPr>
          <a:xfrm>
            <a:off x="422025" y="1572375"/>
            <a:ext cx="8384400" cy="24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Read about: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LightGBM framework released by Microsoft Research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CatBoost developed by Yandex Technology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Boosting?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2"/>
          </p:nvPr>
        </p:nvSpPr>
        <p:spPr>
          <a:xfrm>
            <a:off x="422025" y="1572375"/>
            <a:ext cx="5517900" cy="29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ensemble of </a:t>
            </a:r>
            <a:r>
              <a:rPr lang="en-GB">
                <a:solidFill>
                  <a:srgbClr val="25AAE2"/>
                </a:solidFill>
              </a:rPr>
              <a:t>weak</a:t>
            </a:r>
            <a:r>
              <a:rPr lang="en-GB"/>
              <a:t> learners that learn </a:t>
            </a:r>
            <a:r>
              <a:rPr lang="en-GB">
                <a:solidFill>
                  <a:srgbClr val="25AAE2"/>
                </a:solidFill>
              </a:rPr>
              <a:t>sequentially</a:t>
            </a:r>
            <a:endParaRPr>
              <a:solidFill>
                <a:srgbClr val="25AAE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each iteration weights of the samples are adjusted, such that the misclassified samples have a higher weight,  therefore higher chance of getting selected to train the next classifier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Boosting reduces bias and variance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Here B1, B2 and B3 are base learners, and B4 is the boosting ensemble of weak learners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921" y="1572375"/>
            <a:ext cx="1868954" cy="321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10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</p:txBody>
      </p:sp>
      <p:sp>
        <p:nvSpPr>
          <p:cNvPr id="912" name="Google Shape;912;p75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76"/>
          <p:cNvSpPr txBox="1">
            <a:spLocks noGrp="1"/>
          </p:cNvSpPr>
          <p:nvPr>
            <p:ph type="body" idx="2"/>
          </p:nvPr>
        </p:nvSpPr>
        <p:spPr>
          <a:xfrm>
            <a:off x="422025" y="1572375"/>
            <a:ext cx="8384400" cy="30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popularly said in the Machine learning world that, “When in doubt, use </a:t>
            </a:r>
            <a:r>
              <a:rPr lang="en-GB">
                <a:solidFill>
                  <a:srgbClr val="25AAE2"/>
                </a:solidFill>
              </a:rPr>
              <a:t>XGBoost</a:t>
            </a:r>
            <a:r>
              <a:rPr lang="en-GB">
                <a:solidFill>
                  <a:schemeClr val="dk1"/>
                </a:solidFill>
              </a:rPr>
              <a:t>”!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two main reasons for the success and popularity of XGBoost are:</a:t>
            </a:r>
            <a:endParaRPr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>
                <a:solidFill>
                  <a:schemeClr val="dk1"/>
                </a:solidFill>
              </a:rPr>
              <a:t>Execution speed - It is way faster when compared to other boosting implementations.</a:t>
            </a:r>
            <a:endParaRPr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>
                <a:solidFill>
                  <a:schemeClr val="dk1"/>
                </a:solidFill>
              </a:rPr>
              <a:t>Model performance - It is the top performing algorithm for structured datasets for both classification and regression predictive modelling problems.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7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84400" cy="30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XGBoost is eXtreme Gradient Boosting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Developed at the University of Washington as a project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XGBoost is much faster than GBM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XGBoost is a combination of both, hardware and software optimization techniques, to provide better results using less computing resources in a short amount of time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XGBoost is designed to be used with very large and complicated datasets</a:t>
            </a:r>
            <a:endParaRPr/>
          </a:p>
        </p:txBody>
      </p:sp>
      <p:sp>
        <p:nvSpPr>
          <p:cNvPr id="925" name="Google Shape;925;p77"/>
          <p:cNvSpPr txBox="1"/>
          <p:nvPr/>
        </p:nvSpPr>
        <p:spPr>
          <a:xfrm>
            <a:off x="2256225" y="895500"/>
            <a:ext cx="5878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key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8"/>
          <p:cNvSpPr txBox="1">
            <a:spLocks noGrp="1"/>
          </p:cNvSpPr>
          <p:nvPr>
            <p:ph type="body" idx="2"/>
          </p:nvPr>
        </p:nvSpPr>
        <p:spPr>
          <a:xfrm>
            <a:off x="422025" y="1495500"/>
            <a:ext cx="8384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Similar to Gradient Boost		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Regularization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unique decision tree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Approximate Greedy algorithm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Weighted Quantile Sketch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Sparsity-Aware split finding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Parallel learning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Cache-Aware Access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Blocks for Out of Core Computations	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XGBoost: how it works</a:t>
            </a:r>
            <a:endParaRPr/>
          </a:p>
        </p:txBody>
      </p:sp>
      <p:sp>
        <p:nvSpPr>
          <p:cNvPr id="937" name="Google Shape;937;p79"/>
          <p:cNvSpPr txBox="1"/>
          <p:nvPr/>
        </p:nvSpPr>
        <p:spPr>
          <a:xfrm>
            <a:off x="4572000" y="1565100"/>
            <a:ext cx="4234500" cy="2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Sample dataset: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Variable: Pass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Independent Variables: Hours of Study</a:t>
            </a:r>
            <a:endParaRPr/>
          </a:p>
        </p:txBody>
      </p:sp>
      <p:pic>
        <p:nvPicPr>
          <p:cNvPr id="938" name="Google Shape;93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949700"/>
            <a:ext cx="2896880" cy="125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Microsoft Office PowerPoint</Application>
  <PresentationFormat>On-screen Show (16:9)</PresentationFormat>
  <Paragraphs>293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Avenir</vt:lpstr>
      <vt:lpstr>Calibri</vt:lpstr>
      <vt:lpstr>Simple Light</vt:lpstr>
      <vt:lpstr>Supervised Learning Classification</vt:lpstr>
      <vt:lpstr>Agenda</vt:lpstr>
      <vt:lpstr>Boosting</vt:lpstr>
      <vt:lpstr>What is Boosting?   </vt:lpstr>
      <vt:lpstr>XGBoost</vt:lpstr>
      <vt:lpstr>XGBoost </vt:lpstr>
      <vt:lpstr>XGBoost </vt:lpstr>
      <vt:lpstr>XGBoost: key features 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how it works</vt:lpstr>
      <vt:lpstr>XGBoost: key concept</vt:lpstr>
      <vt:lpstr>XGBoost: key concept</vt:lpstr>
      <vt:lpstr>XGBoost: how it works</vt:lpstr>
      <vt:lpstr>XGBoost:  key concept</vt:lpstr>
      <vt:lpstr>XGBoost: how it works</vt:lpstr>
      <vt:lpstr>XGBoost: how it works</vt:lpstr>
      <vt:lpstr>XGBoost:  key concept</vt:lpstr>
      <vt:lpstr>XGBoost: how it works</vt:lpstr>
      <vt:lpstr>XGBoost: key concept</vt:lpstr>
      <vt:lpstr>XGBoost: how it predicts </vt:lpstr>
      <vt:lpstr>XGBoost: how it works</vt:lpstr>
      <vt:lpstr>XGBoost: how it works</vt:lpstr>
      <vt:lpstr>XGBoost: how it works</vt:lpstr>
      <vt:lpstr>XGBoost: how it works</vt:lpstr>
      <vt:lpstr>XGBoost: how it works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Classification</dc:title>
  <cp:lastModifiedBy>Vishnu Murali</cp:lastModifiedBy>
  <cp:revision>2</cp:revision>
  <dcterms:modified xsi:type="dcterms:W3CDTF">2020-12-22T03:48:53Z</dcterms:modified>
</cp:coreProperties>
</file>