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Lst>
  <p:sldSz cx="9144000" cy="5143500" type="screen16x9"/>
  <p:notesSz cx="6858000" cy="9144000"/>
  <p:embeddedFontLst>
    <p:embeddedFont>
      <p:font typeface="Caveat" panose="020B0604020202020204" charset="0"/>
      <p:regular r:id="rId60"/>
      <p:bold r:id="rId61"/>
    </p:embeddedFont>
    <p:embeddedFont>
      <p:font typeface="Calibri" panose="020F0502020204030204" pitchFamily="34"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2DB110-38DB-4DD5-ACF8-180C5AEF61A4}">
  <a:tblStyle styleId="{752DB110-38DB-4DD5-ACF8-180C5AEF61A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7d7fd7b3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7d7fd7b3f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d864c660a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8d864c660a_0_1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3581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d864c660a_0_2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8d864c660a_0_2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5631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8d864c660a_0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8d864c660a_0_2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06814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8d864c660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8d864c660a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403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8b78eb2a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8b78eb2a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9956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bade025c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8bade025c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40391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8b78eb2ad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8b78eb2ad6_0_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1939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c72340a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8c72340a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0858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8b78eb2ad6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8b78eb2ad6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09956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a5c1ac5f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a5c1ac5f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95408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8c77c84462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8c77c84462_1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8b78eb2ad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8b78eb2ad6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48331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b84cd76bd_1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8b84cd76bd_1_7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625667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b84cd76bd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8b84cd76bd_1_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895705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b84cd76bd_1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8b84cd76bd_1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09716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b84cd76bd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8b84cd76bd_1_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87831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8b84cd76bd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8b84cd76bd_1_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6399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8b84cd76bd_1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3" name="Google Shape;283;g8b84cd76bd_1_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42639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8b84cd76bd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8b84cd76bd_1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7190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a5c1ac5f2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a5c1ac5f28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99403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8b78eb2ad6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8b78eb2ad6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7276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8b754dffd9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8b754dffd9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877176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8b84cd76bd_1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8b84cd76bd_1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476621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add3d840be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add3d840be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81903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a58e310b45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ga58e310b45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20452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8b8fa80c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8b8fa80c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514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dd3d840be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add3d840be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7504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b84cd76bd_1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g8b84cd76bd_1_2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464857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8bdfd4045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8bdfd40456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7495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b8fa80c7b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8b8fa80c7b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240472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8b8fa80c7b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8b8fa80c7b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92563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8b8fa80c7b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g8b8fa80c7b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7031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a79b5e6fd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a79b5e6fd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6309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8b8fa80c7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g8b8fa80c7b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040232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a7944062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a79440629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625263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8b8fa80c7b_1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8b8fa80c7b_1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1300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8c77c8446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1" name="Google Shape;421;g8c77c84462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52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8bade025c4_2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g8bade025c4_2_3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8897557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8c77c84462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1" name="Google Shape;451;g8c77c84462_1_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50968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8bade025c4_2_4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g8bade025c4_2_4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67619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8bade025c4_2_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8bade025c4_2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2349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8b8fa80c7b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8b8fa80c7b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50867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79440629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79440629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0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c1d2751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8c1d2751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1695994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a794406291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a794406291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6200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8b8fa80c7b_1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0" name="Google Shape;500;g8b8fa80c7b_1_2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61153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8bade025c4_2_4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6" name="Google Shape;506;g8bade025c4_2_4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99840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8bade025c4_2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2" name="Google Shape;512;g8bade025c4_2_4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36026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8bade025c4_2_4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8" name="Google Shape;518;g8bade025c4_2_4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94104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8bade025c4_2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6" name="Google Shape;526;g8bade025c4_2_4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59210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8bade025c4_2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4" name="Google Shape;534;g8bade025c4_2_4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1155918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a58e310b45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a58e310b45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0904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d864c66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8d864c660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9871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8d864c660a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8d864c660a_0_1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119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d864c660a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8d864c660a_0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1098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d864c660a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8d864c660a_0_1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41536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spcBef>
                <a:spcPts val="0"/>
              </a:spcBef>
              <a:spcAft>
                <a:spcPts val="0"/>
              </a:spcAft>
              <a:buSzPts val="5000"/>
              <a:buNone/>
              <a:defRPr sz="5000" b="1"/>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5" name="Google Shape;15;p2"/>
          <p:cNvSpPr txBox="1">
            <a:spLocks noGrp="1"/>
          </p:cNvSpPr>
          <p:nvPr>
            <p:ph type="subTitle" idx="1"/>
          </p:nvPr>
        </p:nvSpPr>
        <p:spPr>
          <a:xfrm>
            <a:off x="311700" y="2834125"/>
            <a:ext cx="8520600" cy="7926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Clr>
                <a:srgbClr val="666666"/>
              </a:buClr>
              <a:buSzPts val="3400"/>
              <a:buNone/>
              <a:defRPr sz="3400">
                <a:solidFill>
                  <a:srgbClr val="666666"/>
                </a:solidFill>
              </a:defRPr>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
        <p:nvSpPr>
          <p:cNvPr id="16" name="Google Shape;16;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 Content"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3" name="Google Shape;23;p4"/>
          <p:cNvSpPr txBox="1">
            <a:spLocks noGrp="1"/>
          </p:cNvSpPr>
          <p:nvPr>
            <p:ph type="subTitle" idx="1"/>
          </p:nvPr>
        </p:nvSpPr>
        <p:spPr>
          <a:xfrm>
            <a:off x="422025" y="974925"/>
            <a:ext cx="5341200" cy="393600"/>
          </a:xfrm>
          <a:prstGeom prst="rect">
            <a:avLst/>
          </a:prstGeom>
          <a:ln>
            <a:noFill/>
          </a:ln>
        </p:spPr>
        <p:txBody>
          <a:bodyPr spcFirstLastPara="1" wrap="square" lIns="91425" tIns="91425" rIns="91425" bIns="91425" anchor="t" anchorCtr="0">
            <a:noAutofit/>
          </a:bodyPr>
          <a:lstStyle>
            <a:lvl1pPr lvl="0">
              <a:spcBef>
                <a:spcPts val="0"/>
              </a:spcBef>
              <a:spcAft>
                <a:spcPts val="0"/>
              </a:spcAft>
              <a:buNone/>
              <a:defRPr sz="2200">
                <a:solidFill>
                  <a:srgbClr val="000000"/>
                </a:solidFill>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
        <p:nvSpPr>
          <p:cNvPr id="24" name="Google Shape;24;p4"/>
          <p:cNvSpPr txBox="1">
            <a:spLocks noGrp="1"/>
          </p:cNvSpPr>
          <p:nvPr>
            <p:ph type="body" idx="2"/>
          </p:nvPr>
        </p:nvSpPr>
        <p:spPr>
          <a:xfrm>
            <a:off x="422025" y="1571700"/>
            <a:ext cx="7332900" cy="2940000"/>
          </a:xfrm>
          <a:prstGeom prst="rect">
            <a:avLst/>
          </a:prstGeom>
          <a:ln>
            <a:noFill/>
          </a:ln>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 Image + Content">
  <p:cSld name="TITLE_AND_TWO_COLUMNS_1">
    <p:spTree>
      <p:nvGrpSpPr>
        <p:cNvPr id="1" name="Shape 31"/>
        <p:cNvGrpSpPr/>
        <p:nvPr/>
      </p:nvGrpSpPr>
      <p:grpSpPr>
        <a:xfrm>
          <a:off x="0" y="0"/>
          <a:ext cx="0" cy="0"/>
          <a:chOff x="0" y="0"/>
          <a:chExt cx="0" cy="0"/>
        </a:xfrm>
      </p:grpSpPr>
      <p:sp>
        <p:nvSpPr>
          <p:cNvPr id="32" name="Google Shape;32;p6"/>
          <p:cNvSpPr txBox="1">
            <a:spLocks noGrp="1"/>
          </p:cNvSpPr>
          <p:nvPr>
            <p:ph type="body" idx="1"/>
          </p:nvPr>
        </p:nvSpPr>
        <p:spPr>
          <a:xfrm>
            <a:off x="4315125" y="1571700"/>
            <a:ext cx="3999900" cy="3416400"/>
          </a:xfrm>
          <a:prstGeom prst="rect">
            <a:avLst/>
          </a:prstGeom>
          <a:ln>
            <a:noFill/>
          </a:ln>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
        <p:nvSpPr>
          <p:cNvPr id="34" name="Google Shape;34;p6"/>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6"/>
          <p:cNvSpPr txBox="1">
            <a:spLocks noGrp="1"/>
          </p:cNvSpPr>
          <p:nvPr>
            <p:ph type="subTitle" idx="2"/>
          </p:nvPr>
        </p:nvSpPr>
        <p:spPr>
          <a:xfrm>
            <a:off x="422025" y="974925"/>
            <a:ext cx="5341200" cy="39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Want to know more slide">
  <p:cSld name="2_Design">
    <p:spTree>
      <p:nvGrpSpPr>
        <p:cNvPr id="1" name="Shape 46"/>
        <p:cNvGrpSpPr/>
        <p:nvPr/>
      </p:nvGrpSpPr>
      <p:grpSpPr>
        <a:xfrm>
          <a:off x="0" y="0"/>
          <a:ext cx="0" cy="0"/>
          <a:chOff x="0" y="0"/>
          <a:chExt cx="0" cy="0"/>
        </a:xfrm>
      </p:grpSpPr>
      <p:grpSp>
        <p:nvGrpSpPr>
          <p:cNvPr id="47" name="Google Shape;47;p9"/>
          <p:cNvGrpSpPr/>
          <p:nvPr/>
        </p:nvGrpSpPr>
        <p:grpSpPr>
          <a:xfrm>
            <a:off x="0" y="0"/>
            <a:ext cx="381000" cy="1371600"/>
            <a:chOff x="0" y="0"/>
            <a:chExt cx="381000" cy="1371600"/>
          </a:xfrm>
        </p:grpSpPr>
        <p:sp>
          <p:nvSpPr>
            <p:cNvPr id="48" name="Google Shape;48;p9"/>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49" name="Google Shape;49;p9"/>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50" name="Google Shape;50;p9"/>
          <p:cNvPicPr preferRelativeResize="0"/>
          <p:nvPr/>
        </p:nvPicPr>
        <p:blipFill rotWithShape="1">
          <a:blip r:embed="rId2">
            <a:alphaModFix/>
          </a:blip>
          <a:srcRect/>
          <a:stretch/>
        </p:blipFill>
        <p:spPr>
          <a:xfrm>
            <a:off x="8118775" y="103900"/>
            <a:ext cx="914400" cy="914400"/>
          </a:xfrm>
          <a:prstGeom prst="rect">
            <a:avLst/>
          </a:prstGeom>
          <a:noFill/>
          <a:ln>
            <a:noFill/>
          </a:ln>
        </p:spPr>
      </p:pic>
      <p:pic>
        <p:nvPicPr>
          <p:cNvPr id="51" name="Google Shape;51;p9"/>
          <p:cNvPicPr preferRelativeResize="0"/>
          <p:nvPr/>
        </p:nvPicPr>
        <p:blipFill rotWithShape="1">
          <a:blip r:embed="rId3">
            <a:alphaModFix/>
          </a:blip>
          <a:srcRect t="14764" r="12633" b="8176"/>
          <a:stretch/>
        </p:blipFill>
        <p:spPr>
          <a:xfrm>
            <a:off x="422025" y="319000"/>
            <a:ext cx="1379783" cy="733600"/>
          </a:xfrm>
          <a:prstGeom prst="rect">
            <a:avLst/>
          </a:prstGeom>
          <a:noFill/>
          <a:ln>
            <a:noFill/>
          </a:ln>
        </p:spPr>
      </p:pic>
      <p:sp>
        <p:nvSpPr>
          <p:cNvPr id="52" name="Google Shape;52;p9"/>
          <p:cNvSpPr txBox="1">
            <a:spLocks noGrp="1"/>
          </p:cNvSpPr>
          <p:nvPr>
            <p:ph type="subTitle" idx="1"/>
          </p:nvPr>
        </p:nvSpPr>
        <p:spPr>
          <a:xfrm>
            <a:off x="422025" y="974925"/>
            <a:ext cx="5341200" cy="39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53" name="Google Shape;53;p9"/>
          <p:cNvSpPr txBox="1">
            <a:spLocks noGrp="1"/>
          </p:cNvSpPr>
          <p:nvPr>
            <p:ph type="body" idx="2"/>
          </p:nvPr>
        </p:nvSpPr>
        <p:spPr>
          <a:xfrm>
            <a:off x="422025" y="1571700"/>
            <a:ext cx="7332900" cy="29400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Divider" type="secHead">
  <p:cSld name="Section Divi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62572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lease Note Slide">
  <p:cSld name="Please Note Slide">
    <p:spTree>
      <p:nvGrpSpPr>
        <p:cNvPr id="1" name="Shape 41"/>
        <p:cNvGrpSpPr/>
        <p:nvPr/>
      </p:nvGrpSpPr>
      <p:grpSpPr>
        <a:xfrm>
          <a:off x="0" y="0"/>
          <a:ext cx="0" cy="0"/>
          <a:chOff x="0" y="0"/>
          <a:chExt cx="0" cy="0"/>
        </a:xfrm>
      </p:grpSpPr>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pic>
        <p:nvPicPr>
          <p:cNvPr id="43" name="Google Shape;43;p8"/>
          <p:cNvPicPr preferRelativeResize="0"/>
          <p:nvPr/>
        </p:nvPicPr>
        <p:blipFill rotWithShape="1">
          <a:blip r:embed="rId2">
            <a:alphaModFix/>
          </a:blip>
          <a:srcRect l="11594" t="4095" r="10693" b="4688"/>
          <a:stretch/>
        </p:blipFill>
        <p:spPr>
          <a:xfrm>
            <a:off x="422025" y="162950"/>
            <a:ext cx="944050" cy="811975"/>
          </a:xfrm>
          <a:prstGeom prst="rect">
            <a:avLst/>
          </a:prstGeom>
          <a:noFill/>
          <a:ln>
            <a:noFill/>
          </a:ln>
        </p:spPr>
      </p:pic>
      <p:sp>
        <p:nvSpPr>
          <p:cNvPr id="44" name="Google Shape;44;p8"/>
          <p:cNvSpPr txBox="1">
            <a:spLocks noGrp="1"/>
          </p:cNvSpPr>
          <p:nvPr>
            <p:ph type="subTitle" idx="1"/>
          </p:nvPr>
        </p:nvSpPr>
        <p:spPr>
          <a:xfrm>
            <a:off x="422025" y="974925"/>
            <a:ext cx="5341200" cy="4722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45" name="Google Shape;45;p8"/>
          <p:cNvSpPr txBox="1">
            <a:spLocks noGrp="1"/>
          </p:cNvSpPr>
          <p:nvPr>
            <p:ph type="body" idx="2"/>
          </p:nvPr>
        </p:nvSpPr>
        <p:spPr>
          <a:xfrm>
            <a:off x="422025" y="1571700"/>
            <a:ext cx="7332900" cy="29400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spTree>
    <p:extLst>
      <p:ext uri="{BB962C8B-B14F-4D97-AF65-F5344CB8AC3E}">
        <p14:creationId xmlns:p14="http://schemas.microsoft.com/office/powerpoint/2010/main" val="2728426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amp;A">
  <p:cSld name="Q&amp;A">
    <p:spTree>
      <p:nvGrpSpPr>
        <p:cNvPr id="1" name="Shape 62"/>
        <p:cNvGrpSpPr/>
        <p:nvPr/>
      </p:nvGrpSpPr>
      <p:grpSpPr>
        <a:xfrm>
          <a:off x="0" y="0"/>
          <a:ext cx="0" cy="0"/>
          <a:chOff x="0" y="0"/>
          <a:chExt cx="0" cy="0"/>
        </a:xfrm>
      </p:grpSpPr>
      <p:grpSp>
        <p:nvGrpSpPr>
          <p:cNvPr id="63" name="Google Shape;63;p11"/>
          <p:cNvGrpSpPr/>
          <p:nvPr/>
        </p:nvGrpSpPr>
        <p:grpSpPr>
          <a:xfrm>
            <a:off x="0" y="0"/>
            <a:ext cx="381000" cy="1371600"/>
            <a:chOff x="0" y="0"/>
            <a:chExt cx="381000" cy="1371600"/>
          </a:xfrm>
        </p:grpSpPr>
        <p:sp>
          <p:nvSpPr>
            <p:cNvPr id="64" name="Google Shape;64;p11"/>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65" name="Google Shape;65;p11"/>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66" name="Google Shape;66;p11"/>
          <p:cNvPicPr preferRelativeResize="0"/>
          <p:nvPr/>
        </p:nvPicPr>
        <p:blipFill rotWithShape="1">
          <a:blip r:embed="rId2">
            <a:alphaModFix/>
          </a:blip>
          <a:srcRect/>
          <a:stretch/>
        </p:blipFill>
        <p:spPr>
          <a:xfrm>
            <a:off x="8118775" y="103900"/>
            <a:ext cx="914400" cy="914400"/>
          </a:xfrm>
          <a:prstGeom prst="rect">
            <a:avLst/>
          </a:prstGeom>
          <a:noFill/>
          <a:ln>
            <a:noFill/>
          </a:ln>
        </p:spPr>
      </p:pic>
      <p:sp>
        <p:nvSpPr>
          <p:cNvPr id="67" name="Google Shape;67;p11"/>
          <p:cNvSpPr txBox="1">
            <a:spLocks noGrp="1"/>
          </p:cNvSpPr>
          <p:nvPr>
            <p:ph type="subTitle" idx="1"/>
          </p:nvPr>
        </p:nvSpPr>
        <p:spPr>
          <a:xfrm>
            <a:off x="422025" y="974925"/>
            <a:ext cx="5341200" cy="396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68" name="Google Shape;68;p11"/>
          <p:cNvSpPr txBox="1">
            <a:spLocks noGrp="1"/>
          </p:cNvSpPr>
          <p:nvPr>
            <p:ph type="body" idx="2"/>
          </p:nvPr>
        </p:nvSpPr>
        <p:spPr>
          <a:xfrm>
            <a:off x="422025" y="1571700"/>
            <a:ext cx="7332900" cy="2940000"/>
          </a:xfrm>
          <a:prstGeom prst="rect">
            <a:avLst/>
          </a:prstGeom>
          <a:ln>
            <a:noFill/>
          </a:ln>
        </p:spPr>
        <p:txBody>
          <a:bodyPr spcFirstLastPara="1" wrap="square" lIns="91425" tIns="91425" rIns="91425" bIns="91425" anchor="t" anchorCtr="0">
            <a:noAutofit/>
          </a:bodyPr>
          <a:lstStyle>
            <a:lvl1pPr marL="457200" lvl="0" indent="-342900" rtl="0">
              <a:spcBef>
                <a:spcPts val="0"/>
              </a:spcBef>
              <a:spcAft>
                <a:spcPts val="0"/>
              </a:spcAft>
              <a:buSzPts val="1800"/>
              <a:buChar char="●"/>
              <a:defRPr sz="1800"/>
            </a:lvl1pPr>
            <a:lvl2pPr marL="914400" lvl="1" indent="-330200" rtl="0">
              <a:spcBef>
                <a:spcPts val="1600"/>
              </a:spcBef>
              <a:spcAft>
                <a:spcPts val="0"/>
              </a:spcAft>
              <a:buSzPts val="1600"/>
              <a:buChar char="○"/>
              <a:defRPr sz="1600"/>
            </a:lvl2pPr>
            <a:lvl3pPr marL="1371600" lvl="2" indent="-330200" rtl="0">
              <a:spcBef>
                <a:spcPts val="1600"/>
              </a:spcBef>
              <a:spcAft>
                <a:spcPts val="0"/>
              </a:spcAft>
              <a:buSzPts val="1600"/>
              <a:buChar char="■"/>
              <a:defRPr sz="1600"/>
            </a:lvl3pPr>
            <a:lvl4pPr marL="1828800" lvl="3" indent="-330200" rtl="0">
              <a:spcBef>
                <a:spcPts val="1600"/>
              </a:spcBef>
              <a:spcAft>
                <a:spcPts val="0"/>
              </a:spcAft>
              <a:buSzPts val="1600"/>
              <a:buChar char="●"/>
              <a:defRPr sz="1600"/>
            </a:lvl4pPr>
            <a:lvl5pPr marL="2286000" lvl="4" indent="-330200" rtl="0">
              <a:spcBef>
                <a:spcPts val="1600"/>
              </a:spcBef>
              <a:spcAft>
                <a:spcPts val="0"/>
              </a:spcAft>
              <a:buSzPts val="1600"/>
              <a:buChar char="○"/>
              <a:defRPr sz="1600"/>
            </a:lvl5pPr>
            <a:lvl6pPr marL="2743200" lvl="5" indent="-330200" rtl="0">
              <a:spcBef>
                <a:spcPts val="1600"/>
              </a:spcBef>
              <a:spcAft>
                <a:spcPts val="0"/>
              </a:spcAft>
              <a:buSzPts val="1600"/>
              <a:buChar char="■"/>
              <a:defRPr sz="1600"/>
            </a:lvl6pPr>
            <a:lvl7pPr marL="3200400" lvl="6" indent="-330200" rtl="0">
              <a:spcBef>
                <a:spcPts val="1600"/>
              </a:spcBef>
              <a:spcAft>
                <a:spcPts val="0"/>
              </a:spcAft>
              <a:buSzPts val="1600"/>
              <a:buChar char="●"/>
              <a:defRPr sz="1600"/>
            </a:lvl7pPr>
            <a:lvl8pPr marL="3657600" lvl="7" indent="-330200" rtl="0">
              <a:spcBef>
                <a:spcPts val="1600"/>
              </a:spcBef>
              <a:spcAft>
                <a:spcPts val="0"/>
              </a:spcAft>
              <a:buSzPts val="1600"/>
              <a:buChar char="○"/>
              <a:defRPr sz="1600"/>
            </a:lvl8pPr>
            <a:lvl9pPr marL="4114800" lvl="8" indent="-330200" rtl="0">
              <a:spcBef>
                <a:spcPts val="1600"/>
              </a:spcBef>
              <a:spcAft>
                <a:spcPts val="1600"/>
              </a:spcAft>
              <a:buSzPts val="1600"/>
              <a:buChar char="■"/>
              <a:defRPr sz="1600"/>
            </a:lvl9pPr>
          </a:lstStyle>
          <a:p>
            <a:endParaRPr/>
          </a:p>
        </p:txBody>
      </p:sp>
      <p:pic>
        <p:nvPicPr>
          <p:cNvPr id="69" name="Google Shape;69;p11"/>
          <p:cNvPicPr preferRelativeResize="0"/>
          <p:nvPr/>
        </p:nvPicPr>
        <p:blipFill rotWithShape="1">
          <a:blip r:embed="rId3">
            <a:alphaModFix/>
          </a:blip>
          <a:srcRect t="17385" b="22683"/>
          <a:stretch/>
        </p:blipFill>
        <p:spPr>
          <a:xfrm>
            <a:off x="560425" y="294500"/>
            <a:ext cx="1305925" cy="782600"/>
          </a:xfrm>
          <a:prstGeom prst="rect">
            <a:avLst/>
          </a:prstGeom>
          <a:noFill/>
          <a:ln>
            <a:noFill/>
          </a:ln>
        </p:spPr>
      </p:pic>
    </p:spTree>
    <p:extLst>
      <p:ext uri="{BB962C8B-B14F-4D97-AF65-F5344CB8AC3E}">
        <p14:creationId xmlns:p14="http://schemas.microsoft.com/office/powerpoint/2010/main" val="4230008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lide - Content 2 columns" type="twoColTx">
  <p:cSld name="Slide - Content 2 columns">
    <p:spTree>
      <p:nvGrpSpPr>
        <p:cNvPr id="1" name="Shape 25"/>
        <p:cNvGrpSpPr/>
        <p:nvPr/>
      </p:nvGrpSpPr>
      <p:grpSpPr>
        <a:xfrm>
          <a:off x="0" y="0"/>
          <a:ext cx="0" cy="0"/>
          <a:chOff x="0" y="0"/>
          <a:chExt cx="0" cy="0"/>
        </a:xfrm>
      </p:grpSpPr>
      <p:sp>
        <p:nvSpPr>
          <p:cNvPr id="26" name="Google Shape;26;p5"/>
          <p:cNvSpPr txBox="1">
            <a:spLocks noGrp="1"/>
          </p:cNvSpPr>
          <p:nvPr>
            <p:ph type="body" idx="1"/>
          </p:nvPr>
        </p:nvSpPr>
        <p:spPr>
          <a:xfrm>
            <a:off x="4934975" y="1571700"/>
            <a:ext cx="3999900" cy="3416400"/>
          </a:xfrm>
          <a:prstGeom prst="rect">
            <a:avLst/>
          </a:prstGeom>
          <a:ln>
            <a:noFill/>
          </a:ln>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28" name="Google Shape;28;p5"/>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5"/>
          <p:cNvSpPr txBox="1">
            <a:spLocks noGrp="1"/>
          </p:cNvSpPr>
          <p:nvPr>
            <p:ph type="subTitle" idx="2"/>
          </p:nvPr>
        </p:nvSpPr>
        <p:spPr>
          <a:xfrm>
            <a:off x="422025" y="974925"/>
            <a:ext cx="5341200" cy="39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None/>
              <a:defRPr sz="2200">
                <a:solidFill>
                  <a:srgbClr val="000000"/>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30" name="Google Shape;30;p5"/>
          <p:cNvSpPr txBox="1">
            <a:spLocks noGrp="1"/>
          </p:cNvSpPr>
          <p:nvPr>
            <p:ph type="body" idx="3"/>
          </p:nvPr>
        </p:nvSpPr>
        <p:spPr>
          <a:xfrm>
            <a:off x="422025" y="1571700"/>
            <a:ext cx="3999900" cy="2940000"/>
          </a:xfrm>
          <a:prstGeom prst="rect">
            <a:avLst/>
          </a:prstGeom>
          <a:ln>
            <a:noFill/>
          </a:ln>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extLst>
      <p:ext uri="{BB962C8B-B14F-4D97-AF65-F5344CB8AC3E}">
        <p14:creationId xmlns:p14="http://schemas.microsoft.com/office/powerpoint/2010/main" val="123113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SzPts val="16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3" name="Google Shape;7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82083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Avenir"/>
              <a:buNone/>
              <a:defRPr sz="2800">
                <a:solidFill>
                  <a:schemeClr val="dk1"/>
                </a:solidFill>
                <a:latin typeface="Avenir"/>
                <a:ea typeface="Avenir"/>
                <a:cs typeface="Avenir"/>
                <a:sym typeface="Avenir"/>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SzPts val="1600"/>
              <a:buFont typeface="Avenir"/>
              <a:buChar char="●"/>
              <a:defRPr sz="1600">
                <a:latin typeface="Avenir"/>
                <a:ea typeface="Avenir"/>
                <a:cs typeface="Avenir"/>
                <a:sym typeface="Avenir"/>
              </a:defRPr>
            </a:lvl1pPr>
            <a:lvl2pPr marL="914400" lvl="1" indent="-317500">
              <a:lnSpc>
                <a:spcPct val="115000"/>
              </a:lnSpc>
              <a:spcBef>
                <a:spcPts val="1600"/>
              </a:spcBef>
              <a:spcAft>
                <a:spcPts val="0"/>
              </a:spcAft>
              <a:buSzPts val="1400"/>
              <a:buFont typeface="Avenir"/>
              <a:buChar char="○"/>
              <a:defRPr>
                <a:latin typeface="Avenir"/>
                <a:ea typeface="Avenir"/>
                <a:cs typeface="Avenir"/>
                <a:sym typeface="Avenir"/>
              </a:defRPr>
            </a:lvl2pPr>
            <a:lvl3pPr marL="1371600" lvl="2" indent="-317500">
              <a:lnSpc>
                <a:spcPct val="115000"/>
              </a:lnSpc>
              <a:spcBef>
                <a:spcPts val="1600"/>
              </a:spcBef>
              <a:spcAft>
                <a:spcPts val="0"/>
              </a:spcAft>
              <a:buSzPts val="1400"/>
              <a:buFont typeface="Avenir"/>
              <a:buChar char="■"/>
              <a:defRPr>
                <a:latin typeface="Avenir"/>
                <a:ea typeface="Avenir"/>
                <a:cs typeface="Avenir"/>
                <a:sym typeface="Avenir"/>
              </a:defRPr>
            </a:lvl3pPr>
            <a:lvl4pPr marL="1828800" lvl="3" indent="-317500">
              <a:lnSpc>
                <a:spcPct val="115000"/>
              </a:lnSpc>
              <a:spcBef>
                <a:spcPts val="1600"/>
              </a:spcBef>
              <a:spcAft>
                <a:spcPts val="0"/>
              </a:spcAft>
              <a:buSzPts val="1400"/>
              <a:buFont typeface="Avenir"/>
              <a:buChar char="●"/>
              <a:defRPr>
                <a:latin typeface="Avenir"/>
                <a:ea typeface="Avenir"/>
                <a:cs typeface="Avenir"/>
                <a:sym typeface="Avenir"/>
              </a:defRPr>
            </a:lvl4pPr>
            <a:lvl5pPr marL="2286000" lvl="4" indent="-317500">
              <a:lnSpc>
                <a:spcPct val="115000"/>
              </a:lnSpc>
              <a:spcBef>
                <a:spcPts val="1600"/>
              </a:spcBef>
              <a:spcAft>
                <a:spcPts val="0"/>
              </a:spcAft>
              <a:buSzPts val="1400"/>
              <a:buFont typeface="Avenir"/>
              <a:buChar char="○"/>
              <a:defRPr>
                <a:latin typeface="Avenir"/>
                <a:ea typeface="Avenir"/>
                <a:cs typeface="Avenir"/>
                <a:sym typeface="Avenir"/>
              </a:defRPr>
            </a:lvl5pPr>
            <a:lvl6pPr marL="2743200" lvl="5" indent="-317500">
              <a:lnSpc>
                <a:spcPct val="115000"/>
              </a:lnSpc>
              <a:spcBef>
                <a:spcPts val="1600"/>
              </a:spcBef>
              <a:spcAft>
                <a:spcPts val="0"/>
              </a:spcAft>
              <a:buSzPts val="1400"/>
              <a:buFont typeface="Avenir"/>
              <a:buChar char="■"/>
              <a:defRPr>
                <a:latin typeface="Avenir"/>
                <a:ea typeface="Avenir"/>
                <a:cs typeface="Avenir"/>
                <a:sym typeface="Avenir"/>
              </a:defRPr>
            </a:lvl6pPr>
            <a:lvl7pPr marL="3200400" lvl="6" indent="-317500">
              <a:lnSpc>
                <a:spcPct val="115000"/>
              </a:lnSpc>
              <a:spcBef>
                <a:spcPts val="1600"/>
              </a:spcBef>
              <a:spcAft>
                <a:spcPts val="0"/>
              </a:spcAft>
              <a:buSzPts val="1400"/>
              <a:buFont typeface="Avenir"/>
              <a:buChar char="●"/>
              <a:defRPr>
                <a:latin typeface="Avenir"/>
                <a:ea typeface="Avenir"/>
                <a:cs typeface="Avenir"/>
                <a:sym typeface="Avenir"/>
              </a:defRPr>
            </a:lvl7pPr>
            <a:lvl8pPr marL="3657600" lvl="7" indent="-317500">
              <a:lnSpc>
                <a:spcPct val="115000"/>
              </a:lnSpc>
              <a:spcBef>
                <a:spcPts val="1600"/>
              </a:spcBef>
              <a:spcAft>
                <a:spcPts val="0"/>
              </a:spcAft>
              <a:buSzPts val="1400"/>
              <a:buFont typeface="Avenir"/>
              <a:buChar char="○"/>
              <a:defRPr>
                <a:latin typeface="Avenir"/>
                <a:ea typeface="Avenir"/>
                <a:cs typeface="Avenir"/>
                <a:sym typeface="Avenir"/>
              </a:defRPr>
            </a:lvl8pPr>
            <a:lvl9pPr marL="4114800" lvl="8" indent="-317500">
              <a:lnSpc>
                <a:spcPct val="115000"/>
              </a:lnSpc>
              <a:spcBef>
                <a:spcPts val="1600"/>
              </a:spcBef>
              <a:spcAft>
                <a:spcPts val="1600"/>
              </a:spcAft>
              <a:buSzPts val="1400"/>
              <a:buFont typeface="Avenir"/>
              <a:buChar char="■"/>
              <a:defRPr>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grpSp>
        <p:nvGrpSpPr>
          <p:cNvPr id="9" name="Google Shape;9;p1"/>
          <p:cNvGrpSpPr/>
          <p:nvPr/>
        </p:nvGrpSpPr>
        <p:grpSpPr>
          <a:xfrm>
            <a:off x="0" y="0"/>
            <a:ext cx="381000" cy="1371600"/>
            <a:chOff x="0" y="0"/>
            <a:chExt cx="381000" cy="1371600"/>
          </a:xfrm>
        </p:grpSpPr>
        <p:sp>
          <p:nvSpPr>
            <p:cNvPr id="10" name="Google Shape;10;p1"/>
            <p:cNvSpPr/>
            <p:nvPr/>
          </p:nvSpPr>
          <p:spPr>
            <a:xfrm>
              <a:off x="0" y="0"/>
              <a:ext cx="381000" cy="685800"/>
            </a:xfrm>
            <a:prstGeom prst="rect">
              <a:avLst/>
            </a:prstGeom>
            <a:solidFill>
              <a:srgbClr val="0F75B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1" name="Google Shape;11;p1"/>
            <p:cNvSpPr/>
            <p:nvPr/>
          </p:nvSpPr>
          <p:spPr>
            <a:xfrm>
              <a:off x="0" y="685800"/>
              <a:ext cx="381000" cy="685800"/>
            </a:xfrm>
            <a:prstGeom prst="rect">
              <a:avLst/>
            </a:prstGeom>
            <a:solidFill>
              <a:srgbClr val="25AAE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grpSp>
      <p:pic>
        <p:nvPicPr>
          <p:cNvPr id="12" name="Google Shape;12;p1"/>
          <p:cNvPicPr preferRelativeResize="0"/>
          <p:nvPr/>
        </p:nvPicPr>
        <p:blipFill rotWithShape="1">
          <a:blip r:embed="rId11">
            <a:alphaModFix/>
          </a:blip>
          <a:srcRect/>
          <a:stretch/>
        </p:blipFill>
        <p:spPr>
          <a:xfrm>
            <a:off x="8118775" y="103900"/>
            <a:ext cx="914400" cy="9144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61" r:id="rId5"/>
    <p:sldLayoutId id="2147483662" r:id="rId6"/>
    <p:sldLayoutId id="2147483663" r:id="rId7"/>
    <p:sldLayoutId id="2147483664" r:id="rId8"/>
    <p:sldLayoutId id="214748366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2.png"/><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3.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5.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5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4"/>
          <p:cNvSpPr txBox="1">
            <a:spLocks noGrp="1"/>
          </p:cNvSpPr>
          <p:nvPr>
            <p:ph type="ctrTitle"/>
          </p:nvPr>
        </p:nvSpPr>
        <p:spPr>
          <a:xfrm>
            <a:off x="240027" y="2701636"/>
            <a:ext cx="8520546" cy="8319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Introduction to Statistics</a:t>
            </a:r>
            <a:endParaRPr dirty="0"/>
          </a:p>
        </p:txBody>
      </p:sp>
      <p:sp>
        <p:nvSpPr>
          <p:cNvPr id="81" name="Google Shape;81;p14"/>
          <p:cNvSpPr txBox="1">
            <a:spLocks noGrp="1"/>
          </p:cNvSpPr>
          <p:nvPr>
            <p:ph type="ctrTitle"/>
          </p:nvPr>
        </p:nvSpPr>
        <p:spPr>
          <a:xfrm>
            <a:off x="723450" y="955313"/>
            <a:ext cx="7553700" cy="163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smtClean="0">
                <a:solidFill>
                  <a:schemeClr val="bg1">
                    <a:lumMod val="50000"/>
                  </a:schemeClr>
                </a:solidFill>
              </a:rPr>
              <a:t>Descriptive statistics and Probability</a:t>
            </a:r>
            <a:endParaRPr sz="4000"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Skewness and kurtosis </a:t>
            </a:r>
            <a:endParaRPr/>
          </a:p>
        </p:txBody>
      </p:sp>
      <p:graphicFrame>
        <p:nvGraphicFramePr>
          <p:cNvPr id="168" name="Google Shape;168;p26"/>
          <p:cNvGraphicFramePr/>
          <p:nvPr/>
        </p:nvGraphicFramePr>
        <p:xfrm>
          <a:off x="1039613" y="1627575"/>
          <a:ext cx="7064750" cy="2728600"/>
        </p:xfrm>
        <a:graphic>
          <a:graphicData uri="http://schemas.openxmlformats.org/drawingml/2006/table">
            <a:tbl>
              <a:tblPr>
                <a:noFill/>
                <a:tableStyleId>{752DB110-38DB-4DD5-ACF8-180C5AEF61A4}</a:tableStyleId>
              </a:tblPr>
              <a:tblGrid>
                <a:gridCol w="1779000">
                  <a:extLst>
                    <a:ext uri="{9D8B030D-6E8A-4147-A177-3AD203B41FA5}">
                      <a16:colId xmlns:a16="http://schemas.microsoft.com/office/drawing/2014/main" val="20000"/>
                    </a:ext>
                  </a:extLst>
                </a:gridCol>
                <a:gridCol w="5285750">
                  <a:extLst>
                    <a:ext uri="{9D8B030D-6E8A-4147-A177-3AD203B41FA5}">
                      <a16:colId xmlns:a16="http://schemas.microsoft.com/office/drawing/2014/main" val="20001"/>
                    </a:ext>
                  </a:extLst>
                </a:gridCol>
              </a:tblGrid>
              <a:tr h="860550">
                <a:tc>
                  <a:txBody>
                    <a:bodyPr/>
                    <a:lstStyle/>
                    <a:p>
                      <a:pPr marL="0" lvl="0" indent="0" algn="ctr" rtl="0">
                        <a:spcBef>
                          <a:spcPts val="0"/>
                        </a:spcBef>
                        <a:spcAft>
                          <a:spcPts val="0"/>
                        </a:spcAft>
                        <a:buNone/>
                      </a:pP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Description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60550">
                <a:tc>
                  <a:txBody>
                    <a:bodyPr/>
                    <a:lstStyle/>
                    <a:p>
                      <a:pPr marL="0" lvl="0" indent="0" algn="ctr" rtl="0">
                        <a:spcBef>
                          <a:spcPts val="0"/>
                        </a:spcBef>
                        <a:spcAft>
                          <a:spcPts val="0"/>
                        </a:spcAft>
                        <a:buNone/>
                      </a:pPr>
                      <a:r>
                        <a:rPr lang="en-GB">
                          <a:solidFill>
                            <a:schemeClr val="dk1"/>
                          </a:solidFill>
                          <a:latin typeface="Avenir"/>
                          <a:ea typeface="Avenir"/>
                          <a:cs typeface="Avenir"/>
                          <a:sym typeface="Avenir"/>
                        </a:rPr>
                        <a:t>Skewness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Lack of </a:t>
                      </a:r>
                      <a:r>
                        <a:rPr lang="en-GB">
                          <a:solidFill>
                            <a:srgbClr val="222222"/>
                          </a:solidFill>
                          <a:latin typeface="Avenir"/>
                          <a:ea typeface="Avenir"/>
                          <a:cs typeface="Avenir"/>
                          <a:sym typeface="Avenir"/>
                        </a:rPr>
                        <a:t>symmetry or departure from symmetry</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07500">
                <a:tc>
                  <a:txBody>
                    <a:bodyPr/>
                    <a:lstStyle/>
                    <a:p>
                      <a:pPr marL="0" lvl="0" indent="0" algn="ctr" rtl="0">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Kurtosis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solidFill>
                            <a:srgbClr val="222222"/>
                          </a:solidFill>
                          <a:latin typeface="Avenir"/>
                          <a:ea typeface="Avenir"/>
                          <a:cs typeface="Avenir"/>
                          <a:sym typeface="Avenir"/>
                        </a:rPr>
                        <a:t>Measures the peakedness of the distribution. In other words, defines how the tails of the distribution differ from the normal distribution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47308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Covariance and correlation</a:t>
            </a:r>
            <a:endParaRPr/>
          </a:p>
        </p:txBody>
      </p:sp>
      <p:graphicFrame>
        <p:nvGraphicFramePr>
          <p:cNvPr id="174" name="Google Shape;174;p27"/>
          <p:cNvGraphicFramePr/>
          <p:nvPr/>
        </p:nvGraphicFramePr>
        <p:xfrm>
          <a:off x="1039613" y="1617425"/>
          <a:ext cx="7064750" cy="2728600"/>
        </p:xfrm>
        <a:graphic>
          <a:graphicData uri="http://schemas.openxmlformats.org/drawingml/2006/table">
            <a:tbl>
              <a:tblPr>
                <a:noFill/>
                <a:tableStyleId>{752DB110-38DB-4DD5-ACF8-180C5AEF61A4}</a:tableStyleId>
              </a:tblPr>
              <a:tblGrid>
                <a:gridCol w="1779000">
                  <a:extLst>
                    <a:ext uri="{9D8B030D-6E8A-4147-A177-3AD203B41FA5}">
                      <a16:colId xmlns:a16="http://schemas.microsoft.com/office/drawing/2014/main" val="20000"/>
                    </a:ext>
                  </a:extLst>
                </a:gridCol>
                <a:gridCol w="5285750">
                  <a:extLst>
                    <a:ext uri="{9D8B030D-6E8A-4147-A177-3AD203B41FA5}">
                      <a16:colId xmlns:a16="http://schemas.microsoft.com/office/drawing/2014/main" val="20001"/>
                    </a:ext>
                  </a:extLst>
                </a:gridCol>
              </a:tblGrid>
              <a:tr h="860550">
                <a:tc>
                  <a:txBody>
                    <a:bodyPr/>
                    <a:lstStyle/>
                    <a:p>
                      <a:pPr marL="0" lvl="0" indent="0" algn="ctr" rtl="0">
                        <a:spcBef>
                          <a:spcPts val="0"/>
                        </a:spcBef>
                        <a:spcAft>
                          <a:spcPts val="0"/>
                        </a:spcAft>
                        <a:buNone/>
                      </a:pP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Description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60550">
                <a:tc>
                  <a:txBody>
                    <a:bodyPr/>
                    <a:lstStyle/>
                    <a:p>
                      <a:pPr marL="0" lvl="0" indent="0" algn="ctr" rtl="0">
                        <a:spcBef>
                          <a:spcPts val="0"/>
                        </a:spcBef>
                        <a:spcAft>
                          <a:spcPts val="0"/>
                        </a:spcAft>
                        <a:buNone/>
                      </a:pPr>
                      <a:r>
                        <a:rPr lang="en-GB">
                          <a:latin typeface="Avenir"/>
                          <a:ea typeface="Avenir"/>
                          <a:cs typeface="Avenir"/>
                          <a:sym typeface="Avenir"/>
                        </a:rPr>
                        <a:t>Covariance</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Tells whether two variable are related or not and gives the direction of the relationship (positive/negative)</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07500">
                <a:tc>
                  <a:txBody>
                    <a:bodyPr/>
                    <a:lstStyle/>
                    <a:p>
                      <a:pPr marL="0" lvl="0" indent="0" algn="ctr" rtl="0">
                        <a:spcBef>
                          <a:spcPts val="0"/>
                        </a:spcBef>
                        <a:spcAft>
                          <a:spcPts val="0"/>
                        </a:spcAft>
                        <a:buNone/>
                      </a:pPr>
                      <a:r>
                        <a:rPr lang="en-GB">
                          <a:latin typeface="Avenir"/>
                          <a:ea typeface="Avenir"/>
                          <a:cs typeface="Avenir"/>
                          <a:sym typeface="Avenir"/>
                        </a:rPr>
                        <a:t>Correlation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457200" lvl="0" indent="0" algn="ctr" rtl="0">
                        <a:spcBef>
                          <a:spcPts val="0"/>
                        </a:spcBef>
                        <a:spcAft>
                          <a:spcPts val="0"/>
                        </a:spcAft>
                        <a:buNone/>
                      </a:pPr>
                      <a:r>
                        <a:rPr lang="en-GB">
                          <a:solidFill>
                            <a:schemeClr val="dk1"/>
                          </a:solidFill>
                          <a:latin typeface="Avenir"/>
                          <a:ea typeface="Avenir"/>
                          <a:cs typeface="Avenir"/>
                          <a:sym typeface="Avenir"/>
                        </a:rPr>
                        <a:t>Tells whether two variable are related and along with the direction of the relationship (positive/negative), it tells how strong the relationship is</a:t>
                      </a:r>
                      <a:endParaRPr>
                        <a:solidFill>
                          <a:schemeClr val="dk1"/>
                        </a:solidFill>
                        <a:highlight>
                          <a:schemeClr val="lt1"/>
                        </a:highlight>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693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Introduction to Probability </a:t>
            </a:r>
            <a:endParaRPr/>
          </a:p>
        </p:txBody>
      </p:sp>
    </p:spTree>
    <p:extLst>
      <p:ext uri="{BB962C8B-B14F-4D97-AF65-F5344CB8AC3E}">
        <p14:creationId xmlns:p14="http://schemas.microsoft.com/office/powerpoint/2010/main" val="1438888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a:t>
            </a:r>
            <a:endParaRPr/>
          </a:p>
        </p:txBody>
      </p:sp>
      <p:sp>
        <p:nvSpPr>
          <p:cNvPr id="185" name="Google Shape;185;p29"/>
          <p:cNvSpPr txBox="1">
            <a:spLocks noGrp="1"/>
          </p:cNvSpPr>
          <p:nvPr>
            <p:ph type="body" idx="2"/>
          </p:nvPr>
        </p:nvSpPr>
        <p:spPr>
          <a:xfrm>
            <a:off x="422025" y="1571700"/>
            <a:ext cx="8397900" cy="294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An experiment is procedure that can be repeated umpteenth times, having a set of possible outcomes.</a:t>
            </a:r>
            <a:endParaRPr/>
          </a:p>
          <a:p>
            <a:pPr marL="0" lvl="0" indent="0" algn="l" rtl="0">
              <a:lnSpc>
                <a:spcPct val="150000"/>
              </a:lnSpc>
              <a:spcBef>
                <a:spcPts val="0"/>
              </a:spcBef>
              <a:spcAft>
                <a:spcPts val="0"/>
              </a:spcAft>
              <a:buNone/>
            </a:pPr>
            <a:endParaRPr/>
          </a:p>
          <a:p>
            <a:pPr marL="0" lvl="0" indent="0" algn="l" rtl="0">
              <a:lnSpc>
                <a:spcPct val="150000"/>
              </a:lnSpc>
              <a:spcBef>
                <a:spcPts val="0"/>
              </a:spcBef>
              <a:spcAft>
                <a:spcPts val="0"/>
              </a:spcAft>
              <a:buNone/>
            </a:pPr>
            <a:r>
              <a:rPr lang="en-GB"/>
              <a:t>For example:</a:t>
            </a:r>
            <a:endParaRPr/>
          </a:p>
          <a:p>
            <a:pPr marL="914400" lvl="1" indent="-317500" algn="l" rtl="0">
              <a:lnSpc>
                <a:spcPct val="150000"/>
              </a:lnSpc>
              <a:spcBef>
                <a:spcPts val="0"/>
              </a:spcBef>
              <a:spcAft>
                <a:spcPts val="0"/>
              </a:spcAft>
              <a:buSzPts val="1400"/>
              <a:buChar char="○"/>
            </a:pPr>
            <a:r>
              <a:rPr lang="en-GB"/>
              <a:t>The result of rolling a die is either 1 or 2 or 3 or 4 or 5 or 6</a:t>
            </a:r>
            <a:endParaRPr/>
          </a:p>
          <a:p>
            <a:pPr marL="914400" lvl="1" indent="-317500" algn="l" rtl="0">
              <a:lnSpc>
                <a:spcPct val="150000"/>
              </a:lnSpc>
              <a:spcBef>
                <a:spcPts val="0"/>
              </a:spcBef>
              <a:spcAft>
                <a:spcPts val="0"/>
              </a:spcAft>
              <a:buSzPts val="1400"/>
              <a:buChar char="○"/>
            </a:pPr>
            <a:r>
              <a:rPr lang="en-GB"/>
              <a:t>Measuring height of a person</a:t>
            </a:r>
            <a:endParaRPr/>
          </a:p>
          <a:p>
            <a:pPr marL="914400" lvl="1" indent="-317500" algn="l" rtl="0">
              <a:lnSpc>
                <a:spcPct val="150000"/>
              </a:lnSpc>
              <a:spcBef>
                <a:spcPts val="0"/>
              </a:spcBef>
              <a:spcAft>
                <a:spcPts val="0"/>
              </a:spcAft>
              <a:buSzPts val="1400"/>
              <a:buChar char="○"/>
            </a:pPr>
            <a:r>
              <a:rPr lang="en-GB">
                <a:solidFill>
                  <a:schemeClr val="dk1"/>
                </a:solidFill>
              </a:rPr>
              <a:t>The result of tossing a coin is either head or tail</a:t>
            </a:r>
            <a:endParaRPr/>
          </a:p>
          <a:p>
            <a:pPr marL="0" lvl="0" indent="0" algn="l" rtl="0">
              <a:spcBef>
                <a:spcPts val="0"/>
              </a:spcBef>
              <a:spcAft>
                <a:spcPts val="1600"/>
              </a:spcAft>
              <a:buNone/>
            </a:pPr>
            <a:endParaRPr/>
          </a:p>
        </p:txBody>
      </p:sp>
      <p:pic>
        <p:nvPicPr>
          <p:cNvPr id="186" name="Google Shape;186;p29"/>
          <p:cNvPicPr preferRelativeResize="0"/>
          <p:nvPr/>
        </p:nvPicPr>
        <p:blipFill>
          <a:blip r:embed="rId3">
            <a:alphaModFix/>
          </a:blip>
          <a:stretch>
            <a:fillRect/>
          </a:stretch>
        </p:blipFill>
        <p:spPr>
          <a:xfrm>
            <a:off x="5872175" y="3320650"/>
            <a:ext cx="2706700" cy="132755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127635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Trial of an experiment</a:t>
            </a:r>
            <a:endParaRPr/>
          </a:p>
        </p:txBody>
      </p:sp>
      <p:sp>
        <p:nvSpPr>
          <p:cNvPr id="192" name="Google Shape;192;p30"/>
          <p:cNvSpPr txBox="1">
            <a:spLocks noGrp="1"/>
          </p:cNvSpPr>
          <p:nvPr>
            <p:ph type="body" idx="2"/>
          </p:nvPr>
        </p:nvSpPr>
        <p:spPr>
          <a:xfrm>
            <a:off x="422025" y="1571700"/>
            <a:ext cx="8397900" cy="29400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000000"/>
              </a:buClr>
              <a:buSzPts val="1600"/>
              <a:buFont typeface="Avenir"/>
              <a:buChar char="●"/>
            </a:pPr>
            <a:r>
              <a:rPr lang="en-GB"/>
              <a:t>A trial of an experiment is performing the experiment once</a:t>
            </a:r>
            <a:endParaRPr/>
          </a:p>
          <a:p>
            <a:pPr marL="457200" lvl="0" indent="-330200" algn="l" rtl="0">
              <a:lnSpc>
                <a:spcPct val="100000"/>
              </a:lnSpc>
              <a:spcBef>
                <a:spcPts val="4000"/>
              </a:spcBef>
              <a:spcAft>
                <a:spcPts val="0"/>
              </a:spcAft>
              <a:buClr>
                <a:srgbClr val="000000"/>
              </a:buClr>
              <a:buSzPts val="1600"/>
              <a:buFont typeface="Avenir"/>
              <a:buChar char="●"/>
            </a:pPr>
            <a:r>
              <a:rPr lang="en-GB"/>
              <a:t>‘n’ trials imply the experiment is performed ‘n’ times</a:t>
            </a:r>
            <a:endParaRPr/>
          </a:p>
          <a:p>
            <a:pPr marL="457200" lvl="0" indent="-330200" algn="l" rtl="0">
              <a:lnSpc>
                <a:spcPct val="100000"/>
              </a:lnSpc>
              <a:spcBef>
                <a:spcPts val="4000"/>
              </a:spcBef>
              <a:spcAft>
                <a:spcPts val="0"/>
              </a:spcAft>
              <a:buClr>
                <a:srgbClr val="000000"/>
              </a:buClr>
              <a:buSzPts val="1600"/>
              <a:buFont typeface="Avenir"/>
              <a:buChar char="●"/>
            </a:pPr>
            <a:r>
              <a:rPr lang="en-GB"/>
              <a:t>Trials can either be sequential or simultaneous</a:t>
            </a:r>
            <a:endParaRPr/>
          </a:p>
          <a:p>
            <a:pPr marL="0" lvl="0" indent="0" algn="l" rtl="0">
              <a:lnSpc>
                <a:spcPct val="100000"/>
              </a:lnSpc>
              <a:spcBef>
                <a:spcPts val="4000"/>
              </a:spcBef>
              <a:spcAft>
                <a:spcPts val="0"/>
              </a:spcAft>
              <a:buNone/>
            </a:pPr>
            <a:endParaRPr/>
          </a:p>
          <a:p>
            <a:pPr marL="0" lvl="0" indent="0" algn="l" rtl="0">
              <a:lnSpc>
                <a:spcPct val="100000"/>
              </a:lnSpc>
              <a:spcBef>
                <a:spcPts val="0"/>
              </a:spcBef>
              <a:spcAft>
                <a:spcPts val="0"/>
              </a:spcAft>
              <a:buNone/>
            </a:pPr>
            <a:endParaRPr sz="1800"/>
          </a:p>
          <a:p>
            <a:pPr marL="0" lvl="0" indent="0" algn="l" rtl="0">
              <a:spcBef>
                <a:spcPts val="0"/>
              </a:spcBef>
              <a:spcAft>
                <a:spcPts val="0"/>
              </a:spcAft>
              <a:buNone/>
            </a:pPr>
            <a:endParaRPr/>
          </a:p>
          <a:p>
            <a:pPr marL="0" lvl="0" indent="0" algn="l" rtl="0">
              <a:spcBef>
                <a:spcPts val="1600"/>
              </a:spcBef>
              <a:spcAft>
                <a:spcPts val="1600"/>
              </a:spcAft>
              <a:buNone/>
            </a:pPr>
            <a:endParaRPr/>
          </a:p>
        </p:txBody>
      </p:sp>
    </p:spTree>
    <p:extLst>
      <p:ext uri="{BB962C8B-B14F-4D97-AF65-F5344CB8AC3E}">
        <p14:creationId xmlns:p14="http://schemas.microsoft.com/office/powerpoint/2010/main" val="409830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Experiment</a:t>
            </a:r>
            <a:endParaRPr/>
          </a:p>
        </p:txBody>
      </p:sp>
      <p:sp>
        <p:nvSpPr>
          <p:cNvPr id="198" name="Google Shape;198;p31"/>
          <p:cNvSpPr txBox="1">
            <a:spLocks noGrp="1"/>
          </p:cNvSpPr>
          <p:nvPr>
            <p:ph type="body" idx="2"/>
          </p:nvPr>
        </p:nvSpPr>
        <p:spPr>
          <a:xfrm>
            <a:off x="422025" y="1571700"/>
            <a:ext cx="8397900" cy="21063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4000"/>
              </a:spcBef>
              <a:spcAft>
                <a:spcPts val="0"/>
              </a:spcAft>
              <a:buNone/>
            </a:pPr>
            <a:endParaRPr/>
          </a:p>
          <a:p>
            <a:pPr marL="0" lvl="0" indent="0" algn="l" rtl="0">
              <a:lnSpc>
                <a:spcPct val="100000"/>
              </a:lnSpc>
              <a:spcBef>
                <a:spcPts val="0"/>
              </a:spcBef>
              <a:spcAft>
                <a:spcPts val="0"/>
              </a:spcAft>
              <a:buNone/>
            </a:pPr>
            <a:endParaRPr sz="1800"/>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99" name="Google Shape;199;p31"/>
          <p:cNvSpPr/>
          <p:nvPr/>
        </p:nvSpPr>
        <p:spPr>
          <a:xfrm>
            <a:off x="3729975" y="1571700"/>
            <a:ext cx="17820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Experiment</a:t>
            </a:r>
            <a:endParaRPr>
              <a:solidFill>
                <a:srgbClr val="FFFFFF"/>
              </a:solidFill>
              <a:latin typeface="Avenir"/>
              <a:ea typeface="Avenir"/>
              <a:cs typeface="Avenir"/>
              <a:sym typeface="Avenir"/>
            </a:endParaRPr>
          </a:p>
        </p:txBody>
      </p:sp>
      <p:sp>
        <p:nvSpPr>
          <p:cNvPr id="200" name="Google Shape;200;p31"/>
          <p:cNvSpPr/>
          <p:nvPr/>
        </p:nvSpPr>
        <p:spPr>
          <a:xfrm>
            <a:off x="1120275" y="2905450"/>
            <a:ext cx="17820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Deterministic Experiment</a:t>
            </a:r>
            <a:endParaRPr>
              <a:solidFill>
                <a:srgbClr val="FFFFFF"/>
              </a:solidFill>
              <a:latin typeface="Avenir"/>
              <a:ea typeface="Avenir"/>
              <a:cs typeface="Avenir"/>
              <a:sym typeface="Avenir"/>
            </a:endParaRPr>
          </a:p>
        </p:txBody>
      </p:sp>
      <p:sp>
        <p:nvSpPr>
          <p:cNvPr id="201" name="Google Shape;201;p31"/>
          <p:cNvSpPr/>
          <p:nvPr/>
        </p:nvSpPr>
        <p:spPr>
          <a:xfrm>
            <a:off x="6504675" y="2905450"/>
            <a:ext cx="13716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Random Experiment</a:t>
            </a:r>
            <a:endParaRPr>
              <a:solidFill>
                <a:srgbClr val="FFFFFF"/>
              </a:solidFill>
              <a:latin typeface="Avenir"/>
              <a:ea typeface="Avenir"/>
              <a:cs typeface="Avenir"/>
              <a:sym typeface="Avenir"/>
            </a:endParaRPr>
          </a:p>
        </p:txBody>
      </p:sp>
      <p:cxnSp>
        <p:nvCxnSpPr>
          <p:cNvPr id="202" name="Google Shape;202;p31"/>
          <p:cNvCxnSpPr>
            <a:stCxn id="199" idx="2"/>
            <a:endCxn id="200" idx="0"/>
          </p:cNvCxnSpPr>
          <p:nvPr/>
        </p:nvCxnSpPr>
        <p:spPr>
          <a:xfrm rot="5400000">
            <a:off x="3014925" y="1299450"/>
            <a:ext cx="602400" cy="2609700"/>
          </a:xfrm>
          <a:prstGeom prst="bentConnector3">
            <a:avLst>
              <a:gd name="adj1" fmla="val 49996"/>
            </a:avLst>
          </a:prstGeom>
          <a:noFill/>
          <a:ln w="9525" cap="flat" cmpd="sng">
            <a:solidFill>
              <a:srgbClr val="3C78D8"/>
            </a:solidFill>
            <a:prstDash val="solid"/>
            <a:round/>
            <a:headEnd type="none" w="med" len="med"/>
            <a:tailEnd type="triangle" w="med" len="med"/>
          </a:ln>
        </p:spPr>
      </p:cxnSp>
      <p:cxnSp>
        <p:nvCxnSpPr>
          <p:cNvPr id="203" name="Google Shape;203;p31"/>
          <p:cNvCxnSpPr>
            <a:stCxn id="199" idx="2"/>
            <a:endCxn id="201" idx="0"/>
          </p:cNvCxnSpPr>
          <p:nvPr/>
        </p:nvCxnSpPr>
        <p:spPr>
          <a:xfrm rot="-5400000" flipH="1">
            <a:off x="5604525" y="1319550"/>
            <a:ext cx="602400" cy="2569500"/>
          </a:xfrm>
          <a:prstGeom prst="bentConnector3">
            <a:avLst>
              <a:gd name="adj1" fmla="val 49996"/>
            </a:avLst>
          </a:prstGeom>
          <a:noFill/>
          <a:ln w="9525" cap="flat" cmpd="sng">
            <a:solidFill>
              <a:srgbClr val="3C78D8"/>
            </a:solidFill>
            <a:prstDash val="solid"/>
            <a:round/>
            <a:headEnd type="none" w="med" len="med"/>
            <a:tailEnd type="triangle" w="med" len="med"/>
          </a:ln>
        </p:spPr>
      </p:cxnSp>
      <p:sp>
        <p:nvSpPr>
          <p:cNvPr id="204" name="Google Shape;204;p31"/>
          <p:cNvSpPr txBox="1"/>
          <p:nvPr/>
        </p:nvSpPr>
        <p:spPr>
          <a:xfrm>
            <a:off x="2956575" y="2604600"/>
            <a:ext cx="3328800" cy="43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venir"/>
                <a:ea typeface="Avenir"/>
                <a:cs typeface="Avenir"/>
                <a:sym typeface="Avenir"/>
              </a:rPr>
              <a:t>Based on the number of outcomes of an experiment</a:t>
            </a:r>
            <a:endParaRPr>
              <a:latin typeface="Avenir"/>
              <a:ea typeface="Avenir"/>
              <a:cs typeface="Avenir"/>
              <a:sym typeface="Avenir"/>
            </a:endParaRPr>
          </a:p>
        </p:txBody>
      </p:sp>
      <p:sp>
        <p:nvSpPr>
          <p:cNvPr id="205" name="Google Shape;205;p31"/>
          <p:cNvSpPr txBox="1"/>
          <p:nvPr/>
        </p:nvSpPr>
        <p:spPr>
          <a:xfrm>
            <a:off x="422025" y="3697500"/>
            <a:ext cx="3178500" cy="13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5AAE2"/>
                </a:solidFill>
                <a:latin typeface="Avenir"/>
                <a:ea typeface="Avenir"/>
                <a:cs typeface="Avenir"/>
                <a:sym typeface="Avenir"/>
              </a:rPr>
              <a:t>Only one</a:t>
            </a:r>
            <a:r>
              <a:rPr lang="en-GB">
                <a:latin typeface="Avenir"/>
                <a:ea typeface="Avenir"/>
                <a:cs typeface="Avenir"/>
                <a:sym typeface="Avenir"/>
              </a:rPr>
              <a:t> possible outcome and can be predicted in advance </a:t>
            </a:r>
            <a:endParaRPr>
              <a:latin typeface="Avenir"/>
              <a:ea typeface="Avenir"/>
              <a:cs typeface="Avenir"/>
              <a:sym typeface="Avenir"/>
            </a:endParaRPr>
          </a:p>
          <a:p>
            <a:pPr marL="0" lvl="0" indent="0" algn="l" rtl="0">
              <a:spcBef>
                <a:spcPts val="0"/>
              </a:spcBef>
              <a:spcAft>
                <a:spcPts val="0"/>
              </a:spcAft>
              <a:buNone/>
            </a:pPr>
            <a:r>
              <a:rPr lang="en-GB">
                <a:latin typeface="Avenir"/>
                <a:ea typeface="Avenir"/>
                <a:cs typeface="Avenir"/>
                <a:sym typeface="Avenir"/>
              </a:rPr>
              <a:t>For instance,</a:t>
            </a:r>
            <a:endParaRPr>
              <a:latin typeface="Avenir"/>
              <a:ea typeface="Avenir"/>
              <a:cs typeface="Avenir"/>
              <a:sym typeface="Avenir"/>
            </a:endParaRPr>
          </a:p>
          <a:p>
            <a:pPr marL="0" lvl="0" indent="0" algn="l" rtl="0">
              <a:spcBef>
                <a:spcPts val="0"/>
              </a:spcBef>
              <a:spcAft>
                <a:spcPts val="0"/>
              </a:spcAft>
              <a:buNone/>
            </a:pPr>
            <a:r>
              <a:rPr lang="en-GB">
                <a:latin typeface="Avenir"/>
                <a:ea typeface="Avenir"/>
                <a:cs typeface="Avenir"/>
                <a:sym typeface="Avenir"/>
              </a:rPr>
              <a:t>Experiment: Heating water to 100˚C</a:t>
            </a:r>
            <a:endParaRPr>
              <a:latin typeface="Avenir"/>
              <a:ea typeface="Avenir"/>
              <a:cs typeface="Avenir"/>
              <a:sym typeface="Avenir"/>
            </a:endParaRPr>
          </a:p>
          <a:p>
            <a:pPr marL="0" lvl="0" indent="0" algn="l" rtl="0">
              <a:spcBef>
                <a:spcPts val="0"/>
              </a:spcBef>
              <a:spcAft>
                <a:spcPts val="0"/>
              </a:spcAft>
              <a:buNone/>
            </a:pPr>
            <a:r>
              <a:rPr lang="en-GB">
                <a:latin typeface="Avenir"/>
                <a:ea typeface="Avenir"/>
                <a:cs typeface="Avenir"/>
                <a:sym typeface="Avenir"/>
              </a:rPr>
              <a:t>Outcome: Water turns to vapour</a:t>
            </a:r>
            <a:endParaRPr>
              <a:latin typeface="Avenir"/>
              <a:ea typeface="Avenir"/>
              <a:cs typeface="Avenir"/>
              <a:sym typeface="Avenir"/>
            </a:endParaRPr>
          </a:p>
        </p:txBody>
      </p:sp>
      <p:sp>
        <p:nvSpPr>
          <p:cNvPr id="206" name="Google Shape;206;p31"/>
          <p:cNvSpPr txBox="1"/>
          <p:nvPr/>
        </p:nvSpPr>
        <p:spPr>
          <a:xfrm>
            <a:off x="5561025" y="3636850"/>
            <a:ext cx="3258900" cy="132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5AAE2"/>
                </a:solidFill>
                <a:latin typeface="Avenir"/>
                <a:ea typeface="Avenir"/>
                <a:cs typeface="Avenir"/>
                <a:sym typeface="Avenir"/>
              </a:rPr>
              <a:t>More than one</a:t>
            </a:r>
            <a:r>
              <a:rPr lang="en-GB">
                <a:latin typeface="Avenir"/>
                <a:ea typeface="Avenir"/>
                <a:cs typeface="Avenir"/>
                <a:sym typeface="Avenir"/>
              </a:rPr>
              <a:t> possible outcomes </a:t>
            </a:r>
            <a:r>
              <a:rPr lang="en-GB">
                <a:solidFill>
                  <a:schemeClr val="dk1"/>
                </a:solidFill>
                <a:latin typeface="Avenir"/>
                <a:ea typeface="Avenir"/>
                <a:cs typeface="Avenir"/>
                <a:sym typeface="Avenir"/>
              </a:rPr>
              <a:t>and can not be predicted in advance</a:t>
            </a:r>
            <a:endParaRPr>
              <a:latin typeface="Avenir"/>
              <a:ea typeface="Avenir"/>
              <a:cs typeface="Avenir"/>
              <a:sym typeface="Avenir"/>
            </a:endParaRPr>
          </a:p>
          <a:p>
            <a:pPr marL="0" lvl="0" indent="0" algn="l" rtl="0">
              <a:spcBef>
                <a:spcPts val="0"/>
              </a:spcBef>
              <a:spcAft>
                <a:spcPts val="0"/>
              </a:spcAft>
              <a:buNone/>
            </a:pPr>
            <a:r>
              <a:rPr lang="en-GB">
                <a:latin typeface="Avenir"/>
                <a:ea typeface="Avenir"/>
                <a:cs typeface="Avenir"/>
                <a:sym typeface="Avenir"/>
              </a:rPr>
              <a:t>For instance,</a:t>
            </a:r>
            <a:endParaRPr>
              <a:latin typeface="Avenir"/>
              <a:ea typeface="Avenir"/>
              <a:cs typeface="Avenir"/>
              <a:sym typeface="Avenir"/>
            </a:endParaRPr>
          </a:p>
          <a:p>
            <a:pPr marL="0" lvl="0" indent="0" algn="l" rtl="0">
              <a:spcBef>
                <a:spcPts val="0"/>
              </a:spcBef>
              <a:spcAft>
                <a:spcPts val="0"/>
              </a:spcAft>
              <a:buNone/>
            </a:pPr>
            <a:r>
              <a:rPr lang="en-GB">
                <a:latin typeface="Avenir"/>
                <a:ea typeface="Avenir"/>
                <a:cs typeface="Avenir"/>
                <a:sym typeface="Avenir"/>
              </a:rPr>
              <a:t>Experiment: Returns on an investment</a:t>
            </a:r>
            <a:endParaRPr>
              <a:latin typeface="Avenir"/>
              <a:ea typeface="Avenir"/>
              <a:cs typeface="Avenir"/>
              <a:sym typeface="Avenir"/>
            </a:endParaRPr>
          </a:p>
          <a:p>
            <a:pPr marL="0" lvl="0" indent="0" algn="l" rtl="0">
              <a:spcBef>
                <a:spcPts val="0"/>
              </a:spcBef>
              <a:spcAft>
                <a:spcPts val="0"/>
              </a:spcAft>
              <a:buNone/>
            </a:pPr>
            <a:r>
              <a:rPr lang="en-GB">
                <a:latin typeface="Avenir"/>
                <a:ea typeface="Avenir"/>
                <a:cs typeface="Avenir"/>
                <a:sym typeface="Avenir"/>
              </a:rPr>
              <a:t>Outcomes: More, less, no change</a:t>
            </a:r>
            <a:endParaRPr>
              <a:latin typeface="Avenir"/>
              <a:ea typeface="Avenir"/>
              <a:cs typeface="Avenir"/>
              <a:sym typeface="Avenir"/>
            </a:endParaRPr>
          </a:p>
        </p:txBody>
      </p:sp>
    </p:spTree>
    <p:extLst>
      <p:ext uri="{BB962C8B-B14F-4D97-AF65-F5344CB8AC3E}">
        <p14:creationId xmlns:p14="http://schemas.microsoft.com/office/powerpoint/2010/main" val="1093273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Probability</a:t>
            </a:r>
            <a:endParaRPr/>
          </a:p>
        </p:txBody>
      </p:sp>
      <p:sp>
        <p:nvSpPr>
          <p:cNvPr id="212" name="Google Shape;212;p32"/>
          <p:cNvSpPr txBox="1"/>
          <p:nvPr/>
        </p:nvSpPr>
        <p:spPr>
          <a:xfrm>
            <a:off x="1358375" y="3861450"/>
            <a:ext cx="28695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nir"/>
              <a:ea typeface="Avenir"/>
              <a:cs typeface="Avenir"/>
              <a:sym typeface="Avenir"/>
            </a:endParaRPr>
          </a:p>
        </p:txBody>
      </p:sp>
    </p:spTree>
    <p:extLst>
      <p:ext uri="{BB962C8B-B14F-4D97-AF65-F5344CB8AC3E}">
        <p14:creationId xmlns:p14="http://schemas.microsoft.com/office/powerpoint/2010/main" val="684446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Probability</a:t>
            </a:r>
            <a:endParaRPr/>
          </a:p>
        </p:txBody>
      </p:sp>
      <p:sp>
        <p:nvSpPr>
          <p:cNvPr id="218" name="Google Shape;218;p33"/>
          <p:cNvSpPr txBox="1"/>
          <p:nvPr/>
        </p:nvSpPr>
        <p:spPr>
          <a:xfrm>
            <a:off x="422025" y="1571700"/>
            <a:ext cx="8404800" cy="4926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SzPts val="1600"/>
              <a:buFont typeface="Avenir"/>
              <a:buChar char="●"/>
            </a:pPr>
            <a:r>
              <a:rPr lang="en-GB" sz="1600">
                <a:latin typeface="Avenir"/>
                <a:ea typeface="Avenir"/>
                <a:cs typeface="Avenir"/>
                <a:sym typeface="Avenir"/>
              </a:rPr>
              <a:t>Probability is a measure for the likelihood of occurrence of an event                                                                                </a:t>
            </a:r>
            <a:endParaRPr sz="1600">
              <a:latin typeface="Avenir"/>
              <a:ea typeface="Avenir"/>
              <a:cs typeface="Avenir"/>
              <a:sym typeface="Avenir"/>
            </a:endParaRPr>
          </a:p>
        </p:txBody>
      </p:sp>
      <p:pic>
        <p:nvPicPr>
          <p:cNvPr id="219" name="Google Shape;219;p33" descr="&quot;Probability of an event&quot; =  &quot;Number of favourable outcomes&quot;/ &quot;Number of all possible outcomes&quot;" title="MathEquation,#000000"/>
          <p:cNvPicPr preferRelativeResize="0"/>
          <p:nvPr/>
        </p:nvPicPr>
        <p:blipFill>
          <a:blip r:embed="rId3">
            <a:alphaModFix/>
          </a:blip>
          <a:stretch>
            <a:fillRect/>
          </a:stretch>
        </p:blipFill>
        <p:spPr>
          <a:xfrm>
            <a:off x="1844948" y="2446171"/>
            <a:ext cx="5316280" cy="571500"/>
          </a:xfrm>
          <a:prstGeom prst="rect">
            <a:avLst/>
          </a:prstGeom>
          <a:noFill/>
          <a:ln>
            <a:noFill/>
          </a:ln>
        </p:spPr>
      </p:pic>
      <p:sp>
        <p:nvSpPr>
          <p:cNvPr id="220" name="Google Shape;220;p33"/>
          <p:cNvSpPr txBox="1"/>
          <p:nvPr/>
        </p:nvSpPr>
        <p:spPr>
          <a:xfrm>
            <a:off x="415125" y="3399550"/>
            <a:ext cx="8404800" cy="1472100"/>
          </a:xfrm>
          <a:prstGeom prst="rect">
            <a:avLst/>
          </a:prstGeom>
          <a:noFill/>
          <a:ln>
            <a:noFill/>
          </a:ln>
        </p:spPr>
        <p:txBody>
          <a:bodyPr spcFirstLastPara="1" wrap="square" lIns="91425" tIns="91425" rIns="91425" bIns="91425" anchor="t" anchorCtr="0">
            <a:noAutofit/>
          </a:bodyPr>
          <a:lstStyle/>
          <a:p>
            <a:pPr marL="457200" lvl="0" indent="-330200" algn="l" rtl="0">
              <a:lnSpc>
                <a:spcPct val="200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The probability of any event lies in between 0 to 1</a:t>
            </a:r>
            <a:endParaRPr sz="1600">
              <a:solidFill>
                <a:schemeClr val="dk1"/>
              </a:solidFill>
              <a:latin typeface="Avenir"/>
              <a:ea typeface="Avenir"/>
              <a:cs typeface="Avenir"/>
              <a:sym typeface="Avenir"/>
            </a:endParaRPr>
          </a:p>
          <a:p>
            <a:pPr marL="457200" lvl="0" indent="-330200" algn="l" rtl="0">
              <a:lnSpc>
                <a:spcPct val="200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The sum of all possible events of an experiment is 1</a:t>
            </a:r>
            <a:endParaRPr sz="1600">
              <a:solidFill>
                <a:schemeClr val="dk1"/>
              </a:solidFill>
              <a:latin typeface="Avenir"/>
              <a:ea typeface="Avenir"/>
              <a:cs typeface="Avenir"/>
              <a:sym typeface="Avenir"/>
            </a:endParaRPr>
          </a:p>
          <a:p>
            <a:pPr marL="457200" lvl="0" indent="-330200" algn="l" rtl="0">
              <a:lnSpc>
                <a:spcPct val="200000"/>
              </a:lnSpc>
              <a:spcBef>
                <a:spcPts val="0"/>
              </a:spcBef>
              <a:spcAft>
                <a:spcPts val="0"/>
              </a:spcAft>
              <a:buClr>
                <a:schemeClr val="dk1"/>
              </a:buClr>
              <a:buSzPts val="1600"/>
              <a:buFont typeface="Avenir"/>
              <a:buChar char="●"/>
            </a:pPr>
            <a:r>
              <a:rPr lang="en-GB" sz="1600">
                <a:solidFill>
                  <a:schemeClr val="dk1"/>
                </a:solidFill>
                <a:latin typeface="Avenir"/>
                <a:ea typeface="Avenir"/>
                <a:cs typeface="Avenir"/>
                <a:sym typeface="Avenir"/>
              </a:rPr>
              <a:t>Probability of an event A is denoted by P(A)</a:t>
            </a:r>
            <a:endParaRPr sz="1600">
              <a:solidFill>
                <a:schemeClr val="dk1"/>
              </a:solidFill>
              <a:latin typeface="Avenir"/>
              <a:ea typeface="Avenir"/>
              <a:cs typeface="Avenir"/>
              <a:sym typeface="Avenir"/>
            </a:endParaRPr>
          </a:p>
        </p:txBody>
      </p:sp>
    </p:spTree>
    <p:extLst>
      <p:ext uri="{BB962C8B-B14F-4D97-AF65-F5344CB8AC3E}">
        <p14:creationId xmlns:p14="http://schemas.microsoft.com/office/powerpoint/2010/main" val="3804099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Probability</a:t>
            </a:r>
            <a:endParaRPr/>
          </a:p>
        </p:txBody>
      </p:sp>
      <p:pic>
        <p:nvPicPr>
          <p:cNvPr id="226" name="Google Shape;226;p34" descr="&quot;Probability of an event P(A)&quot; = &quot;Number of outcomes in A&quot;/ &quot;Number of all possible outcomes&quot;" title="MathEquation,#000000"/>
          <p:cNvPicPr preferRelativeResize="0"/>
          <p:nvPr/>
        </p:nvPicPr>
        <p:blipFill>
          <a:blip r:embed="rId3">
            <a:alphaModFix/>
          </a:blip>
          <a:stretch>
            <a:fillRect/>
          </a:stretch>
        </p:blipFill>
        <p:spPr>
          <a:xfrm>
            <a:off x="1577763" y="1577800"/>
            <a:ext cx="5867456" cy="569214"/>
          </a:xfrm>
          <a:prstGeom prst="rect">
            <a:avLst/>
          </a:prstGeom>
          <a:noFill/>
          <a:ln>
            <a:noFill/>
          </a:ln>
        </p:spPr>
      </p:pic>
      <p:pic>
        <p:nvPicPr>
          <p:cNvPr id="227" name="Google Shape;227;p34"/>
          <p:cNvPicPr preferRelativeResize="0"/>
          <p:nvPr/>
        </p:nvPicPr>
        <p:blipFill>
          <a:blip r:embed="rId4">
            <a:alphaModFix/>
          </a:blip>
          <a:stretch>
            <a:fillRect/>
          </a:stretch>
        </p:blipFill>
        <p:spPr>
          <a:xfrm>
            <a:off x="828795" y="2707097"/>
            <a:ext cx="1332719" cy="1557343"/>
          </a:xfrm>
          <a:prstGeom prst="rect">
            <a:avLst/>
          </a:prstGeom>
          <a:noFill/>
          <a:ln>
            <a:noFill/>
          </a:ln>
        </p:spPr>
      </p:pic>
      <p:sp>
        <p:nvSpPr>
          <p:cNvPr id="228" name="Google Shape;228;p34"/>
          <p:cNvSpPr txBox="1"/>
          <p:nvPr/>
        </p:nvSpPr>
        <p:spPr>
          <a:xfrm>
            <a:off x="517312" y="4409035"/>
            <a:ext cx="1955700" cy="36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venir"/>
                <a:ea typeface="Avenir"/>
                <a:cs typeface="Avenir"/>
                <a:sym typeface="Avenir"/>
              </a:rPr>
              <a:t>All possible outcomes</a:t>
            </a:r>
            <a:endParaRPr>
              <a:latin typeface="Avenir"/>
              <a:ea typeface="Avenir"/>
              <a:cs typeface="Avenir"/>
              <a:sym typeface="Avenir"/>
            </a:endParaRPr>
          </a:p>
        </p:txBody>
      </p:sp>
      <p:pic>
        <p:nvPicPr>
          <p:cNvPr id="229" name="Google Shape;229;p34"/>
          <p:cNvPicPr preferRelativeResize="0"/>
          <p:nvPr/>
        </p:nvPicPr>
        <p:blipFill>
          <a:blip r:embed="rId5">
            <a:alphaModFix/>
          </a:blip>
          <a:stretch>
            <a:fillRect/>
          </a:stretch>
        </p:blipFill>
        <p:spPr>
          <a:xfrm>
            <a:off x="2748093" y="2588516"/>
            <a:ext cx="5824406" cy="1753830"/>
          </a:xfrm>
          <a:prstGeom prst="rect">
            <a:avLst/>
          </a:prstGeom>
          <a:noFill/>
          <a:ln>
            <a:noFill/>
          </a:ln>
        </p:spPr>
      </p:pic>
    </p:spTree>
    <p:extLst>
      <p:ext uri="{BB962C8B-B14F-4D97-AF65-F5344CB8AC3E}">
        <p14:creationId xmlns:p14="http://schemas.microsoft.com/office/powerpoint/2010/main" val="387902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body" idx="2"/>
          </p:nvPr>
        </p:nvSpPr>
        <p:spPr>
          <a:xfrm>
            <a:off x="422025" y="1638375"/>
            <a:ext cx="8397900" cy="26181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GB">
                <a:solidFill>
                  <a:schemeClr val="dk1"/>
                </a:solidFill>
              </a:rPr>
              <a:t>Probability of complement of an event A is 1 - P(A)</a:t>
            </a:r>
            <a:endParaRPr>
              <a:solidFill>
                <a:schemeClr val="dk1"/>
              </a:solidFill>
            </a:endParaRPr>
          </a:p>
          <a:p>
            <a:pPr marL="457200" lvl="0" indent="-342900" algn="l" rtl="0">
              <a:lnSpc>
                <a:spcPct val="100000"/>
              </a:lnSpc>
              <a:spcBef>
                <a:spcPts val="2500"/>
              </a:spcBef>
              <a:spcAft>
                <a:spcPts val="0"/>
              </a:spcAft>
              <a:buClr>
                <a:schemeClr val="dk1"/>
              </a:buClr>
              <a:buSzPts val="1800"/>
              <a:buChar char="●"/>
            </a:pPr>
            <a:r>
              <a:rPr lang="en-GB">
                <a:solidFill>
                  <a:schemeClr val="dk1"/>
                </a:solidFill>
              </a:rPr>
              <a:t>Probability of an impossible event is 0, i.e. P(Φ) = 0 </a:t>
            </a:r>
            <a:endParaRPr>
              <a:solidFill>
                <a:schemeClr val="dk1"/>
              </a:solidFill>
            </a:endParaRPr>
          </a:p>
          <a:p>
            <a:pPr marL="457200" lvl="0" indent="-342900" algn="l" rtl="0">
              <a:lnSpc>
                <a:spcPct val="100000"/>
              </a:lnSpc>
              <a:spcBef>
                <a:spcPts val="2500"/>
              </a:spcBef>
              <a:spcAft>
                <a:spcPts val="0"/>
              </a:spcAft>
              <a:buClr>
                <a:schemeClr val="dk1"/>
              </a:buClr>
              <a:buSzPts val="1800"/>
              <a:buChar char="●"/>
            </a:pPr>
            <a:r>
              <a:rPr lang="en-GB">
                <a:solidFill>
                  <a:schemeClr val="dk1"/>
                </a:solidFill>
              </a:rPr>
              <a:t>For any event B, 0 ≤ P(B) ≤ 1       </a:t>
            </a:r>
            <a:endParaRPr>
              <a:solidFill>
                <a:schemeClr val="dk1"/>
              </a:solidFill>
            </a:endParaRPr>
          </a:p>
          <a:p>
            <a:pPr marL="457200" lvl="0" indent="-342900" algn="l" rtl="0">
              <a:lnSpc>
                <a:spcPct val="100000"/>
              </a:lnSpc>
              <a:spcBef>
                <a:spcPts val="2500"/>
              </a:spcBef>
              <a:spcAft>
                <a:spcPts val="2500"/>
              </a:spcAft>
              <a:buClr>
                <a:schemeClr val="dk1"/>
              </a:buClr>
              <a:buSzPts val="1800"/>
              <a:buChar char="●"/>
            </a:pPr>
            <a:r>
              <a:rPr lang="en-GB">
                <a:solidFill>
                  <a:schemeClr val="dk1"/>
                </a:solidFill>
              </a:rPr>
              <a:t>If event A is a subset of event B (A ⊂ B), then P(A) ≤ P(B)</a:t>
            </a:r>
            <a:endParaRPr>
              <a:solidFill>
                <a:schemeClr val="dk1"/>
              </a:solidFill>
            </a:endParaRPr>
          </a:p>
        </p:txBody>
      </p:sp>
    </p:spTree>
    <p:extLst>
      <p:ext uri="{BB962C8B-B14F-4D97-AF65-F5344CB8AC3E}">
        <p14:creationId xmlns:p14="http://schemas.microsoft.com/office/powerpoint/2010/main" val="129743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Agenda</a:t>
            </a:r>
            <a:endParaRPr dirty="0"/>
          </a:p>
        </p:txBody>
      </p:sp>
      <p:sp>
        <p:nvSpPr>
          <p:cNvPr id="87" name="Google Shape;87;p15"/>
          <p:cNvSpPr txBox="1">
            <a:spLocks noGrp="1"/>
          </p:cNvSpPr>
          <p:nvPr>
            <p:ph type="body" idx="2"/>
          </p:nvPr>
        </p:nvSpPr>
        <p:spPr>
          <a:xfrm>
            <a:off x="422025" y="1571700"/>
            <a:ext cx="8397900" cy="30681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GB" dirty="0">
                <a:solidFill>
                  <a:srgbClr val="222222"/>
                </a:solidFill>
                <a:highlight>
                  <a:schemeClr val="lt1"/>
                </a:highlight>
              </a:rPr>
              <a:t>Descriptive Statistics </a:t>
            </a:r>
            <a:endParaRPr lang="en-GB" dirty="0" smtClean="0">
              <a:solidFill>
                <a:srgbClr val="222222"/>
              </a:solidFill>
              <a:highlight>
                <a:schemeClr val="lt1"/>
              </a:highlight>
            </a:endParaRPr>
          </a:p>
          <a:p>
            <a:pPr lvl="0">
              <a:lnSpc>
                <a:spcPct val="100000"/>
              </a:lnSpc>
              <a:spcBef>
                <a:spcPts val="1000"/>
              </a:spcBef>
            </a:pPr>
            <a:r>
              <a:rPr lang="en-US" dirty="0">
                <a:solidFill>
                  <a:srgbClr val="222222"/>
                </a:solidFill>
                <a:highlight>
                  <a:schemeClr val="lt1"/>
                </a:highlight>
              </a:rPr>
              <a:t>Introduction to Probability</a:t>
            </a:r>
          </a:p>
          <a:p>
            <a:pPr lvl="1">
              <a:spcBef>
                <a:spcPts val="1000"/>
              </a:spcBef>
              <a:buClr>
                <a:srgbClr val="222222"/>
              </a:buClr>
            </a:pPr>
            <a:r>
              <a:rPr lang="en-US" dirty="0">
                <a:solidFill>
                  <a:srgbClr val="222222"/>
                </a:solidFill>
                <a:highlight>
                  <a:schemeClr val="lt1"/>
                </a:highlight>
              </a:rPr>
              <a:t>Probability</a:t>
            </a:r>
          </a:p>
          <a:p>
            <a:pPr lvl="1">
              <a:spcBef>
                <a:spcPts val="0"/>
              </a:spcBef>
              <a:buClr>
                <a:srgbClr val="222222"/>
              </a:buClr>
            </a:pPr>
            <a:r>
              <a:rPr lang="en-US" dirty="0">
                <a:solidFill>
                  <a:srgbClr val="222222"/>
                </a:solidFill>
                <a:highlight>
                  <a:schemeClr val="lt1"/>
                </a:highlight>
              </a:rPr>
              <a:t>Odds</a:t>
            </a:r>
          </a:p>
          <a:p>
            <a:pPr lvl="1">
              <a:spcBef>
                <a:spcPts val="0"/>
              </a:spcBef>
              <a:buClr>
                <a:srgbClr val="222222"/>
              </a:buClr>
            </a:pPr>
            <a:r>
              <a:rPr lang="en-US" dirty="0">
                <a:solidFill>
                  <a:srgbClr val="222222"/>
                </a:solidFill>
                <a:highlight>
                  <a:schemeClr val="lt1"/>
                </a:highlight>
              </a:rPr>
              <a:t>Independence of Events</a:t>
            </a:r>
          </a:p>
          <a:p>
            <a:pPr lvl="1">
              <a:spcBef>
                <a:spcPts val="0"/>
              </a:spcBef>
              <a:buClr>
                <a:srgbClr val="222222"/>
              </a:buClr>
            </a:pPr>
            <a:r>
              <a:rPr lang="en-US" dirty="0">
                <a:solidFill>
                  <a:srgbClr val="222222"/>
                </a:solidFill>
                <a:highlight>
                  <a:schemeClr val="lt1"/>
                </a:highlight>
              </a:rPr>
              <a:t>Conditional Probability</a:t>
            </a:r>
          </a:p>
          <a:p>
            <a:pPr lvl="1">
              <a:spcBef>
                <a:spcPts val="0"/>
              </a:spcBef>
              <a:buClr>
                <a:srgbClr val="222222"/>
              </a:buClr>
            </a:pPr>
            <a:r>
              <a:rPr lang="en-US" dirty="0">
                <a:solidFill>
                  <a:srgbClr val="222222"/>
                </a:solidFill>
                <a:highlight>
                  <a:schemeClr val="lt1"/>
                </a:highlight>
              </a:rPr>
              <a:t>Bayes </a:t>
            </a:r>
            <a:r>
              <a:rPr lang="en-US" dirty="0" smtClean="0">
                <a:solidFill>
                  <a:srgbClr val="222222"/>
                </a:solidFill>
                <a:highlight>
                  <a:schemeClr val="lt1"/>
                </a:highlight>
              </a:rPr>
              <a:t>Theorem</a:t>
            </a:r>
            <a:endParaRPr lang="en-US" dirty="0">
              <a:solidFill>
                <a:srgbClr val="222222"/>
              </a:solidFill>
              <a:highlight>
                <a:schemeClr val="lt1"/>
              </a:highlight>
            </a:endParaRPr>
          </a:p>
          <a:p>
            <a:pPr marL="457200" lvl="0" indent="-330200" algn="l" rtl="0">
              <a:lnSpc>
                <a:spcPct val="100000"/>
              </a:lnSpc>
              <a:spcBef>
                <a:spcPts val="0"/>
              </a:spcBef>
              <a:spcAft>
                <a:spcPts val="0"/>
              </a:spcAft>
              <a:buSzPts val="1600"/>
              <a:buChar char="●"/>
            </a:pPr>
            <a:endParaRPr dirty="0">
              <a:solidFill>
                <a:srgbClr val="222222"/>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body" idx="2"/>
          </p:nvPr>
        </p:nvSpPr>
        <p:spPr>
          <a:xfrm>
            <a:off x="422025" y="1571700"/>
            <a:ext cx="8397900" cy="313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marL="0" lvl="0" indent="0" algn="l" rtl="0">
              <a:lnSpc>
                <a:spcPct val="100000"/>
              </a:lnSpc>
              <a:spcBef>
                <a:spcPts val="1600"/>
              </a:spcBef>
              <a:spcAft>
                <a:spcPts val="0"/>
              </a:spcAft>
              <a:buClr>
                <a:schemeClr val="dk1"/>
              </a:buClr>
              <a:buSzPts val="1100"/>
              <a:buFont typeface="Arial"/>
              <a:buNone/>
            </a:pPr>
            <a:r>
              <a:rPr lang="en-GB" sz="1600">
                <a:solidFill>
                  <a:schemeClr val="dk1"/>
                </a:solidFill>
              </a:rPr>
              <a:t>The new vaccine is to be tested on several patients. There are 5 diabetic patients with same type of diabetes, 9 non-diabetic patients with same heart condition and 11 non-diabetic patients with same liver condition. One patient is randomly chosen. What is the probability that the patient is not diabetic?</a:t>
            </a:r>
            <a:endParaRPr>
              <a:solidFill>
                <a:srgbClr val="FF0000"/>
              </a:solidFill>
            </a:endParaRPr>
          </a:p>
        </p:txBody>
      </p:sp>
      <p:sp>
        <p:nvSpPr>
          <p:cNvPr id="240" name="Google Shape;240;p36"/>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Probability</a:t>
            </a:r>
            <a:endParaRPr/>
          </a:p>
        </p:txBody>
      </p:sp>
    </p:spTree>
    <p:extLst>
      <p:ext uri="{BB962C8B-B14F-4D97-AF65-F5344CB8AC3E}">
        <p14:creationId xmlns:p14="http://schemas.microsoft.com/office/powerpoint/2010/main" val="259414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body" idx="2"/>
          </p:nvPr>
        </p:nvSpPr>
        <p:spPr>
          <a:xfrm>
            <a:off x="422025" y="1571700"/>
            <a:ext cx="8397900" cy="29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Let A: event that a patient is chosen</a:t>
            </a:r>
            <a:endParaRPr sz="1600">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Total number of patients = 5 + 9 + 11 = 25</a:t>
            </a:r>
            <a:endParaRPr sz="1600">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Number of diabetic patients = 5</a:t>
            </a:r>
            <a:endParaRPr sz="1600">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Probability that a diabetic patients is chosen, i.e. P(A) = </a:t>
            </a:r>
            <a:endParaRPr sz="1600">
              <a:solidFill>
                <a:schemeClr val="dk1"/>
              </a:solidFill>
            </a:endParaRPr>
          </a:p>
          <a:p>
            <a:pPr marL="0" lvl="0" indent="0" algn="l" rtl="0">
              <a:lnSpc>
                <a:spcPct val="100000"/>
              </a:lnSpc>
              <a:spcBef>
                <a:spcPts val="1600"/>
              </a:spcBef>
              <a:spcAft>
                <a:spcPts val="0"/>
              </a:spcAft>
              <a:buClr>
                <a:schemeClr val="dk1"/>
              </a:buClr>
              <a:buSzPts val="1100"/>
              <a:buFont typeface="Arial"/>
              <a:buNone/>
            </a:pPr>
            <a:endParaRPr>
              <a:solidFill>
                <a:schemeClr val="dk1"/>
              </a:solidFill>
            </a:endParaRPr>
          </a:p>
        </p:txBody>
      </p:sp>
      <p:sp>
        <p:nvSpPr>
          <p:cNvPr id="246" name="Google Shape;246;p37"/>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Probability</a:t>
            </a:r>
            <a:endParaRPr/>
          </a:p>
        </p:txBody>
      </p:sp>
      <p:pic>
        <p:nvPicPr>
          <p:cNvPr id="247" name="Google Shape;247;p37" descr="&quot;Number of diabetic patients&quot;/&quot;Total number of patients&quot;" title="MathEquation,#000000"/>
          <p:cNvPicPr preferRelativeResize="0"/>
          <p:nvPr/>
        </p:nvPicPr>
        <p:blipFill>
          <a:blip r:embed="rId3">
            <a:alphaModFix/>
          </a:blip>
          <a:stretch>
            <a:fillRect/>
          </a:stretch>
        </p:blipFill>
        <p:spPr>
          <a:xfrm>
            <a:off x="5588081" y="3442098"/>
            <a:ext cx="2289578" cy="609600"/>
          </a:xfrm>
          <a:prstGeom prst="rect">
            <a:avLst/>
          </a:prstGeom>
          <a:noFill/>
          <a:ln>
            <a:noFill/>
          </a:ln>
        </p:spPr>
      </p:pic>
    </p:spTree>
    <p:extLst>
      <p:ext uri="{BB962C8B-B14F-4D97-AF65-F5344CB8AC3E}">
        <p14:creationId xmlns:p14="http://schemas.microsoft.com/office/powerpoint/2010/main" val="2779947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8"/>
          <p:cNvSpPr txBox="1">
            <a:spLocks noGrp="1"/>
          </p:cNvSpPr>
          <p:nvPr>
            <p:ph type="body" idx="2"/>
          </p:nvPr>
        </p:nvSpPr>
        <p:spPr>
          <a:xfrm>
            <a:off x="422025" y="1571700"/>
            <a:ext cx="1171200" cy="11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marL="0" lvl="0" indent="0" algn="l" rtl="0">
              <a:spcBef>
                <a:spcPts val="1600"/>
              </a:spcBef>
              <a:spcAft>
                <a:spcPts val="0"/>
              </a:spcAft>
              <a:buClr>
                <a:schemeClr val="dk1"/>
              </a:buClr>
              <a:buSzPts val="1100"/>
              <a:buFont typeface="Arial"/>
              <a:buNone/>
            </a:pPr>
            <a:r>
              <a:rPr lang="en-GB" sz="1700">
                <a:solidFill>
                  <a:schemeClr val="dk1"/>
                </a:solidFill>
              </a:rPr>
              <a:t>P(A) =</a:t>
            </a:r>
            <a:r>
              <a:rPr lang="en-GB" sz="1600">
                <a:solidFill>
                  <a:schemeClr val="dk1"/>
                </a:solidFill>
              </a:rPr>
              <a:t> </a:t>
            </a:r>
            <a:endParaRPr sz="1600">
              <a:solidFill>
                <a:schemeClr val="dk1"/>
              </a:solidFill>
            </a:endParaRPr>
          </a:p>
          <a:p>
            <a:pPr marL="0" lvl="0" indent="0" algn="l" rtl="0">
              <a:lnSpc>
                <a:spcPct val="100000"/>
              </a:lnSpc>
              <a:spcBef>
                <a:spcPts val="1600"/>
              </a:spcBef>
              <a:spcAft>
                <a:spcPts val="0"/>
              </a:spcAft>
              <a:buClr>
                <a:schemeClr val="dk1"/>
              </a:buClr>
              <a:buSzPts val="1100"/>
              <a:buFont typeface="Arial"/>
              <a:buNone/>
            </a:pPr>
            <a:endParaRPr>
              <a:solidFill>
                <a:schemeClr val="dk1"/>
              </a:solidFill>
            </a:endParaRPr>
          </a:p>
        </p:txBody>
      </p:sp>
      <p:sp>
        <p:nvSpPr>
          <p:cNvPr id="253" name="Google Shape;253;p38"/>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Probability</a:t>
            </a:r>
            <a:endParaRPr/>
          </a:p>
        </p:txBody>
      </p:sp>
      <p:pic>
        <p:nvPicPr>
          <p:cNvPr id="254" name="Google Shape;254;p38" descr="&quot;Number of diabetic patients&quot;/&quot;Total number of patients&quot; = 5/25 = 0.2" title="MathEquation,#000000"/>
          <p:cNvPicPr preferRelativeResize="0"/>
          <p:nvPr/>
        </p:nvPicPr>
        <p:blipFill>
          <a:blip r:embed="rId3">
            <a:alphaModFix/>
          </a:blip>
          <a:stretch>
            <a:fillRect/>
          </a:stretch>
        </p:blipFill>
        <p:spPr>
          <a:xfrm>
            <a:off x="1155631" y="2087343"/>
            <a:ext cx="3810000" cy="609600"/>
          </a:xfrm>
          <a:prstGeom prst="rect">
            <a:avLst/>
          </a:prstGeom>
          <a:noFill/>
          <a:ln>
            <a:noFill/>
          </a:ln>
        </p:spPr>
      </p:pic>
      <p:sp>
        <p:nvSpPr>
          <p:cNvPr id="255" name="Google Shape;255;p38"/>
          <p:cNvSpPr txBox="1">
            <a:spLocks noGrp="1"/>
          </p:cNvSpPr>
          <p:nvPr>
            <p:ph type="body" idx="2"/>
          </p:nvPr>
        </p:nvSpPr>
        <p:spPr>
          <a:xfrm>
            <a:off x="422025" y="2904075"/>
            <a:ext cx="8397900" cy="113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rPr>
              <a:t>The required probability is the a diabetic patients is not chosen, i.e P(A’) </a:t>
            </a:r>
            <a:endParaRPr sz="1600">
              <a:solidFill>
                <a:schemeClr val="dk1"/>
              </a:solidFill>
            </a:endParaRPr>
          </a:p>
          <a:p>
            <a:pPr marL="0" lvl="0" indent="0" algn="l" rtl="0">
              <a:spcBef>
                <a:spcPts val="1600"/>
              </a:spcBef>
              <a:spcAft>
                <a:spcPts val="1600"/>
              </a:spcAft>
              <a:buClr>
                <a:schemeClr val="dk1"/>
              </a:buClr>
              <a:buSzPts val="1100"/>
              <a:buFont typeface="Arial"/>
              <a:buNone/>
            </a:pPr>
            <a:r>
              <a:rPr lang="en-GB" sz="1600">
                <a:solidFill>
                  <a:schemeClr val="dk1"/>
                </a:solidFill>
              </a:rPr>
              <a:t>P(A’) = 1 - P(A) = 1- 0.2 = 0.8</a:t>
            </a:r>
            <a:endParaRPr sz="1600">
              <a:solidFill>
                <a:schemeClr val="dk1"/>
              </a:solidFill>
            </a:endParaRPr>
          </a:p>
        </p:txBody>
      </p:sp>
    </p:spTree>
    <p:extLst>
      <p:ext uri="{BB962C8B-B14F-4D97-AF65-F5344CB8AC3E}">
        <p14:creationId xmlns:p14="http://schemas.microsoft.com/office/powerpoint/2010/main" val="3411765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Odds</a:t>
            </a:r>
            <a:endParaRPr/>
          </a:p>
        </p:txBody>
      </p:sp>
      <p:sp>
        <p:nvSpPr>
          <p:cNvPr id="261" name="Google Shape;261;p39"/>
          <p:cNvSpPr txBox="1"/>
          <p:nvPr/>
        </p:nvSpPr>
        <p:spPr>
          <a:xfrm>
            <a:off x="1358375" y="3861450"/>
            <a:ext cx="28695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nir"/>
              <a:ea typeface="Avenir"/>
              <a:cs typeface="Avenir"/>
              <a:sym typeface="Avenir"/>
            </a:endParaRPr>
          </a:p>
        </p:txBody>
      </p:sp>
    </p:spTree>
    <p:extLst>
      <p:ext uri="{BB962C8B-B14F-4D97-AF65-F5344CB8AC3E}">
        <p14:creationId xmlns:p14="http://schemas.microsoft.com/office/powerpoint/2010/main" val="4492033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0"/>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Odds</a:t>
            </a:r>
            <a:endParaRPr/>
          </a:p>
        </p:txBody>
      </p:sp>
      <p:sp>
        <p:nvSpPr>
          <p:cNvPr id="267" name="Google Shape;267;p40"/>
          <p:cNvSpPr txBox="1">
            <a:spLocks noGrp="1"/>
          </p:cNvSpPr>
          <p:nvPr>
            <p:ph type="body" idx="2"/>
          </p:nvPr>
        </p:nvSpPr>
        <p:spPr>
          <a:xfrm>
            <a:off x="422025" y="1571700"/>
            <a:ext cx="8397900" cy="7311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Char char="●"/>
            </a:pPr>
            <a:r>
              <a:rPr lang="en-GB">
                <a:solidFill>
                  <a:schemeClr val="dk1"/>
                </a:solidFill>
              </a:rPr>
              <a:t>Odds of an event is the ratio of the number of observations in favour of an event to the number of observations not in favour of the event</a:t>
            </a:r>
            <a:endParaRPr/>
          </a:p>
        </p:txBody>
      </p:sp>
      <p:pic>
        <p:nvPicPr>
          <p:cNvPr id="268" name="Google Shape;268;p40" descr="&quot;odds&quot; = &quot;number of observations in favour of the event&quot;/&quot;number of observations not in favour of the event&quot;" title="MathEquation,#000000"/>
          <p:cNvPicPr preferRelativeResize="0"/>
          <p:nvPr/>
        </p:nvPicPr>
        <p:blipFill>
          <a:blip r:embed="rId3">
            <a:alphaModFix/>
          </a:blip>
          <a:stretch>
            <a:fillRect/>
          </a:stretch>
        </p:blipFill>
        <p:spPr>
          <a:xfrm>
            <a:off x="2514850" y="2587763"/>
            <a:ext cx="4114276" cy="509125"/>
          </a:xfrm>
          <a:prstGeom prst="rect">
            <a:avLst/>
          </a:prstGeom>
          <a:noFill/>
          <a:ln>
            <a:noFill/>
          </a:ln>
        </p:spPr>
      </p:pic>
      <p:sp>
        <p:nvSpPr>
          <p:cNvPr id="269" name="Google Shape;269;p40"/>
          <p:cNvSpPr txBox="1">
            <a:spLocks noGrp="1"/>
          </p:cNvSpPr>
          <p:nvPr>
            <p:ph type="body" idx="2"/>
          </p:nvPr>
        </p:nvSpPr>
        <p:spPr>
          <a:xfrm>
            <a:off x="422025" y="3381850"/>
            <a:ext cx="8397900" cy="7311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Char char="●"/>
            </a:pPr>
            <a:r>
              <a:rPr lang="en-GB">
                <a:solidFill>
                  <a:schemeClr val="dk1"/>
                </a:solidFill>
              </a:rPr>
              <a:t>Probability is sometimes expressed in terms of odds</a:t>
            </a:r>
            <a:endParaRPr/>
          </a:p>
        </p:txBody>
      </p:sp>
    </p:spTree>
    <p:extLst>
      <p:ext uri="{BB962C8B-B14F-4D97-AF65-F5344CB8AC3E}">
        <p14:creationId xmlns:p14="http://schemas.microsoft.com/office/powerpoint/2010/main" val="4294533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1"/>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Odds</a:t>
            </a:r>
            <a:endParaRPr/>
          </a:p>
        </p:txBody>
      </p:sp>
      <p:sp>
        <p:nvSpPr>
          <p:cNvPr id="275" name="Google Shape;275;p41"/>
          <p:cNvSpPr txBox="1">
            <a:spLocks noGrp="1"/>
          </p:cNvSpPr>
          <p:nvPr>
            <p:ph type="body" idx="2"/>
          </p:nvPr>
        </p:nvSpPr>
        <p:spPr>
          <a:xfrm>
            <a:off x="422013" y="1571700"/>
            <a:ext cx="3612000" cy="572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chemeClr val="dk1"/>
                </a:solidFill>
              </a:rPr>
              <a:t>Odds in favour of an event A are a:b</a:t>
            </a:r>
            <a:endParaRPr/>
          </a:p>
        </p:txBody>
      </p:sp>
      <p:sp>
        <p:nvSpPr>
          <p:cNvPr id="276" name="Google Shape;276;p41"/>
          <p:cNvSpPr txBox="1">
            <a:spLocks noGrp="1"/>
          </p:cNvSpPr>
          <p:nvPr>
            <p:ph type="body" idx="2"/>
          </p:nvPr>
        </p:nvSpPr>
        <p:spPr>
          <a:xfrm>
            <a:off x="5158963" y="1571700"/>
            <a:ext cx="3612000" cy="478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chemeClr val="dk1"/>
                </a:solidFill>
              </a:rPr>
              <a:t>Odds against an event A are a:b</a:t>
            </a:r>
            <a:endParaRPr/>
          </a:p>
        </p:txBody>
      </p:sp>
      <p:pic>
        <p:nvPicPr>
          <p:cNvPr id="277" name="Google Shape;277;p41" descr="&quot;P(A)&quot; = &quot;a&quot;/&quot;a + b&quot;" title="MathEquation,#000000"/>
          <p:cNvPicPr preferRelativeResize="0"/>
          <p:nvPr/>
        </p:nvPicPr>
        <p:blipFill>
          <a:blip r:embed="rId3">
            <a:alphaModFix/>
          </a:blip>
          <a:stretch>
            <a:fillRect/>
          </a:stretch>
        </p:blipFill>
        <p:spPr>
          <a:xfrm>
            <a:off x="1178553" y="2457575"/>
            <a:ext cx="2098922" cy="875125"/>
          </a:xfrm>
          <a:prstGeom prst="rect">
            <a:avLst/>
          </a:prstGeom>
          <a:noFill/>
          <a:ln>
            <a:noFill/>
          </a:ln>
        </p:spPr>
      </p:pic>
      <p:pic>
        <p:nvPicPr>
          <p:cNvPr id="278" name="Google Shape;278;p41" descr="&quot;P(A')&quot; = &quot;b&quot;/&quot;a + b&quot;" title="MathEquation,#000000"/>
          <p:cNvPicPr preferRelativeResize="0"/>
          <p:nvPr/>
        </p:nvPicPr>
        <p:blipFill>
          <a:blip r:embed="rId4">
            <a:alphaModFix/>
          </a:blip>
          <a:stretch>
            <a:fillRect/>
          </a:stretch>
        </p:blipFill>
        <p:spPr>
          <a:xfrm>
            <a:off x="5915500" y="2471418"/>
            <a:ext cx="2170402" cy="876300"/>
          </a:xfrm>
          <a:prstGeom prst="rect">
            <a:avLst/>
          </a:prstGeom>
          <a:noFill/>
          <a:ln>
            <a:noFill/>
          </a:ln>
        </p:spPr>
      </p:pic>
      <p:cxnSp>
        <p:nvCxnSpPr>
          <p:cNvPr id="279" name="Google Shape;279;p41"/>
          <p:cNvCxnSpPr/>
          <p:nvPr/>
        </p:nvCxnSpPr>
        <p:spPr>
          <a:xfrm>
            <a:off x="4572000" y="1559100"/>
            <a:ext cx="0" cy="2634900"/>
          </a:xfrm>
          <a:prstGeom prst="straightConnector1">
            <a:avLst/>
          </a:prstGeom>
          <a:noFill/>
          <a:ln w="19050" cap="flat" cmpd="sng">
            <a:solidFill>
              <a:schemeClr val="dk2"/>
            </a:solidFill>
            <a:prstDash val="solid"/>
            <a:round/>
            <a:headEnd type="none" w="med" len="med"/>
            <a:tailEnd type="none" w="med" len="med"/>
          </a:ln>
        </p:spPr>
      </p:cxnSp>
      <p:pic>
        <p:nvPicPr>
          <p:cNvPr id="280" name="Google Shape;280;p41" descr="&quot;P(A')&quot; = &quot;1 - P(A)&quot;" title="MathEquation,#000000"/>
          <p:cNvPicPr preferRelativeResize="0"/>
          <p:nvPr/>
        </p:nvPicPr>
        <p:blipFill>
          <a:blip r:embed="rId5">
            <a:alphaModFix/>
          </a:blip>
          <a:stretch>
            <a:fillRect/>
          </a:stretch>
        </p:blipFill>
        <p:spPr>
          <a:xfrm>
            <a:off x="5871888" y="3672350"/>
            <a:ext cx="2257626" cy="459359"/>
          </a:xfrm>
          <a:prstGeom prst="rect">
            <a:avLst/>
          </a:prstGeom>
          <a:noFill/>
          <a:ln>
            <a:noFill/>
          </a:ln>
        </p:spPr>
      </p:pic>
    </p:spTree>
    <p:extLst>
      <p:ext uri="{BB962C8B-B14F-4D97-AF65-F5344CB8AC3E}">
        <p14:creationId xmlns:p14="http://schemas.microsoft.com/office/powerpoint/2010/main" val="476532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body" idx="2"/>
          </p:nvPr>
        </p:nvSpPr>
        <p:spPr>
          <a:xfrm>
            <a:off x="422025" y="1571700"/>
            <a:ext cx="8397900" cy="2940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Question:</a:t>
            </a:r>
            <a:endParaRPr>
              <a:solidFill>
                <a:schemeClr val="dk1"/>
              </a:solidFill>
            </a:endParaRPr>
          </a:p>
          <a:p>
            <a:pPr marL="0" lvl="0" indent="0" algn="l" rtl="0">
              <a:spcBef>
                <a:spcPts val="1600"/>
              </a:spcBef>
              <a:spcAft>
                <a:spcPts val="1600"/>
              </a:spcAft>
              <a:buClr>
                <a:schemeClr val="dk1"/>
              </a:buClr>
              <a:buSzPts val="1100"/>
              <a:buFont typeface="Arial"/>
              <a:buNone/>
            </a:pPr>
            <a:r>
              <a:rPr lang="en-GB" sz="1600">
                <a:solidFill>
                  <a:schemeClr val="dk1"/>
                </a:solidFill>
              </a:rPr>
              <a:t>The odds that a New Yorker picked at random will be either overweight or obese are 14:11. What is the probability that the person is fit (is not overweight or obese)?</a:t>
            </a:r>
            <a:endParaRPr sz="1600">
              <a:solidFill>
                <a:schemeClr val="dk1"/>
              </a:solidFill>
            </a:endParaRPr>
          </a:p>
        </p:txBody>
      </p:sp>
      <p:sp>
        <p:nvSpPr>
          <p:cNvPr id="286" name="Google Shape;286;p42"/>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Odds</a:t>
            </a:r>
            <a:endParaRPr/>
          </a:p>
        </p:txBody>
      </p:sp>
    </p:spTree>
    <p:extLst>
      <p:ext uri="{BB962C8B-B14F-4D97-AF65-F5344CB8AC3E}">
        <p14:creationId xmlns:p14="http://schemas.microsoft.com/office/powerpoint/2010/main" val="288576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3"/>
          <p:cNvSpPr txBox="1">
            <a:spLocks noGrp="1"/>
          </p:cNvSpPr>
          <p:nvPr>
            <p:ph type="body" idx="2"/>
          </p:nvPr>
        </p:nvSpPr>
        <p:spPr>
          <a:xfrm>
            <a:off x="422025" y="1571700"/>
            <a:ext cx="8397900" cy="25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Solution:</a:t>
            </a:r>
            <a:endParaRPr>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Let A: a New Yorker is obese</a:t>
            </a:r>
            <a:endParaRPr sz="1600">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The odds in favour of A are 14:11 </a:t>
            </a:r>
            <a:endParaRPr sz="1600">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Here, a = 14 and b = 11</a:t>
            </a:r>
            <a:endParaRPr sz="1600">
              <a:solidFill>
                <a:schemeClr val="dk1"/>
              </a:solidFill>
            </a:endParaRPr>
          </a:p>
          <a:p>
            <a:pPr marL="0" lvl="0" indent="0" algn="l" rtl="0">
              <a:spcBef>
                <a:spcPts val="1600"/>
              </a:spcBef>
              <a:spcAft>
                <a:spcPts val="0"/>
              </a:spcAft>
              <a:buClr>
                <a:schemeClr val="dk1"/>
              </a:buClr>
              <a:buSzPts val="1100"/>
              <a:buFont typeface="Arial"/>
              <a:buNone/>
            </a:pPr>
            <a:r>
              <a:rPr lang="en-GB" sz="1600">
                <a:solidFill>
                  <a:schemeClr val="dk1"/>
                </a:solidFill>
              </a:rPr>
              <a:t>The probability that the person is fit (is not overweight or obese) is 1-P(A) = P(A’) </a:t>
            </a:r>
            <a:endParaRPr sz="1600">
              <a:solidFill>
                <a:schemeClr val="dk1"/>
              </a:solidFill>
            </a:endParaRPr>
          </a:p>
          <a:p>
            <a:pPr marL="0" lvl="0" indent="0" algn="l" rtl="0">
              <a:spcBef>
                <a:spcPts val="1600"/>
              </a:spcBef>
              <a:spcAft>
                <a:spcPts val="0"/>
              </a:spcAft>
              <a:buClr>
                <a:schemeClr val="dk1"/>
              </a:buClr>
              <a:buSzPts val="1100"/>
              <a:buFont typeface="Arial"/>
              <a:buNone/>
            </a:pPr>
            <a:endParaRPr sz="1600">
              <a:solidFill>
                <a:schemeClr val="dk1"/>
              </a:solidFill>
            </a:endParaRPr>
          </a:p>
          <a:p>
            <a:pPr marL="0" lvl="0" indent="0" algn="l" rtl="0">
              <a:spcBef>
                <a:spcPts val="1600"/>
              </a:spcBef>
              <a:spcAft>
                <a:spcPts val="1600"/>
              </a:spcAft>
              <a:buClr>
                <a:schemeClr val="dk1"/>
              </a:buClr>
              <a:buSzPts val="1100"/>
              <a:buFont typeface="Arial"/>
              <a:buNone/>
            </a:pPr>
            <a:endParaRPr>
              <a:solidFill>
                <a:schemeClr val="dk1"/>
              </a:solidFill>
            </a:endParaRPr>
          </a:p>
        </p:txBody>
      </p:sp>
      <p:sp>
        <p:nvSpPr>
          <p:cNvPr id="292" name="Google Shape;292;p43"/>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Odds</a:t>
            </a:r>
            <a:endParaRPr/>
          </a:p>
        </p:txBody>
      </p:sp>
      <p:pic>
        <p:nvPicPr>
          <p:cNvPr id="293" name="Google Shape;293;p43" descr="&quot;P(A')&quot; = &quot;b&quot;/&quot;a+b&quot; = &quot;11&quot; / &quot;11+14&quot; = &quot;11&quot;/&quot;25&quot; = 0.44" title="MathEquation,#000000"/>
          <p:cNvPicPr preferRelativeResize="0"/>
          <p:nvPr/>
        </p:nvPicPr>
        <p:blipFill>
          <a:blip r:embed="rId3">
            <a:alphaModFix/>
          </a:blip>
          <a:stretch>
            <a:fillRect/>
          </a:stretch>
        </p:blipFill>
        <p:spPr>
          <a:xfrm>
            <a:off x="2661900" y="4041600"/>
            <a:ext cx="4268908" cy="631516"/>
          </a:xfrm>
          <a:prstGeom prst="rect">
            <a:avLst/>
          </a:prstGeom>
          <a:noFill/>
          <a:ln>
            <a:noFill/>
          </a:ln>
        </p:spPr>
      </p:pic>
    </p:spTree>
    <p:extLst>
      <p:ext uri="{BB962C8B-B14F-4D97-AF65-F5344CB8AC3E}">
        <p14:creationId xmlns:p14="http://schemas.microsoft.com/office/powerpoint/2010/main" val="97603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4"/>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a:p>
        </p:txBody>
      </p:sp>
      <p:sp>
        <p:nvSpPr>
          <p:cNvPr id="299" name="Google Shape;299;p44"/>
          <p:cNvSpPr txBox="1">
            <a:spLocks noGrp="1"/>
          </p:cNvSpPr>
          <p:nvPr>
            <p:ph type="body" idx="1"/>
          </p:nvPr>
        </p:nvSpPr>
        <p:spPr>
          <a:xfrm>
            <a:off x="435338" y="1901500"/>
            <a:ext cx="3876900" cy="1097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Probability </a:t>
            </a:r>
            <a:r>
              <a:rPr lang="en-GB">
                <a:solidFill>
                  <a:schemeClr val="dk1"/>
                </a:solidFill>
              </a:rPr>
              <a:t>of an event is the ratio of number of observations in favour of an event to all possible observations</a:t>
            </a:r>
            <a:endParaRPr>
              <a:solidFill>
                <a:schemeClr val="dk1"/>
              </a:solidFill>
            </a:endParaRPr>
          </a:p>
        </p:txBody>
      </p:sp>
      <p:sp>
        <p:nvSpPr>
          <p:cNvPr id="300" name="Google Shape;300;p44"/>
          <p:cNvSpPr txBox="1">
            <a:spLocks noGrp="1"/>
          </p:cNvSpPr>
          <p:nvPr>
            <p:ph type="body" idx="3"/>
          </p:nvPr>
        </p:nvSpPr>
        <p:spPr>
          <a:xfrm>
            <a:off x="4932463" y="1852900"/>
            <a:ext cx="3876900" cy="119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Odds </a:t>
            </a:r>
            <a:r>
              <a:rPr lang="en-GB">
                <a:solidFill>
                  <a:schemeClr val="dk1"/>
                </a:solidFill>
              </a:rPr>
              <a:t>of an event is the ratio of number of observations in favour of an event to number of observations not in favour of the event</a:t>
            </a:r>
            <a:endParaRPr>
              <a:solidFill>
                <a:schemeClr val="dk1"/>
              </a:solidFill>
            </a:endParaRPr>
          </a:p>
          <a:p>
            <a:pPr marL="0" lvl="0" indent="0" algn="l" rtl="0">
              <a:lnSpc>
                <a:spcPct val="100000"/>
              </a:lnSpc>
              <a:spcBef>
                <a:spcPts val="0"/>
              </a:spcBef>
              <a:spcAft>
                <a:spcPts val="0"/>
              </a:spcAft>
              <a:buNone/>
            </a:pPr>
            <a:endParaRPr>
              <a:solidFill>
                <a:schemeClr val="dk1"/>
              </a:solidFill>
            </a:endParaRPr>
          </a:p>
          <a:p>
            <a:pPr marL="0" lvl="0" indent="0" algn="l" rtl="0">
              <a:lnSpc>
                <a:spcPct val="100000"/>
              </a:lnSpc>
              <a:spcBef>
                <a:spcPts val="0"/>
              </a:spcBef>
              <a:spcAft>
                <a:spcPts val="0"/>
              </a:spcAft>
              <a:buNone/>
            </a:pPr>
            <a:endParaRPr/>
          </a:p>
        </p:txBody>
      </p:sp>
      <p:cxnSp>
        <p:nvCxnSpPr>
          <p:cNvPr id="301" name="Google Shape;301;p44"/>
          <p:cNvCxnSpPr/>
          <p:nvPr/>
        </p:nvCxnSpPr>
        <p:spPr>
          <a:xfrm>
            <a:off x="4568988" y="1666875"/>
            <a:ext cx="6000" cy="2608800"/>
          </a:xfrm>
          <a:prstGeom prst="straightConnector1">
            <a:avLst/>
          </a:prstGeom>
          <a:noFill/>
          <a:ln w="9525" cap="flat" cmpd="sng">
            <a:solidFill>
              <a:schemeClr val="dk2"/>
            </a:solidFill>
            <a:prstDash val="solid"/>
            <a:round/>
            <a:headEnd type="none" w="med" len="med"/>
            <a:tailEnd type="none" w="med" len="med"/>
          </a:ln>
        </p:spPr>
      </p:cxnSp>
      <p:pic>
        <p:nvPicPr>
          <p:cNvPr id="302" name="Google Shape;302;p44" descr="&quot;odds&quot; = &quot;number of observations in favour of the event&quot;/&quot;number of observations not in favour of the event&quot;" title="MathEquation,#000000"/>
          <p:cNvPicPr preferRelativeResize="0"/>
          <p:nvPr/>
        </p:nvPicPr>
        <p:blipFill>
          <a:blip r:embed="rId3">
            <a:alphaModFix/>
          </a:blip>
          <a:stretch>
            <a:fillRect/>
          </a:stretch>
        </p:blipFill>
        <p:spPr>
          <a:xfrm>
            <a:off x="5007729" y="3482200"/>
            <a:ext cx="3726384" cy="461125"/>
          </a:xfrm>
          <a:prstGeom prst="rect">
            <a:avLst/>
          </a:prstGeom>
          <a:noFill/>
          <a:ln>
            <a:noFill/>
          </a:ln>
        </p:spPr>
      </p:pic>
      <p:pic>
        <p:nvPicPr>
          <p:cNvPr id="303" name="Google Shape;303;p44" descr="&quot;probability&quot; = &quot;number of observations in favour of the event&quot;/&quot;number of observations&quot;" title="MathEquation,#000000"/>
          <p:cNvPicPr preferRelativeResize="0"/>
          <p:nvPr/>
        </p:nvPicPr>
        <p:blipFill>
          <a:blip r:embed="rId4">
            <a:alphaModFix/>
          </a:blip>
          <a:stretch>
            <a:fillRect/>
          </a:stretch>
        </p:blipFill>
        <p:spPr>
          <a:xfrm>
            <a:off x="334638" y="3482200"/>
            <a:ext cx="4053800" cy="461120"/>
          </a:xfrm>
          <a:prstGeom prst="rect">
            <a:avLst/>
          </a:prstGeom>
          <a:noFill/>
          <a:ln>
            <a:noFill/>
          </a:ln>
        </p:spPr>
      </p:pic>
    </p:spTree>
    <p:extLst>
      <p:ext uri="{BB962C8B-B14F-4D97-AF65-F5344CB8AC3E}">
        <p14:creationId xmlns:p14="http://schemas.microsoft.com/office/powerpoint/2010/main" val="2229051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Independence of Events</a:t>
            </a:r>
            <a:endParaRPr/>
          </a:p>
        </p:txBody>
      </p:sp>
      <p:sp>
        <p:nvSpPr>
          <p:cNvPr id="309" name="Google Shape;309;p45"/>
          <p:cNvSpPr txBox="1"/>
          <p:nvPr/>
        </p:nvSpPr>
        <p:spPr>
          <a:xfrm>
            <a:off x="1358375" y="3861450"/>
            <a:ext cx="28695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nir"/>
              <a:ea typeface="Avenir"/>
              <a:cs typeface="Avenir"/>
              <a:sym typeface="Avenir"/>
            </a:endParaRPr>
          </a:p>
        </p:txBody>
      </p:sp>
    </p:spTree>
    <p:extLst>
      <p:ext uri="{BB962C8B-B14F-4D97-AF65-F5344CB8AC3E}">
        <p14:creationId xmlns:p14="http://schemas.microsoft.com/office/powerpoint/2010/main" val="2564424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Statistics</a:t>
            </a:r>
            <a:endParaRPr/>
          </a:p>
        </p:txBody>
      </p:sp>
      <p:sp>
        <p:nvSpPr>
          <p:cNvPr id="111" name="Google Shape;111;p19"/>
          <p:cNvSpPr/>
          <p:nvPr/>
        </p:nvSpPr>
        <p:spPr>
          <a:xfrm>
            <a:off x="3774723" y="1571700"/>
            <a:ext cx="1267800" cy="680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Statistics</a:t>
            </a:r>
            <a:endParaRPr>
              <a:solidFill>
                <a:srgbClr val="FFFFFF"/>
              </a:solidFill>
              <a:latin typeface="Avenir"/>
              <a:ea typeface="Avenir"/>
              <a:cs typeface="Avenir"/>
              <a:sym typeface="Avenir"/>
            </a:endParaRPr>
          </a:p>
        </p:txBody>
      </p:sp>
      <p:sp>
        <p:nvSpPr>
          <p:cNvPr id="112" name="Google Shape;112;p19"/>
          <p:cNvSpPr/>
          <p:nvPr/>
        </p:nvSpPr>
        <p:spPr>
          <a:xfrm>
            <a:off x="1411587" y="2773415"/>
            <a:ext cx="1267800" cy="680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chemeClr val="lt1"/>
                </a:solidFill>
                <a:latin typeface="Avenir"/>
                <a:ea typeface="Avenir"/>
                <a:cs typeface="Avenir"/>
                <a:sym typeface="Avenir"/>
              </a:rPr>
              <a:t>Descriptive Statistics</a:t>
            </a:r>
            <a:endParaRPr>
              <a:solidFill>
                <a:srgbClr val="FFFFFF"/>
              </a:solidFill>
              <a:latin typeface="Avenir"/>
              <a:ea typeface="Avenir"/>
              <a:cs typeface="Avenir"/>
              <a:sym typeface="Avenir"/>
            </a:endParaRPr>
          </a:p>
        </p:txBody>
      </p:sp>
      <p:sp>
        <p:nvSpPr>
          <p:cNvPr id="113" name="Google Shape;113;p19"/>
          <p:cNvSpPr/>
          <p:nvPr/>
        </p:nvSpPr>
        <p:spPr>
          <a:xfrm>
            <a:off x="6864056" y="2773415"/>
            <a:ext cx="1267800" cy="680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Inferential Statistics</a:t>
            </a:r>
            <a:endParaRPr>
              <a:solidFill>
                <a:srgbClr val="FFFFFF"/>
              </a:solidFill>
              <a:latin typeface="Avenir"/>
              <a:ea typeface="Avenir"/>
              <a:cs typeface="Avenir"/>
              <a:sym typeface="Avenir"/>
            </a:endParaRPr>
          </a:p>
        </p:txBody>
      </p:sp>
      <p:cxnSp>
        <p:nvCxnSpPr>
          <p:cNvPr id="114" name="Google Shape;114;p19"/>
          <p:cNvCxnSpPr>
            <a:stCxn id="111" idx="2"/>
            <a:endCxn id="113" idx="0"/>
          </p:cNvCxnSpPr>
          <p:nvPr/>
        </p:nvCxnSpPr>
        <p:spPr>
          <a:xfrm rot="-5400000" flipH="1">
            <a:off x="5692623" y="968100"/>
            <a:ext cx="521400" cy="3089400"/>
          </a:xfrm>
          <a:prstGeom prst="bentConnector3">
            <a:avLst>
              <a:gd name="adj1" fmla="val 49992"/>
            </a:avLst>
          </a:prstGeom>
          <a:noFill/>
          <a:ln w="9525" cap="flat" cmpd="sng">
            <a:solidFill>
              <a:srgbClr val="3C78D8"/>
            </a:solidFill>
            <a:prstDash val="solid"/>
            <a:round/>
            <a:headEnd type="none" w="med" len="med"/>
            <a:tailEnd type="triangle" w="med" len="med"/>
          </a:ln>
        </p:spPr>
      </p:cxnSp>
      <p:cxnSp>
        <p:nvCxnSpPr>
          <p:cNvPr id="115" name="Google Shape;115;p19"/>
          <p:cNvCxnSpPr>
            <a:stCxn id="111" idx="2"/>
            <a:endCxn id="112" idx="0"/>
          </p:cNvCxnSpPr>
          <p:nvPr/>
        </p:nvCxnSpPr>
        <p:spPr>
          <a:xfrm rot="5400000">
            <a:off x="2966373" y="1331250"/>
            <a:ext cx="521400" cy="2363100"/>
          </a:xfrm>
          <a:prstGeom prst="bentConnector3">
            <a:avLst>
              <a:gd name="adj1" fmla="val 49992"/>
            </a:avLst>
          </a:prstGeom>
          <a:noFill/>
          <a:ln w="9525" cap="flat" cmpd="sng">
            <a:solidFill>
              <a:srgbClr val="3C78D8"/>
            </a:solidFill>
            <a:prstDash val="solid"/>
            <a:round/>
            <a:headEnd type="none" w="med" len="med"/>
            <a:tailEnd type="triangle" w="med" len="med"/>
          </a:ln>
        </p:spPr>
      </p:cxnSp>
      <p:sp>
        <p:nvSpPr>
          <p:cNvPr id="116" name="Google Shape;116;p19"/>
          <p:cNvSpPr txBox="1"/>
          <p:nvPr/>
        </p:nvSpPr>
        <p:spPr>
          <a:xfrm>
            <a:off x="921675" y="3453825"/>
            <a:ext cx="2247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000000"/>
                </a:solidFill>
                <a:latin typeface="Avenir"/>
                <a:ea typeface="Avenir"/>
                <a:cs typeface="Avenir"/>
                <a:sym typeface="Avenir"/>
              </a:rPr>
              <a:t>It is used to only describe the sample or summarize information about the sample</a:t>
            </a:r>
            <a:endParaRPr>
              <a:solidFill>
                <a:srgbClr val="000000"/>
              </a:solidFill>
              <a:latin typeface="Avenir"/>
              <a:ea typeface="Avenir"/>
              <a:cs typeface="Avenir"/>
              <a:sym typeface="Avenir"/>
            </a:endParaRPr>
          </a:p>
          <a:p>
            <a:pPr marL="0" lvl="0" indent="0" algn="l" rtl="0">
              <a:spcBef>
                <a:spcPts val="0"/>
              </a:spcBef>
              <a:spcAft>
                <a:spcPts val="0"/>
              </a:spcAft>
              <a:buNone/>
            </a:pPr>
            <a:endParaRPr>
              <a:solidFill>
                <a:srgbClr val="000000"/>
              </a:solidFill>
              <a:latin typeface="Avenir"/>
              <a:ea typeface="Avenir"/>
              <a:cs typeface="Avenir"/>
              <a:sym typeface="Avenir"/>
            </a:endParaRPr>
          </a:p>
          <a:p>
            <a:pPr marL="0" lvl="0" indent="0" algn="l" rtl="0">
              <a:spcBef>
                <a:spcPts val="0"/>
              </a:spcBef>
              <a:spcAft>
                <a:spcPts val="0"/>
              </a:spcAft>
              <a:buClr>
                <a:srgbClr val="000000"/>
              </a:buClr>
              <a:buSzPts val="1100"/>
              <a:buFont typeface="Arial"/>
              <a:buNone/>
            </a:pPr>
            <a:endParaRPr>
              <a:solidFill>
                <a:srgbClr val="000000"/>
              </a:solidFill>
              <a:latin typeface="Avenir"/>
              <a:ea typeface="Avenir"/>
              <a:cs typeface="Avenir"/>
              <a:sym typeface="Avenir"/>
            </a:endParaRPr>
          </a:p>
        </p:txBody>
      </p:sp>
      <p:sp>
        <p:nvSpPr>
          <p:cNvPr id="117" name="Google Shape;117;p19"/>
          <p:cNvSpPr txBox="1"/>
          <p:nvPr/>
        </p:nvSpPr>
        <p:spPr>
          <a:xfrm>
            <a:off x="6374150" y="3453825"/>
            <a:ext cx="2247600" cy="106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latin typeface="Avenir"/>
                <a:ea typeface="Avenir"/>
                <a:cs typeface="Avenir"/>
                <a:sym typeface="Avenir"/>
              </a:rPr>
              <a:t>I</a:t>
            </a:r>
            <a:r>
              <a:rPr lang="en-GB">
                <a:solidFill>
                  <a:srgbClr val="000000"/>
                </a:solidFill>
                <a:latin typeface="Avenir"/>
                <a:ea typeface="Avenir"/>
                <a:cs typeface="Avenir"/>
                <a:sym typeface="Avenir"/>
              </a:rPr>
              <a:t>t is used to make inferences and generalizations about the broader population</a:t>
            </a:r>
            <a:endParaRPr>
              <a:solidFill>
                <a:srgbClr val="000000"/>
              </a:solidFill>
              <a:latin typeface="Avenir"/>
              <a:ea typeface="Avenir"/>
              <a:cs typeface="Avenir"/>
              <a:sym typeface="Avenir"/>
            </a:endParaRPr>
          </a:p>
        </p:txBody>
      </p:sp>
      <p:pic>
        <p:nvPicPr>
          <p:cNvPr id="118" name="Google Shape;118;p19"/>
          <p:cNvPicPr preferRelativeResize="0"/>
          <p:nvPr/>
        </p:nvPicPr>
        <p:blipFill rotWithShape="1">
          <a:blip r:embed="rId3">
            <a:alphaModFix/>
          </a:blip>
          <a:srcRect/>
          <a:stretch/>
        </p:blipFill>
        <p:spPr>
          <a:xfrm>
            <a:off x="1308873" y="3237150"/>
            <a:ext cx="259075" cy="269974"/>
          </a:xfrm>
          <a:prstGeom prst="rect">
            <a:avLst/>
          </a:prstGeom>
          <a:noFill/>
          <a:ln>
            <a:noFill/>
          </a:ln>
        </p:spPr>
      </p:pic>
    </p:spTree>
    <p:extLst>
      <p:ext uri="{BB962C8B-B14F-4D97-AF65-F5344CB8AC3E}">
        <p14:creationId xmlns:p14="http://schemas.microsoft.com/office/powerpoint/2010/main" val="3179131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6"/>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Independence of Events</a:t>
            </a:r>
            <a:endParaRPr/>
          </a:p>
        </p:txBody>
      </p:sp>
      <p:sp>
        <p:nvSpPr>
          <p:cNvPr id="315" name="Google Shape;315;p46"/>
          <p:cNvSpPr txBox="1">
            <a:spLocks noGrp="1"/>
          </p:cNvSpPr>
          <p:nvPr>
            <p:ph type="body" idx="2"/>
          </p:nvPr>
        </p:nvSpPr>
        <p:spPr>
          <a:xfrm>
            <a:off x="422025" y="1571700"/>
            <a:ext cx="8397900" cy="21789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GB"/>
              <a:t>Let A and B be two events, they are said to be independent if occurrence or non-occurrence of one event does not affect the occurence of others</a:t>
            </a:r>
            <a:endParaRPr/>
          </a:p>
          <a:p>
            <a:pPr marL="457200" lvl="0" indent="-330200" algn="l" rtl="0">
              <a:lnSpc>
                <a:spcPct val="100000"/>
              </a:lnSpc>
              <a:spcBef>
                <a:spcPts val="3000"/>
              </a:spcBef>
              <a:spcAft>
                <a:spcPts val="0"/>
              </a:spcAft>
              <a:buSzPts val="1600"/>
              <a:buChar char="●"/>
            </a:pPr>
            <a:r>
              <a:rPr lang="en-GB">
                <a:solidFill>
                  <a:srgbClr val="25AAE2"/>
                </a:solidFill>
              </a:rPr>
              <a:t>Events A and B, are said to be independent if P(A ⋂ B) = P(A) . P(B)</a:t>
            </a:r>
            <a:endParaRPr>
              <a:solidFill>
                <a:srgbClr val="25AAE2"/>
              </a:solidFill>
            </a:endParaRPr>
          </a:p>
          <a:p>
            <a:pPr marL="457200" lvl="0" indent="-330200" algn="l" rtl="0">
              <a:lnSpc>
                <a:spcPct val="100000"/>
              </a:lnSpc>
              <a:spcBef>
                <a:spcPts val="3000"/>
              </a:spcBef>
              <a:spcAft>
                <a:spcPts val="0"/>
              </a:spcAft>
              <a:buClr>
                <a:schemeClr val="dk1"/>
              </a:buClr>
              <a:buSzPts val="1600"/>
              <a:buChar char="●"/>
            </a:pPr>
            <a:r>
              <a:rPr lang="en-GB">
                <a:solidFill>
                  <a:schemeClr val="dk1"/>
                </a:solidFill>
              </a:rPr>
              <a:t>The results hold vice versa. For two events A and B if P(A ⋂ B) = P(A) . P(B), then the events A and B are independent</a:t>
            </a:r>
            <a:endParaRPr>
              <a:solidFill>
                <a:schemeClr val="dk1"/>
              </a:solidFill>
            </a:endParaRPr>
          </a:p>
        </p:txBody>
      </p:sp>
    </p:spTree>
    <p:extLst>
      <p:ext uri="{BB962C8B-B14F-4D97-AF65-F5344CB8AC3E}">
        <p14:creationId xmlns:p14="http://schemas.microsoft.com/office/powerpoint/2010/main" val="4531004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7"/>
          <p:cNvSpPr txBox="1">
            <a:spLocks noGrp="1"/>
          </p:cNvSpPr>
          <p:nvPr>
            <p:ph type="body" idx="2"/>
          </p:nvPr>
        </p:nvSpPr>
        <p:spPr>
          <a:xfrm>
            <a:off x="422025" y="1571700"/>
            <a:ext cx="8225400" cy="20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Question:</a:t>
            </a:r>
            <a:endParaRPr sz="1600">
              <a:solidFill>
                <a:schemeClr val="dk1"/>
              </a:solidFill>
              <a:highlight>
                <a:schemeClr val="lt1"/>
              </a:highlight>
            </a:endParaRPr>
          </a:p>
          <a:p>
            <a:pPr marL="0" lvl="0" indent="0" algn="l" rtl="0">
              <a:spcBef>
                <a:spcPts val="1000"/>
              </a:spcBef>
              <a:spcAft>
                <a:spcPts val="0"/>
              </a:spcAft>
              <a:buClr>
                <a:schemeClr val="dk1"/>
              </a:buClr>
              <a:buSzPts val="1100"/>
              <a:buFont typeface="Arial"/>
              <a:buNone/>
            </a:pPr>
            <a:r>
              <a:rPr lang="en-GB" sz="1600">
                <a:solidFill>
                  <a:schemeClr val="dk1"/>
                </a:solidFill>
                <a:highlight>
                  <a:schemeClr val="lt1"/>
                </a:highlight>
              </a:rPr>
              <a:t>Consider rolling a fair die. Let events A and B be:</a:t>
            </a:r>
            <a:endParaRPr sz="1600">
              <a:solidFill>
                <a:schemeClr val="dk1"/>
              </a:solidFill>
              <a:highlight>
                <a:schemeClr val="lt1"/>
              </a:highlight>
            </a:endParaRPr>
          </a:p>
          <a:p>
            <a:pPr marL="2286000" lvl="0" indent="0" algn="l" rtl="0">
              <a:spcBef>
                <a:spcPts val="1000"/>
              </a:spcBef>
              <a:spcAft>
                <a:spcPts val="0"/>
              </a:spcAft>
              <a:buClr>
                <a:schemeClr val="dk1"/>
              </a:buClr>
              <a:buSzPts val="1100"/>
              <a:buFont typeface="Arial"/>
              <a:buNone/>
            </a:pPr>
            <a:r>
              <a:rPr lang="en-GB" sz="1600">
                <a:solidFill>
                  <a:schemeClr val="dk1"/>
                </a:solidFill>
                <a:highlight>
                  <a:schemeClr val="lt1"/>
                </a:highlight>
              </a:rPr>
              <a:t>A: Occurrence of an odd prime number</a:t>
            </a:r>
            <a:endParaRPr sz="1600">
              <a:solidFill>
                <a:schemeClr val="dk1"/>
              </a:solidFill>
              <a:highlight>
                <a:schemeClr val="lt1"/>
              </a:highlight>
            </a:endParaRPr>
          </a:p>
          <a:p>
            <a:pPr marL="2286000" lvl="0" indent="0" algn="l" rtl="0">
              <a:spcBef>
                <a:spcPts val="700"/>
              </a:spcBef>
              <a:spcAft>
                <a:spcPts val="0"/>
              </a:spcAft>
              <a:buClr>
                <a:schemeClr val="dk1"/>
              </a:buClr>
              <a:buSzPts val="1100"/>
              <a:buFont typeface="Arial"/>
              <a:buNone/>
            </a:pPr>
            <a:r>
              <a:rPr lang="en-GB" sz="1600">
                <a:solidFill>
                  <a:schemeClr val="dk1"/>
                </a:solidFill>
                <a:highlight>
                  <a:schemeClr val="lt1"/>
                </a:highlight>
              </a:rPr>
              <a:t>B: Occurrence of a number greater than 3</a:t>
            </a:r>
            <a:endParaRPr sz="1600">
              <a:solidFill>
                <a:schemeClr val="dk1"/>
              </a:solidFill>
              <a:highlight>
                <a:schemeClr val="lt1"/>
              </a:highlight>
            </a:endParaRPr>
          </a:p>
          <a:p>
            <a:pPr marL="0" lvl="0" indent="0" algn="l" rtl="0">
              <a:spcBef>
                <a:spcPts val="1500"/>
              </a:spcBef>
              <a:spcAft>
                <a:spcPts val="0"/>
              </a:spcAft>
              <a:buClr>
                <a:schemeClr val="dk1"/>
              </a:buClr>
              <a:buSzPts val="1100"/>
              <a:buFont typeface="Arial"/>
              <a:buNone/>
            </a:pPr>
            <a:r>
              <a:rPr lang="en-GB" sz="1600">
                <a:solidFill>
                  <a:schemeClr val="dk1"/>
                </a:solidFill>
                <a:highlight>
                  <a:schemeClr val="lt1"/>
                </a:highlight>
              </a:rPr>
              <a:t>Are the events A and B independent? Why.</a:t>
            </a:r>
            <a:endParaRPr sz="16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600">
              <a:solidFill>
                <a:schemeClr val="dk1"/>
              </a:solidFill>
              <a:highlight>
                <a:schemeClr val="lt1"/>
              </a:highlight>
            </a:endParaRPr>
          </a:p>
        </p:txBody>
      </p:sp>
      <p:sp>
        <p:nvSpPr>
          <p:cNvPr id="321" name="Google Shape;321;p47"/>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Independent event</a:t>
            </a:r>
            <a:endParaRPr/>
          </a:p>
        </p:txBody>
      </p:sp>
      <p:pic>
        <p:nvPicPr>
          <p:cNvPr id="322" name="Google Shape;322;p47"/>
          <p:cNvPicPr preferRelativeResize="0"/>
          <p:nvPr/>
        </p:nvPicPr>
        <p:blipFill>
          <a:blip r:embed="rId3">
            <a:alphaModFix/>
          </a:blip>
          <a:stretch>
            <a:fillRect/>
          </a:stretch>
        </p:blipFill>
        <p:spPr>
          <a:xfrm>
            <a:off x="6585950" y="3308750"/>
            <a:ext cx="1216891" cy="1266900"/>
          </a:xfrm>
          <a:prstGeom prst="rect">
            <a:avLst/>
          </a:prstGeom>
          <a:noFill/>
          <a:ln>
            <a:noFill/>
          </a:ln>
        </p:spPr>
      </p:pic>
    </p:spTree>
    <p:extLst>
      <p:ext uri="{BB962C8B-B14F-4D97-AF65-F5344CB8AC3E}">
        <p14:creationId xmlns:p14="http://schemas.microsoft.com/office/powerpoint/2010/main" val="3926268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48"/>
          <p:cNvSpPr txBox="1">
            <a:spLocks noGrp="1"/>
          </p:cNvSpPr>
          <p:nvPr>
            <p:ph type="body" idx="2"/>
          </p:nvPr>
        </p:nvSpPr>
        <p:spPr>
          <a:xfrm>
            <a:off x="422025" y="1571700"/>
            <a:ext cx="8225400" cy="321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Solution:</a:t>
            </a:r>
            <a:endParaRPr sz="1600">
              <a:solidFill>
                <a:schemeClr val="dk1"/>
              </a:solidFill>
              <a:highlight>
                <a:schemeClr val="lt1"/>
              </a:highlight>
            </a:endParaRPr>
          </a:p>
          <a:p>
            <a:pPr marL="0" lvl="0" indent="0" algn="l" rtl="0">
              <a:spcBef>
                <a:spcPts val="1000"/>
              </a:spcBef>
              <a:spcAft>
                <a:spcPts val="0"/>
              </a:spcAft>
              <a:buClr>
                <a:schemeClr val="dk1"/>
              </a:buClr>
              <a:buSzPts val="1100"/>
              <a:buFont typeface="Arial"/>
              <a:buNone/>
            </a:pPr>
            <a:r>
              <a:rPr lang="en-GB" sz="1600">
                <a:solidFill>
                  <a:schemeClr val="dk1"/>
                </a:solidFill>
                <a:highlight>
                  <a:schemeClr val="lt1"/>
                </a:highlight>
              </a:rPr>
              <a:t>Here the events are:</a:t>
            </a:r>
            <a:endParaRPr sz="1600">
              <a:solidFill>
                <a:schemeClr val="dk1"/>
              </a:solidFill>
              <a:highlight>
                <a:schemeClr val="lt1"/>
              </a:highlight>
            </a:endParaRPr>
          </a:p>
          <a:p>
            <a:pPr marL="0" lvl="0" indent="0" algn="l" rtl="0">
              <a:spcBef>
                <a:spcPts val="1000"/>
              </a:spcBef>
              <a:spcAft>
                <a:spcPts val="0"/>
              </a:spcAft>
              <a:buClr>
                <a:schemeClr val="dk1"/>
              </a:buClr>
              <a:buSzPts val="1100"/>
              <a:buFont typeface="Arial"/>
              <a:buNone/>
            </a:pPr>
            <a:r>
              <a:rPr lang="en-GB" sz="1600">
                <a:solidFill>
                  <a:schemeClr val="dk1"/>
                </a:solidFill>
                <a:highlight>
                  <a:schemeClr val="lt1"/>
                </a:highlight>
              </a:rPr>
              <a:t>A: Occurrence of an odd prime number</a:t>
            </a:r>
            <a:endParaRPr sz="1600">
              <a:solidFill>
                <a:schemeClr val="dk1"/>
              </a:solidFill>
              <a:highlight>
                <a:schemeClr val="lt1"/>
              </a:highlight>
            </a:endParaRPr>
          </a:p>
          <a:p>
            <a:pPr marL="0" lvl="0" indent="0" algn="l" rtl="0">
              <a:spcBef>
                <a:spcPts val="700"/>
              </a:spcBef>
              <a:spcAft>
                <a:spcPts val="0"/>
              </a:spcAft>
              <a:buClr>
                <a:schemeClr val="dk1"/>
              </a:buClr>
              <a:buSzPts val="1100"/>
              <a:buFont typeface="Arial"/>
              <a:buNone/>
            </a:pPr>
            <a:r>
              <a:rPr lang="en-GB" sz="1600">
                <a:solidFill>
                  <a:schemeClr val="dk1"/>
                </a:solidFill>
                <a:highlight>
                  <a:schemeClr val="lt1"/>
                </a:highlight>
              </a:rPr>
              <a:t>B: Occurrence of a number greater than 3</a:t>
            </a:r>
            <a:endParaRPr sz="1600">
              <a:solidFill>
                <a:schemeClr val="dk1"/>
              </a:solidFill>
              <a:highlight>
                <a:schemeClr val="lt1"/>
              </a:highlight>
            </a:endParaRPr>
          </a:p>
          <a:p>
            <a:pPr marL="2286000" lvl="0" indent="0" algn="l" rtl="0">
              <a:spcBef>
                <a:spcPts val="1500"/>
              </a:spcBef>
              <a:spcAft>
                <a:spcPts val="0"/>
              </a:spcAft>
              <a:buClr>
                <a:schemeClr val="dk1"/>
              </a:buClr>
              <a:buSzPts val="1100"/>
              <a:buFont typeface="Arial"/>
              <a:buNone/>
            </a:pPr>
            <a:r>
              <a:rPr lang="en-GB" sz="1600">
                <a:solidFill>
                  <a:schemeClr val="dk1"/>
                </a:solidFill>
                <a:highlight>
                  <a:schemeClr val="lt1"/>
                </a:highlight>
              </a:rPr>
              <a:t>i.e., 	</a:t>
            </a:r>
            <a:r>
              <a:rPr lang="en-GB" sz="1600">
                <a:solidFill>
                  <a:schemeClr val="dk1"/>
                </a:solidFill>
              </a:rPr>
              <a:t>A = {3, 5} and B = {4, 5, 6}</a:t>
            </a:r>
            <a:endParaRPr sz="1600">
              <a:solidFill>
                <a:schemeClr val="dk1"/>
              </a:solidFill>
            </a:endParaRPr>
          </a:p>
          <a:p>
            <a:pPr marL="2286000" lvl="0" indent="457200" algn="l" rtl="0">
              <a:spcBef>
                <a:spcPts val="300"/>
              </a:spcBef>
              <a:spcAft>
                <a:spcPts val="0"/>
              </a:spcAft>
              <a:buClr>
                <a:schemeClr val="dk1"/>
              </a:buClr>
              <a:buSzPts val="1100"/>
              <a:buFont typeface="Arial"/>
              <a:buNone/>
            </a:pPr>
            <a:r>
              <a:rPr lang="en-GB" sz="1600">
                <a:solidFill>
                  <a:schemeClr val="dk1"/>
                </a:solidFill>
              </a:rPr>
              <a:t>P(A) = ⅓ 	and	P(B) = ½ </a:t>
            </a:r>
            <a:endParaRPr sz="1600">
              <a:solidFill>
                <a:schemeClr val="dk1"/>
              </a:solidFill>
            </a:endParaRPr>
          </a:p>
          <a:p>
            <a:pPr marL="2286000" lvl="0" indent="457200" algn="l" rtl="0">
              <a:spcBef>
                <a:spcPts val="300"/>
              </a:spcBef>
              <a:spcAft>
                <a:spcPts val="0"/>
              </a:spcAft>
              <a:buClr>
                <a:schemeClr val="dk1"/>
              </a:buClr>
              <a:buSzPts val="1100"/>
              <a:buFont typeface="Arial"/>
              <a:buNone/>
            </a:pPr>
            <a:r>
              <a:rPr lang="en-GB" sz="1600">
                <a:solidFill>
                  <a:schemeClr val="dk1"/>
                </a:solidFill>
              </a:rPr>
              <a:t>P(A ∩ B) = ⅙ = P(A).P(B)</a:t>
            </a:r>
            <a:endParaRPr sz="1600">
              <a:solidFill>
                <a:schemeClr val="dk1"/>
              </a:solidFill>
            </a:endParaRPr>
          </a:p>
          <a:p>
            <a:pPr marL="0" lvl="0" indent="0" algn="l" rtl="0">
              <a:spcBef>
                <a:spcPts val="1200"/>
              </a:spcBef>
              <a:spcAft>
                <a:spcPts val="0"/>
              </a:spcAft>
              <a:buClr>
                <a:schemeClr val="dk1"/>
              </a:buClr>
              <a:buSzPts val="1100"/>
              <a:buFont typeface="Arial"/>
              <a:buNone/>
            </a:pPr>
            <a:r>
              <a:rPr lang="en-GB" sz="1600">
                <a:solidFill>
                  <a:schemeClr val="dk1"/>
                </a:solidFill>
              </a:rPr>
              <a:t>Thus, events A and B are independent.</a:t>
            </a:r>
            <a:endParaRPr sz="1600">
              <a:solidFill>
                <a:schemeClr val="dk1"/>
              </a:solidFill>
            </a:endParaRPr>
          </a:p>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	</a:t>
            </a:r>
            <a:endParaRPr sz="1600">
              <a:solidFill>
                <a:schemeClr val="dk1"/>
              </a:solidFill>
              <a:highlight>
                <a:schemeClr val="lt1"/>
              </a:highlight>
            </a:endParaRPr>
          </a:p>
        </p:txBody>
      </p:sp>
      <p:sp>
        <p:nvSpPr>
          <p:cNvPr id="328" name="Google Shape;328;p48"/>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Independent event</a:t>
            </a:r>
            <a:endParaRPr/>
          </a:p>
        </p:txBody>
      </p:sp>
    </p:spTree>
    <p:extLst>
      <p:ext uri="{BB962C8B-B14F-4D97-AF65-F5344CB8AC3E}">
        <p14:creationId xmlns:p14="http://schemas.microsoft.com/office/powerpoint/2010/main" val="2762844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9"/>
          <p:cNvSpPr txBox="1">
            <a:spLocks noGrp="1"/>
          </p:cNvSpPr>
          <p:nvPr>
            <p:ph type="body" idx="2"/>
          </p:nvPr>
        </p:nvSpPr>
        <p:spPr>
          <a:xfrm>
            <a:off x="422025" y="1571700"/>
            <a:ext cx="8397900" cy="1675200"/>
          </a:xfrm>
          <a:prstGeom prst="rect">
            <a:avLst/>
          </a:prstGeom>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Char char="●"/>
            </a:pPr>
            <a:r>
              <a:rPr lang="en-GB">
                <a:solidFill>
                  <a:schemeClr val="dk1"/>
                </a:solidFill>
              </a:rPr>
              <a:t>If A and B are independent events with P(A) and P(B) both non-zero, then A and B cannot be mutually exclusive</a:t>
            </a:r>
            <a:endParaRPr>
              <a:solidFill>
                <a:schemeClr val="dk1"/>
              </a:solidFill>
            </a:endParaRPr>
          </a:p>
          <a:p>
            <a:pPr marL="457200" lvl="0" indent="-342900" algn="l" rtl="0">
              <a:lnSpc>
                <a:spcPct val="100000"/>
              </a:lnSpc>
              <a:spcBef>
                <a:spcPts val="3500"/>
              </a:spcBef>
              <a:spcAft>
                <a:spcPts val="4000"/>
              </a:spcAft>
              <a:buClr>
                <a:schemeClr val="dk1"/>
              </a:buClr>
              <a:buSzPts val="1800"/>
              <a:buChar char="●"/>
            </a:pPr>
            <a:r>
              <a:rPr lang="en-GB">
                <a:solidFill>
                  <a:schemeClr val="dk1"/>
                </a:solidFill>
              </a:rPr>
              <a:t>If A and B are mutually exclusive with P(A) and P(B) both non-zero, then A and B cannot be independent i.e A and B are dependent </a:t>
            </a:r>
            <a:endParaRPr>
              <a:solidFill>
                <a:schemeClr val="dk1"/>
              </a:solidFill>
            </a:endParaRPr>
          </a:p>
        </p:txBody>
      </p:sp>
      <p:sp>
        <p:nvSpPr>
          <p:cNvPr id="334" name="Google Shape;334;p49"/>
          <p:cNvSpPr txBox="1">
            <a:spLocks noGrp="1"/>
          </p:cNvSpPr>
          <p:nvPr>
            <p:ph type="subTitle" idx="1"/>
          </p:nvPr>
        </p:nvSpPr>
        <p:spPr>
          <a:xfrm>
            <a:off x="422025" y="974925"/>
            <a:ext cx="6187200" cy="4722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Independence and mutually exclusive events </a:t>
            </a:r>
            <a:endParaRPr/>
          </a:p>
        </p:txBody>
      </p:sp>
      <p:pic>
        <p:nvPicPr>
          <p:cNvPr id="335" name="Google Shape;335;p49"/>
          <p:cNvPicPr preferRelativeResize="0"/>
          <p:nvPr/>
        </p:nvPicPr>
        <p:blipFill>
          <a:blip r:embed="rId3">
            <a:alphaModFix/>
          </a:blip>
          <a:stretch>
            <a:fillRect/>
          </a:stretch>
        </p:blipFill>
        <p:spPr>
          <a:xfrm>
            <a:off x="3345050" y="3447675"/>
            <a:ext cx="2431016" cy="1430000"/>
          </a:xfrm>
          <a:prstGeom prst="rect">
            <a:avLst/>
          </a:prstGeom>
          <a:noFill/>
          <a:ln w="9525" cap="flat" cmpd="sng">
            <a:solidFill>
              <a:srgbClr val="000000"/>
            </a:solidFill>
            <a:prstDash val="solid"/>
            <a:round/>
            <a:headEnd type="none" w="sm" len="sm"/>
            <a:tailEnd type="none" w="sm" len="sm"/>
          </a:ln>
        </p:spPr>
      </p:pic>
    </p:spTree>
    <p:extLst>
      <p:ext uri="{BB962C8B-B14F-4D97-AF65-F5344CB8AC3E}">
        <p14:creationId xmlns:p14="http://schemas.microsoft.com/office/powerpoint/2010/main" val="4038382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body" idx="2"/>
          </p:nvPr>
        </p:nvSpPr>
        <p:spPr>
          <a:xfrm>
            <a:off x="422025" y="1571700"/>
            <a:ext cx="8225400" cy="333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Question:</a:t>
            </a:r>
            <a:endParaRPr sz="1600">
              <a:solidFill>
                <a:schemeClr val="dk1"/>
              </a:solidFill>
              <a:highlight>
                <a:schemeClr val="lt1"/>
              </a:highlight>
            </a:endParaRPr>
          </a:p>
          <a:p>
            <a:pPr marL="0" lvl="0" indent="0" algn="l" rtl="0">
              <a:spcBef>
                <a:spcPts val="1000"/>
              </a:spcBef>
              <a:spcAft>
                <a:spcPts val="0"/>
              </a:spcAft>
              <a:buClr>
                <a:schemeClr val="dk1"/>
              </a:buClr>
              <a:buSzPts val="1100"/>
              <a:buFont typeface="Arial"/>
              <a:buNone/>
            </a:pPr>
            <a:r>
              <a:rPr lang="en-GB" sz="1600">
                <a:solidFill>
                  <a:schemeClr val="dk1"/>
                </a:solidFill>
                <a:highlight>
                  <a:schemeClr val="lt1"/>
                </a:highlight>
              </a:rPr>
              <a:t>A card is drawn from a pack of 52 cards. Let events A and B be:</a:t>
            </a:r>
            <a:endParaRPr sz="1600">
              <a:solidFill>
                <a:schemeClr val="dk1"/>
              </a:solidFill>
              <a:highlight>
                <a:schemeClr val="lt1"/>
              </a:highlight>
            </a:endParaRPr>
          </a:p>
          <a:p>
            <a:pPr marL="2286000" lvl="0" indent="0" algn="l" rtl="0">
              <a:spcBef>
                <a:spcPts val="700"/>
              </a:spcBef>
              <a:spcAft>
                <a:spcPts val="0"/>
              </a:spcAft>
              <a:buClr>
                <a:schemeClr val="dk1"/>
              </a:buClr>
              <a:buSzPts val="1100"/>
              <a:buFont typeface="Arial"/>
              <a:buNone/>
            </a:pPr>
            <a:r>
              <a:rPr lang="en-GB" sz="1600">
                <a:solidFill>
                  <a:schemeClr val="dk1"/>
                </a:solidFill>
                <a:highlight>
                  <a:schemeClr val="lt1"/>
                </a:highlight>
              </a:rPr>
              <a:t>A: Occurrence of a club card</a:t>
            </a:r>
            <a:endParaRPr sz="1600">
              <a:solidFill>
                <a:schemeClr val="dk1"/>
              </a:solidFill>
              <a:highlight>
                <a:schemeClr val="lt1"/>
              </a:highlight>
            </a:endParaRPr>
          </a:p>
          <a:p>
            <a:pPr marL="2286000" lvl="0" indent="0" algn="l" rtl="0">
              <a:spcBef>
                <a:spcPts val="700"/>
              </a:spcBef>
              <a:spcAft>
                <a:spcPts val="0"/>
              </a:spcAft>
              <a:buClr>
                <a:schemeClr val="dk1"/>
              </a:buClr>
              <a:buSzPts val="1100"/>
              <a:buFont typeface="Arial"/>
              <a:buNone/>
            </a:pPr>
            <a:r>
              <a:rPr lang="en-GB" sz="1600">
                <a:solidFill>
                  <a:schemeClr val="dk1"/>
                </a:solidFill>
                <a:highlight>
                  <a:schemeClr val="lt1"/>
                </a:highlight>
              </a:rPr>
              <a:t>B: Occurrence of a red ace card</a:t>
            </a:r>
            <a:endParaRPr sz="1600">
              <a:solidFill>
                <a:schemeClr val="dk1"/>
              </a:solidFill>
              <a:highlight>
                <a:schemeClr val="lt1"/>
              </a:highlight>
            </a:endParaRPr>
          </a:p>
          <a:p>
            <a:pPr marL="0" lvl="0" indent="0" algn="l" rtl="0">
              <a:spcBef>
                <a:spcPts val="700"/>
              </a:spcBef>
              <a:spcAft>
                <a:spcPts val="0"/>
              </a:spcAft>
              <a:buClr>
                <a:schemeClr val="dk1"/>
              </a:buClr>
              <a:buSzPts val="1100"/>
              <a:buFont typeface="Arial"/>
              <a:buNone/>
            </a:pPr>
            <a:r>
              <a:rPr lang="en-GB" sz="1600">
                <a:solidFill>
                  <a:schemeClr val="dk1"/>
                </a:solidFill>
                <a:highlight>
                  <a:schemeClr val="lt1"/>
                </a:highlight>
              </a:rPr>
              <a:t>Are the events A and B mutually exclusive? Why.</a:t>
            </a:r>
            <a:endParaRPr sz="1600">
              <a:solidFill>
                <a:schemeClr val="dk1"/>
              </a:solidFill>
              <a:highlight>
                <a:schemeClr val="lt1"/>
              </a:highlight>
            </a:endParaRPr>
          </a:p>
          <a:p>
            <a:pPr marL="0" lvl="0" indent="0" algn="l" rtl="0">
              <a:spcBef>
                <a:spcPts val="1800"/>
              </a:spcBef>
              <a:spcAft>
                <a:spcPts val="0"/>
              </a:spcAft>
              <a:buClr>
                <a:schemeClr val="dk1"/>
              </a:buClr>
              <a:buSzPts val="1100"/>
              <a:buFont typeface="Arial"/>
              <a:buNone/>
            </a:pPr>
            <a:r>
              <a:rPr lang="en-GB" sz="1600">
                <a:solidFill>
                  <a:schemeClr val="dk1"/>
                </a:solidFill>
                <a:highlight>
                  <a:schemeClr val="lt1"/>
                </a:highlight>
              </a:rPr>
              <a:t>Solution:</a:t>
            </a:r>
            <a:endParaRPr sz="1600">
              <a:solidFill>
                <a:schemeClr val="dk1"/>
              </a:solidFill>
              <a:highlight>
                <a:schemeClr val="lt1"/>
              </a:highlight>
            </a:endParaRPr>
          </a:p>
          <a:p>
            <a:pPr marL="0" lvl="0" indent="0" algn="l" rtl="0">
              <a:spcBef>
                <a:spcPts val="700"/>
              </a:spcBef>
              <a:spcAft>
                <a:spcPts val="0"/>
              </a:spcAft>
              <a:buClr>
                <a:schemeClr val="dk1"/>
              </a:buClr>
              <a:buSzPts val="1100"/>
              <a:buFont typeface="Arial"/>
              <a:buNone/>
            </a:pPr>
            <a:r>
              <a:rPr lang="en-GB" sz="1600">
                <a:solidFill>
                  <a:schemeClr val="dk1"/>
                </a:solidFill>
                <a:highlight>
                  <a:schemeClr val="lt1"/>
                </a:highlight>
              </a:rPr>
              <a:t>The club card is a black card and event B is the occurrence of a red card. Implies, A ∩ B is empty. Thus the events A and B mutually exclusive.</a:t>
            </a:r>
            <a:endParaRPr sz="1600">
              <a:solidFill>
                <a:schemeClr val="dk1"/>
              </a:solidFill>
              <a:highlight>
                <a:schemeClr val="lt1"/>
              </a:highlight>
            </a:endParaRPr>
          </a:p>
          <a:p>
            <a:pPr marL="0" lvl="0" indent="0" algn="l" rtl="0">
              <a:spcBef>
                <a:spcPts val="700"/>
              </a:spcBef>
              <a:spcAft>
                <a:spcPts val="0"/>
              </a:spcAft>
              <a:buClr>
                <a:schemeClr val="dk1"/>
              </a:buClr>
              <a:buSzPts val="1100"/>
              <a:buFont typeface="Arial"/>
              <a:buNone/>
            </a:pPr>
            <a:endParaRPr sz="16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600">
              <a:solidFill>
                <a:schemeClr val="dk1"/>
              </a:solidFill>
              <a:highlight>
                <a:schemeClr val="lt1"/>
              </a:highlight>
            </a:endParaRPr>
          </a:p>
        </p:txBody>
      </p:sp>
      <p:sp>
        <p:nvSpPr>
          <p:cNvPr id="341" name="Google Shape;341;p50"/>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Mutually exclusive</a:t>
            </a:r>
            <a:endParaRPr/>
          </a:p>
        </p:txBody>
      </p:sp>
    </p:spTree>
    <p:extLst>
      <p:ext uri="{BB962C8B-B14F-4D97-AF65-F5344CB8AC3E}">
        <p14:creationId xmlns:p14="http://schemas.microsoft.com/office/powerpoint/2010/main" val="24526949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Conditional Probability</a:t>
            </a:r>
            <a:endParaRPr/>
          </a:p>
        </p:txBody>
      </p:sp>
      <p:sp>
        <p:nvSpPr>
          <p:cNvPr id="347" name="Google Shape;347;p51"/>
          <p:cNvSpPr txBox="1"/>
          <p:nvPr/>
        </p:nvSpPr>
        <p:spPr>
          <a:xfrm>
            <a:off x="1358375" y="3861450"/>
            <a:ext cx="2869500" cy="38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nir"/>
              <a:ea typeface="Avenir"/>
              <a:cs typeface="Avenir"/>
              <a:sym typeface="Avenir"/>
            </a:endParaRPr>
          </a:p>
        </p:txBody>
      </p:sp>
    </p:spTree>
    <p:extLst>
      <p:ext uri="{BB962C8B-B14F-4D97-AF65-F5344CB8AC3E}">
        <p14:creationId xmlns:p14="http://schemas.microsoft.com/office/powerpoint/2010/main" val="32814422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2"/>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Conditional Probability</a:t>
            </a:r>
            <a:endParaRPr/>
          </a:p>
        </p:txBody>
      </p:sp>
      <p:sp>
        <p:nvSpPr>
          <p:cNvPr id="353" name="Google Shape;353;p52"/>
          <p:cNvSpPr txBox="1">
            <a:spLocks noGrp="1"/>
          </p:cNvSpPr>
          <p:nvPr>
            <p:ph type="body" idx="2"/>
          </p:nvPr>
        </p:nvSpPr>
        <p:spPr>
          <a:xfrm>
            <a:off x="422025" y="1571700"/>
            <a:ext cx="8397900" cy="1436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Avenir"/>
              <a:buChar char="●"/>
            </a:pPr>
            <a:r>
              <a:rPr lang="en-GB">
                <a:solidFill>
                  <a:schemeClr val="dk1"/>
                </a:solidFill>
              </a:rPr>
              <a:t>The conditional probability of an event A is the probability that the event will occur given the knowledge that an event B has already occurred </a:t>
            </a:r>
            <a:r>
              <a:rPr lang="en-GB">
                <a:solidFill>
                  <a:schemeClr val="dk1"/>
                </a:solidFill>
                <a:latin typeface="Arial"/>
                <a:ea typeface="Arial"/>
                <a:cs typeface="Arial"/>
                <a:sym typeface="Arial"/>
              </a:rPr>
              <a:t> </a:t>
            </a:r>
            <a:endParaRPr b="1" i="1">
              <a:solidFill>
                <a:schemeClr val="dk1"/>
              </a:solidFill>
              <a:latin typeface="Arial"/>
              <a:ea typeface="Arial"/>
              <a:cs typeface="Arial"/>
              <a:sym typeface="Arial"/>
            </a:endParaRPr>
          </a:p>
          <a:p>
            <a:pPr marL="457200" lvl="0" indent="-330200" algn="l" rtl="0">
              <a:lnSpc>
                <a:spcPct val="100000"/>
              </a:lnSpc>
              <a:spcBef>
                <a:spcPts val="3000"/>
              </a:spcBef>
              <a:spcAft>
                <a:spcPts val="3000"/>
              </a:spcAft>
              <a:buClr>
                <a:schemeClr val="dk1"/>
              </a:buClr>
              <a:buSzPts val="1600"/>
              <a:buFont typeface="Arial"/>
              <a:buChar char="●"/>
            </a:pPr>
            <a:r>
              <a:rPr lang="en-GB">
                <a:solidFill>
                  <a:schemeClr val="dk1"/>
                </a:solidFill>
              </a:rPr>
              <a:t>It is denoted by,</a:t>
            </a:r>
            <a:endParaRPr/>
          </a:p>
        </p:txBody>
      </p:sp>
      <p:pic>
        <p:nvPicPr>
          <p:cNvPr id="354" name="Google Shape;354;p52" descr="P(A|B) = (P(A nn  B))/(P(B))" title="MathEquation,#000000"/>
          <p:cNvPicPr preferRelativeResize="0"/>
          <p:nvPr/>
        </p:nvPicPr>
        <p:blipFill>
          <a:blip r:embed="rId3">
            <a:alphaModFix/>
          </a:blip>
          <a:stretch>
            <a:fillRect/>
          </a:stretch>
        </p:blipFill>
        <p:spPr>
          <a:xfrm>
            <a:off x="3320198" y="3388551"/>
            <a:ext cx="2503590" cy="572700"/>
          </a:xfrm>
          <a:prstGeom prst="rect">
            <a:avLst/>
          </a:prstGeom>
          <a:noFill/>
          <a:ln>
            <a:noFill/>
          </a:ln>
        </p:spPr>
      </p:pic>
    </p:spTree>
    <p:extLst>
      <p:ext uri="{BB962C8B-B14F-4D97-AF65-F5344CB8AC3E}">
        <p14:creationId xmlns:p14="http://schemas.microsoft.com/office/powerpoint/2010/main" val="6282852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3"/>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Conditional Probability</a:t>
            </a:r>
            <a:endParaRPr/>
          </a:p>
        </p:txBody>
      </p:sp>
      <p:sp>
        <p:nvSpPr>
          <p:cNvPr id="360" name="Google Shape;360;p53"/>
          <p:cNvSpPr txBox="1">
            <a:spLocks noGrp="1"/>
          </p:cNvSpPr>
          <p:nvPr>
            <p:ph type="body" idx="2"/>
          </p:nvPr>
        </p:nvSpPr>
        <p:spPr>
          <a:xfrm>
            <a:off x="422025" y="1571700"/>
            <a:ext cx="8397900" cy="1436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Font typeface="Avenir"/>
              <a:buChar char="●"/>
            </a:pPr>
            <a:r>
              <a:rPr lang="en-GB">
                <a:solidFill>
                  <a:schemeClr val="dk1"/>
                </a:solidFill>
              </a:rPr>
              <a:t>The conditional probability of an event A is the probability that the event will occur given the knowledge that an event B has already occurred </a:t>
            </a:r>
            <a:r>
              <a:rPr lang="en-GB">
                <a:solidFill>
                  <a:schemeClr val="dk1"/>
                </a:solidFill>
                <a:latin typeface="Arial"/>
                <a:ea typeface="Arial"/>
                <a:cs typeface="Arial"/>
                <a:sym typeface="Arial"/>
              </a:rPr>
              <a:t> </a:t>
            </a:r>
            <a:endParaRPr b="1" i="1">
              <a:solidFill>
                <a:schemeClr val="dk1"/>
              </a:solidFill>
              <a:latin typeface="Arial"/>
              <a:ea typeface="Arial"/>
              <a:cs typeface="Arial"/>
              <a:sym typeface="Arial"/>
            </a:endParaRPr>
          </a:p>
          <a:p>
            <a:pPr marL="457200" lvl="0" indent="-330200" algn="l" rtl="0">
              <a:lnSpc>
                <a:spcPct val="100000"/>
              </a:lnSpc>
              <a:spcBef>
                <a:spcPts val="3000"/>
              </a:spcBef>
              <a:spcAft>
                <a:spcPts val="3000"/>
              </a:spcAft>
              <a:buClr>
                <a:schemeClr val="dk1"/>
              </a:buClr>
              <a:buSzPts val="1600"/>
              <a:buFont typeface="Arial"/>
              <a:buChar char="●"/>
            </a:pPr>
            <a:r>
              <a:rPr lang="en-GB">
                <a:solidFill>
                  <a:schemeClr val="dk1"/>
                </a:solidFill>
              </a:rPr>
              <a:t>It is denoted by,</a:t>
            </a:r>
            <a:endParaRPr/>
          </a:p>
        </p:txBody>
      </p:sp>
      <p:pic>
        <p:nvPicPr>
          <p:cNvPr id="361" name="Google Shape;361;p53" descr="P(A|B) = (P(A nn  B))/(P(B))" title="MathEquation,#000000"/>
          <p:cNvPicPr preferRelativeResize="0"/>
          <p:nvPr/>
        </p:nvPicPr>
        <p:blipFill>
          <a:blip r:embed="rId3">
            <a:alphaModFix/>
          </a:blip>
          <a:stretch>
            <a:fillRect/>
          </a:stretch>
        </p:blipFill>
        <p:spPr>
          <a:xfrm>
            <a:off x="2214448" y="3562376"/>
            <a:ext cx="2503590" cy="572700"/>
          </a:xfrm>
          <a:prstGeom prst="rect">
            <a:avLst/>
          </a:prstGeom>
          <a:noFill/>
          <a:ln>
            <a:noFill/>
          </a:ln>
        </p:spPr>
      </p:pic>
      <p:pic>
        <p:nvPicPr>
          <p:cNvPr id="362" name="Google Shape;362;p53"/>
          <p:cNvPicPr preferRelativeResize="0"/>
          <p:nvPr/>
        </p:nvPicPr>
        <p:blipFill>
          <a:blip r:embed="rId4">
            <a:alphaModFix/>
          </a:blip>
          <a:stretch>
            <a:fillRect/>
          </a:stretch>
        </p:blipFill>
        <p:spPr>
          <a:xfrm>
            <a:off x="5430038" y="4042497"/>
            <a:ext cx="1423266" cy="739332"/>
          </a:xfrm>
          <a:prstGeom prst="rect">
            <a:avLst/>
          </a:prstGeom>
          <a:noFill/>
          <a:ln>
            <a:noFill/>
          </a:ln>
        </p:spPr>
      </p:pic>
      <p:pic>
        <p:nvPicPr>
          <p:cNvPr id="363" name="Google Shape;363;p53"/>
          <p:cNvPicPr preferRelativeResize="0"/>
          <p:nvPr/>
        </p:nvPicPr>
        <p:blipFill>
          <a:blip r:embed="rId5">
            <a:alphaModFix/>
          </a:blip>
          <a:stretch>
            <a:fillRect/>
          </a:stretch>
        </p:blipFill>
        <p:spPr>
          <a:xfrm>
            <a:off x="5430038" y="2915625"/>
            <a:ext cx="1420807" cy="739332"/>
          </a:xfrm>
          <a:prstGeom prst="rect">
            <a:avLst/>
          </a:prstGeom>
          <a:noFill/>
          <a:ln>
            <a:noFill/>
          </a:ln>
        </p:spPr>
      </p:pic>
      <p:cxnSp>
        <p:nvCxnSpPr>
          <p:cNvPr id="364" name="Google Shape;364;p53"/>
          <p:cNvCxnSpPr>
            <a:endCxn id="362" idx="1"/>
          </p:cNvCxnSpPr>
          <p:nvPr/>
        </p:nvCxnSpPr>
        <p:spPr>
          <a:xfrm>
            <a:off x="4258238" y="4123863"/>
            <a:ext cx="1171800" cy="288300"/>
          </a:xfrm>
          <a:prstGeom prst="bentConnector3">
            <a:avLst>
              <a:gd name="adj1" fmla="val 957"/>
            </a:avLst>
          </a:prstGeom>
          <a:noFill/>
          <a:ln w="9525" cap="flat" cmpd="sng">
            <a:solidFill>
              <a:srgbClr val="25AAE2"/>
            </a:solidFill>
            <a:prstDash val="solid"/>
            <a:round/>
            <a:headEnd type="none" w="med" len="med"/>
            <a:tailEnd type="triangle" w="med" len="med"/>
          </a:ln>
        </p:spPr>
      </p:cxnSp>
      <p:cxnSp>
        <p:nvCxnSpPr>
          <p:cNvPr id="365" name="Google Shape;365;p53"/>
          <p:cNvCxnSpPr>
            <a:endCxn id="363" idx="1"/>
          </p:cNvCxnSpPr>
          <p:nvPr/>
        </p:nvCxnSpPr>
        <p:spPr>
          <a:xfrm rot="10800000" flipH="1">
            <a:off x="4247138" y="3285291"/>
            <a:ext cx="1182900" cy="210900"/>
          </a:xfrm>
          <a:prstGeom prst="bentConnector3">
            <a:avLst>
              <a:gd name="adj1" fmla="val 937"/>
            </a:avLst>
          </a:prstGeom>
          <a:noFill/>
          <a:ln w="9525" cap="flat" cmpd="sng">
            <a:solidFill>
              <a:srgbClr val="25AAE2"/>
            </a:solidFill>
            <a:prstDash val="solid"/>
            <a:round/>
            <a:headEnd type="none" w="med" len="med"/>
            <a:tailEnd type="triangle" w="med" len="med"/>
          </a:ln>
        </p:spPr>
      </p:cxnSp>
    </p:spTree>
    <p:extLst>
      <p:ext uri="{BB962C8B-B14F-4D97-AF65-F5344CB8AC3E}">
        <p14:creationId xmlns:p14="http://schemas.microsoft.com/office/powerpoint/2010/main" val="3041593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4"/>
          <p:cNvSpPr txBox="1">
            <a:spLocks noGrp="1"/>
          </p:cNvSpPr>
          <p:nvPr>
            <p:ph type="body" idx="2"/>
          </p:nvPr>
        </p:nvSpPr>
        <p:spPr>
          <a:xfrm>
            <a:off x="422025" y="1571700"/>
            <a:ext cx="8225400" cy="123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Question:</a:t>
            </a:r>
            <a:endParaRPr sz="16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60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A pair of fair dice is rolled. If the product of numbers that appear is 6, find the probability that the second die shows an even number?</a:t>
            </a:r>
            <a:endParaRPr>
              <a:solidFill>
                <a:schemeClr val="dk1"/>
              </a:solidFill>
            </a:endParaRPr>
          </a:p>
        </p:txBody>
      </p:sp>
      <p:sp>
        <p:nvSpPr>
          <p:cNvPr id="371" name="Google Shape;371;p54"/>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Conditional probability</a:t>
            </a:r>
            <a:endParaRPr/>
          </a:p>
        </p:txBody>
      </p:sp>
      <p:pic>
        <p:nvPicPr>
          <p:cNvPr id="372" name="Google Shape;372;p54"/>
          <p:cNvPicPr preferRelativeResize="0"/>
          <p:nvPr/>
        </p:nvPicPr>
        <p:blipFill>
          <a:blip r:embed="rId3">
            <a:alphaModFix/>
          </a:blip>
          <a:stretch>
            <a:fillRect/>
          </a:stretch>
        </p:blipFill>
        <p:spPr>
          <a:xfrm>
            <a:off x="5791200" y="2959800"/>
            <a:ext cx="2649150" cy="1665175"/>
          </a:xfrm>
          <a:prstGeom prst="rect">
            <a:avLst/>
          </a:prstGeom>
          <a:noFill/>
          <a:ln>
            <a:noFill/>
          </a:ln>
        </p:spPr>
      </p:pic>
    </p:spTree>
    <p:extLst>
      <p:ext uri="{BB962C8B-B14F-4D97-AF65-F5344CB8AC3E}">
        <p14:creationId xmlns:p14="http://schemas.microsoft.com/office/powerpoint/2010/main" val="278603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5"/>
          <p:cNvSpPr txBox="1">
            <a:spLocks noGrp="1"/>
          </p:cNvSpPr>
          <p:nvPr>
            <p:ph type="body" idx="2"/>
          </p:nvPr>
        </p:nvSpPr>
        <p:spPr>
          <a:xfrm>
            <a:off x="422025" y="1503750"/>
            <a:ext cx="8397900" cy="3571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GB" sz="1600">
                <a:solidFill>
                  <a:schemeClr val="dk1"/>
                </a:solidFill>
                <a:highlight>
                  <a:schemeClr val="lt1"/>
                </a:highlight>
              </a:rPr>
              <a:t>Solution:</a:t>
            </a:r>
            <a:endParaRPr sz="1600">
              <a:solidFill>
                <a:schemeClr val="dk1"/>
              </a:solidFill>
              <a:highlight>
                <a:schemeClr val="lt1"/>
              </a:highlight>
            </a:endParaRPr>
          </a:p>
          <a:p>
            <a:pPr marL="0" lvl="0" indent="0" algn="l" rtl="0">
              <a:lnSpc>
                <a:spcPct val="100000"/>
              </a:lnSpc>
              <a:spcBef>
                <a:spcPts val="2500"/>
              </a:spcBef>
              <a:spcAft>
                <a:spcPts val="0"/>
              </a:spcAft>
              <a:buClr>
                <a:schemeClr val="dk1"/>
              </a:buClr>
              <a:buSzPts val="1100"/>
              <a:buFont typeface="Arial"/>
              <a:buNone/>
            </a:pPr>
            <a:r>
              <a:rPr lang="en-GB" sz="1600">
                <a:solidFill>
                  <a:schemeClr val="dk1"/>
                </a:solidFill>
                <a:highlight>
                  <a:schemeClr val="lt1"/>
                </a:highlight>
              </a:rPr>
              <a:t>Let A: the event of getting the product as 6</a:t>
            </a:r>
            <a:endParaRPr sz="1600">
              <a:solidFill>
                <a:schemeClr val="dk1"/>
              </a:solidFill>
              <a:highlight>
                <a:schemeClr val="lt1"/>
              </a:highlight>
            </a:endParaRPr>
          </a:p>
          <a:p>
            <a:pPr marL="0" lvl="0" indent="0" algn="l" rtl="0">
              <a:lnSpc>
                <a:spcPct val="100000"/>
              </a:lnSpc>
              <a:spcBef>
                <a:spcPts val="500"/>
              </a:spcBef>
              <a:spcAft>
                <a:spcPts val="0"/>
              </a:spcAft>
              <a:buClr>
                <a:schemeClr val="dk1"/>
              </a:buClr>
              <a:buSzPts val="1100"/>
              <a:buFont typeface="Arial"/>
              <a:buNone/>
            </a:pPr>
            <a:r>
              <a:rPr lang="en-GB" sz="1400">
                <a:solidFill>
                  <a:schemeClr val="dk1"/>
                </a:solidFill>
                <a:highlight>
                  <a:schemeClr val="lt1"/>
                </a:highlight>
              </a:rPr>
              <a:t>The ways A can occur:  {(1,6), (2,3), (3,2), (6,1)}</a:t>
            </a:r>
            <a:endParaRPr sz="1400">
              <a:solidFill>
                <a:schemeClr val="dk1"/>
              </a:solidFill>
              <a:highlight>
                <a:schemeClr val="lt1"/>
              </a:highlight>
            </a:endParaRPr>
          </a:p>
          <a:p>
            <a:pPr marL="0" lvl="0" indent="0" algn="l" rtl="0">
              <a:lnSpc>
                <a:spcPct val="100000"/>
              </a:lnSpc>
              <a:spcBef>
                <a:spcPts val="2000"/>
              </a:spcBef>
              <a:spcAft>
                <a:spcPts val="0"/>
              </a:spcAft>
              <a:buClr>
                <a:schemeClr val="dk1"/>
              </a:buClr>
              <a:buSzPts val="1100"/>
              <a:buFont typeface="Arial"/>
              <a:buNone/>
            </a:pPr>
            <a:r>
              <a:rPr lang="en-GB" sz="1600">
                <a:solidFill>
                  <a:schemeClr val="dk1"/>
                </a:solidFill>
                <a:highlight>
                  <a:schemeClr val="lt1"/>
                </a:highlight>
              </a:rPr>
              <a:t>Let B: the event that the second die shows an even number</a:t>
            </a:r>
            <a:endParaRPr sz="1600">
              <a:solidFill>
                <a:schemeClr val="dk1"/>
              </a:solidFill>
              <a:highlight>
                <a:schemeClr val="lt1"/>
              </a:highlight>
            </a:endParaRPr>
          </a:p>
          <a:p>
            <a:pPr marL="2069999" lvl="0" indent="-2069999" algn="l" rtl="0">
              <a:lnSpc>
                <a:spcPct val="100000"/>
              </a:lnSpc>
              <a:spcBef>
                <a:spcPts val="500"/>
              </a:spcBef>
              <a:spcAft>
                <a:spcPts val="0"/>
              </a:spcAft>
              <a:buClr>
                <a:schemeClr val="dk1"/>
              </a:buClr>
              <a:buSzPts val="1100"/>
              <a:buFont typeface="Arial"/>
              <a:buNone/>
            </a:pPr>
            <a:r>
              <a:rPr lang="en-GB" sz="1400">
                <a:solidFill>
                  <a:schemeClr val="dk1"/>
                </a:solidFill>
                <a:highlight>
                  <a:schemeClr val="lt1"/>
                </a:highlight>
              </a:rPr>
              <a:t>The ways B can occur:  {(1,2), (1,4), (1,6), (2,2), (2,4), (2,6), (3,2), (3,4), (3,6), (4,2), (4,4), (4,6), (5,2), (5,4), (5,6), (6,2), (6,4), (6,6)}</a:t>
            </a:r>
            <a:endParaRPr sz="1400">
              <a:solidFill>
                <a:schemeClr val="dk1"/>
              </a:solidFill>
              <a:highlight>
                <a:schemeClr val="lt1"/>
              </a:highlight>
            </a:endParaRPr>
          </a:p>
          <a:p>
            <a:pPr marL="0" lvl="0" indent="0" algn="l" rtl="0">
              <a:lnSpc>
                <a:spcPct val="100000"/>
              </a:lnSpc>
              <a:spcBef>
                <a:spcPts val="2000"/>
              </a:spcBef>
              <a:spcAft>
                <a:spcPts val="0"/>
              </a:spcAft>
              <a:buClr>
                <a:schemeClr val="dk1"/>
              </a:buClr>
              <a:buSzPts val="1100"/>
              <a:buFont typeface="Arial"/>
              <a:buNone/>
            </a:pPr>
            <a:r>
              <a:rPr lang="en-GB" sz="1600">
                <a:solidFill>
                  <a:schemeClr val="dk1"/>
                </a:solidFill>
                <a:highlight>
                  <a:schemeClr val="lt1"/>
                </a:highlight>
              </a:rPr>
              <a:t>Thus, the event that product of the die is 6 and number 2 appears on the dice is A ∩ B.</a:t>
            </a:r>
            <a:endParaRPr sz="1600">
              <a:solidFill>
                <a:schemeClr val="dk1"/>
              </a:solidFill>
              <a:highlight>
                <a:schemeClr val="lt1"/>
              </a:highlight>
            </a:endParaRPr>
          </a:p>
          <a:p>
            <a:pPr marL="0" lvl="0" indent="0" algn="l" rtl="0">
              <a:lnSpc>
                <a:spcPct val="100000"/>
              </a:lnSpc>
              <a:spcBef>
                <a:spcPts val="500"/>
              </a:spcBef>
              <a:spcAft>
                <a:spcPts val="0"/>
              </a:spcAft>
              <a:buClr>
                <a:schemeClr val="dk1"/>
              </a:buClr>
              <a:buSzPts val="1100"/>
              <a:buFont typeface="Arial"/>
              <a:buNone/>
            </a:pPr>
            <a:r>
              <a:rPr lang="en-GB" sz="1400">
                <a:solidFill>
                  <a:schemeClr val="dk1"/>
                </a:solidFill>
                <a:highlight>
                  <a:schemeClr val="lt1"/>
                </a:highlight>
              </a:rPr>
              <a:t>A ∩ B = {(1,6), (3,2)}</a:t>
            </a:r>
            <a:endParaRPr sz="1400">
              <a:solidFill>
                <a:schemeClr val="dk1"/>
              </a:solidFill>
              <a:highlight>
                <a:schemeClr val="lt1"/>
              </a:highlight>
            </a:endParaRPr>
          </a:p>
          <a:p>
            <a:pPr marL="0" lvl="0" indent="0" algn="l" rtl="0">
              <a:lnSpc>
                <a:spcPct val="100000"/>
              </a:lnSpc>
              <a:spcBef>
                <a:spcPts val="2000"/>
              </a:spcBef>
              <a:spcAft>
                <a:spcPts val="2500"/>
              </a:spcAft>
              <a:buClr>
                <a:schemeClr val="dk1"/>
              </a:buClr>
              <a:buSzPts val="1100"/>
              <a:buFont typeface="Arial"/>
              <a:buNone/>
            </a:pPr>
            <a:r>
              <a:rPr lang="en-GB" sz="1600">
                <a:solidFill>
                  <a:schemeClr val="dk1"/>
                </a:solidFill>
                <a:highlight>
                  <a:schemeClr val="lt1"/>
                </a:highlight>
              </a:rPr>
              <a:t>The total number of samples is 36.</a:t>
            </a:r>
            <a:endParaRPr sz="1600">
              <a:solidFill>
                <a:schemeClr val="dk1"/>
              </a:solidFill>
              <a:highlight>
                <a:schemeClr val="lt1"/>
              </a:highlight>
            </a:endParaRPr>
          </a:p>
        </p:txBody>
      </p:sp>
      <p:sp>
        <p:nvSpPr>
          <p:cNvPr id="378" name="Google Shape;378;p55"/>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Conditional probability</a:t>
            </a:r>
            <a:endParaRPr/>
          </a:p>
        </p:txBody>
      </p:sp>
      <p:grpSp>
        <p:nvGrpSpPr>
          <p:cNvPr id="379" name="Google Shape;379;p55"/>
          <p:cNvGrpSpPr/>
          <p:nvPr/>
        </p:nvGrpSpPr>
        <p:grpSpPr>
          <a:xfrm>
            <a:off x="6161950" y="1124600"/>
            <a:ext cx="2550300" cy="1918200"/>
            <a:chOff x="8371750" y="1277000"/>
            <a:chExt cx="2550300" cy="1918200"/>
          </a:xfrm>
        </p:grpSpPr>
        <p:sp>
          <p:nvSpPr>
            <p:cNvPr id="380" name="Google Shape;380;p55"/>
            <p:cNvSpPr txBox="1"/>
            <p:nvPr/>
          </p:nvSpPr>
          <p:spPr>
            <a:xfrm>
              <a:off x="8371750" y="1277000"/>
              <a:ext cx="2550300" cy="19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Avenir"/>
                <a:ea typeface="Avenir"/>
                <a:cs typeface="Avenir"/>
                <a:sym typeface="Avenir"/>
              </a:endParaRPr>
            </a:p>
          </p:txBody>
        </p:sp>
        <p:grpSp>
          <p:nvGrpSpPr>
            <p:cNvPr id="381" name="Google Shape;381;p55"/>
            <p:cNvGrpSpPr/>
            <p:nvPr/>
          </p:nvGrpSpPr>
          <p:grpSpPr>
            <a:xfrm>
              <a:off x="8448610" y="1336237"/>
              <a:ext cx="2396598" cy="1799741"/>
              <a:chOff x="6813600" y="1838875"/>
              <a:chExt cx="2190474" cy="1656000"/>
            </a:xfrm>
          </p:grpSpPr>
          <p:sp>
            <p:nvSpPr>
              <p:cNvPr id="382" name="Google Shape;382;p55"/>
              <p:cNvSpPr txBox="1"/>
              <p:nvPr/>
            </p:nvSpPr>
            <p:spPr>
              <a:xfrm>
                <a:off x="7014175" y="1838875"/>
                <a:ext cx="1839600" cy="19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venir"/>
                    <a:ea typeface="Avenir"/>
                    <a:cs typeface="Avenir"/>
                    <a:sym typeface="Avenir"/>
                  </a:rPr>
                  <a:t>First Dice</a:t>
                </a:r>
                <a:endParaRPr>
                  <a:latin typeface="Avenir"/>
                  <a:ea typeface="Avenir"/>
                  <a:cs typeface="Avenir"/>
                  <a:sym typeface="Avenir"/>
                </a:endParaRPr>
              </a:p>
            </p:txBody>
          </p:sp>
          <p:sp>
            <p:nvSpPr>
              <p:cNvPr id="383" name="Google Shape;383;p55"/>
              <p:cNvSpPr txBox="1"/>
              <p:nvPr/>
            </p:nvSpPr>
            <p:spPr>
              <a:xfrm rot="-5400000">
                <a:off x="6255450" y="2835925"/>
                <a:ext cx="1217100" cy="1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venir"/>
                    <a:ea typeface="Avenir"/>
                    <a:cs typeface="Avenir"/>
                    <a:sym typeface="Avenir"/>
                  </a:rPr>
                  <a:t>Second Dice</a:t>
                </a:r>
                <a:endParaRPr>
                  <a:latin typeface="Avenir"/>
                  <a:ea typeface="Avenir"/>
                  <a:cs typeface="Avenir"/>
                  <a:sym typeface="Avenir"/>
                </a:endParaRPr>
              </a:p>
            </p:txBody>
          </p:sp>
          <p:pic>
            <p:nvPicPr>
              <p:cNvPr id="384" name="Google Shape;384;p55"/>
              <p:cNvPicPr preferRelativeResize="0"/>
              <p:nvPr/>
            </p:nvPicPr>
            <p:blipFill rotWithShape="1">
              <a:blip r:embed="rId3">
                <a:alphaModFix/>
              </a:blip>
              <a:srcRect l="1932" t="2018" r="1449"/>
              <a:stretch/>
            </p:blipFill>
            <p:spPr>
              <a:xfrm>
                <a:off x="6969775" y="2037775"/>
                <a:ext cx="2034299" cy="1457101"/>
              </a:xfrm>
              <a:prstGeom prst="rect">
                <a:avLst/>
              </a:prstGeom>
              <a:noFill/>
              <a:ln>
                <a:noFill/>
              </a:ln>
            </p:spPr>
          </p:pic>
        </p:grpSp>
      </p:grpSp>
    </p:spTree>
    <p:extLst>
      <p:ext uri="{BB962C8B-B14F-4D97-AF65-F5344CB8AC3E}">
        <p14:creationId xmlns:p14="http://schemas.microsoft.com/office/powerpoint/2010/main" val="3071246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Descriptive Statistics</a:t>
            </a:r>
            <a:endParaRPr/>
          </a:p>
        </p:txBody>
      </p:sp>
    </p:spTree>
    <p:extLst>
      <p:ext uri="{BB962C8B-B14F-4D97-AF65-F5344CB8AC3E}">
        <p14:creationId xmlns:p14="http://schemas.microsoft.com/office/powerpoint/2010/main" val="2631217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6"/>
          <p:cNvSpPr txBox="1">
            <a:spLocks noGrp="1"/>
          </p:cNvSpPr>
          <p:nvPr>
            <p:ph type="body" idx="2"/>
          </p:nvPr>
        </p:nvSpPr>
        <p:spPr>
          <a:xfrm>
            <a:off x="422025" y="1571700"/>
            <a:ext cx="8397900" cy="9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Solution:</a:t>
            </a:r>
            <a:endParaRPr sz="1600">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sz="1600">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GB" sz="1600">
                <a:solidFill>
                  <a:schemeClr val="dk1"/>
                </a:solidFill>
                <a:highlight>
                  <a:schemeClr val="lt1"/>
                </a:highlight>
              </a:rPr>
              <a:t>The required probability is </a:t>
            </a:r>
            <a:endParaRPr sz="1600">
              <a:solidFill>
                <a:schemeClr val="dk1"/>
              </a:solidFill>
              <a:highlight>
                <a:schemeClr val="lt1"/>
              </a:highlight>
            </a:endParaRPr>
          </a:p>
        </p:txBody>
      </p:sp>
      <p:sp>
        <p:nvSpPr>
          <p:cNvPr id="390" name="Google Shape;390;p56"/>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Conditional probability</a:t>
            </a:r>
            <a:endParaRPr/>
          </a:p>
        </p:txBody>
      </p:sp>
      <p:pic>
        <p:nvPicPr>
          <p:cNvPr id="391" name="Google Shape;391;p56" descr="P (B | A) = {P(B cap A)}/{P(A)}" title="MathEquation,#000000"/>
          <p:cNvPicPr preferRelativeResize="0"/>
          <p:nvPr/>
        </p:nvPicPr>
        <p:blipFill>
          <a:blip r:embed="rId3">
            <a:alphaModFix/>
          </a:blip>
          <a:stretch>
            <a:fillRect/>
          </a:stretch>
        </p:blipFill>
        <p:spPr>
          <a:xfrm>
            <a:off x="3378336" y="2524500"/>
            <a:ext cx="2387322" cy="546100"/>
          </a:xfrm>
          <a:prstGeom prst="rect">
            <a:avLst/>
          </a:prstGeom>
          <a:noFill/>
          <a:ln>
            <a:noFill/>
          </a:ln>
        </p:spPr>
      </p:pic>
      <p:pic>
        <p:nvPicPr>
          <p:cNvPr id="392" name="Google Shape;392;p56" descr="P (&quot;number on the second die is even&quot; | &quot;the product is 6&quot;) =  {&quot;P (product is 6 and number on the second die is even)&quot;}/&quot;P(the product is 6)&quot; " title="MathEquation,#000000"/>
          <p:cNvPicPr preferRelativeResize="0"/>
          <p:nvPr/>
        </p:nvPicPr>
        <p:blipFill>
          <a:blip r:embed="rId4">
            <a:alphaModFix/>
          </a:blip>
          <a:stretch>
            <a:fillRect/>
          </a:stretch>
        </p:blipFill>
        <p:spPr>
          <a:xfrm>
            <a:off x="826319" y="3469281"/>
            <a:ext cx="7450666" cy="419100"/>
          </a:xfrm>
          <a:prstGeom prst="rect">
            <a:avLst/>
          </a:prstGeom>
          <a:noFill/>
          <a:ln>
            <a:noFill/>
          </a:ln>
        </p:spPr>
      </p:pic>
      <p:pic>
        <p:nvPicPr>
          <p:cNvPr id="393" name="Google Shape;393;p56" descr="P (&quot;number on the second die is even&quot; | &quot;the product is 6&quot;) =  {2/36}/{4/36} = 2/4 = 0.5" title="MathEquation,#000000"/>
          <p:cNvPicPr preferRelativeResize="0"/>
          <p:nvPr/>
        </p:nvPicPr>
        <p:blipFill>
          <a:blip r:embed="rId5">
            <a:alphaModFix/>
          </a:blip>
          <a:stretch>
            <a:fillRect/>
          </a:stretch>
        </p:blipFill>
        <p:spPr>
          <a:xfrm>
            <a:off x="753104" y="4287050"/>
            <a:ext cx="7441126" cy="660400"/>
          </a:xfrm>
          <a:prstGeom prst="rect">
            <a:avLst/>
          </a:prstGeom>
          <a:noFill/>
          <a:ln>
            <a:noFill/>
          </a:ln>
        </p:spPr>
      </p:pic>
    </p:spTree>
    <p:extLst>
      <p:ext uri="{BB962C8B-B14F-4D97-AF65-F5344CB8AC3E}">
        <p14:creationId xmlns:p14="http://schemas.microsoft.com/office/powerpoint/2010/main" val="35452172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7"/>
          <p:cNvSpPr txBox="1">
            <a:spLocks noGrp="1"/>
          </p:cNvSpPr>
          <p:nvPr>
            <p:ph type="title" idx="4294967295"/>
          </p:nvPr>
        </p:nvSpPr>
        <p:spPr>
          <a:xfrm>
            <a:off x="557725" y="2810288"/>
            <a:ext cx="2814000" cy="3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Multiplication theorem:</a:t>
            </a:r>
            <a:endParaRPr sz="1800">
              <a:latin typeface="Avenir"/>
              <a:ea typeface="Avenir"/>
              <a:cs typeface="Avenir"/>
              <a:sym typeface="Avenir"/>
            </a:endParaRPr>
          </a:p>
        </p:txBody>
      </p:sp>
      <p:sp>
        <p:nvSpPr>
          <p:cNvPr id="399" name="Google Shape;399;p57"/>
          <p:cNvSpPr txBox="1">
            <a:spLocks noGrp="1"/>
          </p:cNvSpPr>
          <p:nvPr>
            <p:ph type="title" idx="4294967295"/>
          </p:nvPr>
        </p:nvSpPr>
        <p:spPr>
          <a:xfrm>
            <a:off x="587500" y="2099200"/>
            <a:ext cx="2118900" cy="3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Addition theorem:</a:t>
            </a:r>
            <a:endParaRPr sz="1800">
              <a:latin typeface="Avenir"/>
              <a:ea typeface="Avenir"/>
              <a:cs typeface="Avenir"/>
              <a:sym typeface="Avenir"/>
            </a:endParaRPr>
          </a:p>
        </p:txBody>
      </p:sp>
      <p:pic>
        <p:nvPicPr>
          <p:cNvPr id="400" name="Google Shape;400;p57" descr="P(A \cup B) = P(A) + P(B) - P(A \cap B) " title="MathEquation,#000000"/>
          <p:cNvPicPr preferRelativeResize="0"/>
          <p:nvPr/>
        </p:nvPicPr>
        <p:blipFill>
          <a:blip r:embed="rId3">
            <a:alphaModFix/>
          </a:blip>
          <a:stretch>
            <a:fillRect/>
          </a:stretch>
        </p:blipFill>
        <p:spPr>
          <a:xfrm>
            <a:off x="2908049" y="2235700"/>
            <a:ext cx="3574850" cy="259175"/>
          </a:xfrm>
          <a:prstGeom prst="rect">
            <a:avLst/>
          </a:prstGeom>
          <a:noFill/>
          <a:ln>
            <a:noFill/>
          </a:ln>
        </p:spPr>
      </p:pic>
      <p:pic>
        <p:nvPicPr>
          <p:cNvPr id="401" name="Google Shape;401;p57" descr="P (A | B) = {P(A cap B)}/{P(B)}" title="MathEquation,#000000"/>
          <p:cNvPicPr preferRelativeResize="0"/>
          <p:nvPr/>
        </p:nvPicPr>
        <p:blipFill>
          <a:blip r:embed="rId4">
            <a:alphaModFix/>
          </a:blip>
          <a:stretch>
            <a:fillRect/>
          </a:stretch>
        </p:blipFill>
        <p:spPr>
          <a:xfrm>
            <a:off x="1251913" y="3579524"/>
            <a:ext cx="1896426" cy="387925"/>
          </a:xfrm>
          <a:prstGeom prst="rect">
            <a:avLst/>
          </a:prstGeom>
          <a:noFill/>
          <a:ln>
            <a:noFill/>
          </a:ln>
        </p:spPr>
      </p:pic>
      <p:pic>
        <p:nvPicPr>
          <p:cNvPr id="402" name="Google Shape;402;p57" descr="P (B | A) = {P(A cap B)}/{P(A)}" title="MathEquation,#000000"/>
          <p:cNvPicPr preferRelativeResize="0"/>
          <p:nvPr/>
        </p:nvPicPr>
        <p:blipFill>
          <a:blip r:embed="rId5">
            <a:alphaModFix/>
          </a:blip>
          <a:stretch>
            <a:fillRect/>
          </a:stretch>
        </p:blipFill>
        <p:spPr>
          <a:xfrm>
            <a:off x="5618863" y="3529025"/>
            <a:ext cx="1925966" cy="387925"/>
          </a:xfrm>
          <a:prstGeom prst="rect">
            <a:avLst/>
          </a:prstGeom>
          <a:noFill/>
          <a:ln>
            <a:noFill/>
          </a:ln>
        </p:spPr>
      </p:pic>
      <p:pic>
        <p:nvPicPr>
          <p:cNvPr id="403" name="Google Shape;403;p57" descr="impliesP(A cap B) = P (B | A) . P(A)" title="MathEquation,#000000"/>
          <p:cNvPicPr preferRelativeResize="0"/>
          <p:nvPr/>
        </p:nvPicPr>
        <p:blipFill>
          <a:blip r:embed="rId6">
            <a:alphaModFix/>
          </a:blip>
          <a:stretch>
            <a:fillRect/>
          </a:stretch>
        </p:blipFill>
        <p:spPr>
          <a:xfrm>
            <a:off x="5024112" y="4228724"/>
            <a:ext cx="3462662" cy="259175"/>
          </a:xfrm>
          <a:prstGeom prst="rect">
            <a:avLst/>
          </a:prstGeom>
          <a:noFill/>
          <a:ln>
            <a:noFill/>
          </a:ln>
        </p:spPr>
      </p:pic>
      <p:pic>
        <p:nvPicPr>
          <p:cNvPr id="404" name="Google Shape;404;p57" descr="implies P(A cap B) = P (A | B) . P(B)" title="MathEquation,#000000"/>
          <p:cNvPicPr preferRelativeResize="0"/>
          <p:nvPr/>
        </p:nvPicPr>
        <p:blipFill>
          <a:blip r:embed="rId7">
            <a:alphaModFix/>
          </a:blip>
          <a:stretch>
            <a:fillRect/>
          </a:stretch>
        </p:blipFill>
        <p:spPr>
          <a:xfrm>
            <a:off x="657238" y="4232175"/>
            <a:ext cx="3409520" cy="259175"/>
          </a:xfrm>
          <a:prstGeom prst="rect">
            <a:avLst/>
          </a:prstGeom>
          <a:noFill/>
          <a:ln>
            <a:noFill/>
          </a:ln>
        </p:spPr>
      </p:pic>
      <p:cxnSp>
        <p:nvCxnSpPr>
          <p:cNvPr id="405" name="Google Shape;405;p57"/>
          <p:cNvCxnSpPr/>
          <p:nvPr/>
        </p:nvCxnSpPr>
        <p:spPr>
          <a:xfrm>
            <a:off x="4460738" y="3446875"/>
            <a:ext cx="9600" cy="1235700"/>
          </a:xfrm>
          <a:prstGeom prst="straightConnector1">
            <a:avLst/>
          </a:prstGeom>
          <a:noFill/>
          <a:ln w="19050" cap="flat" cmpd="sng">
            <a:solidFill>
              <a:schemeClr val="dk2"/>
            </a:solidFill>
            <a:prstDash val="solid"/>
            <a:round/>
            <a:headEnd type="none" w="med" len="med"/>
            <a:tailEnd type="none" w="med" len="med"/>
          </a:ln>
        </p:spPr>
      </p:cxnSp>
      <p:sp>
        <p:nvSpPr>
          <p:cNvPr id="406" name="Google Shape;406;p57"/>
          <p:cNvSpPr txBox="1">
            <a:spLocks noGrp="1"/>
          </p:cNvSpPr>
          <p:nvPr>
            <p:ph type="title" idx="4294967295"/>
          </p:nvPr>
        </p:nvSpPr>
        <p:spPr>
          <a:xfrm>
            <a:off x="587500" y="1464300"/>
            <a:ext cx="4735800" cy="3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800"/>
              <a:t>Let A and B be two events:</a:t>
            </a:r>
            <a:endParaRPr sz="1800">
              <a:latin typeface="Avenir"/>
              <a:ea typeface="Avenir"/>
              <a:cs typeface="Avenir"/>
              <a:sym typeface="Avenir"/>
            </a:endParaRPr>
          </a:p>
        </p:txBody>
      </p:sp>
    </p:spTree>
    <p:extLst>
      <p:ext uri="{BB962C8B-B14F-4D97-AF65-F5344CB8AC3E}">
        <p14:creationId xmlns:p14="http://schemas.microsoft.com/office/powerpoint/2010/main" val="2799943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9"/>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Bayes’ </a:t>
            </a:r>
            <a:r>
              <a:rPr lang="en-GB" dirty="0" smtClean="0"/>
              <a:t>theorem</a:t>
            </a:r>
            <a:endParaRPr dirty="0"/>
          </a:p>
        </p:txBody>
      </p:sp>
      <p:sp>
        <p:nvSpPr>
          <p:cNvPr id="418" name="Google Shape;418;p59"/>
          <p:cNvSpPr txBox="1">
            <a:spLocks noGrp="1"/>
          </p:cNvSpPr>
          <p:nvPr>
            <p:ph type="body" idx="4294967295"/>
          </p:nvPr>
        </p:nvSpPr>
        <p:spPr>
          <a:xfrm>
            <a:off x="422025" y="1571700"/>
            <a:ext cx="8397900" cy="29400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GB">
                <a:highlight>
                  <a:srgbClr val="FFFFFF"/>
                </a:highlight>
              </a:rPr>
              <a:t>Conditional probability is the likelihood of an event given that another event has occurred</a:t>
            </a:r>
            <a:endParaRPr>
              <a:highlight>
                <a:srgbClr val="FFFFFF"/>
              </a:highlight>
            </a:endParaRPr>
          </a:p>
          <a:p>
            <a:pPr marL="457200" lvl="0" indent="-330200" algn="l" rtl="0">
              <a:lnSpc>
                <a:spcPct val="100000"/>
              </a:lnSpc>
              <a:spcBef>
                <a:spcPts val="3000"/>
              </a:spcBef>
              <a:spcAft>
                <a:spcPts val="0"/>
              </a:spcAft>
              <a:buSzPts val="1600"/>
              <a:buChar char="●"/>
            </a:pPr>
            <a:r>
              <a:rPr lang="en-GB">
                <a:highlight>
                  <a:srgbClr val="FFFFFF"/>
                </a:highlight>
              </a:rPr>
              <a:t>Bayes theorem provides a way to update the probability based on the new information</a:t>
            </a:r>
            <a:endParaRPr>
              <a:highlight>
                <a:srgbClr val="FFFFFF"/>
              </a:highlight>
            </a:endParaRPr>
          </a:p>
          <a:p>
            <a:pPr marL="457200" lvl="0" indent="-330200" algn="l" rtl="0">
              <a:lnSpc>
                <a:spcPct val="100000"/>
              </a:lnSpc>
              <a:spcBef>
                <a:spcPts val="3000"/>
              </a:spcBef>
              <a:spcAft>
                <a:spcPts val="0"/>
              </a:spcAft>
              <a:buSzPts val="1600"/>
              <a:buChar char="●"/>
            </a:pPr>
            <a:r>
              <a:rPr lang="en-GB">
                <a:highlight>
                  <a:srgbClr val="FFFFFF"/>
                </a:highlight>
              </a:rPr>
              <a:t>It is completely based on the conditional probability</a:t>
            </a:r>
            <a:endParaRPr>
              <a:highlight>
                <a:srgbClr val="FFFFFF"/>
              </a:highlight>
            </a:endParaRPr>
          </a:p>
          <a:p>
            <a:pPr marL="457200" lvl="0" indent="-330200" algn="l" rtl="0">
              <a:lnSpc>
                <a:spcPct val="100000"/>
              </a:lnSpc>
              <a:spcBef>
                <a:spcPts val="3000"/>
              </a:spcBef>
              <a:spcAft>
                <a:spcPts val="3000"/>
              </a:spcAft>
              <a:buSzPts val="1600"/>
              <a:buChar char="●"/>
            </a:pPr>
            <a:r>
              <a:rPr lang="en-GB">
                <a:highlight>
                  <a:srgbClr val="FFFFFF"/>
                </a:highlight>
              </a:rPr>
              <a:t>Also known as Bayes’ Rule or Bayes’ law</a:t>
            </a:r>
            <a:endParaRPr>
              <a:highlight>
                <a:srgbClr val="FFFFFF"/>
              </a:highlight>
            </a:endParaRPr>
          </a:p>
        </p:txBody>
      </p:sp>
    </p:spTree>
    <p:extLst>
      <p:ext uri="{BB962C8B-B14F-4D97-AF65-F5344CB8AC3E}">
        <p14:creationId xmlns:p14="http://schemas.microsoft.com/office/powerpoint/2010/main" val="3974553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0"/>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Bayes’ theorem</a:t>
            </a:r>
            <a:endParaRPr/>
          </a:p>
        </p:txBody>
      </p:sp>
      <p:sp>
        <p:nvSpPr>
          <p:cNvPr id="424" name="Google Shape;424;p60"/>
          <p:cNvSpPr txBox="1">
            <a:spLocks noGrp="1"/>
          </p:cNvSpPr>
          <p:nvPr>
            <p:ph type="body" idx="4294967295"/>
          </p:nvPr>
        </p:nvSpPr>
        <p:spPr>
          <a:xfrm>
            <a:off x="422025" y="1571700"/>
            <a:ext cx="8397900" cy="1035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Suppose </a:t>
            </a:r>
            <a:r>
              <a:rPr lang="en-GB">
                <a:solidFill>
                  <a:schemeClr val="dk1"/>
                </a:solidFill>
              </a:rPr>
              <a:t>L</a:t>
            </a:r>
            <a:r>
              <a:rPr lang="en-GB" baseline="-25000">
                <a:solidFill>
                  <a:schemeClr val="dk1"/>
                </a:solidFill>
              </a:rPr>
              <a:t>1</a:t>
            </a:r>
            <a:r>
              <a:rPr lang="en-GB">
                <a:solidFill>
                  <a:schemeClr val="dk1"/>
                </a:solidFill>
              </a:rPr>
              <a:t>, L</a:t>
            </a:r>
            <a:r>
              <a:rPr lang="en-GB" baseline="-25000">
                <a:solidFill>
                  <a:schemeClr val="dk1"/>
                </a:solidFill>
              </a:rPr>
              <a:t>2</a:t>
            </a:r>
            <a:r>
              <a:rPr lang="en-GB">
                <a:solidFill>
                  <a:schemeClr val="dk1"/>
                </a:solidFill>
              </a:rPr>
              <a:t> and L</a:t>
            </a:r>
            <a:r>
              <a:rPr lang="en-GB" baseline="-25000">
                <a:solidFill>
                  <a:schemeClr val="dk1"/>
                </a:solidFill>
              </a:rPr>
              <a:t>3</a:t>
            </a:r>
            <a:r>
              <a:rPr lang="en-GB">
                <a:solidFill>
                  <a:schemeClr val="dk1"/>
                </a:solidFill>
              </a:rPr>
              <a:t> are the production lines of an industry and D is the event that the article manufactured is defective. Given the article is defective, we need to find the probability that it was produced on which line.  </a:t>
            </a:r>
            <a:endParaRPr/>
          </a:p>
        </p:txBody>
      </p:sp>
      <p:pic>
        <p:nvPicPr>
          <p:cNvPr id="425" name="Google Shape;425;p60" descr="&quot;P(L&quot;_i| &quot;D)&quot;  = {&quot;P(L&quot;_&quot;i&quot;&quot;)&quot;.&quot;P(D|L&quot;_i&quot;)&quot;}/{\sum_{j=1}^3  &quot;P(L&quot;_&quot;j&quot;&quot;)&quot;.&quot;P(D|L&quot;_j&quot;)&quot;}" title="MathEquation,#000000"/>
          <p:cNvPicPr preferRelativeResize="0"/>
          <p:nvPr/>
        </p:nvPicPr>
        <p:blipFill>
          <a:blip r:embed="rId3">
            <a:alphaModFix/>
          </a:blip>
          <a:stretch>
            <a:fillRect/>
          </a:stretch>
        </p:blipFill>
        <p:spPr>
          <a:xfrm>
            <a:off x="574434" y="3049260"/>
            <a:ext cx="3575866" cy="800100"/>
          </a:xfrm>
          <a:prstGeom prst="rect">
            <a:avLst/>
          </a:prstGeom>
          <a:noFill/>
          <a:ln>
            <a:noFill/>
          </a:ln>
        </p:spPr>
      </p:pic>
      <p:pic>
        <p:nvPicPr>
          <p:cNvPr id="426" name="Google Shape;426;p60" descr="&quot;for all i = 1, 2,3&quot; " title="MathEquation,#000000"/>
          <p:cNvPicPr preferRelativeResize="0"/>
          <p:nvPr/>
        </p:nvPicPr>
        <p:blipFill>
          <a:blip r:embed="rId4">
            <a:alphaModFix/>
          </a:blip>
          <a:stretch>
            <a:fillRect/>
          </a:stretch>
        </p:blipFill>
        <p:spPr>
          <a:xfrm>
            <a:off x="4510273" y="3161575"/>
            <a:ext cx="1693334" cy="355600"/>
          </a:xfrm>
          <a:prstGeom prst="rect">
            <a:avLst/>
          </a:prstGeom>
          <a:noFill/>
          <a:ln>
            <a:noFill/>
          </a:ln>
        </p:spPr>
      </p:pic>
      <p:sp>
        <p:nvSpPr>
          <p:cNvPr id="427" name="Google Shape;427;p60"/>
          <p:cNvSpPr/>
          <p:nvPr/>
        </p:nvSpPr>
        <p:spPr>
          <a:xfrm>
            <a:off x="6354100" y="4256450"/>
            <a:ext cx="1447200" cy="6732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chemeClr val="lt1"/>
                </a:solidFill>
                <a:latin typeface="Avenir"/>
                <a:ea typeface="Avenir"/>
                <a:cs typeface="Avenir"/>
                <a:sym typeface="Avenir"/>
              </a:rPr>
              <a:t>Defective Item</a:t>
            </a:r>
            <a:endParaRPr sz="1500" b="1">
              <a:solidFill>
                <a:schemeClr val="lt1"/>
              </a:solidFill>
              <a:latin typeface="Avenir"/>
              <a:ea typeface="Avenir"/>
              <a:cs typeface="Avenir"/>
              <a:sym typeface="Avenir"/>
            </a:endParaRPr>
          </a:p>
        </p:txBody>
      </p:sp>
      <p:sp>
        <p:nvSpPr>
          <p:cNvPr id="428" name="Google Shape;428;p60"/>
          <p:cNvSpPr/>
          <p:nvPr/>
        </p:nvSpPr>
        <p:spPr>
          <a:xfrm>
            <a:off x="6882800" y="3307513"/>
            <a:ext cx="2126400" cy="753900"/>
          </a:xfrm>
          <a:prstGeom prst="cloudCallout">
            <a:avLst>
              <a:gd name="adj1" fmla="val -20833"/>
              <a:gd name="adj2" fmla="val 62500"/>
            </a:avLst>
          </a:pr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Caveat"/>
                <a:ea typeface="Caveat"/>
                <a:cs typeface="Caveat"/>
                <a:sym typeface="Caveat"/>
              </a:rPr>
              <a:t>Which production line do I belong to?</a:t>
            </a:r>
            <a:endParaRPr>
              <a:latin typeface="Caveat"/>
              <a:ea typeface="Caveat"/>
              <a:cs typeface="Caveat"/>
              <a:sym typeface="Caveat"/>
            </a:endParaRPr>
          </a:p>
        </p:txBody>
      </p:sp>
    </p:spTree>
    <p:extLst>
      <p:ext uri="{BB962C8B-B14F-4D97-AF65-F5344CB8AC3E}">
        <p14:creationId xmlns:p14="http://schemas.microsoft.com/office/powerpoint/2010/main" val="21224636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1"/>
          <p:cNvSpPr/>
          <p:nvPr/>
        </p:nvSpPr>
        <p:spPr>
          <a:xfrm>
            <a:off x="2668250" y="1522175"/>
            <a:ext cx="1447200" cy="6732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chemeClr val="lt1"/>
                </a:solidFill>
                <a:latin typeface="Avenir"/>
                <a:ea typeface="Avenir"/>
                <a:cs typeface="Avenir"/>
                <a:sym typeface="Avenir"/>
              </a:rPr>
              <a:t>Defective Item</a:t>
            </a:r>
            <a:endParaRPr sz="1500" b="1">
              <a:solidFill>
                <a:schemeClr val="lt1"/>
              </a:solidFill>
              <a:latin typeface="Avenir"/>
              <a:ea typeface="Avenir"/>
              <a:cs typeface="Avenir"/>
              <a:sym typeface="Avenir"/>
            </a:endParaRPr>
          </a:p>
        </p:txBody>
      </p:sp>
      <p:sp>
        <p:nvSpPr>
          <p:cNvPr id="434" name="Google Shape;434;p61"/>
          <p:cNvSpPr/>
          <p:nvPr/>
        </p:nvSpPr>
        <p:spPr>
          <a:xfrm>
            <a:off x="6544125" y="1522175"/>
            <a:ext cx="1447200" cy="673200"/>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500" b="1">
                <a:solidFill>
                  <a:schemeClr val="lt1"/>
                </a:solidFill>
                <a:latin typeface="Avenir"/>
                <a:ea typeface="Avenir"/>
                <a:cs typeface="Avenir"/>
                <a:sym typeface="Avenir"/>
              </a:rPr>
              <a:t>Not Defective Item</a:t>
            </a:r>
            <a:endParaRPr sz="1500" b="1">
              <a:solidFill>
                <a:schemeClr val="lt1"/>
              </a:solidFill>
              <a:latin typeface="Avenir"/>
              <a:ea typeface="Avenir"/>
              <a:cs typeface="Avenir"/>
              <a:sym typeface="Avenir"/>
            </a:endParaRPr>
          </a:p>
        </p:txBody>
      </p:sp>
      <p:sp>
        <p:nvSpPr>
          <p:cNvPr id="435" name="Google Shape;435;p61"/>
          <p:cNvSpPr/>
          <p:nvPr/>
        </p:nvSpPr>
        <p:spPr>
          <a:xfrm>
            <a:off x="2065238" y="3665675"/>
            <a:ext cx="1869300" cy="79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venir"/>
                <a:ea typeface="Avenir"/>
                <a:cs typeface="Avenir"/>
                <a:sym typeface="Avenir"/>
              </a:rPr>
              <a:t>Production Line 1</a:t>
            </a:r>
            <a:endParaRPr>
              <a:latin typeface="Avenir"/>
              <a:ea typeface="Avenir"/>
              <a:cs typeface="Avenir"/>
              <a:sym typeface="Avenir"/>
            </a:endParaRPr>
          </a:p>
        </p:txBody>
      </p:sp>
      <p:sp>
        <p:nvSpPr>
          <p:cNvPr id="436" name="Google Shape;436;p61"/>
          <p:cNvSpPr/>
          <p:nvPr/>
        </p:nvSpPr>
        <p:spPr>
          <a:xfrm>
            <a:off x="4471538" y="3665675"/>
            <a:ext cx="1869300" cy="79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venir"/>
                <a:ea typeface="Avenir"/>
                <a:cs typeface="Avenir"/>
                <a:sym typeface="Avenir"/>
              </a:rPr>
              <a:t>Production Line 2</a:t>
            </a:r>
            <a:endParaRPr>
              <a:latin typeface="Avenir"/>
              <a:ea typeface="Avenir"/>
              <a:cs typeface="Avenir"/>
              <a:sym typeface="Avenir"/>
            </a:endParaRPr>
          </a:p>
        </p:txBody>
      </p:sp>
      <p:sp>
        <p:nvSpPr>
          <p:cNvPr id="437" name="Google Shape;437;p61"/>
          <p:cNvSpPr/>
          <p:nvPr/>
        </p:nvSpPr>
        <p:spPr>
          <a:xfrm>
            <a:off x="6952413" y="3665675"/>
            <a:ext cx="1869300" cy="792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Avenir"/>
                <a:ea typeface="Avenir"/>
                <a:cs typeface="Avenir"/>
                <a:sym typeface="Avenir"/>
              </a:rPr>
              <a:t>Production Line 3</a:t>
            </a:r>
            <a:endParaRPr>
              <a:latin typeface="Avenir"/>
              <a:ea typeface="Avenir"/>
              <a:cs typeface="Avenir"/>
              <a:sym typeface="Avenir"/>
            </a:endParaRPr>
          </a:p>
        </p:txBody>
      </p:sp>
      <p:cxnSp>
        <p:nvCxnSpPr>
          <p:cNvPr id="438" name="Google Shape;438;p61"/>
          <p:cNvCxnSpPr>
            <a:stCxn id="433" idx="2"/>
            <a:endCxn id="436" idx="0"/>
          </p:cNvCxnSpPr>
          <p:nvPr/>
        </p:nvCxnSpPr>
        <p:spPr>
          <a:xfrm>
            <a:off x="3391850" y="2195375"/>
            <a:ext cx="2014200" cy="1470300"/>
          </a:xfrm>
          <a:prstGeom prst="straightConnector1">
            <a:avLst/>
          </a:prstGeom>
          <a:noFill/>
          <a:ln w="19050" cap="flat" cmpd="sng">
            <a:solidFill>
              <a:schemeClr val="dk2"/>
            </a:solidFill>
            <a:prstDash val="dot"/>
            <a:round/>
            <a:headEnd type="none" w="med" len="med"/>
            <a:tailEnd type="triangle" w="med" len="med"/>
          </a:ln>
        </p:spPr>
      </p:cxnSp>
      <p:cxnSp>
        <p:nvCxnSpPr>
          <p:cNvPr id="439" name="Google Shape;439;p61"/>
          <p:cNvCxnSpPr>
            <a:stCxn id="433" idx="2"/>
            <a:endCxn id="437" idx="0"/>
          </p:cNvCxnSpPr>
          <p:nvPr/>
        </p:nvCxnSpPr>
        <p:spPr>
          <a:xfrm>
            <a:off x="3391850" y="2195375"/>
            <a:ext cx="4495200" cy="1470300"/>
          </a:xfrm>
          <a:prstGeom prst="straightConnector1">
            <a:avLst/>
          </a:prstGeom>
          <a:noFill/>
          <a:ln w="19050" cap="flat" cmpd="sng">
            <a:solidFill>
              <a:schemeClr val="dk2"/>
            </a:solidFill>
            <a:prstDash val="dot"/>
            <a:round/>
            <a:headEnd type="none" w="med" len="med"/>
            <a:tailEnd type="triangle" w="med" len="med"/>
          </a:ln>
        </p:spPr>
      </p:cxnSp>
      <p:cxnSp>
        <p:nvCxnSpPr>
          <p:cNvPr id="440" name="Google Shape;440;p61"/>
          <p:cNvCxnSpPr>
            <a:stCxn id="433" idx="2"/>
            <a:endCxn id="435" idx="0"/>
          </p:cNvCxnSpPr>
          <p:nvPr/>
        </p:nvCxnSpPr>
        <p:spPr>
          <a:xfrm flipH="1">
            <a:off x="2999750" y="2195375"/>
            <a:ext cx="392100" cy="1470300"/>
          </a:xfrm>
          <a:prstGeom prst="straightConnector1">
            <a:avLst/>
          </a:prstGeom>
          <a:noFill/>
          <a:ln w="19050" cap="flat" cmpd="sng">
            <a:solidFill>
              <a:srgbClr val="000000"/>
            </a:solidFill>
            <a:prstDash val="dot"/>
            <a:round/>
            <a:headEnd type="none" w="med" len="med"/>
            <a:tailEnd type="triangle" w="med" len="med"/>
          </a:ln>
        </p:spPr>
      </p:cxnSp>
      <p:cxnSp>
        <p:nvCxnSpPr>
          <p:cNvPr id="441" name="Google Shape;441;p61"/>
          <p:cNvCxnSpPr>
            <a:stCxn id="434" idx="2"/>
            <a:endCxn id="435" idx="0"/>
          </p:cNvCxnSpPr>
          <p:nvPr/>
        </p:nvCxnSpPr>
        <p:spPr>
          <a:xfrm flipH="1">
            <a:off x="2999925" y="2195375"/>
            <a:ext cx="4267800" cy="1470300"/>
          </a:xfrm>
          <a:prstGeom prst="straightConnector1">
            <a:avLst/>
          </a:prstGeom>
          <a:noFill/>
          <a:ln w="19050" cap="flat" cmpd="sng">
            <a:solidFill>
              <a:schemeClr val="dk2"/>
            </a:solidFill>
            <a:prstDash val="dash"/>
            <a:round/>
            <a:headEnd type="none" w="med" len="med"/>
            <a:tailEnd type="triangle" w="med" len="med"/>
          </a:ln>
        </p:spPr>
      </p:cxnSp>
      <p:cxnSp>
        <p:nvCxnSpPr>
          <p:cNvPr id="442" name="Google Shape;442;p61"/>
          <p:cNvCxnSpPr>
            <a:stCxn id="434" idx="2"/>
            <a:endCxn id="436" idx="0"/>
          </p:cNvCxnSpPr>
          <p:nvPr/>
        </p:nvCxnSpPr>
        <p:spPr>
          <a:xfrm flipH="1">
            <a:off x="5406225" y="2195375"/>
            <a:ext cx="1861500" cy="1470300"/>
          </a:xfrm>
          <a:prstGeom prst="straightConnector1">
            <a:avLst/>
          </a:prstGeom>
          <a:noFill/>
          <a:ln w="19050" cap="flat" cmpd="sng">
            <a:solidFill>
              <a:schemeClr val="dk2"/>
            </a:solidFill>
            <a:prstDash val="dash"/>
            <a:round/>
            <a:headEnd type="none" w="med" len="med"/>
            <a:tailEnd type="triangle" w="med" len="med"/>
          </a:ln>
        </p:spPr>
      </p:cxnSp>
      <p:cxnSp>
        <p:nvCxnSpPr>
          <p:cNvPr id="443" name="Google Shape;443;p61"/>
          <p:cNvCxnSpPr>
            <a:stCxn id="434" idx="2"/>
            <a:endCxn id="437" idx="0"/>
          </p:cNvCxnSpPr>
          <p:nvPr/>
        </p:nvCxnSpPr>
        <p:spPr>
          <a:xfrm>
            <a:off x="7267725" y="2195375"/>
            <a:ext cx="619200" cy="1470300"/>
          </a:xfrm>
          <a:prstGeom prst="straightConnector1">
            <a:avLst/>
          </a:prstGeom>
          <a:noFill/>
          <a:ln w="19050" cap="flat" cmpd="sng">
            <a:solidFill>
              <a:schemeClr val="dk2"/>
            </a:solidFill>
            <a:prstDash val="dash"/>
            <a:round/>
            <a:headEnd type="none" w="med" len="med"/>
            <a:tailEnd type="triangle" w="med" len="med"/>
          </a:ln>
        </p:spPr>
      </p:cxnSp>
      <p:sp>
        <p:nvSpPr>
          <p:cNvPr id="444" name="Google Shape;444;p61"/>
          <p:cNvSpPr txBox="1"/>
          <p:nvPr/>
        </p:nvSpPr>
        <p:spPr>
          <a:xfrm>
            <a:off x="2473150" y="4557325"/>
            <a:ext cx="1007100" cy="2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venir"/>
                <a:ea typeface="Avenir"/>
                <a:cs typeface="Avenir"/>
                <a:sym typeface="Avenir"/>
              </a:rPr>
              <a:t>P(L</a:t>
            </a:r>
            <a:r>
              <a:rPr lang="en-GB" baseline="-25000">
                <a:latin typeface="Avenir"/>
                <a:ea typeface="Avenir"/>
                <a:cs typeface="Avenir"/>
                <a:sym typeface="Avenir"/>
              </a:rPr>
              <a:t>1</a:t>
            </a:r>
            <a:r>
              <a:rPr lang="en-GB">
                <a:latin typeface="Avenir"/>
                <a:ea typeface="Avenir"/>
                <a:cs typeface="Avenir"/>
                <a:sym typeface="Avenir"/>
              </a:rPr>
              <a:t>) = 0.3 </a:t>
            </a:r>
            <a:endParaRPr>
              <a:latin typeface="Avenir"/>
              <a:ea typeface="Avenir"/>
              <a:cs typeface="Avenir"/>
              <a:sym typeface="Avenir"/>
            </a:endParaRPr>
          </a:p>
        </p:txBody>
      </p:sp>
      <p:sp>
        <p:nvSpPr>
          <p:cNvPr id="445" name="Google Shape;445;p61"/>
          <p:cNvSpPr txBox="1"/>
          <p:nvPr/>
        </p:nvSpPr>
        <p:spPr>
          <a:xfrm>
            <a:off x="4939925" y="4557325"/>
            <a:ext cx="1007100" cy="2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venir"/>
                <a:ea typeface="Avenir"/>
                <a:cs typeface="Avenir"/>
                <a:sym typeface="Avenir"/>
              </a:rPr>
              <a:t>P(L</a:t>
            </a:r>
            <a:r>
              <a:rPr lang="en-GB" baseline="-25000">
                <a:latin typeface="Avenir"/>
                <a:ea typeface="Avenir"/>
                <a:cs typeface="Avenir"/>
                <a:sym typeface="Avenir"/>
              </a:rPr>
              <a:t>2</a:t>
            </a:r>
            <a:r>
              <a:rPr lang="en-GB">
                <a:latin typeface="Avenir"/>
                <a:ea typeface="Avenir"/>
                <a:cs typeface="Avenir"/>
                <a:sym typeface="Avenir"/>
              </a:rPr>
              <a:t>) = 0.4 </a:t>
            </a:r>
            <a:endParaRPr>
              <a:latin typeface="Avenir"/>
              <a:ea typeface="Avenir"/>
              <a:cs typeface="Avenir"/>
              <a:sym typeface="Avenir"/>
            </a:endParaRPr>
          </a:p>
        </p:txBody>
      </p:sp>
      <p:sp>
        <p:nvSpPr>
          <p:cNvPr id="446" name="Google Shape;446;p61"/>
          <p:cNvSpPr txBox="1"/>
          <p:nvPr/>
        </p:nvSpPr>
        <p:spPr>
          <a:xfrm>
            <a:off x="7406700" y="4557325"/>
            <a:ext cx="1007100" cy="26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latin typeface="Avenir"/>
                <a:ea typeface="Avenir"/>
                <a:cs typeface="Avenir"/>
                <a:sym typeface="Avenir"/>
              </a:rPr>
              <a:t>P(L</a:t>
            </a:r>
            <a:r>
              <a:rPr lang="en-GB" baseline="-25000">
                <a:latin typeface="Avenir"/>
                <a:ea typeface="Avenir"/>
                <a:cs typeface="Avenir"/>
                <a:sym typeface="Avenir"/>
              </a:rPr>
              <a:t>3</a:t>
            </a:r>
            <a:r>
              <a:rPr lang="en-GB">
                <a:latin typeface="Avenir"/>
                <a:ea typeface="Avenir"/>
                <a:cs typeface="Avenir"/>
                <a:sym typeface="Avenir"/>
              </a:rPr>
              <a:t>) = 0.3 </a:t>
            </a:r>
            <a:endParaRPr>
              <a:latin typeface="Avenir"/>
              <a:ea typeface="Avenir"/>
              <a:cs typeface="Avenir"/>
              <a:sym typeface="Avenir"/>
            </a:endParaRPr>
          </a:p>
        </p:txBody>
      </p:sp>
      <p:sp>
        <p:nvSpPr>
          <p:cNvPr id="447" name="Google Shape;447;p61"/>
          <p:cNvSpPr txBox="1"/>
          <p:nvPr/>
        </p:nvSpPr>
        <p:spPr>
          <a:xfrm>
            <a:off x="103525" y="2149975"/>
            <a:ext cx="2245800" cy="131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sz="1600">
                <a:solidFill>
                  <a:srgbClr val="25AAE2"/>
                </a:solidFill>
                <a:latin typeface="Avenir"/>
                <a:ea typeface="Avenir"/>
                <a:cs typeface="Avenir"/>
                <a:sym typeface="Avenir"/>
              </a:rPr>
              <a:t>What is the probability that the defective item chosen was from the production line 1?</a:t>
            </a:r>
            <a:endParaRPr sz="1600">
              <a:solidFill>
                <a:srgbClr val="25AAE2"/>
              </a:solidFill>
              <a:latin typeface="Avenir"/>
              <a:ea typeface="Avenir"/>
              <a:cs typeface="Avenir"/>
              <a:sym typeface="Avenir"/>
            </a:endParaRPr>
          </a:p>
        </p:txBody>
      </p:sp>
      <p:sp>
        <p:nvSpPr>
          <p:cNvPr id="448" name="Google Shape;448;p61"/>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Bayes’ theorem</a:t>
            </a:r>
            <a:endParaRPr/>
          </a:p>
        </p:txBody>
      </p:sp>
    </p:spTree>
    <p:extLst>
      <p:ext uri="{BB962C8B-B14F-4D97-AF65-F5344CB8AC3E}">
        <p14:creationId xmlns:p14="http://schemas.microsoft.com/office/powerpoint/2010/main" val="22561749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2"/>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Bayes’ theorem</a:t>
            </a:r>
            <a:endParaRPr/>
          </a:p>
        </p:txBody>
      </p:sp>
      <p:sp>
        <p:nvSpPr>
          <p:cNvPr id="454" name="Google Shape;454;p62"/>
          <p:cNvSpPr txBox="1">
            <a:spLocks noGrp="1"/>
          </p:cNvSpPr>
          <p:nvPr>
            <p:ph type="body" idx="4294967295"/>
          </p:nvPr>
        </p:nvSpPr>
        <p:spPr>
          <a:xfrm>
            <a:off x="422025" y="1550563"/>
            <a:ext cx="8397900" cy="800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3000"/>
              </a:spcAft>
              <a:buNone/>
            </a:pPr>
            <a:r>
              <a:rPr lang="en-GB">
                <a:highlight>
                  <a:srgbClr val="FFFFFF"/>
                </a:highlight>
              </a:rPr>
              <a:t>Suppose events </a:t>
            </a:r>
            <a:r>
              <a:rPr lang="en-GB">
                <a:solidFill>
                  <a:schemeClr val="dk1"/>
                </a:solidFill>
                <a:highlight>
                  <a:schemeClr val="lt1"/>
                </a:highlight>
              </a:rPr>
              <a:t>A</a:t>
            </a:r>
            <a:r>
              <a:rPr lang="en-GB" baseline="-25000">
                <a:solidFill>
                  <a:schemeClr val="dk1"/>
                </a:solidFill>
                <a:highlight>
                  <a:schemeClr val="lt1"/>
                </a:highlight>
              </a:rPr>
              <a:t>1</a:t>
            </a:r>
            <a:r>
              <a:rPr lang="en-GB">
                <a:solidFill>
                  <a:schemeClr val="dk1"/>
                </a:solidFill>
                <a:highlight>
                  <a:schemeClr val="lt1"/>
                </a:highlight>
              </a:rPr>
              <a:t>, A</a:t>
            </a:r>
            <a:r>
              <a:rPr lang="en-GB" baseline="-25000">
                <a:solidFill>
                  <a:schemeClr val="dk1"/>
                </a:solidFill>
                <a:highlight>
                  <a:schemeClr val="lt1"/>
                </a:highlight>
              </a:rPr>
              <a:t>2</a:t>
            </a:r>
            <a:r>
              <a:rPr lang="en-GB">
                <a:solidFill>
                  <a:schemeClr val="dk1"/>
                </a:solidFill>
                <a:highlight>
                  <a:schemeClr val="lt1"/>
                </a:highlight>
              </a:rPr>
              <a:t>, …, A</a:t>
            </a:r>
            <a:r>
              <a:rPr lang="en-GB" baseline="-25000">
                <a:solidFill>
                  <a:schemeClr val="dk1"/>
                </a:solidFill>
                <a:highlight>
                  <a:schemeClr val="lt1"/>
                </a:highlight>
              </a:rPr>
              <a:t>n</a:t>
            </a:r>
            <a:r>
              <a:rPr lang="en-GB">
                <a:solidFill>
                  <a:schemeClr val="dk1"/>
                </a:solidFill>
                <a:highlight>
                  <a:schemeClr val="lt1"/>
                </a:highlight>
              </a:rPr>
              <a:t> form a </a:t>
            </a:r>
            <a:r>
              <a:rPr lang="en-GB">
                <a:solidFill>
                  <a:srgbClr val="25AAE2"/>
                </a:solidFill>
                <a:highlight>
                  <a:schemeClr val="lt1"/>
                </a:highlight>
              </a:rPr>
              <a:t>partition </a:t>
            </a:r>
            <a:r>
              <a:rPr lang="en-GB">
                <a:solidFill>
                  <a:schemeClr val="dk1"/>
                </a:solidFill>
                <a:highlight>
                  <a:schemeClr val="lt1"/>
                </a:highlight>
              </a:rPr>
              <a:t>on a sample space Ω of a random experiment and B is any other event such that P(B) &gt; 0 defined on Ω, then</a:t>
            </a:r>
            <a:endParaRPr>
              <a:highlight>
                <a:srgbClr val="FFFFFF"/>
              </a:highlight>
            </a:endParaRPr>
          </a:p>
        </p:txBody>
      </p:sp>
      <p:pic>
        <p:nvPicPr>
          <p:cNvPr id="455" name="Google Shape;455;p62" descr="&quot;P(A&quot;_i| &quot;B)&quot;  = {&quot;P(A&quot;_&quot;i&quot;&quot;)&quot;.&quot;P(B|A&quot;_i&quot;)&quot;}/{\sum_{j=1}^n  &quot;P(A&quot;_&quot;j&quot;&quot;)&quot;.&quot;P(B|A&quot;_j&quot;)&quot;}" title="MathEquation,#000000"/>
          <p:cNvPicPr preferRelativeResize="0"/>
          <p:nvPr/>
        </p:nvPicPr>
        <p:blipFill>
          <a:blip r:embed="rId3">
            <a:alphaModFix/>
          </a:blip>
          <a:stretch>
            <a:fillRect/>
          </a:stretch>
        </p:blipFill>
        <p:spPr>
          <a:xfrm>
            <a:off x="1470069" y="2884110"/>
            <a:ext cx="3721394" cy="800681"/>
          </a:xfrm>
          <a:prstGeom prst="rect">
            <a:avLst/>
          </a:prstGeom>
          <a:noFill/>
          <a:ln>
            <a:noFill/>
          </a:ln>
        </p:spPr>
      </p:pic>
      <p:pic>
        <p:nvPicPr>
          <p:cNvPr id="456" name="Google Shape;456;p62" descr="&quot;for all i = 1, 2,...,n&quot; " title="MathEquation,#000000"/>
          <p:cNvPicPr preferRelativeResize="0"/>
          <p:nvPr/>
        </p:nvPicPr>
        <p:blipFill>
          <a:blip r:embed="rId4">
            <a:alphaModFix/>
          </a:blip>
          <a:stretch>
            <a:fillRect/>
          </a:stretch>
        </p:blipFill>
        <p:spPr>
          <a:xfrm>
            <a:off x="6123538" y="3055188"/>
            <a:ext cx="1942312" cy="352683"/>
          </a:xfrm>
          <a:prstGeom prst="rect">
            <a:avLst/>
          </a:prstGeom>
          <a:noFill/>
          <a:ln>
            <a:noFill/>
          </a:ln>
        </p:spPr>
      </p:pic>
      <p:cxnSp>
        <p:nvCxnSpPr>
          <p:cNvPr id="457" name="Google Shape;457;p62"/>
          <p:cNvCxnSpPr/>
          <p:nvPr/>
        </p:nvCxnSpPr>
        <p:spPr>
          <a:xfrm rot="10800000">
            <a:off x="2148525" y="3572800"/>
            <a:ext cx="0" cy="604200"/>
          </a:xfrm>
          <a:prstGeom prst="straightConnector1">
            <a:avLst/>
          </a:prstGeom>
          <a:noFill/>
          <a:ln w="9525" cap="flat" cmpd="sng">
            <a:solidFill>
              <a:srgbClr val="25AAE2"/>
            </a:solidFill>
            <a:prstDash val="solid"/>
            <a:round/>
            <a:headEnd type="none" w="med" len="med"/>
            <a:tailEnd type="triangle" w="med" len="med"/>
          </a:ln>
        </p:spPr>
      </p:cxnSp>
      <p:sp>
        <p:nvSpPr>
          <p:cNvPr id="458" name="Google Shape;458;p62"/>
          <p:cNvSpPr txBox="1"/>
          <p:nvPr/>
        </p:nvSpPr>
        <p:spPr>
          <a:xfrm>
            <a:off x="1652300" y="4089700"/>
            <a:ext cx="1279200" cy="50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5AAE2"/>
                </a:solidFill>
                <a:latin typeface="Avenir"/>
                <a:ea typeface="Avenir"/>
                <a:cs typeface="Avenir"/>
                <a:sym typeface="Avenir"/>
              </a:rPr>
              <a:t>Posterior Probabilities</a:t>
            </a:r>
            <a:endParaRPr>
              <a:solidFill>
                <a:srgbClr val="25AAE2"/>
              </a:solidFill>
              <a:latin typeface="Avenir"/>
              <a:ea typeface="Avenir"/>
              <a:cs typeface="Avenir"/>
              <a:sym typeface="Avenir"/>
            </a:endParaRPr>
          </a:p>
        </p:txBody>
      </p:sp>
      <p:cxnSp>
        <p:nvCxnSpPr>
          <p:cNvPr id="459" name="Google Shape;459;p62"/>
          <p:cNvCxnSpPr>
            <a:stCxn id="460" idx="0"/>
          </p:cNvCxnSpPr>
          <p:nvPr/>
        </p:nvCxnSpPr>
        <p:spPr>
          <a:xfrm rot="10800000">
            <a:off x="4287700" y="3735200"/>
            <a:ext cx="0" cy="438900"/>
          </a:xfrm>
          <a:prstGeom prst="straightConnector1">
            <a:avLst/>
          </a:prstGeom>
          <a:noFill/>
          <a:ln w="9525" cap="flat" cmpd="sng">
            <a:solidFill>
              <a:srgbClr val="25AAE2"/>
            </a:solidFill>
            <a:prstDash val="solid"/>
            <a:round/>
            <a:headEnd type="none" w="med" len="med"/>
            <a:tailEnd type="triangle" w="med" len="med"/>
          </a:ln>
        </p:spPr>
      </p:cxnSp>
      <p:sp>
        <p:nvSpPr>
          <p:cNvPr id="460" name="Google Shape;460;p62"/>
          <p:cNvSpPr txBox="1"/>
          <p:nvPr/>
        </p:nvSpPr>
        <p:spPr>
          <a:xfrm>
            <a:off x="3739900" y="4174100"/>
            <a:ext cx="10956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5AAE2"/>
                </a:solidFill>
                <a:latin typeface="Avenir"/>
                <a:ea typeface="Avenir"/>
                <a:cs typeface="Avenir"/>
                <a:sym typeface="Avenir"/>
              </a:rPr>
              <a:t>Evidence</a:t>
            </a:r>
            <a:endParaRPr>
              <a:solidFill>
                <a:srgbClr val="25AAE2"/>
              </a:solidFill>
              <a:latin typeface="Avenir"/>
              <a:ea typeface="Avenir"/>
              <a:cs typeface="Avenir"/>
              <a:sym typeface="Avenir"/>
            </a:endParaRPr>
          </a:p>
        </p:txBody>
      </p:sp>
      <p:sp>
        <p:nvSpPr>
          <p:cNvPr id="461" name="Google Shape;461;p62"/>
          <p:cNvSpPr txBox="1"/>
          <p:nvPr/>
        </p:nvSpPr>
        <p:spPr>
          <a:xfrm>
            <a:off x="2733600" y="2264600"/>
            <a:ext cx="1620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5AAE2"/>
                </a:solidFill>
                <a:latin typeface="Avenir"/>
                <a:ea typeface="Avenir"/>
                <a:cs typeface="Avenir"/>
                <a:sym typeface="Avenir"/>
              </a:rPr>
              <a:t>Prior Probabilities</a:t>
            </a:r>
            <a:endParaRPr>
              <a:solidFill>
                <a:srgbClr val="25AAE2"/>
              </a:solidFill>
              <a:latin typeface="Avenir"/>
              <a:ea typeface="Avenir"/>
              <a:cs typeface="Avenir"/>
              <a:sym typeface="Avenir"/>
            </a:endParaRPr>
          </a:p>
        </p:txBody>
      </p:sp>
      <p:cxnSp>
        <p:nvCxnSpPr>
          <p:cNvPr id="462" name="Google Shape;462;p62"/>
          <p:cNvCxnSpPr/>
          <p:nvPr/>
        </p:nvCxnSpPr>
        <p:spPr>
          <a:xfrm>
            <a:off x="3739900" y="2581850"/>
            <a:ext cx="0" cy="346500"/>
          </a:xfrm>
          <a:prstGeom prst="straightConnector1">
            <a:avLst/>
          </a:prstGeom>
          <a:noFill/>
          <a:ln w="9525" cap="flat" cmpd="sng">
            <a:solidFill>
              <a:srgbClr val="25AAE2"/>
            </a:solidFill>
            <a:prstDash val="solid"/>
            <a:round/>
            <a:headEnd type="none" w="med" len="med"/>
            <a:tailEnd type="triangle" w="med" len="med"/>
          </a:ln>
        </p:spPr>
      </p:cxnSp>
      <p:sp>
        <p:nvSpPr>
          <p:cNvPr id="463" name="Google Shape;463;p62"/>
          <p:cNvSpPr txBox="1"/>
          <p:nvPr/>
        </p:nvSpPr>
        <p:spPr>
          <a:xfrm>
            <a:off x="5191475" y="2264600"/>
            <a:ext cx="1620900" cy="35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25AAE2"/>
                </a:solidFill>
                <a:latin typeface="Avenir"/>
                <a:ea typeface="Avenir"/>
                <a:cs typeface="Avenir"/>
                <a:sym typeface="Avenir"/>
              </a:rPr>
              <a:t>Likelihood</a:t>
            </a:r>
            <a:endParaRPr>
              <a:solidFill>
                <a:srgbClr val="25AAE2"/>
              </a:solidFill>
              <a:latin typeface="Avenir"/>
              <a:ea typeface="Avenir"/>
              <a:cs typeface="Avenir"/>
              <a:sym typeface="Avenir"/>
            </a:endParaRPr>
          </a:p>
        </p:txBody>
      </p:sp>
      <p:cxnSp>
        <p:nvCxnSpPr>
          <p:cNvPr id="464" name="Google Shape;464;p62"/>
          <p:cNvCxnSpPr>
            <a:stCxn id="463" idx="1"/>
          </p:cNvCxnSpPr>
          <p:nvPr/>
        </p:nvCxnSpPr>
        <p:spPr>
          <a:xfrm flipH="1">
            <a:off x="4539275" y="2441000"/>
            <a:ext cx="652200" cy="392700"/>
          </a:xfrm>
          <a:prstGeom prst="bentConnector3">
            <a:avLst>
              <a:gd name="adj1" fmla="val 99977"/>
            </a:avLst>
          </a:prstGeom>
          <a:noFill/>
          <a:ln w="9525" cap="flat" cmpd="sng">
            <a:solidFill>
              <a:srgbClr val="25AAE2"/>
            </a:solidFill>
            <a:prstDash val="solid"/>
            <a:round/>
            <a:headEnd type="none" w="med" len="med"/>
            <a:tailEnd type="triangle" w="med" len="med"/>
          </a:ln>
        </p:spPr>
      </p:cxnSp>
    </p:spTree>
    <p:extLst>
      <p:ext uri="{BB962C8B-B14F-4D97-AF65-F5344CB8AC3E}">
        <p14:creationId xmlns:p14="http://schemas.microsoft.com/office/powerpoint/2010/main" val="2025189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body" idx="4294967295"/>
          </p:nvPr>
        </p:nvSpPr>
        <p:spPr>
          <a:xfrm>
            <a:off x="422025" y="1571700"/>
            <a:ext cx="8397900" cy="2940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highlight>
                  <a:srgbClr val="FFFFFF"/>
                </a:highlight>
              </a:rPr>
              <a:t>The events A</a:t>
            </a:r>
            <a:r>
              <a:rPr lang="en-GB" baseline="-25000">
                <a:highlight>
                  <a:srgbClr val="FFFFFF"/>
                </a:highlight>
              </a:rPr>
              <a:t>1</a:t>
            </a:r>
            <a:r>
              <a:rPr lang="en-GB">
                <a:highlight>
                  <a:srgbClr val="FFFFFF"/>
                </a:highlight>
              </a:rPr>
              <a:t>, A</a:t>
            </a:r>
            <a:r>
              <a:rPr lang="en-GB" baseline="-25000">
                <a:highlight>
                  <a:srgbClr val="FFFFFF"/>
                </a:highlight>
              </a:rPr>
              <a:t>2</a:t>
            </a:r>
            <a:r>
              <a:rPr lang="en-GB">
                <a:highlight>
                  <a:srgbClr val="FFFFFF"/>
                </a:highlight>
              </a:rPr>
              <a:t>, …, A</a:t>
            </a:r>
            <a:r>
              <a:rPr lang="en-GB" baseline="-25000">
                <a:highlight>
                  <a:srgbClr val="FFFFFF"/>
                </a:highlight>
              </a:rPr>
              <a:t>n</a:t>
            </a:r>
            <a:r>
              <a:rPr lang="en-GB">
                <a:highlight>
                  <a:srgbClr val="FFFFFF"/>
                </a:highlight>
              </a:rPr>
              <a:t> defined on a sample space Ω are said to form a partition if and only if</a:t>
            </a:r>
            <a:endParaRPr>
              <a:highlight>
                <a:srgbClr val="FFFFFF"/>
              </a:highlight>
            </a:endParaRPr>
          </a:p>
          <a:p>
            <a:pPr marL="457200" lvl="0" indent="-330200" algn="l" rtl="0">
              <a:lnSpc>
                <a:spcPct val="100000"/>
              </a:lnSpc>
              <a:spcBef>
                <a:spcPts val="3000"/>
              </a:spcBef>
              <a:spcAft>
                <a:spcPts val="0"/>
              </a:spcAft>
              <a:buSzPts val="1600"/>
              <a:buChar char="●"/>
            </a:pPr>
            <a:r>
              <a:rPr lang="en-GB">
                <a:solidFill>
                  <a:schemeClr val="dk1"/>
                </a:solidFill>
                <a:highlight>
                  <a:schemeClr val="lt1"/>
                </a:highlight>
              </a:rPr>
              <a:t>A</a:t>
            </a:r>
            <a:r>
              <a:rPr lang="en-GB" baseline="-25000">
                <a:solidFill>
                  <a:schemeClr val="dk1"/>
                </a:solidFill>
                <a:highlight>
                  <a:schemeClr val="lt1"/>
                </a:highlight>
              </a:rPr>
              <a:t>i</a:t>
            </a:r>
            <a:r>
              <a:rPr lang="en-GB">
                <a:solidFill>
                  <a:schemeClr val="dk1"/>
                </a:solidFill>
                <a:highlight>
                  <a:schemeClr val="lt1"/>
                </a:highlight>
              </a:rPr>
              <a:t> ⋂ A</a:t>
            </a:r>
            <a:r>
              <a:rPr lang="en-GB" baseline="-25000">
                <a:solidFill>
                  <a:schemeClr val="dk1"/>
                </a:solidFill>
                <a:highlight>
                  <a:schemeClr val="lt1"/>
                </a:highlight>
              </a:rPr>
              <a:t>j</a:t>
            </a:r>
            <a:r>
              <a:rPr lang="en-GB">
                <a:solidFill>
                  <a:schemeClr val="dk1"/>
                </a:solidFill>
                <a:highlight>
                  <a:schemeClr val="lt1"/>
                </a:highlight>
              </a:rPr>
              <a:t> = Φ for all i and j; i ≠ j (mutually exclusive)</a:t>
            </a:r>
            <a:endParaRPr>
              <a:solidFill>
                <a:schemeClr val="dk1"/>
              </a:solidFill>
              <a:highlight>
                <a:schemeClr val="lt1"/>
              </a:highlight>
            </a:endParaRPr>
          </a:p>
          <a:p>
            <a:pPr marL="457200" lvl="0" indent="-330200" algn="l" rtl="0">
              <a:lnSpc>
                <a:spcPct val="100000"/>
              </a:lnSpc>
              <a:spcBef>
                <a:spcPts val="3000"/>
              </a:spcBef>
              <a:spcAft>
                <a:spcPts val="3000"/>
              </a:spcAft>
              <a:buClr>
                <a:schemeClr val="dk1"/>
              </a:buClr>
              <a:buSzPts val="1600"/>
              <a:buChar char="●"/>
            </a:pPr>
            <a:r>
              <a:rPr lang="en-GB">
                <a:solidFill>
                  <a:schemeClr val="dk1"/>
                </a:solidFill>
                <a:highlight>
                  <a:schemeClr val="lt1"/>
                </a:highlight>
              </a:rPr>
              <a:t>⋃ A</a:t>
            </a:r>
            <a:r>
              <a:rPr lang="en-GB" baseline="-25000">
                <a:solidFill>
                  <a:schemeClr val="dk1"/>
                </a:solidFill>
                <a:highlight>
                  <a:schemeClr val="lt1"/>
                </a:highlight>
              </a:rPr>
              <a:t>i</a:t>
            </a:r>
            <a:r>
              <a:rPr lang="en-GB">
                <a:solidFill>
                  <a:schemeClr val="dk1"/>
                </a:solidFill>
                <a:highlight>
                  <a:schemeClr val="lt1"/>
                </a:highlight>
              </a:rPr>
              <a:t> = Ω (exhaustive)</a:t>
            </a:r>
            <a:endParaRPr>
              <a:solidFill>
                <a:schemeClr val="dk1"/>
              </a:solidFill>
              <a:highlight>
                <a:schemeClr val="lt1"/>
              </a:highlight>
            </a:endParaRPr>
          </a:p>
        </p:txBody>
      </p:sp>
      <p:sp>
        <p:nvSpPr>
          <p:cNvPr id="470" name="Google Shape;470;p63"/>
          <p:cNvSpPr txBox="1"/>
          <p:nvPr/>
        </p:nvSpPr>
        <p:spPr>
          <a:xfrm>
            <a:off x="842325" y="3296425"/>
            <a:ext cx="465900" cy="37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dk1"/>
                </a:solidFill>
                <a:highlight>
                  <a:schemeClr val="lt1"/>
                </a:highlight>
                <a:latin typeface="Avenir"/>
                <a:ea typeface="Avenir"/>
                <a:cs typeface="Avenir"/>
                <a:sym typeface="Avenir"/>
              </a:rPr>
              <a:t>i=1</a:t>
            </a:r>
            <a:endParaRPr sz="1200">
              <a:latin typeface="Avenir"/>
              <a:ea typeface="Avenir"/>
              <a:cs typeface="Avenir"/>
              <a:sym typeface="Avenir"/>
            </a:endParaRPr>
          </a:p>
        </p:txBody>
      </p:sp>
      <p:sp>
        <p:nvSpPr>
          <p:cNvPr id="471" name="Google Shape;471;p63"/>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Partition of a sample space</a:t>
            </a:r>
            <a:endParaRPr/>
          </a:p>
        </p:txBody>
      </p:sp>
      <p:pic>
        <p:nvPicPr>
          <p:cNvPr id="472" name="Google Shape;472;p63"/>
          <p:cNvPicPr preferRelativeResize="0"/>
          <p:nvPr/>
        </p:nvPicPr>
        <p:blipFill>
          <a:blip r:embed="rId3">
            <a:alphaModFix/>
          </a:blip>
          <a:stretch>
            <a:fillRect/>
          </a:stretch>
        </p:blipFill>
        <p:spPr>
          <a:xfrm>
            <a:off x="5648275" y="2376750"/>
            <a:ext cx="3154524" cy="1760675"/>
          </a:xfrm>
          <a:prstGeom prst="rect">
            <a:avLst/>
          </a:prstGeom>
          <a:noFill/>
          <a:ln>
            <a:noFill/>
          </a:ln>
        </p:spPr>
      </p:pic>
      <p:sp>
        <p:nvSpPr>
          <p:cNvPr id="473" name="Google Shape;473;p63"/>
          <p:cNvSpPr txBox="1"/>
          <p:nvPr/>
        </p:nvSpPr>
        <p:spPr>
          <a:xfrm>
            <a:off x="905100" y="3028750"/>
            <a:ext cx="403200" cy="267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1200">
                <a:solidFill>
                  <a:schemeClr val="dk1"/>
                </a:solidFill>
                <a:highlight>
                  <a:schemeClr val="lt1"/>
                </a:highlight>
                <a:latin typeface="Avenir"/>
                <a:ea typeface="Avenir"/>
                <a:cs typeface="Avenir"/>
                <a:sym typeface="Avenir"/>
              </a:rPr>
              <a:t>n</a:t>
            </a:r>
            <a:endParaRPr sz="1200">
              <a:latin typeface="Avenir"/>
              <a:ea typeface="Avenir"/>
              <a:cs typeface="Avenir"/>
              <a:sym typeface="Avenir"/>
            </a:endParaRPr>
          </a:p>
        </p:txBody>
      </p:sp>
    </p:spTree>
    <p:extLst>
      <p:ext uri="{BB962C8B-B14F-4D97-AF65-F5344CB8AC3E}">
        <p14:creationId xmlns:p14="http://schemas.microsoft.com/office/powerpoint/2010/main" val="2735358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4"/>
          <p:cNvSpPr txBox="1">
            <a:spLocks noGrp="1"/>
          </p:cNvSpPr>
          <p:nvPr>
            <p:ph type="title"/>
          </p:nvPr>
        </p:nvSpPr>
        <p:spPr>
          <a:xfrm>
            <a:off x="422025" y="445025"/>
            <a:ext cx="841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Prior probabilities</a:t>
            </a:r>
            <a:endParaRPr>
              <a:latin typeface="Avenir"/>
              <a:ea typeface="Avenir"/>
              <a:cs typeface="Avenir"/>
              <a:sym typeface="Avenir"/>
            </a:endParaRPr>
          </a:p>
        </p:txBody>
      </p:sp>
      <p:sp>
        <p:nvSpPr>
          <p:cNvPr id="479" name="Google Shape;479;p64"/>
          <p:cNvSpPr txBox="1">
            <a:spLocks noGrp="1"/>
          </p:cNvSpPr>
          <p:nvPr>
            <p:ph type="body" idx="1"/>
          </p:nvPr>
        </p:nvSpPr>
        <p:spPr>
          <a:xfrm>
            <a:off x="422025" y="1571700"/>
            <a:ext cx="8397900" cy="29400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GB">
                <a:highlight>
                  <a:srgbClr val="FFFFFF"/>
                </a:highlight>
              </a:rPr>
              <a:t>Consider three production lines L</a:t>
            </a:r>
            <a:r>
              <a:rPr lang="en-GB" baseline="-25000">
                <a:highlight>
                  <a:srgbClr val="FFFFFF"/>
                </a:highlight>
              </a:rPr>
              <a:t>1</a:t>
            </a:r>
            <a:r>
              <a:rPr lang="en-GB">
                <a:highlight>
                  <a:srgbClr val="FFFFFF"/>
                </a:highlight>
              </a:rPr>
              <a:t>, L</a:t>
            </a:r>
            <a:r>
              <a:rPr lang="en-GB" baseline="-25000">
                <a:highlight>
                  <a:srgbClr val="FFFFFF"/>
                </a:highlight>
              </a:rPr>
              <a:t>2</a:t>
            </a:r>
            <a:r>
              <a:rPr lang="en-GB">
                <a:highlight>
                  <a:srgbClr val="FFFFFF"/>
                </a:highlight>
              </a:rPr>
              <a:t>, L</a:t>
            </a:r>
            <a:r>
              <a:rPr lang="en-GB" baseline="-25000">
                <a:highlight>
                  <a:srgbClr val="FFFFFF"/>
                </a:highlight>
              </a:rPr>
              <a:t>3</a:t>
            </a:r>
            <a:r>
              <a:rPr lang="en-GB">
                <a:highlight>
                  <a:srgbClr val="FFFFFF"/>
                </a:highlight>
              </a:rPr>
              <a:t> manufacturing the same finished articles</a:t>
            </a:r>
            <a:endParaRPr>
              <a:highlight>
                <a:srgbClr val="FFFFFF"/>
              </a:highlight>
            </a:endParaRPr>
          </a:p>
          <a:p>
            <a:pPr marL="457200" lvl="0" indent="-330200" algn="l" rtl="0">
              <a:lnSpc>
                <a:spcPct val="100000"/>
              </a:lnSpc>
              <a:spcBef>
                <a:spcPts val="3000"/>
              </a:spcBef>
              <a:spcAft>
                <a:spcPts val="0"/>
              </a:spcAft>
              <a:buClr>
                <a:schemeClr val="dk1"/>
              </a:buClr>
              <a:buSzPts val="1600"/>
              <a:buChar char="●"/>
            </a:pPr>
            <a:r>
              <a:rPr lang="en-GB">
                <a:solidFill>
                  <a:schemeClr val="dk1"/>
                </a:solidFill>
                <a:highlight>
                  <a:schemeClr val="lt1"/>
                </a:highlight>
              </a:rPr>
              <a:t>From the </a:t>
            </a:r>
            <a:r>
              <a:rPr lang="en-GB">
                <a:solidFill>
                  <a:srgbClr val="25AAE2"/>
                </a:solidFill>
                <a:highlight>
                  <a:schemeClr val="lt1"/>
                </a:highlight>
              </a:rPr>
              <a:t>past</a:t>
            </a:r>
            <a:r>
              <a:rPr lang="en-GB">
                <a:solidFill>
                  <a:schemeClr val="dk1"/>
                </a:solidFill>
                <a:highlight>
                  <a:schemeClr val="lt1"/>
                </a:highlight>
              </a:rPr>
              <a:t> experience, it is seen that the chance of selecting a production line is 0.3, 0.4, 0.3 respectively</a:t>
            </a:r>
            <a:endParaRPr>
              <a:solidFill>
                <a:srgbClr val="FF0000"/>
              </a:solidFill>
              <a:highlight>
                <a:srgbClr val="FFFFFF"/>
              </a:highlight>
            </a:endParaRPr>
          </a:p>
          <a:p>
            <a:pPr marL="457200" lvl="0" indent="-330200" algn="l" rtl="0">
              <a:lnSpc>
                <a:spcPct val="100000"/>
              </a:lnSpc>
              <a:spcBef>
                <a:spcPts val="3000"/>
              </a:spcBef>
              <a:spcAft>
                <a:spcPts val="3000"/>
              </a:spcAft>
              <a:buSzPts val="1600"/>
              <a:buChar char="●"/>
            </a:pPr>
            <a:r>
              <a:rPr lang="en-GB">
                <a:highlight>
                  <a:srgbClr val="FFFFFF"/>
                </a:highlight>
              </a:rPr>
              <a:t>These probabilities are called the prior probabilities</a:t>
            </a:r>
            <a:endParaRPr>
              <a:highlight>
                <a:srgbClr val="FFFFFF"/>
              </a:highlight>
            </a:endParaRPr>
          </a:p>
        </p:txBody>
      </p:sp>
    </p:spTree>
    <p:extLst>
      <p:ext uri="{BB962C8B-B14F-4D97-AF65-F5344CB8AC3E}">
        <p14:creationId xmlns:p14="http://schemas.microsoft.com/office/powerpoint/2010/main" val="24077064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65"/>
          <p:cNvSpPr txBox="1">
            <a:spLocks noGrp="1"/>
          </p:cNvSpPr>
          <p:nvPr>
            <p:ph type="title"/>
          </p:nvPr>
        </p:nvSpPr>
        <p:spPr>
          <a:xfrm>
            <a:off x="422025" y="445025"/>
            <a:ext cx="841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Posterior probabilities</a:t>
            </a:r>
            <a:endParaRPr>
              <a:latin typeface="Avenir"/>
              <a:ea typeface="Avenir"/>
              <a:cs typeface="Avenir"/>
              <a:sym typeface="Avenir"/>
            </a:endParaRPr>
          </a:p>
        </p:txBody>
      </p:sp>
      <p:sp>
        <p:nvSpPr>
          <p:cNvPr id="485" name="Google Shape;485;p65"/>
          <p:cNvSpPr txBox="1">
            <a:spLocks noGrp="1"/>
          </p:cNvSpPr>
          <p:nvPr>
            <p:ph type="body" idx="1"/>
          </p:nvPr>
        </p:nvSpPr>
        <p:spPr>
          <a:xfrm>
            <a:off x="422025" y="1571700"/>
            <a:ext cx="8397900" cy="3365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SzPts val="1600"/>
              <a:buChar char="●"/>
            </a:pPr>
            <a:r>
              <a:rPr lang="en-GB">
                <a:highlight>
                  <a:srgbClr val="FFFFFF"/>
                </a:highlight>
              </a:rPr>
              <a:t>Consider three production lines L</a:t>
            </a:r>
            <a:r>
              <a:rPr lang="en-GB" baseline="-25000">
                <a:highlight>
                  <a:srgbClr val="FFFFFF"/>
                </a:highlight>
              </a:rPr>
              <a:t>1</a:t>
            </a:r>
            <a:r>
              <a:rPr lang="en-GB">
                <a:highlight>
                  <a:srgbClr val="FFFFFF"/>
                </a:highlight>
              </a:rPr>
              <a:t>, L</a:t>
            </a:r>
            <a:r>
              <a:rPr lang="en-GB" baseline="-25000">
                <a:highlight>
                  <a:srgbClr val="FFFFFF"/>
                </a:highlight>
              </a:rPr>
              <a:t>2</a:t>
            </a:r>
            <a:r>
              <a:rPr lang="en-GB">
                <a:highlight>
                  <a:srgbClr val="FFFFFF"/>
                </a:highlight>
              </a:rPr>
              <a:t>, L</a:t>
            </a:r>
            <a:r>
              <a:rPr lang="en-GB" baseline="-25000">
                <a:highlight>
                  <a:srgbClr val="FFFFFF"/>
                </a:highlight>
              </a:rPr>
              <a:t>3</a:t>
            </a:r>
            <a:r>
              <a:rPr lang="en-GB">
                <a:highlight>
                  <a:srgbClr val="FFFFFF"/>
                </a:highlight>
              </a:rPr>
              <a:t> manufacturing the same finished articles</a:t>
            </a:r>
            <a:endParaRPr>
              <a:highlight>
                <a:srgbClr val="FFFFFF"/>
              </a:highlight>
            </a:endParaRPr>
          </a:p>
          <a:p>
            <a:pPr marL="457200" lvl="0" indent="-330200" algn="l" rtl="0">
              <a:lnSpc>
                <a:spcPct val="100000"/>
              </a:lnSpc>
              <a:spcBef>
                <a:spcPts val="3000"/>
              </a:spcBef>
              <a:spcAft>
                <a:spcPts val="0"/>
              </a:spcAft>
              <a:buSzPts val="1600"/>
              <a:buChar char="●"/>
            </a:pPr>
            <a:r>
              <a:rPr lang="en-GB">
                <a:highlight>
                  <a:srgbClr val="FFFFFF"/>
                </a:highlight>
              </a:rPr>
              <a:t>An </a:t>
            </a:r>
            <a:r>
              <a:rPr lang="en-GB">
                <a:solidFill>
                  <a:schemeClr val="dk1"/>
                </a:solidFill>
                <a:highlight>
                  <a:schemeClr val="lt1"/>
                </a:highlight>
              </a:rPr>
              <a:t>article</a:t>
            </a:r>
            <a:r>
              <a:rPr lang="en-GB">
                <a:highlight>
                  <a:srgbClr val="FFFFFF"/>
                </a:highlight>
              </a:rPr>
              <a:t> is chosen at random and is found to be defective</a:t>
            </a:r>
            <a:endParaRPr>
              <a:highlight>
                <a:srgbClr val="FFFFFF"/>
              </a:highlight>
            </a:endParaRPr>
          </a:p>
          <a:p>
            <a:pPr marL="457200" lvl="0" indent="-330200" algn="l" rtl="0">
              <a:lnSpc>
                <a:spcPct val="115000"/>
              </a:lnSpc>
              <a:spcBef>
                <a:spcPts val="3000"/>
              </a:spcBef>
              <a:spcAft>
                <a:spcPts val="0"/>
              </a:spcAft>
              <a:buSzPts val="1600"/>
              <a:buChar char="●"/>
            </a:pPr>
            <a:r>
              <a:rPr lang="en-GB">
                <a:highlight>
                  <a:srgbClr val="FFFFFF"/>
                </a:highlight>
              </a:rPr>
              <a:t>The knowledge of the probability that the defective </a:t>
            </a:r>
            <a:r>
              <a:rPr lang="en-GB">
                <a:solidFill>
                  <a:schemeClr val="dk1"/>
                </a:solidFill>
                <a:highlight>
                  <a:schemeClr val="lt1"/>
                </a:highlight>
              </a:rPr>
              <a:t>article</a:t>
            </a:r>
            <a:r>
              <a:rPr lang="en-GB">
                <a:highlight>
                  <a:srgbClr val="FFFFFF"/>
                </a:highlight>
              </a:rPr>
              <a:t> is produced by </a:t>
            </a:r>
            <a:r>
              <a:rPr lang="en-GB">
                <a:solidFill>
                  <a:schemeClr val="dk1"/>
                </a:solidFill>
                <a:highlight>
                  <a:schemeClr val="lt1"/>
                </a:highlight>
              </a:rPr>
              <a:t>L</a:t>
            </a:r>
            <a:r>
              <a:rPr lang="en-GB" baseline="-25000">
                <a:solidFill>
                  <a:schemeClr val="dk1"/>
                </a:solidFill>
                <a:highlight>
                  <a:schemeClr val="lt1"/>
                </a:highlight>
              </a:rPr>
              <a:t>1</a:t>
            </a:r>
            <a:r>
              <a:rPr lang="en-GB">
                <a:solidFill>
                  <a:schemeClr val="dk1"/>
                </a:solidFill>
                <a:highlight>
                  <a:schemeClr val="lt1"/>
                </a:highlight>
              </a:rPr>
              <a:t>, L</a:t>
            </a:r>
            <a:r>
              <a:rPr lang="en-GB" baseline="-25000">
                <a:solidFill>
                  <a:schemeClr val="dk1"/>
                </a:solidFill>
                <a:highlight>
                  <a:schemeClr val="lt1"/>
                </a:highlight>
              </a:rPr>
              <a:t>2</a:t>
            </a:r>
            <a:r>
              <a:rPr lang="en-GB">
                <a:solidFill>
                  <a:schemeClr val="dk1"/>
                </a:solidFill>
                <a:highlight>
                  <a:schemeClr val="lt1"/>
                </a:highlight>
              </a:rPr>
              <a:t> or L</a:t>
            </a:r>
            <a:r>
              <a:rPr lang="en-GB" baseline="-25000">
                <a:solidFill>
                  <a:schemeClr val="dk1"/>
                </a:solidFill>
                <a:highlight>
                  <a:schemeClr val="lt1"/>
                </a:highlight>
              </a:rPr>
              <a:t>3 </a:t>
            </a:r>
            <a:r>
              <a:rPr lang="en-GB">
                <a:solidFill>
                  <a:schemeClr val="dk1"/>
                </a:solidFill>
                <a:highlight>
                  <a:schemeClr val="lt1"/>
                </a:highlight>
              </a:rPr>
              <a:t>will help in improving the quality of the product line, i.e.  P(L</a:t>
            </a:r>
            <a:r>
              <a:rPr lang="en-GB" baseline="-25000">
                <a:solidFill>
                  <a:schemeClr val="dk1"/>
                </a:solidFill>
                <a:highlight>
                  <a:schemeClr val="lt1"/>
                </a:highlight>
              </a:rPr>
              <a:t>1</a:t>
            </a:r>
            <a:r>
              <a:rPr lang="en-GB">
                <a:solidFill>
                  <a:schemeClr val="dk1"/>
                </a:solidFill>
                <a:highlight>
                  <a:schemeClr val="lt1"/>
                </a:highlight>
              </a:rPr>
              <a:t>| defective article)</a:t>
            </a:r>
            <a:endParaRPr>
              <a:solidFill>
                <a:schemeClr val="dk1"/>
              </a:solidFill>
              <a:highlight>
                <a:schemeClr val="lt1"/>
              </a:highlight>
            </a:endParaRPr>
          </a:p>
          <a:p>
            <a:pPr marL="457200" lvl="0" indent="-330200" algn="l" rtl="0">
              <a:lnSpc>
                <a:spcPct val="100000"/>
              </a:lnSpc>
              <a:spcBef>
                <a:spcPts val="3000"/>
              </a:spcBef>
              <a:spcAft>
                <a:spcPts val="0"/>
              </a:spcAft>
              <a:buClr>
                <a:schemeClr val="dk1"/>
              </a:buClr>
              <a:buSzPts val="1600"/>
              <a:buChar char="●"/>
            </a:pPr>
            <a:r>
              <a:rPr lang="en-GB">
                <a:solidFill>
                  <a:schemeClr val="dk1"/>
                </a:solidFill>
                <a:highlight>
                  <a:schemeClr val="lt1"/>
                </a:highlight>
              </a:rPr>
              <a:t>These probabilities are called the posterior probabilities</a:t>
            </a:r>
            <a:endParaRPr>
              <a:solidFill>
                <a:schemeClr val="dk1"/>
              </a:solidFill>
              <a:highlight>
                <a:schemeClr val="lt1"/>
              </a:highlight>
            </a:endParaRPr>
          </a:p>
          <a:p>
            <a:pPr marL="457200" lvl="0" indent="-330200" algn="l" rtl="0">
              <a:lnSpc>
                <a:spcPct val="100000"/>
              </a:lnSpc>
              <a:spcBef>
                <a:spcPts val="3000"/>
              </a:spcBef>
              <a:spcAft>
                <a:spcPts val="3000"/>
              </a:spcAft>
              <a:buClr>
                <a:schemeClr val="dk1"/>
              </a:buClr>
              <a:buSzPts val="1600"/>
              <a:buChar char="●"/>
            </a:pPr>
            <a:r>
              <a:rPr lang="en-GB">
                <a:solidFill>
                  <a:schemeClr val="dk1"/>
                </a:solidFill>
                <a:highlight>
                  <a:schemeClr val="lt1"/>
                </a:highlight>
              </a:rPr>
              <a:t>The probability is computed</a:t>
            </a:r>
            <a:r>
              <a:rPr lang="en-GB">
                <a:solidFill>
                  <a:srgbClr val="25AAE2"/>
                </a:solidFill>
                <a:highlight>
                  <a:schemeClr val="lt1"/>
                </a:highlight>
              </a:rPr>
              <a:t> after</a:t>
            </a:r>
            <a:r>
              <a:rPr lang="en-GB">
                <a:solidFill>
                  <a:schemeClr val="dk1"/>
                </a:solidFill>
                <a:highlight>
                  <a:schemeClr val="lt1"/>
                </a:highlight>
              </a:rPr>
              <a:t> the production line manufactures the articles</a:t>
            </a:r>
            <a:endParaRPr>
              <a:highlight>
                <a:srgbClr val="FFFFFF"/>
              </a:highlight>
            </a:endParaRPr>
          </a:p>
        </p:txBody>
      </p:sp>
    </p:spTree>
    <p:extLst>
      <p:ext uri="{BB962C8B-B14F-4D97-AF65-F5344CB8AC3E}">
        <p14:creationId xmlns:p14="http://schemas.microsoft.com/office/powerpoint/2010/main" val="19837872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6"/>
          <p:cNvSpPr txBox="1">
            <a:spLocks noGrp="1"/>
          </p:cNvSpPr>
          <p:nvPr>
            <p:ph type="title"/>
          </p:nvPr>
        </p:nvSpPr>
        <p:spPr>
          <a:xfrm>
            <a:off x="422025" y="445025"/>
            <a:ext cx="841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Likelihood</a:t>
            </a:r>
            <a:endParaRPr>
              <a:latin typeface="Avenir"/>
              <a:ea typeface="Avenir"/>
              <a:cs typeface="Avenir"/>
              <a:sym typeface="Avenir"/>
            </a:endParaRPr>
          </a:p>
        </p:txBody>
      </p:sp>
      <p:sp>
        <p:nvSpPr>
          <p:cNvPr id="491" name="Google Shape;491;p66"/>
          <p:cNvSpPr txBox="1">
            <a:spLocks noGrp="1"/>
          </p:cNvSpPr>
          <p:nvPr>
            <p:ph type="body" idx="1"/>
          </p:nvPr>
        </p:nvSpPr>
        <p:spPr>
          <a:xfrm>
            <a:off x="422025" y="1571700"/>
            <a:ext cx="8397900" cy="3365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Char char="●"/>
            </a:pPr>
            <a:r>
              <a:rPr lang="en-GB">
                <a:solidFill>
                  <a:schemeClr val="dk1"/>
                </a:solidFill>
                <a:highlight>
                  <a:schemeClr val="lt1"/>
                </a:highlight>
              </a:rPr>
              <a:t>Consider three production lines L</a:t>
            </a:r>
            <a:r>
              <a:rPr lang="en-GB" baseline="-25000">
                <a:solidFill>
                  <a:schemeClr val="dk1"/>
                </a:solidFill>
                <a:highlight>
                  <a:schemeClr val="lt1"/>
                </a:highlight>
              </a:rPr>
              <a:t>1</a:t>
            </a:r>
            <a:r>
              <a:rPr lang="en-GB">
                <a:solidFill>
                  <a:schemeClr val="dk1"/>
                </a:solidFill>
                <a:highlight>
                  <a:schemeClr val="lt1"/>
                </a:highlight>
              </a:rPr>
              <a:t>, L</a:t>
            </a:r>
            <a:r>
              <a:rPr lang="en-GB" baseline="-25000">
                <a:solidFill>
                  <a:schemeClr val="dk1"/>
                </a:solidFill>
                <a:highlight>
                  <a:schemeClr val="lt1"/>
                </a:highlight>
              </a:rPr>
              <a:t>2</a:t>
            </a:r>
            <a:r>
              <a:rPr lang="en-GB">
                <a:solidFill>
                  <a:schemeClr val="dk1"/>
                </a:solidFill>
                <a:highlight>
                  <a:schemeClr val="lt1"/>
                </a:highlight>
              </a:rPr>
              <a:t>, L</a:t>
            </a:r>
            <a:r>
              <a:rPr lang="en-GB" baseline="-25000">
                <a:solidFill>
                  <a:schemeClr val="dk1"/>
                </a:solidFill>
                <a:highlight>
                  <a:schemeClr val="lt1"/>
                </a:highlight>
              </a:rPr>
              <a:t>3</a:t>
            </a:r>
            <a:r>
              <a:rPr lang="en-GB">
                <a:solidFill>
                  <a:schemeClr val="dk1"/>
                </a:solidFill>
                <a:highlight>
                  <a:schemeClr val="lt1"/>
                </a:highlight>
              </a:rPr>
              <a:t> manufacturing the same finished articles</a:t>
            </a:r>
            <a:endParaRPr>
              <a:solidFill>
                <a:schemeClr val="dk1"/>
              </a:solidFill>
              <a:highlight>
                <a:schemeClr val="lt1"/>
              </a:highlight>
            </a:endParaRPr>
          </a:p>
          <a:p>
            <a:pPr marL="457200" lvl="0" indent="-330200" algn="l" rtl="0">
              <a:lnSpc>
                <a:spcPct val="100000"/>
              </a:lnSpc>
              <a:spcBef>
                <a:spcPts val="3000"/>
              </a:spcBef>
              <a:spcAft>
                <a:spcPts val="0"/>
              </a:spcAft>
              <a:buSzPts val="1600"/>
              <a:buChar char="●"/>
            </a:pPr>
            <a:r>
              <a:rPr lang="en-GB">
                <a:highlight>
                  <a:srgbClr val="FFFFFF"/>
                </a:highlight>
              </a:rPr>
              <a:t>Likelihood is the conditional probability that the article produced is defective given it is produced on one of the lines </a:t>
            </a:r>
            <a:r>
              <a:rPr lang="en-GB">
                <a:solidFill>
                  <a:schemeClr val="dk1"/>
                </a:solidFill>
                <a:highlight>
                  <a:schemeClr val="lt1"/>
                </a:highlight>
              </a:rPr>
              <a:t>L</a:t>
            </a:r>
            <a:r>
              <a:rPr lang="en-GB" baseline="-25000">
                <a:solidFill>
                  <a:schemeClr val="dk1"/>
                </a:solidFill>
                <a:highlight>
                  <a:schemeClr val="lt1"/>
                </a:highlight>
              </a:rPr>
              <a:t>1</a:t>
            </a:r>
            <a:r>
              <a:rPr lang="en-GB">
                <a:solidFill>
                  <a:schemeClr val="dk1"/>
                </a:solidFill>
                <a:highlight>
                  <a:schemeClr val="lt1"/>
                </a:highlight>
              </a:rPr>
              <a:t>, L</a:t>
            </a:r>
            <a:r>
              <a:rPr lang="en-GB" baseline="-25000">
                <a:solidFill>
                  <a:schemeClr val="dk1"/>
                </a:solidFill>
                <a:highlight>
                  <a:schemeClr val="lt1"/>
                </a:highlight>
              </a:rPr>
              <a:t>2</a:t>
            </a:r>
            <a:r>
              <a:rPr lang="en-GB">
                <a:solidFill>
                  <a:schemeClr val="dk1"/>
                </a:solidFill>
                <a:highlight>
                  <a:schemeClr val="lt1"/>
                </a:highlight>
              </a:rPr>
              <a:t>, L</a:t>
            </a:r>
            <a:r>
              <a:rPr lang="en-GB" baseline="-25000">
                <a:solidFill>
                  <a:schemeClr val="dk1"/>
                </a:solidFill>
                <a:highlight>
                  <a:schemeClr val="lt1"/>
                </a:highlight>
              </a:rPr>
              <a:t>3</a:t>
            </a:r>
            <a:r>
              <a:rPr lang="en-GB">
                <a:solidFill>
                  <a:schemeClr val="dk1"/>
                </a:solidFill>
                <a:highlight>
                  <a:schemeClr val="lt1"/>
                </a:highlight>
              </a:rPr>
              <a:t>. i.e. P(defective article | L</a:t>
            </a:r>
            <a:r>
              <a:rPr lang="en-GB" baseline="-25000">
                <a:solidFill>
                  <a:schemeClr val="dk1"/>
                </a:solidFill>
                <a:highlight>
                  <a:schemeClr val="lt1"/>
                </a:highlight>
              </a:rPr>
              <a:t>1</a:t>
            </a:r>
            <a:r>
              <a:rPr lang="en-GB">
                <a:solidFill>
                  <a:schemeClr val="dk1"/>
                </a:solidFill>
                <a:highlight>
                  <a:schemeClr val="lt1"/>
                </a:highlight>
              </a:rPr>
              <a:t>) </a:t>
            </a:r>
            <a:endParaRPr>
              <a:solidFill>
                <a:schemeClr val="dk1"/>
              </a:solidFill>
              <a:highlight>
                <a:schemeClr val="lt1"/>
              </a:highlight>
            </a:endParaRPr>
          </a:p>
          <a:p>
            <a:pPr marL="457200" lvl="0" indent="-330200" algn="l" rtl="0">
              <a:lnSpc>
                <a:spcPct val="100000"/>
              </a:lnSpc>
              <a:spcBef>
                <a:spcPts val="3000"/>
              </a:spcBef>
              <a:spcAft>
                <a:spcPts val="3000"/>
              </a:spcAft>
              <a:buClr>
                <a:schemeClr val="dk1"/>
              </a:buClr>
              <a:buSzPts val="1600"/>
              <a:buChar char="●"/>
            </a:pPr>
            <a:r>
              <a:rPr lang="en-GB">
                <a:solidFill>
                  <a:schemeClr val="dk1"/>
                </a:solidFill>
                <a:highlight>
                  <a:schemeClr val="lt1"/>
                </a:highlight>
              </a:rPr>
              <a:t>It specifies the chance of producing a defective article of the given production line</a:t>
            </a:r>
            <a:endParaRPr>
              <a:solidFill>
                <a:schemeClr val="dk1"/>
              </a:solidFill>
              <a:highlight>
                <a:schemeClr val="lt1"/>
              </a:highlight>
            </a:endParaRPr>
          </a:p>
        </p:txBody>
      </p:sp>
    </p:spTree>
    <p:extLst>
      <p:ext uri="{BB962C8B-B14F-4D97-AF65-F5344CB8AC3E}">
        <p14:creationId xmlns:p14="http://schemas.microsoft.com/office/powerpoint/2010/main" val="20924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1"/>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Descriptive Statistics</a:t>
            </a:r>
            <a:endParaRPr/>
          </a:p>
        </p:txBody>
      </p:sp>
      <p:sp>
        <p:nvSpPr>
          <p:cNvPr id="129" name="Google Shape;129;p21"/>
          <p:cNvSpPr txBox="1">
            <a:spLocks noGrp="1"/>
          </p:cNvSpPr>
          <p:nvPr>
            <p:ph type="body" idx="2"/>
          </p:nvPr>
        </p:nvSpPr>
        <p:spPr>
          <a:xfrm>
            <a:off x="422025" y="1571700"/>
            <a:ext cx="8397900" cy="699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222222"/>
                </a:solidFill>
                <a:highlight>
                  <a:schemeClr val="lt1"/>
                </a:highlight>
              </a:rPr>
              <a:t>Descriptive statistics is the term given to the analysis of the data that helps describe, visualize or summarize the data</a:t>
            </a:r>
            <a:r>
              <a:rPr lang="en-GB"/>
              <a:t> </a:t>
            </a:r>
            <a:endParaRPr sz="1800"/>
          </a:p>
          <a:p>
            <a:pPr marL="0" lvl="0" indent="0" algn="l" rtl="0">
              <a:spcBef>
                <a:spcPts val="0"/>
              </a:spcBef>
              <a:spcAft>
                <a:spcPts val="0"/>
              </a:spcAft>
              <a:buNone/>
            </a:pPr>
            <a:endParaRPr/>
          </a:p>
          <a:p>
            <a:pPr marL="0" lvl="0" indent="0" algn="l" rtl="0">
              <a:spcBef>
                <a:spcPts val="1600"/>
              </a:spcBef>
              <a:spcAft>
                <a:spcPts val="1600"/>
              </a:spcAft>
              <a:buNone/>
            </a:pPr>
            <a:endParaRPr/>
          </a:p>
        </p:txBody>
      </p:sp>
      <p:sp>
        <p:nvSpPr>
          <p:cNvPr id="130" name="Google Shape;130;p21"/>
          <p:cNvSpPr/>
          <p:nvPr/>
        </p:nvSpPr>
        <p:spPr>
          <a:xfrm>
            <a:off x="3658650" y="2416000"/>
            <a:ext cx="17820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Descriptive Statistics</a:t>
            </a:r>
            <a:endParaRPr>
              <a:solidFill>
                <a:srgbClr val="FFFFFF"/>
              </a:solidFill>
              <a:latin typeface="Avenir"/>
              <a:ea typeface="Avenir"/>
              <a:cs typeface="Avenir"/>
              <a:sym typeface="Avenir"/>
            </a:endParaRPr>
          </a:p>
        </p:txBody>
      </p:sp>
      <p:sp>
        <p:nvSpPr>
          <p:cNvPr id="131" name="Google Shape;131;p21"/>
          <p:cNvSpPr/>
          <p:nvPr/>
        </p:nvSpPr>
        <p:spPr>
          <a:xfrm>
            <a:off x="395925" y="3749750"/>
            <a:ext cx="17820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Measures of Central Tendency</a:t>
            </a:r>
            <a:endParaRPr>
              <a:solidFill>
                <a:srgbClr val="FFFFFF"/>
              </a:solidFill>
              <a:latin typeface="Avenir"/>
              <a:ea typeface="Avenir"/>
              <a:cs typeface="Avenir"/>
              <a:sym typeface="Avenir"/>
            </a:endParaRPr>
          </a:p>
        </p:txBody>
      </p:sp>
      <p:sp>
        <p:nvSpPr>
          <p:cNvPr id="132" name="Google Shape;132;p21"/>
          <p:cNvSpPr/>
          <p:nvPr/>
        </p:nvSpPr>
        <p:spPr>
          <a:xfrm>
            <a:off x="6921375" y="3749750"/>
            <a:ext cx="18267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Measures of Dispersion</a:t>
            </a:r>
            <a:endParaRPr>
              <a:solidFill>
                <a:srgbClr val="FFFFFF"/>
              </a:solidFill>
              <a:latin typeface="Avenir"/>
              <a:ea typeface="Avenir"/>
              <a:cs typeface="Avenir"/>
              <a:sym typeface="Avenir"/>
            </a:endParaRPr>
          </a:p>
        </p:txBody>
      </p:sp>
      <p:sp>
        <p:nvSpPr>
          <p:cNvPr id="133" name="Google Shape;133;p21"/>
          <p:cNvSpPr/>
          <p:nvPr/>
        </p:nvSpPr>
        <p:spPr>
          <a:xfrm>
            <a:off x="3636300" y="3749750"/>
            <a:ext cx="1826700" cy="731400"/>
          </a:xfrm>
          <a:prstGeom prst="roundRect">
            <a:avLst>
              <a:gd name="adj" fmla="val 16667"/>
            </a:avLst>
          </a:prstGeom>
          <a:solidFill>
            <a:srgbClr val="3C78D8"/>
          </a:solid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FFFFFF"/>
                </a:solidFill>
                <a:latin typeface="Avenir"/>
                <a:ea typeface="Avenir"/>
                <a:cs typeface="Avenir"/>
                <a:sym typeface="Avenir"/>
              </a:rPr>
              <a:t>Distribution of the Data</a:t>
            </a:r>
            <a:endParaRPr>
              <a:solidFill>
                <a:srgbClr val="FFFFFF"/>
              </a:solidFill>
              <a:latin typeface="Avenir"/>
              <a:ea typeface="Avenir"/>
              <a:cs typeface="Avenir"/>
              <a:sym typeface="Avenir"/>
            </a:endParaRPr>
          </a:p>
        </p:txBody>
      </p:sp>
      <p:cxnSp>
        <p:nvCxnSpPr>
          <p:cNvPr id="134" name="Google Shape;134;p21"/>
          <p:cNvCxnSpPr>
            <a:stCxn id="130" idx="2"/>
            <a:endCxn id="131" idx="0"/>
          </p:cNvCxnSpPr>
          <p:nvPr/>
        </p:nvCxnSpPr>
        <p:spPr>
          <a:xfrm rot="5400000">
            <a:off x="2617050" y="1817200"/>
            <a:ext cx="602400" cy="3262800"/>
          </a:xfrm>
          <a:prstGeom prst="bentConnector3">
            <a:avLst>
              <a:gd name="adj1" fmla="val 49996"/>
            </a:avLst>
          </a:prstGeom>
          <a:noFill/>
          <a:ln w="9525" cap="flat" cmpd="sng">
            <a:solidFill>
              <a:srgbClr val="3C78D8"/>
            </a:solidFill>
            <a:prstDash val="solid"/>
            <a:round/>
            <a:headEnd type="none" w="med" len="med"/>
            <a:tailEnd type="triangle" w="med" len="med"/>
          </a:ln>
        </p:spPr>
      </p:cxnSp>
      <p:cxnSp>
        <p:nvCxnSpPr>
          <p:cNvPr id="135" name="Google Shape;135;p21"/>
          <p:cNvCxnSpPr>
            <a:stCxn id="130" idx="2"/>
            <a:endCxn id="133" idx="0"/>
          </p:cNvCxnSpPr>
          <p:nvPr/>
        </p:nvCxnSpPr>
        <p:spPr>
          <a:xfrm rot="-5400000" flipH="1">
            <a:off x="4248750" y="3448300"/>
            <a:ext cx="602400" cy="600"/>
          </a:xfrm>
          <a:prstGeom prst="bentConnector3">
            <a:avLst>
              <a:gd name="adj1" fmla="val 49996"/>
            </a:avLst>
          </a:prstGeom>
          <a:noFill/>
          <a:ln w="9525" cap="flat" cmpd="sng">
            <a:solidFill>
              <a:srgbClr val="3C78D8"/>
            </a:solidFill>
            <a:prstDash val="solid"/>
            <a:round/>
            <a:headEnd type="none" w="med" len="med"/>
            <a:tailEnd type="triangle" w="med" len="med"/>
          </a:ln>
        </p:spPr>
      </p:cxnSp>
      <p:cxnSp>
        <p:nvCxnSpPr>
          <p:cNvPr id="136" name="Google Shape;136;p21"/>
          <p:cNvCxnSpPr>
            <a:stCxn id="130" idx="2"/>
            <a:endCxn id="132" idx="0"/>
          </p:cNvCxnSpPr>
          <p:nvPr/>
        </p:nvCxnSpPr>
        <p:spPr>
          <a:xfrm rot="-5400000" flipH="1">
            <a:off x="5890950" y="1806100"/>
            <a:ext cx="602400" cy="3285000"/>
          </a:xfrm>
          <a:prstGeom prst="bentConnector3">
            <a:avLst>
              <a:gd name="adj1" fmla="val 49996"/>
            </a:avLst>
          </a:prstGeom>
          <a:noFill/>
          <a:ln w="9525" cap="flat" cmpd="sng">
            <a:solidFill>
              <a:srgbClr val="3C78D8"/>
            </a:solidFill>
            <a:prstDash val="solid"/>
            <a:round/>
            <a:headEnd type="none" w="med" len="med"/>
            <a:tailEnd type="triangle" w="med" len="med"/>
          </a:ln>
        </p:spPr>
      </p:cxnSp>
    </p:spTree>
    <p:extLst>
      <p:ext uri="{BB962C8B-B14F-4D97-AF65-F5344CB8AC3E}">
        <p14:creationId xmlns:p14="http://schemas.microsoft.com/office/powerpoint/2010/main" val="3769233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7"/>
          <p:cNvSpPr txBox="1">
            <a:spLocks noGrp="1"/>
          </p:cNvSpPr>
          <p:nvPr>
            <p:ph type="title"/>
          </p:nvPr>
        </p:nvSpPr>
        <p:spPr>
          <a:xfrm>
            <a:off x="422025" y="445025"/>
            <a:ext cx="8410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Evidence</a:t>
            </a:r>
            <a:endParaRPr>
              <a:latin typeface="Avenir"/>
              <a:ea typeface="Avenir"/>
              <a:cs typeface="Avenir"/>
              <a:sym typeface="Avenir"/>
            </a:endParaRPr>
          </a:p>
        </p:txBody>
      </p:sp>
      <p:sp>
        <p:nvSpPr>
          <p:cNvPr id="497" name="Google Shape;497;p67"/>
          <p:cNvSpPr txBox="1">
            <a:spLocks noGrp="1"/>
          </p:cNvSpPr>
          <p:nvPr>
            <p:ph type="body" idx="1"/>
          </p:nvPr>
        </p:nvSpPr>
        <p:spPr>
          <a:xfrm>
            <a:off x="422025" y="1571700"/>
            <a:ext cx="8300400" cy="3365700"/>
          </a:xfrm>
          <a:prstGeom prst="rect">
            <a:avLst/>
          </a:prstGeom>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chemeClr val="dk1"/>
              </a:buClr>
              <a:buSzPts val="1600"/>
              <a:buChar char="●"/>
            </a:pPr>
            <a:r>
              <a:rPr lang="en-GB">
                <a:highlight>
                  <a:srgbClr val="FFFFFF"/>
                </a:highlight>
              </a:rPr>
              <a:t>Event D is that the article selected is defective, which is not used in the calculation of the prior probability</a:t>
            </a:r>
            <a:endParaRPr>
              <a:highlight>
                <a:srgbClr val="FFFFFF"/>
              </a:highlight>
            </a:endParaRPr>
          </a:p>
          <a:p>
            <a:pPr marL="457200" lvl="0" indent="-330200" algn="l" rtl="0">
              <a:lnSpc>
                <a:spcPct val="100000"/>
              </a:lnSpc>
              <a:spcBef>
                <a:spcPts val="3000"/>
              </a:spcBef>
              <a:spcAft>
                <a:spcPts val="0"/>
              </a:spcAft>
              <a:buSzPts val="1600"/>
              <a:buChar char="●"/>
            </a:pPr>
            <a:r>
              <a:rPr lang="en-GB">
                <a:highlight>
                  <a:srgbClr val="FFFFFF"/>
                </a:highlight>
              </a:rPr>
              <a:t>In our example, the evidence is the probability of selecting a defective article produced on any of the production lines </a:t>
            </a:r>
            <a:r>
              <a:rPr lang="en-GB">
                <a:solidFill>
                  <a:schemeClr val="dk1"/>
                </a:solidFill>
                <a:highlight>
                  <a:schemeClr val="lt1"/>
                </a:highlight>
              </a:rPr>
              <a:t> L</a:t>
            </a:r>
            <a:r>
              <a:rPr lang="en-GB" baseline="-25000">
                <a:solidFill>
                  <a:schemeClr val="dk1"/>
                </a:solidFill>
                <a:highlight>
                  <a:schemeClr val="lt1"/>
                </a:highlight>
              </a:rPr>
              <a:t>1</a:t>
            </a:r>
            <a:r>
              <a:rPr lang="en-GB">
                <a:solidFill>
                  <a:schemeClr val="dk1"/>
                </a:solidFill>
                <a:highlight>
                  <a:schemeClr val="lt1"/>
                </a:highlight>
              </a:rPr>
              <a:t>, L</a:t>
            </a:r>
            <a:r>
              <a:rPr lang="en-GB" baseline="-25000">
                <a:solidFill>
                  <a:schemeClr val="dk1"/>
                </a:solidFill>
                <a:highlight>
                  <a:schemeClr val="lt1"/>
                </a:highlight>
              </a:rPr>
              <a:t>2</a:t>
            </a:r>
            <a:r>
              <a:rPr lang="en-GB">
                <a:solidFill>
                  <a:schemeClr val="dk1"/>
                </a:solidFill>
                <a:highlight>
                  <a:schemeClr val="lt1"/>
                </a:highlight>
              </a:rPr>
              <a:t> or L</a:t>
            </a:r>
            <a:r>
              <a:rPr lang="en-GB" baseline="-25000">
                <a:solidFill>
                  <a:schemeClr val="dk1"/>
                </a:solidFill>
                <a:highlight>
                  <a:schemeClr val="lt1"/>
                </a:highlight>
              </a:rPr>
              <a:t>3</a:t>
            </a:r>
            <a:endParaRPr>
              <a:highlight>
                <a:srgbClr val="FFFFFF"/>
              </a:highlight>
            </a:endParaRPr>
          </a:p>
          <a:p>
            <a:pPr marL="457200" lvl="0" indent="-330200" algn="l" rtl="0">
              <a:lnSpc>
                <a:spcPct val="100000"/>
              </a:lnSpc>
              <a:spcBef>
                <a:spcPts val="3000"/>
              </a:spcBef>
              <a:spcAft>
                <a:spcPts val="3000"/>
              </a:spcAft>
              <a:buSzPts val="1600"/>
              <a:buChar char="●"/>
            </a:pPr>
            <a:r>
              <a:rPr lang="en-GB">
                <a:highlight>
                  <a:srgbClr val="FFFFFF"/>
                </a:highlight>
              </a:rPr>
              <a:t>It is also known as marginal probability</a:t>
            </a:r>
            <a:endParaRPr>
              <a:highlight>
                <a:srgbClr val="FFFFFF"/>
              </a:highlight>
            </a:endParaRPr>
          </a:p>
        </p:txBody>
      </p:sp>
    </p:spTree>
    <p:extLst>
      <p:ext uri="{BB962C8B-B14F-4D97-AF65-F5344CB8AC3E}">
        <p14:creationId xmlns:p14="http://schemas.microsoft.com/office/powerpoint/2010/main" val="4018009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68"/>
          <p:cNvSpPr txBox="1">
            <a:spLocks noGrp="1"/>
          </p:cNvSpPr>
          <p:nvPr>
            <p:ph type="body" idx="2"/>
          </p:nvPr>
        </p:nvSpPr>
        <p:spPr>
          <a:xfrm>
            <a:off x="422025" y="1571700"/>
            <a:ext cx="8399700" cy="320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Question:</a:t>
            </a:r>
            <a:endParaRPr/>
          </a:p>
          <a:p>
            <a:pPr marL="0" lvl="0" indent="0" algn="l" rtl="0">
              <a:lnSpc>
                <a:spcPct val="100000"/>
              </a:lnSpc>
              <a:spcBef>
                <a:spcPts val="3000"/>
              </a:spcBef>
              <a:spcAft>
                <a:spcPts val="0"/>
              </a:spcAft>
              <a:buNone/>
            </a:pPr>
            <a:r>
              <a:rPr lang="en-GB" sz="1600"/>
              <a:t>In an armament production station, the explosion can occur due to short circuit, fault in the machinery, negligence of workers. From experience, the chances of these causes are 0.1, 0.3, 0.6 respectively. The chief engineer feels that an explosion can occur with probability:</a:t>
            </a:r>
            <a:endParaRPr sz="1600"/>
          </a:p>
          <a:p>
            <a:pPr marL="457200" lvl="0" indent="-330200" algn="l" rtl="0">
              <a:lnSpc>
                <a:spcPct val="100000"/>
              </a:lnSpc>
              <a:spcBef>
                <a:spcPts val="0"/>
              </a:spcBef>
              <a:spcAft>
                <a:spcPts val="0"/>
              </a:spcAft>
              <a:buSzPts val="1600"/>
              <a:buChar char="●"/>
            </a:pPr>
            <a:r>
              <a:rPr lang="en-GB" sz="1600"/>
              <a:t>0.3 if there is a short circuit</a:t>
            </a:r>
            <a:endParaRPr sz="1600"/>
          </a:p>
          <a:p>
            <a:pPr marL="457200" lvl="0" indent="-330200" algn="l" rtl="0">
              <a:lnSpc>
                <a:spcPct val="100000"/>
              </a:lnSpc>
              <a:spcBef>
                <a:spcPts val="0"/>
              </a:spcBef>
              <a:spcAft>
                <a:spcPts val="0"/>
              </a:spcAft>
              <a:buSzPts val="1600"/>
              <a:buChar char="●"/>
            </a:pPr>
            <a:r>
              <a:rPr lang="en-GB" sz="1600"/>
              <a:t>0.2 if there is a fault in the machinery</a:t>
            </a:r>
            <a:endParaRPr sz="1600"/>
          </a:p>
          <a:p>
            <a:pPr marL="457200" lvl="0" indent="-330200" algn="l" rtl="0">
              <a:lnSpc>
                <a:spcPct val="100000"/>
              </a:lnSpc>
              <a:spcBef>
                <a:spcPts val="0"/>
              </a:spcBef>
              <a:spcAft>
                <a:spcPts val="0"/>
              </a:spcAft>
              <a:buSzPts val="1600"/>
              <a:buChar char="●"/>
            </a:pPr>
            <a:r>
              <a:rPr lang="en-GB" sz="1600"/>
              <a:t>0.25 if the workers are negligent</a:t>
            </a:r>
            <a:endParaRPr sz="1600"/>
          </a:p>
          <a:p>
            <a:pPr marL="0" lvl="0" indent="0" algn="l" rtl="0">
              <a:lnSpc>
                <a:spcPct val="100000"/>
              </a:lnSpc>
              <a:spcBef>
                <a:spcPts val="1000"/>
              </a:spcBef>
              <a:spcAft>
                <a:spcPts val="0"/>
              </a:spcAft>
              <a:buNone/>
            </a:pPr>
            <a:r>
              <a:rPr lang="en-GB" sz="1600"/>
              <a:t>Given that an explosion has occurred, determine the most likely cause of it?</a:t>
            </a:r>
            <a:endParaRPr sz="1600"/>
          </a:p>
          <a:p>
            <a:pPr marL="0" lvl="0" indent="0" algn="l" rtl="0">
              <a:lnSpc>
                <a:spcPct val="100000"/>
              </a:lnSpc>
              <a:spcBef>
                <a:spcPts val="0"/>
              </a:spcBef>
              <a:spcAft>
                <a:spcPts val="0"/>
              </a:spcAft>
              <a:buNone/>
            </a:pPr>
            <a:endParaRPr sz="1600"/>
          </a:p>
          <a:p>
            <a:pPr marL="0" lvl="0" indent="0" algn="l" rtl="0">
              <a:lnSpc>
                <a:spcPct val="200000"/>
              </a:lnSpc>
              <a:spcBef>
                <a:spcPts val="3000"/>
              </a:spcBef>
              <a:spcAft>
                <a:spcPts val="0"/>
              </a:spcAft>
              <a:buNone/>
            </a:pPr>
            <a:endParaRPr/>
          </a:p>
        </p:txBody>
      </p:sp>
      <p:sp>
        <p:nvSpPr>
          <p:cNvPr id="503" name="Google Shape;503;p68"/>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Bayes’ theorem</a:t>
            </a:r>
            <a:endParaRPr/>
          </a:p>
        </p:txBody>
      </p:sp>
    </p:spTree>
    <p:extLst>
      <p:ext uri="{BB962C8B-B14F-4D97-AF65-F5344CB8AC3E}">
        <p14:creationId xmlns:p14="http://schemas.microsoft.com/office/powerpoint/2010/main" val="9401179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body" idx="2"/>
          </p:nvPr>
        </p:nvSpPr>
        <p:spPr>
          <a:xfrm>
            <a:off x="422025" y="1571700"/>
            <a:ext cx="8399700" cy="320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Solution:</a:t>
            </a:r>
            <a:endParaRPr/>
          </a:p>
          <a:p>
            <a:pPr marL="0" lvl="0" indent="0" algn="l" rtl="0">
              <a:lnSpc>
                <a:spcPct val="100000"/>
              </a:lnSpc>
              <a:spcBef>
                <a:spcPts val="3000"/>
              </a:spcBef>
              <a:spcAft>
                <a:spcPts val="0"/>
              </a:spcAft>
              <a:buNone/>
            </a:pPr>
            <a:r>
              <a:rPr lang="en-GB" sz="1600"/>
              <a:t>Let the events be defined as</a:t>
            </a:r>
            <a:endParaRPr sz="1600"/>
          </a:p>
          <a:p>
            <a:pPr marL="914400" lvl="0" indent="0" algn="l" rtl="0">
              <a:lnSpc>
                <a:spcPct val="100000"/>
              </a:lnSpc>
              <a:spcBef>
                <a:spcPts val="1000"/>
              </a:spcBef>
              <a:spcAft>
                <a:spcPts val="0"/>
              </a:spcAft>
              <a:buNone/>
            </a:pPr>
            <a:r>
              <a:rPr lang="en-GB" sz="1600"/>
              <a:t>A</a:t>
            </a:r>
            <a:r>
              <a:rPr lang="en-GB" sz="1600" baseline="-25000"/>
              <a:t>1</a:t>
            </a:r>
            <a:r>
              <a:rPr lang="en-GB" sz="1600"/>
              <a:t>:  the explosion can occur due to short circuit </a:t>
            </a:r>
            <a:endParaRPr sz="1600"/>
          </a:p>
          <a:p>
            <a:pPr marL="914400" lvl="0" indent="0" algn="l" rtl="0">
              <a:lnSpc>
                <a:spcPct val="100000"/>
              </a:lnSpc>
              <a:spcBef>
                <a:spcPts val="1000"/>
              </a:spcBef>
              <a:spcAft>
                <a:spcPts val="0"/>
              </a:spcAft>
              <a:buNone/>
            </a:pPr>
            <a:r>
              <a:rPr lang="en-GB" sz="1600"/>
              <a:t>A</a:t>
            </a:r>
            <a:r>
              <a:rPr lang="en-GB" sz="1600" baseline="-25000"/>
              <a:t>2</a:t>
            </a:r>
            <a:r>
              <a:rPr lang="en-GB" sz="1600"/>
              <a:t>: </a:t>
            </a:r>
            <a:r>
              <a:rPr lang="en-GB" sz="1600">
                <a:solidFill>
                  <a:schemeClr val="dk1"/>
                </a:solidFill>
              </a:rPr>
              <a:t>the explosion can occur due to </a:t>
            </a:r>
            <a:r>
              <a:rPr lang="en-GB" sz="1600"/>
              <a:t>fault in the machinery</a:t>
            </a:r>
            <a:endParaRPr sz="1600"/>
          </a:p>
          <a:p>
            <a:pPr marL="914400" lvl="0" indent="0" algn="l" rtl="0">
              <a:lnSpc>
                <a:spcPct val="100000"/>
              </a:lnSpc>
              <a:spcBef>
                <a:spcPts val="1000"/>
              </a:spcBef>
              <a:spcAft>
                <a:spcPts val="0"/>
              </a:spcAft>
              <a:buNone/>
            </a:pPr>
            <a:r>
              <a:rPr lang="en-GB" sz="1600">
                <a:solidFill>
                  <a:schemeClr val="dk1"/>
                </a:solidFill>
              </a:rPr>
              <a:t>A</a:t>
            </a:r>
            <a:r>
              <a:rPr lang="en-GB" sz="1600" baseline="-25000">
                <a:solidFill>
                  <a:schemeClr val="dk1"/>
                </a:solidFill>
              </a:rPr>
              <a:t>3</a:t>
            </a:r>
            <a:r>
              <a:rPr lang="en-GB" sz="1600">
                <a:solidFill>
                  <a:schemeClr val="dk1"/>
                </a:solidFill>
              </a:rPr>
              <a:t>: the explosion can occur due to </a:t>
            </a:r>
            <a:r>
              <a:rPr lang="en-GB" sz="1600"/>
              <a:t>negligence of workers</a:t>
            </a:r>
            <a:endParaRPr sz="1600"/>
          </a:p>
          <a:p>
            <a:pPr marL="914400" lvl="0" indent="0" algn="l" rtl="0">
              <a:lnSpc>
                <a:spcPct val="100000"/>
              </a:lnSpc>
              <a:spcBef>
                <a:spcPts val="500"/>
              </a:spcBef>
              <a:spcAft>
                <a:spcPts val="0"/>
              </a:spcAft>
              <a:buNone/>
            </a:pPr>
            <a:endParaRPr sz="1600"/>
          </a:p>
          <a:p>
            <a:pPr marL="0" lvl="0" indent="0" algn="l" rtl="0">
              <a:lnSpc>
                <a:spcPct val="150000"/>
              </a:lnSpc>
              <a:spcBef>
                <a:spcPts val="0"/>
              </a:spcBef>
              <a:spcAft>
                <a:spcPts val="0"/>
              </a:spcAft>
              <a:buNone/>
            </a:pPr>
            <a:r>
              <a:rPr lang="en-GB" sz="1600"/>
              <a:t>The prior probabilities are </a:t>
            </a:r>
            <a:endParaRPr sz="1600"/>
          </a:p>
          <a:p>
            <a:pPr marL="0" lvl="0" indent="0" algn="l" rtl="0">
              <a:lnSpc>
                <a:spcPct val="100000"/>
              </a:lnSpc>
              <a:spcBef>
                <a:spcPts val="0"/>
              </a:spcBef>
              <a:spcAft>
                <a:spcPts val="0"/>
              </a:spcAft>
              <a:buNone/>
            </a:pPr>
            <a:r>
              <a:rPr lang="en-GB" sz="1600">
                <a:solidFill>
                  <a:schemeClr val="dk1"/>
                </a:solidFill>
              </a:rPr>
              <a:t>		</a:t>
            </a:r>
            <a:r>
              <a:rPr lang="en-GB" sz="1600"/>
              <a:t>P(A</a:t>
            </a:r>
            <a:r>
              <a:rPr lang="en-GB" sz="1600" baseline="-25000"/>
              <a:t>1</a:t>
            </a:r>
            <a:r>
              <a:rPr lang="en-GB" sz="1600"/>
              <a:t>) = 0.1,		P(A</a:t>
            </a:r>
            <a:r>
              <a:rPr lang="en-GB" sz="1600" baseline="-25000"/>
              <a:t>2</a:t>
            </a:r>
            <a:r>
              <a:rPr lang="en-GB" sz="1600"/>
              <a:t>) = 0.3,</a:t>
            </a:r>
            <a:r>
              <a:rPr lang="en-GB" sz="1600">
                <a:solidFill>
                  <a:schemeClr val="dk1"/>
                </a:solidFill>
              </a:rPr>
              <a:t>		P(A</a:t>
            </a:r>
            <a:r>
              <a:rPr lang="en-GB" sz="1600" baseline="-25000">
                <a:solidFill>
                  <a:schemeClr val="dk1"/>
                </a:solidFill>
              </a:rPr>
              <a:t>3</a:t>
            </a:r>
            <a:r>
              <a:rPr lang="en-GB" sz="1600">
                <a:solidFill>
                  <a:schemeClr val="dk1"/>
                </a:solidFill>
              </a:rPr>
              <a:t>) = </a:t>
            </a:r>
            <a:r>
              <a:rPr lang="en-GB" sz="1600"/>
              <a:t>0.6 </a:t>
            </a:r>
            <a:endParaRPr sz="1600"/>
          </a:p>
          <a:p>
            <a:pPr marL="0" lvl="0" indent="0" algn="l" rtl="0">
              <a:lnSpc>
                <a:spcPct val="200000"/>
              </a:lnSpc>
              <a:spcBef>
                <a:spcPts val="0"/>
              </a:spcBef>
              <a:spcAft>
                <a:spcPts val="0"/>
              </a:spcAft>
              <a:buNone/>
            </a:pPr>
            <a:endParaRPr/>
          </a:p>
        </p:txBody>
      </p:sp>
      <p:sp>
        <p:nvSpPr>
          <p:cNvPr id="509" name="Google Shape;509;p69"/>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Bayes’ theorem</a:t>
            </a:r>
            <a:endParaRPr/>
          </a:p>
        </p:txBody>
      </p:sp>
    </p:spTree>
    <p:extLst>
      <p:ext uri="{BB962C8B-B14F-4D97-AF65-F5344CB8AC3E}">
        <p14:creationId xmlns:p14="http://schemas.microsoft.com/office/powerpoint/2010/main" val="4276418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70"/>
          <p:cNvSpPr txBox="1">
            <a:spLocks noGrp="1"/>
          </p:cNvSpPr>
          <p:nvPr>
            <p:ph type="body" idx="2"/>
          </p:nvPr>
        </p:nvSpPr>
        <p:spPr>
          <a:xfrm>
            <a:off x="422025" y="1571700"/>
            <a:ext cx="8399700" cy="32043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Solution:</a:t>
            </a:r>
            <a:endParaRPr/>
          </a:p>
          <a:p>
            <a:pPr marL="0" lvl="0" indent="0" algn="l" rtl="0">
              <a:lnSpc>
                <a:spcPct val="100000"/>
              </a:lnSpc>
              <a:spcBef>
                <a:spcPts val="3000"/>
              </a:spcBef>
              <a:spcAft>
                <a:spcPts val="0"/>
              </a:spcAft>
              <a:buNone/>
            </a:pPr>
            <a:r>
              <a:rPr lang="en-GB" sz="1600"/>
              <a:t>Let B be the event there is an explosion.</a:t>
            </a:r>
            <a:endParaRPr sz="1600"/>
          </a:p>
          <a:p>
            <a:pPr marL="0" lvl="0" indent="0" algn="l" rtl="0">
              <a:lnSpc>
                <a:spcPct val="100000"/>
              </a:lnSpc>
              <a:spcBef>
                <a:spcPts val="2000"/>
              </a:spcBef>
              <a:spcAft>
                <a:spcPts val="0"/>
              </a:spcAft>
              <a:buNone/>
            </a:pPr>
            <a:r>
              <a:rPr lang="en-GB" sz="1600"/>
              <a:t>Thus the probabilities are</a:t>
            </a:r>
            <a:endParaRPr sz="1600"/>
          </a:p>
          <a:p>
            <a:pPr marL="0" lvl="0" indent="0" algn="l" rtl="0">
              <a:lnSpc>
                <a:spcPct val="100000"/>
              </a:lnSpc>
              <a:spcBef>
                <a:spcPts val="2000"/>
              </a:spcBef>
              <a:spcAft>
                <a:spcPts val="0"/>
              </a:spcAft>
              <a:buNone/>
            </a:pPr>
            <a:r>
              <a:rPr lang="en-GB" sz="1600"/>
              <a:t>P(there is an explosion| t</a:t>
            </a:r>
            <a:r>
              <a:rPr lang="en-GB" sz="1600">
                <a:solidFill>
                  <a:schemeClr val="dk1"/>
                </a:solidFill>
              </a:rPr>
              <a:t>here is a short circuit) = P(B | A</a:t>
            </a:r>
            <a:r>
              <a:rPr lang="en-GB" sz="1600" baseline="-25000">
                <a:solidFill>
                  <a:schemeClr val="dk1"/>
                </a:solidFill>
              </a:rPr>
              <a:t>1</a:t>
            </a:r>
            <a:r>
              <a:rPr lang="en-GB" sz="1600">
                <a:solidFill>
                  <a:schemeClr val="dk1"/>
                </a:solidFill>
              </a:rPr>
              <a:t>) = 0.3</a:t>
            </a:r>
            <a:endParaRPr sz="1600">
              <a:solidFill>
                <a:schemeClr val="dk1"/>
              </a:solidFill>
            </a:endParaRPr>
          </a:p>
          <a:p>
            <a:pPr marL="0" lvl="0" indent="0" algn="l" rtl="0">
              <a:lnSpc>
                <a:spcPct val="100000"/>
              </a:lnSpc>
              <a:spcBef>
                <a:spcPts val="1500"/>
              </a:spcBef>
              <a:spcAft>
                <a:spcPts val="0"/>
              </a:spcAft>
              <a:buNone/>
            </a:pPr>
            <a:r>
              <a:rPr lang="en-GB" sz="1600">
                <a:solidFill>
                  <a:schemeClr val="dk1"/>
                </a:solidFill>
              </a:rPr>
              <a:t>P(there is an explosion| there is a fault in the machinery) = P(B | A</a:t>
            </a:r>
            <a:r>
              <a:rPr lang="en-GB" sz="1600" baseline="-25000">
                <a:solidFill>
                  <a:schemeClr val="dk1"/>
                </a:solidFill>
              </a:rPr>
              <a:t>2</a:t>
            </a:r>
            <a:r>
              <a:rPr lang="en-GB" sz="1600">
                <a:solidFill>
                  <a:schemeClr val="dk1"/>
                </a:solidFill>
              </a:rPr>
              <a:t>) = 0.2</a:t>
            </a:r>
            <a:endParaRPr sz="1600">
              <a:solidFill>
                <a:schemeClr val="dk1"/>
              </a:solidFill>
            </a:endParaRPr>
          </a:p>
          <a:p>
            <a:pPr marL="0" lvl="0" indent="0" algn="l" rtl="0">
              <a:lnSpc>
                <a:spcPct val="100000"/>
              </a:lnSpc>
              <a:spcBef>
                <a:spcPts val="1500"/>
              </a:spcBef>
              <a:spcAft>
                <a:spcPts val="0"/>
              </a:spcAft>
              <a:buNone/>
            </a:pPr>
            <a:r>
              <a:rPr lang="en-GB" sz="1600">
                <a:solidFill>
                  <a:schemeClr val="dk1"/>
                </a:solidFill>
              </a:rPr>
              <a:t>P(there is an explosion| the workers are negligent) = P(B | A</a:t>
            </a:r>
            <a:r>
              <a:rPr lang="en-GB" sz="1600" baseline="-25000">
                <a:solidFill>
                  <a:schemeClr val="dk1"/>
                </a:solidFill>
              </a:rPr>
              <a:t>3</a:t>
            </a:r>
            <a:r>
              <a:rPr lang="en-GB" sz="1600">
                <a:solidFill>
                  <a:schemeClr val="dk1"/>
                </a:solidFill>
              </a:rPr>
              <a:t>) = 0.25</a:t>
            </a:r>
            <a:endParaRPr sz="1600">
              <a:solidFill>
                <a:schemeClr val="dk1"/>
              </a:solidFill>
            </a:endParaRPr>
          </a:p>
          <a:p>
            <a:pPr marL="0" lvl="0" indent="0" algn="l" rtl="0">
              <a:lnSpc>
                <a:spcPct val="200000"/>
              </a:lnSpc>
              <a:spcBef>
                <a:spcPts val="1500"/>
              </a:spcBef>
              <a:spcAft>
                <a:spcPts val="0"/>
              </a:spcAft>
              <a:buNone/>
            </a:pPr>
            <a:endParaRPr/>
          </a:p>
        </p:txBody>
      </p:sp>
      <p:sp>
        <p:nvSpPr>
          <p:cNvPr id="515" name="Google Shape;515;p70"/>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Bayes’ theorem</a:t>
            </a:r>
            <a:endParaRPr/>
          </a:p>
        </p:txBody>
      </p:sp>
    </p:spTree>
    <p:extLst>
      <p:ext uri="{BB962C8B-B14F-4D97-AF65-F5344CB8AC3E}">
        <p14:creationId xmlns:p14="http://schemas.microsoft.com/office/powerpoint/2010/main" val="29987641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1"/>
          <p:cNvSpPr txBox="1">
            <a:spLocks noGrp="1"/>
          </p:cNvSpPr>
          <p:nvPr>
            <p:ph type="body" idx="2"/>
          </p:nvPr>
        </p:nvSpPr>
        <p:spPr>
          <a:xfrm>
            <a:off x="422025" y="1571700"/>
            <a:ext cx="8399700" cy="1872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Solution:</a:t>
            </a:r>
            <a:endParaRPr/>
          </a:p>
          <a:p>
            <a:pPr marL="0" lvl="0" indent="0" algn="l" rtl="0">
              <a:lnSpc>
                <a:spcPct val="100000"/>
              </a:lnSpc>
              <a:spcBef>
                <a:spcPts val="3000"/>
              </a:spcBef>
              <a:spcAft>
                <a:spcPts val="0"/>
              </a:spcAft>
              <a:buNone/>
            </a:pPr>
            <a:r>
              <a:rPr lang="en-GB" sz="1600"/>
              <a:t>To find: </a:t>
            </a:r>
            <a:r>
              <a:rPr lang="en-GB" sz="1600">
                <a:solidFill>
                  <a:schemeClr val="dk1"/>
                </a:solidFill>
              </a:rPr>
              <a:t>the most likely cause of it given that an explosion has occurred</a:t>
            </a:r>
            <a:endParaRPr sz="1600"/>
          </a:p>
          <a:p>
            <a:pPr marL="0" lvl="0" indent="0" algn="l" rtl="0">
              <a:lnSpc>
                <a:spcPct val="100000"/>
              </a:lnSpc>
              <a:spcBef>
                <a:spcPts val="2000"/>
              </a:spcBef>
              <a:spcAft>
                <a:spcPts val="2000"/>
              </a:spcAft>
              <a:buNone/>
            </a:pPr>
            <a:r>
              <a:rPr lang="en-GB" sz="1600"/>
              <a:t>Thus, using the bayes theorem, to compute the probability that there is </a:t>
            </a:r>
            <a:r>
              <a:rPr lang="en-GB" sz="1600">
                <a:solidFill>
                  <a:schemeClr val="dk1"/>
                </a:solidFill>
              </a:rPr>
              <a:t>a short circuit given an explosion has occurred is computed as </a:t>
            </a:r>
            <a:endParaRPr/>
          </a:p>
        </p:txBody>
      </p:sp>
      <p:sp>
        <p:nvSpPr>
          <p:cNvPr id="521" name="Google Shape;521;p71"/>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Bayes’ theorem</a:t>
            </a:r>
            <a:endParaRPr/>
          </a:p>
        </p:txBody>
      </p:sp>
      <p:pic>
        <p:nvPicPr>
          <p:cNvPr id="522" name="Google Shape;522;p71" descr="&quot;P(A&quot;_1&quot;|B)&quot;  = {&quot;P(A&quot;_1&quot;).P(B| A&quot;_1&quot;)&quot;}/{&quot;P(A&quot;_&quot;1&quot;&quot;)&quot;.&quot;P(B|A&quot;_1&quot;) + P(A&quot;_&quot;2&quot;&quot;)&quot;.&quot;P(B|A&quot;_2&quot;) + P(A&quot;_&quot;3&quot;&quot;)&quot;.&quot;P(B|A&quot;_3&quot;)&quot;}" title="MathEquation,#000000"/>
          <p:cNvPicPr preferRelativeResize="0"/>
          <p:nvPr/>
        </p:nvPicPr>
        <p:blipFill>
          <a:blip r:embed="rId3">
            <a:alphaModFix/>
          </a:blip>
          <a:stretch>
            <a:fillRect/>
          </a:stretch>
        </p:blipFill>
        <p:spPr>
          <a:xfrm>
            <a:off x="2180475" y="3524950"/>
            <a:ext cx="4441374" cy="545363"/>
          </a:xfrm>
          <a:prstGeom prst="rect">
            <a:avLst/>
          </a:prstGeom>
          <a:noFill/>
          <a:ln>
            <a:noFill/>
          </a:ln>
        </p:spPr>
      </p:pic>
      <p:pic>
        <p:nvPicPr>
          <p:cNvPr id="523" name="Google Shape;523;p71" descr="&quot;P(A&quot;_1&quot;|B)&quot;  = { 0.1 times 0.3}/{ 0.1 times 0.3 + 0.3 times 0.2 + 0.6 times 0.25} =  1/8 = 0.125" title="MathEquation,#000000"/>
          <p:cNvPicPr preferRelativeResize="0"/>
          <p:nvPr/>
        </p:nvPicPr>
        <p:blipFill>
          <a:blip r:embed="rId4">
            <a:alphaModFix/>
          </a:blip>
          <a:stretch>
            <a:fillRect/>
          </a:stretch>
        </p:blipFill>
        <p:spPr>
          <a:xfrm>
            <a:off x="2180497" y="4464373"/>
            <a:ext cx="4783016" cy="389545"/>
          </a:xfrm>
          <a:prstGeom prst="rect">
            <a:avLst/>
          </a:prstGeom>
          <a:noFill/>
          <a:ln>
            <a:noFill/>
          </a:ln>
        </p:spPr>
      </p:pic>
    </p:spTree>
    <p:extLst>
      <p:ext uri="{BB962C8B-B14F-4D97-AF65-F5344CB8AC3E}">
        <p14:creationId xmlns:p14="http://schemas.microsoft.com/office/powerpoint/2010/main" val="16251788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72"/>
          <p:cNvSpPr txBox="1">
            <a:spLocks noGrp="1"/>
          </p:cNvSpPr>
          <p:nvPr>
            <p:ph type="body" idx="2"/>
          </p:nvPr>
        </p:nvSpPr>
        <p:spPr>
          <a:xfrm>
            <a:off x="422025" y="1571700"/>
            <a:ext cx="8399700" cy="1165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Solution:</a:t>
            </a:r>
            <a:endParaRPr/>
          </a:p>
          <a:p>
            <a:pPr marL="0" lvl="0" indent="0" algn="l" rtl="0">
              <a:lnSpc>
                <a:spcPct val="100000"/>
              </a:lnSpc>
              <a:spcBef>
                <a:spcPts val="3000"/>
              </a:spcBef>
              <a:spcAft>
                <a:spcPts val="2000"/>
              </a:spcAft>
              <a:buNone/>
            </a:pPr>
            <a:r>
              <a:rPr lang="en-GB" sz="1600"/>
              <a:t>Similarly,</a:t>
            </a:r>
            <a:endParaRPr/>
          </a:p>
        </p:txBody>
      </p:sp>
      <p:sp>
        <p:nvSpPr>
          <p:cNvPr id="529" name="Google Shape;529;p72"/>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Bayes’ theorem</a:t>
            </a:r>
            <a:endParaRPr/>
          </a:p>
        </p:txBody>
      </p:sp>
      <p:pic>
        <p:nvPicPr>
          <p:cNvPr id="530" name="Google Shape;530;p72" descr="&quot;P(A&quot;_2&quot;|B)&quot;  = { 0.3 times 0.2}/{ 0.1 times 0.3 + 0.3 times 0.2 + 0.6 times 0.25} =  1/4 = 0.25" title="MathEquation,#000000"/>
          <p:cNvPicPr preferRelativeResize="0"/>
          <p:nvPr/>
        </p:nvPicPr>
        <p:blipFill>
          <a:blip r:embed="rId3">
            <a:alphaModFix/>
          </a:blip>
          <a:stretch>
            <a:fillRect/>
          </a:stretch>
        </p:blipFill>
        <p:spPr>
          <a:xfrm>
            <a:off x="1027025" y="2737506"/>
            <a:ext cx="5195454" cy="428356"/>
          </a:xfrm>
          <a:prstGeom prst="rect">
            <a:avLst/>
          </a:prstGeom>
          <a:noFill/>
          <a:ln>
            <a:noFill/>
          </a:ln>
        </p:spPr>
      </p:pic>
      <p:pic>
        <p:nvPicPr>
          <p:cNvPr id="531" name="Google Shape;531;p72" descr="&quot;P(A&quot;_3&quot;|B)&quot;  = { 0.6 times 0.25}/{ 0.1 times 0.3 + 0.3 times 0.2 + 0.6 times 0.25} =  5/8 = 0.625" title="MathEquation,#000000"/>
          <p:cNvPicPr preferRelativeResize="0"/>
          <p:nvPr/>
        </p:nvPicPr>
        <p:blipFill>
          <a:blip r:embed="rId4">
            <a:alphaModFix/>
          </a:blip>
          <a:stretch>
            <a:fillRect/>
          </a:stretch>
        </p:blipFill>
        <p:spPr>
          <a:xfrm>
            <a:off x="1080325" y="3776944"/>
            <a:ext cx="5275384" cy="428356"/>
          </a:xfrm>
          <a:prstGeom prst="rect">
            <a:avLst/>
          </a:prstGeom>
          <a:noFill/>
          <a:ln>
            <a:noFill/>
          </a:ln>
        </p:spPr>
      </p:pic>
    </p:spTree>
    <p:extLst>
      <p:ext uri="{BB962C8B-B14F-4D97-AF65-F5344CB8AC3E}">
        <p14:creationId xmlns:p14="http://schemas.microsoft.com/office/powerpoint/2010/main" val="1420910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73"/>
          <p:cNvSpPr txBox="1">
            <a:spLocks noGrp="1"/>
          </p:cNvSpPr>
          <p:nvPr>
            <p:ph type="body" idx="2"/>
          </p:nvPr>
        </p:nvSpPr>
        <p:spPr>
          <a:xfrm>
            <a:off x="422025" y="1571700"/>
            <a:ext cx="8399700" cy="334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t>Solution:</a:t>
            </a:r>
            <a:endParaRPr/>
          </a:p>
          <a:p>
            <a:pPr marL="0" lvl="0" indent="0" algn="l" rtl="0">
              <a:lnSpc>
                <a:spcPct val="100000"/>
              </a:lnSpc>
              <a:spcBef>
                <a:spcPts val="3000"/>
              </a:spcBef>
              <a:spcAft>
                <a:spcPts val="0"/>
              </a:spcAft>
              <a:buNone/>
            </a:pPr>
            <a:r>
              <a:rPr lang="en-GB" sz="1600"/>
              <a:t>Thus, we have</a:t>
            </a:r>
            <a:endParaRPr sz="1600"/>
          </a:p>
          <a:p>
            <a:pPr marL="0" lvl="0" indent="0" algn="l" rtl="0">
              <a:lnSpc>
                <a:spcPct val="100000"/>
              </a:lnSpc>
              <a:spcBef>
                <a:spcPts val="2000"/>
              </a:spcBef>
              <a:spcAft>
                <a:spcPts val="0"/>
              </a:spcAft>
              <a:buNone/>
            </a:pPr>
            <a:r>
              <a:rPr lang="en-GB" sz="1600"/>
              <a:t>P( </a:t>
            </a:r>
            <a:r>
              <a:rPr lang="en-GB" sz="1600">
                <a:solidFill>
                  <a:schemeClr val="dk1"/>
                </a:solidFill>
              </a:rPr>
              <a:t>there is a short circuit | </a:t>
            </a:r>
            <a:r>
              <a:rPr lang="en-GB" sz="1600"/>
              <a:t>there is an explosion</a:t>
            </a:r>
            <a:r>
              <a:rPr lang="en-GB" sz="1600">
                <a:solidFill>
                  <a:schemeClr val="dk1"/>
                </a:solidFill>
              </a:rPr>
              <a:t>) = P(A</a:t>
            </a:r>
            <a:r>
              <a:rPr lang="en-GB" sz="1600" baseline="-25000">
                <a:solidFill>
                  <a:schemeClr val="dk1"/>
                </a:solidFill>
              </a:rPr>
              <a:t>1</a:t>
            </a:r>
            <a:r>
              <a:rPr lang="en-GB" sz="1600">
                <a:solidFill>
                  <a:schemeClr val="dk1"/>
                </a:solidFill>
              </a:rPr>
              <a:t> | </a:t>
            </a:r>
            <a:r>
              <a:rPr lang="en-GB" sz="1600" b="1">
                <a:solidFill>
                  <a:schemeClr val="dk1"/>
                </a:solidFill>
              </a:rPr>
              <a:t>B</a:t>
            </a:r>
            <a:r>
              <a:rPr lang="en-GB" sz="1600">
                <a:solidFill>
                  <a:schemeClr val="dk1"/>
                </a:solidFill>
              </a:rPr>
              <a:t> ) = 0.125</a:t>
            </a:r>
            <a:endParaRPr sz="1600">
              <a:solidFill>
                <a:schemeClr val="dk1"/>
              </a:solidFill>
            </a:endParaRPr>
          </a:p>
          <a:p>
            <a:pPr marL="0" lvl="0" indent="0" algn="l" rtl="0">
              <a:lnSpc>
                <a:spcPct val="100000"/>
              </a:lnSpc>
              <a:spcBef>
                <a:spcPts val="1500"/>
              </a:spcBef>
              <a:spcAft>
                <a:spcPts val="0"/>
              </a:spcAft>
              <a:buClr>
                <a:schemeClr val="dk1"/>
              </a:buClr>
              <a:buSzPts val="1100"/>
              <a:buFont typeface="Arial"/>
              <a:buNone/>
            </a:pPr>
            <a:r>
              <a:rPr lang="en-GB" sz="1600">
                <a:solidFill>
                  <a:schemeClr val="dk1"/>
                </a:solidFill>
              </a:rPr>
              <a:t>P( there is a fault in the machinery| there is an explosion) = P(A</a:t>
            </a:r>
            <a:r>
              <a:rPr lang="en-GB" sz="1600" baseline="-25000">
                <a:solidFill>
                  <a:schemeClr val="dk1"/>
                </a:solidFill>
              </a:rPr>
              <a:t>2</a:t>
            </a:r>
            <a:r>
              <a:rPr lang="en-GB" sz="1600">
                <a:solidFill>
                  <a:schemeClr val="dk1"/>
                </a:solidFill>
              </a:rPr>
              <a:t> | </a:t>
            </a:r>
            <a:r>
              <a:rPr lang="en-GB" sz="1600" b="1">
                <a:solidFill>
                  <a:schemeClr val="dk1"/>
                </a:solidFill>
              </a:rPr>
              <a:t>B</a:t>
            </a:r>
            <a:r>
              <a:rPr lang="en-GB" sz="1600">
                <a:solidFill>
                  <a:schemeClr val="dk1"/>
                </a:solidFill>
              </a:rPr>
              <a:t> ) = 0.25</a:t>
            </a:r>
            <a:endParaRPr sz="1600">
              <a:solidFill>
                <a:schemeClr val="dk1"/>
              </a:solidFill>
            </a:endParaRPr>
          </a:p>
          <a:p>
            <a:pPr marL="0" lvl="0" indent="0" algn="l" rtl="0">
              <a:lnSpc>
                <a:spcPct val="100000"/>
              </a:lnSpc>
              <a:spcBef>
                <a:spcPts val="1500"/>
              </a:spcBef>
              <a:spcAft>
                <a:spcPts val="0"/>
              </a:spcAft>
              <a:buNone/>
            </a:pPr>
            <a:r>
              <a:rPr lang="en-GB" sz="1600">
                <a:solidFill>
                  <a:schemeClr val="dk1"/>
                </a:solidFill>
              </a:rPr>
              <a:t>P( the workers are negligent| there is an explosion) = P(A</a:t>
            </a:r>
            <a:r>
              <a:rPr lang="en-GB" sz="1600" baseline="-25000">
                <a:solidFill>
                  <a:schemeClr val="dk1"/>
                </a:solidFill>
              </a:rPr>
              <a:t>3</a:t>
            </a:r>
            <a:r>
              <a:rPr lang="en-GB" sz="1600">
                <a:solidFill>
                  <a:schemeClr val="dk1"/>
                </a:solidFill>
              </a:rPr>
              <a:t> | </a:t>
            </a:r>
            <a:r>
              <a:rPr lang="en-GB" sz="1600" b="1">
                <a:solidFill>
                  <a:schemeClr val="dk1"/>
                </a:solidFill>
              </a:rPr>
              <a:t>B</a:t>
            </a:r>
            <a:r>
              <a:rPr lang="en-GB" sz="1600">
                <a:solidFill>
                  <a:schemeClr val="dk1"/>
                </a:solidFill>
              </a:rPr>
              <a:t> ) = 0.625</a:t>
            </a:r>
            <a:endParaRPr sz="1600">
              <a:solidFill>
                <a:schemeClr val="dk1"/>
              </a:solidFill>
            </a:endParaRPr>
          </a:p>
          <a:p>
            <a:pPr marL="0" lvl="0" indent="0" algn="l" rtl="0">
              <a:lnSpc>
                <a:spcPct val="115000"/>
              </a:lnSpc>
              <a:spcBef>
                <a:spcPts val="2500"/>
              </a:spcBef>
              <a:spcAft>
                <a:spcPts val="0"/>
              </a:spcAft>
              <a:buNone/>
            </a:pPr>
            <a:r>
              <a:rPr lang="en-GB" sz="1600"/>
              <a:t>Comparing the probabilities, </a:t>
            </a:r>
            <a:r>
              <a:rPr lang="en-GB" sz="1600">
                <a:solidFill>
                  <a:schemeClr val="dk1"/>
                </a:solidFill>
              </a:rPr>
              <a:t>P(A</a:t>
            </a:r>
            <a:r>
              <a:rPr lang="en-GB" sz="1600" baseline="-25000">
                <a:solidFill>
                  <a:schemeClr val="dk1"/>
                </a:solidFill>
              </a:rPr>
              <a:t>3</a:t>
            </a:r>
            <a:r>
              <a:rPr lang="en-GB" sz="1600">
                <a:solidFill>
                  <a:schemeClr val="dk1"/>
                </a:solidFill>
              </a:rPr>
              <a:t> | </a:t>
            </a:r>
            <a:r>
              <a:rPr lang="en-GB" sz="1600" b="1">
                <a:solidFill>
                  <a:schemeClr val="dk1"/>
                </a:solidFill>
              </a:rPr>
              <a:t>B</a:t>
            </a:r>
            <a:r>
              <a:rPr lang="en-GB" sz="1600">
                <a:solidFill>
                  <a:schemeClr val="dk1"/>
                </a:solidFill>
              </a:rPr>
              <a:t> ) has highest probability. It implies that the negligence of workers is the most likely cause of an explosion in the factory.</a:t>
            </a:r>
            <a:endParaRPr sz="1600"/>
          </a:p>
        </p:txBody>
      </p:sp>
      <p:sp>
        <p:nvSpPr>
          <p:cNvPr id="537" name="Google Shape;537;p73"/>
          <p:cNvSpPr txBox="1">
            <a:spLocks noGrp="1"/>
          </p:cNvSpPr>
          <p:nvPr>
            <p:ph type="subTitle" idx="1"/>
          </p:nvPr>
        </p:nvSpPr>
        <p:spPr>
          <a:xfrm>
            <a:off x="422025" y="974925"/>
            <a:ext cx="5341200" cy="396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GB">
                <a:solidFill>
                  <a:schemeClr val="dk1"/>
                </a:solidFill>
              </a:rPr>
              <a:t>Bayes’ theorem</a:t>
            </a:r>
            <a:endParaRPr/>
          </a:p>
        </p:txBody>
      </p:sp>
    </p:spTree>
    <p:extLst>
      <p:ext uri="{BB962C8B-B14F-4D97-AF65-F5344CB8AC3E}">
        <p14:creationId xmlns:p14="http://schemas.microsoft.com/office/powerpoint/2010/main" val="20162327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4"/>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Summary</a:t>
            </a:r>
            <a:endParaRPr/>
          </a:p>
        </p:txBody>
      </p:sp>
      <p:graphicFrame>
        <p:nvGraphicFramePr>
          <p:cNvPr id="543" name="Google Shape;543;p74"/>
          <p:cNvGraphicFramePr/>
          <p:nvPr/>
        </p:nvGraphicFramePr>
        <p:xfrm>
          <a:off x="1056975" y="1659660"/>
          <a:ext cx="7030050" cy="2603935"/>
        </p:xfrm>
        <a:graphic>
          <a:graphicData uri="http://schemas.openxmlformats.org/drawingml/2006/table">
            <a:tbl>
              <a:tblPr>
                <a:noFill/>
                <a:tableStyleId>{752DB110-38DB-4DD5-ACF8-180C5AEF61A4}</a:tableStyleId>
              </a:tblPr>
              <a:tblGrid>
                <a:gridCol w="1998950">
                  <a:extLst>
                    <a:ext uri="{9D8B030D-6E8A-4147-A177-3AD203B41FA5}">
                      <a16:colId xmlns:a16="http://schemas.microsoft.com/office/drawing/2014/main" val="20000"/>
                    </a:ext>
                  </a:extLst>
                </a:gridCol>
                <a:gridCol w="5031100">
                  <a:extLst>
                    <a:ext uri="{9D8B030D-6E8A-4147-A177-3AD203B41FA5}">
                      <a16:colId xmlns:a16="http://schemas.microsoft.com/office/drawing/2014/main" val="20001"/>
                    </a:ext>
                  </a:extLst>
                </a:gridCol>
              </a:tblGrid>
              <a:tr h="386175">
                <a:tc>
                  <a:txBody>
                    <a:bodyPr/>
                    <a:lstStyle/>
                    <a:p>
                      <a:pPr marL="0" lvl="0" indent="0" algn="ctr" rtl="0">
                        <a:spcBef>
                          <a:spcPts val="0"/>
                        </a:spcBef>
                        <a:spcAft>
                          <a:spcPts val="0"/>
                        </a:spcAft>
                        <a:buNone/>
                      </a:pPr>
                      <a:r>
                        <a:rPr lang="en-GB"/>
                        <a:t>Terminologies</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t>Meaning</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92375">
                <a:tc>
                  <a:txBody>
                    <a:bodyPr/>
                    <a:lstStyle/>
                    <a:p>
                      <a:pPr marL="0" lvl="0" indent="0" algn="ctr" rtl="0">
                        <a:spcBef>
                          <a:spcPts val="0"/>
                        </a:spcBef>
                        <a:spcAft>
                          <a:spcPts val="0"/>
                        </a:spcAft>
                        <a:buClr>
                          <a:schemeClr val="dk1"/>
                        </a:buClr>
                        <a:buSzPts val="1100"/>
                        <a:buFont typeface="Arial"/>
                        <a:buNone/>
                      </a:pPr>
                      <a:r>
                        <a:rPr lang="en-GB">
                          <a:solidFill>
                            <a:schemeClr val="dk1"/>
                          </a:solidFill>
                        </a:rPr>
                        <a:t>Prior Probability</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t>Probability of the event A (P(A))</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92375">
                <a:tc>
                  <a:txBody>
                    <a:bodyPr/>
                    <a:lstStyle/>
                    <a:p>
                      <a:pPr marL="0" lvl="0" indent="0" algn="ctr" rtl="0">
                        <a:spcBef>
                          <a:spcPts val="0"/>
                        </a:spcBef>
                        <a:spcAft>
                          <a:spcPts val="0"/>
                        </a:spcAft>
                        <a:buNone/>
                      </a:pPr>
                      <a:r>
                        <a:rPr lang="en-GB"/>
                        <a:t>Posterior Probability</a:t>
                      </a:r>
                      <a:endParaRPr>
                        <a:solidFill>
                          <a:schemeClr val="dk1"/>
                        </a:solidFill>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t>Conditional probability of the event A given event B has occurred (P(A|B))</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581100">
                <a:tc>
                  <a:txBody>
                    <a:bodyPr/>
                    <a:lstStyle/>
                    <a:p>
                      <a:pPr marL="0" lvl="0" indent="0" algn="ctr" rtl="0">
                        <a:spcBef>
                          <a:spcPts val="0"/>
                        </a:spcBef>
                        <a:spcAft>
                          <a:spcPts val="0"/>
                        </a:spcAft>
                        <a:buNone/>
                      </a:pPr>
                      <a:r>
                        <a:rPr lang="en-GB"/>
                        <a:t>Likelihood </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GB">
                          <a:solidFill>
                            <a:schemeClr val="dk1"/>
                          </a:solidFill>
                        </a:rPr>
                        <a:t>Conditional probability of the event B given event A has occurred (P(B|A))</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6175">
                <a:tc>
                  <a:txBody>
                    <a:bodyPr/>
                    <a:lstStyle/>
                    <a:p>
                      <a:pPr marL="0" lvl="0" indent="0" algn="ctr" rtl="0">
                        <a:spcBef>
                          <a:spcPts val="0"/>
                        </a:spcBef>
                        <a:spcAft>
                          <a:spcPts val="0"/>
                        </a:spcAft>
                        <a:buNone/>
                      </a:pPr>
                      <a:r>
                        <a:rPr lang="en-GB"/>
                        <a:t>Evidence</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t>Probability of the event B (P(B))</a:t>
                      </a: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0030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Measures of central tendency</a:t>
            </a:r>
            <a:endParaRPr/>
          </a:p>
        </p:txBody>
      </p:sp>
      <p:sp>
        <p:nvSpPr>
          <p:cNvPr id="142" name="Google Shape;142;p22"/>
          <p:cNvSpPr txBox="1">
            <a:spLocks noGrp="1"/>
          </p:cNvSpPr>
          <p:nvPr>
            <p:ph type="body" idx="2"/>
          </p:nvPr>
        </p:nvSpPr>
        <p:spPr>
          <a:xfrm>
            <a:off x="422025" y="1571700"/>
            <a:ext cx="8721900" cy="72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222222"/>
                </a:solidFill>
                <a:highlight>
                  <a:schemeClr val="lt1"/>
                </a:highlight>
              </a:rPr>
              <a:t>A measure of central tendency is a single value that identifies the central position of the data</a:t>
            </a:r>
            <a:endParaRPr/>
          </a:p>
          <a:p>
            <a:pPr marL="0" lvl="0" indent="0" algn="l" rtl="0">
              <a:spcBef>
                <a:spcPts val="4000"/>
              </a:spcBef>
              <a:spcAft>
                <a:spcPts val="1600"/>
              </a:spcAft>
              <a:buNone/>
            </a:pPr>
            <a:endParaRPr/>
          </a:p>
        </p:txBody>
      </p:sp>
      <p:graphicFrame>
        <p:nvGraphicFramePr>
          <p:cNvPr id="143" name="Google Shape;143;p22"/>
          <p:cNvGraphicFramePr/>
          <p:nvPr/>
        </p:nvGraphicFramePr>
        <p:xfrm>
          <a:off x="574413" y="2157800"/>
          <a:ext cx="7995175" cy="2651640"/>
        </p:xfrm>
        <a:graphic>
          <a:graphicData uri="http://schemas.openxmlformats.org/drawingml/2006/table">
            <a:tbl>
              <a:tblPr>
                <a:noFill/>
                <a:tableStyleId>{752DB110-38DB-4DD5-ACF8-180C5AEF61A4}</a:tableStyleId>
              </a:tblPr>
              <a:tblGrid>
                <a:gridCol w="1639675">
                  <a:extLst>
                    <a:ext uri="{9D8B030D-6E8A-4147-A177-3AD203B41FA5}">
                      <a16:colId xmlns:a16="http://schemas.microsoft.com/office/drawing/2014/main" val="20000"/>
                    </a:ext>
                  </a:extLst>
                </a:gridCol>
                <a:gridCol w="4097800">
                  <a:extLst>
                    <a:ext uri="{9D8B030D-6E8A-4147-A177-3AD203B41FA5}">
                      <a16:colId xmlns:a16="http://schemas.microsoft.com/office/drawing/2014/main" val="20001"/>
                    </a:ext>
                  </a:extLst>
                </a:gridCol>
                <a:gridCol w="2257700">
                  <a:extLst>
                    <a:ext uri="{9D8B030D-6E8A-4147-A177-3AD203B41FA5}">
                      <a16:colId xmlns:a16="http://schemas.microsoft.com/office/drawing/2014/main" val="20002"/>
                    </a:ext>
                  </a:extLst>
                </a:gridCol>
              </a:tblGrid>
              <a:tr h="596200">
                <a:tc>
                  <a:txBody>
                    <a:bodyPr/>
                    <a:lstStyle/>
                    <a:p>
                      <a:pPr marL="0" lvl="0" indent="0" algn="ctr" rtl="0">
                        <a:spcBef>
                          <a:spcPts val="0"/>
                        </a:spcBef>
                        <a:spcAft>
                          <a:spcPts val="0"/>
                        </a:spcAft>
                        <a:buNone/>
                      </a:pPr>
                      <a:r>
                        <a:rPr lang="en-GB">
                          <a:latin typeface="Avenir"/>
                          <a:ea typeface="Avenir"/>
                          <a:cs typeface="Avenir"/>
                          <a:sym typeface="Avenir"/>
                        </a:rPr>
                        <a:t>Measure of Central Tendency</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Description</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Example</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0950">
                <a:tc>
                  <a:txBody>
                    <a:bodyPr/>
                    <a:lstStyle/>
                    <a:p>
                      <a:pPr marL="0" lvl="0" indent="0" algn="ctr" rtl="0">
                        <a:spcBef>
                          <a:spcPts val="0"/>
                        </a:spcBef>
                        <a:spcAft>
                          <a:spcPts val="0"/>
                        </a:spcAft>
                        <a:buNone/>
                      </a:pPr>
                      <a:r>
                        <a:rPr lang="en-GB">
                          <a:latin typeface="Avenir"/>
                          <a:ea typeface="Avenir"/>
                          <a:cs typeface="Avenir"/>
                          <a:sym typeface="Avenir"/>
                        </a:rPr>
                        <a:t>Mean</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Ratio of sum of all observations to the number of observations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a:latin typeface="Avenir"/>
                          <a:ea typeface="Avenir"/>
                          <a:cs typeface="Avenir"/>
                          <a:sym typeface="Avenir"/>
                        </a:rPr>
                        <a:t>price = [1, 2, 3, 4, 5]</a:t>
                      </a:r>
                      <a:endParaRPr>
                        <a:latin typeface="Avenir"/>
                        <a:ea typeface="Avenir"/>
                        <a:cs typeface="Avenir"/>
                        <a:sym typeface="Avenir"/>
                      </a:endParaRPr>
                    </a:p>
                    <a:p>
                      <a:pPr marL="0" lvl="0" indent="0" algn="ctr" rtl="0">
                        <a:lnSpc>
                          <a:spcPct val="100000"/>
                        </a:lnSpc>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mean = 3</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4750">
                <a:tc>
                  <a:txBody>
                    <a:bodyPr/>
                    <a:lstStyle/>
                    <a:p>
                      <a:pPr marL="0" lvl="0" indent="0" algn="ctr" rtl="0">
                        <a:spcBef>
                          <a:spcPts val="0"/>
                        </a:spcBef>
                        <a:spcAft>
                          <a:spcPts val="0"/>
                        </a:spcAft>
                        <a:buNone/>
                      </a:pPr>
                      <a:r>
                        <a:rPr lang="en-GB">
                          <a:latin typeface="Avenir"/>
                          <a:ea typeface="Avenir"/>
                          <a:cs typeface="Avenir"/>
                          <a:sym typeface="Avenir"/>
                        </a:rPr>
                        <a:t>Median</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lnSpc>
                          <a:spcPct val="100000"/>
                        </a:lnSpc>
                        <a:spcBef>
                          <a:spcPts val="0"/>
                        </a:spcBef>
                        <a:spcAft>
                          <a:spcPts val="0"/>
                        </a:spcAft>
                        <a:buNone/>
                      </a:pPr>
                      <a:r>
                        <a:rPr lang="en-GB">
                          <a:solidFill>
                            <a:srgbClr val="222222"/>
                          </a:solidFill>
                          <a:highlight>
                            <a:schemeClr val="lt1"/>
                          </a:highlight>
                          <a:latin typeface="Avenir"/>
                          <a:ea typeface="Avenir"/>
                          <a:cs typeface="Avenir"/>
                          <a:sym typeface="Avenir"/>
                        </a:rPr>
                        <a:t>Middle most observation in the data when it is arranged either in ascending or descending order of their values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price = [6, 8, 9, 18, 20]</a:t>
                      </a:r>
                      <a:endParaRPr>
                        <a:solidFill>
                          <a:schemeClr val="dk1"/>
                        </a:solidFill>
                        <a:latin typeface="Avenir"/>
                        <a:ea typeface="Avenir"/>
                        <a:cs typeface="Avenir"/>
                        <a:sym typeface="Avenir"/>
                      </a:endParaRPr>
                    </a:p>
                    <a:p>
                      <a:pPr marL="0" lvl="0" indent="0" algn="ctr" rtl="0">
                        <a:lnSpc>
                          <a:spcPct val="100000"/>
                        </a:lnSpc>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median = 9</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0225">
                <a:tc>
                  <a:txBody>
                    <a:bodyPr/>
                    <a:lstStyle/>
                    <a:p>
                      <a:pPr marL="0" lvl="0" indent="0" algn="ctr" rtl="0">
                        <a:spcBef>
                          <a:spcPts val="0"/>
                        </a:spcBef>
                        <a:spcAft>
                          <a:spcPts val="0"/>
                        </a:spcAft>
                        <a:buNone/>
                      </a:pPr>
                      <a:r>
                        <a:rPr lang="en-GB">
                          <a:latin typeface="Avenir"/>
                          <a:ea typeface="Avenir"/>
                          <a:cs typeface="Avenir"/>
                          <a:sym typeface="Avenir"/>
                        </a:rPr>
                        <a:t>Mode</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solidFill>
                            <a:srgbClr val="222222"/>
                          </a:solidFill>
                          <a:highlight>
                            <a:schemeClr val="lt1"/>
                          </a:highlight>
                          <a:latin typeface="Avenir"/>
                          <a:ea typeface="Avenir"/>
                          <a:cs typeface="Avenir"/>
                          <a:sym typeface="Avenir"/>
                        </a:rPr>
                        <a:t>Value which has the highest frequency </a:t>
                      </a:r>
                      <a:endParaRPr>
                        <a:solidFill>
                          <a:srgbClr val="222222"/>
                        </a:solidFill>
                        <a:highlight>
                          <a:schemeClr val="lt1"/>
                        </a:highlight>
                        <a:latin typeface="Avenir"/>
                        <a:ea typeface="Avenir"/>
                        <a:cs typeface="Avenir"/>
                        <a:sym typeface="Avenir"/>
                      </a:endParaRPr>
                    </a:p>
                    <a:p>
                      <a:pPr marL="0" lvl="0" indent="0" algn="ctr" rtl="0">
                        <a:spcBef>
                          <a:spcPts val="0"/>
                        </a:spcBef>
                        <a:spcAft>
                          <a:spcPts val="0"/>
                        </a:spcAft>
                        <a:buNone/>
                      </a:pP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price = [6, 18, 9, 18, 20]</a:t>
                      </a:r>
                      <a:endParaRPr>
                        <a:solidFill>
                          <a:schemeClr val="dk1"/>
                        </a:solidFill>
                        <a:latin typeface="Avenir"/>
                        <a:ea typeface="Avenir"/>
                        <a:cs typeface="Avenir"/>
                        <a:sym typeface="Avenir"/>
                      </a:endParaRPr>
                    </a:p>
                    <a:p>
                      <a:pPr marL="0" lvl="0" indent="0" algn="ctr" rtl="0">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mode = 18</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4063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Measures of central tendency</a:t>
            </a:r>
            <a:endParaRPr/>
          </a:p>
        </p:txBody>
      </p:sp>
      <p:graphicFrame>
        <p:nvGraphicFramePr>
          <p:cNvPr id="149" name="Google Shape;149;p23"/>
          <p:cNvGraphicFramePr/>
          <p:nvPr/>
        </p:nvGraphicFramePr>
        <p:xfrm>
          <a:off x="1410263" y="1705700"/>
          <a:ext cx="6323475" cy="1923890"/>
        </p:xfrm>
        <a:graphic>
          <a:graphicData uri="http://schemas.openxmlformats.org/drawingml/2006/table">
            <a:tbl>
              <a:tblPr>
                <a:noFill/>
                <a:tableStyleId>{752DB110-38DB-4DD5-ACF8-180C5AEF61A4}</a:tableStyleId>
              </a:tblPr>
              <a:tblGrid>
                <a:gridCol w="1722650">
                  <a:extLst>
                    <a:ext uri="{9D8B030D-6E8A-4147-A177-3AD203B41FA5}">
                      <a16:colId xmlns:a16="http://schemas.microsoft.com/office/drawing/2014/main" val="20000"/>
                    </a:ext>
                  </a:extLst>
                </a:gridCol>
                <a:gridCol w="4600825">
                  <a:extLst>
                    <a:ext uri="{9D8B030D-6E8A-4147-A177-3AD203B41FA5}">
                      <a16:colId xmlns:a16="http://schemas.microsoft.com/office/drawing/2014/main" val="20001"/>
                    </a:ext>
                  </a:extLst>
                </a:gridCol>
              </a:tblGrid>
              <a:tr h="596200">
                <a:tc>
                  <a:txBody>
                    <a:bodyPr/>
                    <a:lstStyle/>
                    <a:p>
                      <a:pPr marL="0" lvl="0" indent="0" algn="ctr" rtl="0">
                        <a:spcBef>
                          <a:spcPts val="0"/>
                        </a:spcBef>
                        <a:spcAft>
                          <a:spcPts val="0"/>
                        </a:spcAft>
                        <a:buNone/>
                      </a:pPr>
                      <a:r>
                        <a:rPr lang="en-GB">
                          <a:latin typeface="Avenir"/>
                          <a:ea typeface="Avenir"/>
                          <a:cs typeface="Avenir"/>
                          <a:sym typeface="Avenir"/>
                        </a:rPr>
                        <a:t>Measure of Central Tendency</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Description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0950">
                <a:tc>
                  <a:txBody>
                    <a:bodyPr/>
                    <a:lstStyle/>
                    <a:p>
                      <a:pPr marL="0" lvl="0" indent="0" algn="ctr" rtl="0">
                        <a:spcBef>
                          <a:spcPts val="0"/>
                        </a:spcBef>
                        <a:spcAft>
                          <a:spcPts val="0"/>
                        </a:spcAft>
                        <a:buNone/>
                      </a:pPr>
                      <a:r>
                        <a:rPr lang="en-GB">
                          <a:latin typeface="Avenir"/>
                          <a:ea typeface="Avenir"/>
                          <a:cs typeface="Avenir"/>
                          <a:sym typeface="Avenir"/>
                        </a:rPr>
                        <a:t>Partition values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The values that divide the data into desired number of equal parts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4750">
                <a:tc>
                  <a:txBody>
                    <a:bodyPr/>
                    <a:lstStyle/>
                    <a:p>
                      <a:pPr marL="0" lvl="0" indent="0" algn="ctr" rtl="0">
                        <a:spcBef>
                          <a:spcPts val="0"/>
                        </a:spcBef>
                        <a:spcAft>
                          <a:spcPts val="0"/>
                        </a:spcAft>
                        <a:buNone/>
                      </a:pPr>
                      <a:r>
                        <a:rPr lang="en-GB">
                          <a:latin typeface="Avenir"/>
                          <a:ea typeface="Avenir"/>
                          <a:cs typeface="Avenir"/>
                          <a:sym typeface="Avenir"/>
                        </a:rPr>
                        <a:t>Quartiles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solidFill>
                            <a:schemeClr val="dk1"/>
                          </a:solidFill>
                          <a:latin typeface="Avenir"/>
                          <a:ea typeface="Avenir"/>
                          <a:cs typeface="Avenir"/>
                          <a:sym typeface="Avenir"/>
                        </a:rPr>
                        <a:t>The values that divide the data into four equal parts</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97920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Measures of dispersion</a:t>
            </a:r>
            <a:endParaRPr/>
          </a:p>
        </p:txBody>
      </p:sp>
      <p:sp>
        <p:nvSpPr>
          <p:cNvPr id="155" name="Google Shape;155;p24"/>
          <p:cNvSpPr txBox="1">
            <a:spLocks noGrp="1"/>
          </p:cNvSpPr>
          <p:nvPr>
            <p:ph type="body" idx="2"/>
          </p:nvPr>
        </p:nvSpPr>
        <p:spPr>
          <a:xfrm>
            <a:off x="422025" y="1571700"/>
            <a:ext cx="8397900" cy="728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a:solidFill>
                  <a:srgbClr val="222222"/>
                </a:solidFill>
                <a:highlight>
                  <a:schemeClr val="lt1"/>
                </a:highlight>
              </a:rPr>
              <a:t>The measure of dispersion refers to the variability within the data where variability is the measure of how close or far the data lie from the central value</a:t>
            </a:r>
            <a:endParaRPr>
              <a:solidFill>
                <a:srgbClr val="222222"/>
              </a:solidFill>
              <a:highlight>
                <a:schemeClr val="lt1"/>
              </a:highlight>
            </a:endParaRPr>
          </a:p>
          <a:p>
            <a:pPr marL="0" lvl="0" indent="0" algn="l" rtl="0">
              <a:spcBef>
                <a:spcPts val="3000"/>
              </a:spcBef>
              <a:spcAft>
                <a:spcPts val="1600"/>
              </a:spcAft>
              <a:buNone/>
            </a:pPr>
            <a:endParaRPr/>
          </a:p>
        </p:txBody>
      </p:sp>
      <p:graphicFrame>
        <p:nvGraphicFramePr>
          <p:cNvPr id="156" name="Google Shape;156;p24"/>
          <p:cNvGraphicFramePr/>
          <p:nvPr/>
        </p:nvGraphicFramePr>
        <p:xfrm>
          <a:off x="698150" y="2395575"/>
          <a:ext cx="7747700" cy="2533460"/>
        </p:xfrm>
        <a:graphic>
          <a:graphicData uri="http://schemas.openxmlformats.org/drawingml/2006/table">
            <a:tbl>
              <a:tblPr>
                <a:noFill/>
                <a:tableStyleId>{752DB110-38DB-4DD5-ACF8-180C5AEF61A4}</a:tableStyleId>
              </a:tblPr>
              <a:tblGrid>
                <a:gridCol w="1588925">
                  <a:extLst>
                    <a:ext uri="{9D8B030D-6E8A-4147-A177-3AD203B41FA5}">
                      <a16:colId xmlns:a16="http://schemas.microsoft.com/office/drawing/2014/main" val="20000"/>
                    </a:ext>
                  </a:extLst>
                </a:gridCol>
                <a:gridCol w="4020500">
                  <a:extLst>
                    <a:ext uri="{9D8B030D-6E8A-4147-A177-3AD203B41FA5}">
                      <a16:colId xmlns:a16="http://schemas.microsoft.com/office/drawing/2014/main" val="20001"/>
                    </a:ext>
                  </a:extLst>
                </a:gridCol>
                <a:gridCol w="2138275">
                  <a:extLst>
                    <a:ext uri="{9D8B030D-6E8A-4147-A177-3AD203B41FA5}">
                      <a16:colId xmlns:a16="http://schemas.microsoft.com/office/drawing/2014/main" val="20002"/>
                    </a:ext>
                  </a:extLst>
                </a:gridCol>
              </a:tblGrid>
              <a:tr h="596200">
                <a:tc>
                  <a:txBody>
                    <a:bodyPr/>
                    <a:lstStyle/>
                    <a:p>
                      <a:pPr marL="0" lvl="0" indent="0" algn="ctr" rtl="0">
                        <a:spcBef>
                          <a:spcPts val="0"/>
                        </a:spcBef>
                        <a:spcAft>
                          <a:spcPts val="0"/>
                        </a:spcAft>
                        <a:buNone/>
                      </a:pPr>
                      <a:r>
                        <a:rPr lang="en-GB">
                          <a:latin typeface="Avenir"/>
                          <a:ea typeface="Avenir"/>
                          <a:cs typeface="Avenir"/>
                          <a:sym typeface="Avenir"/>
                        </a:rPr>
                        <a:t>Measures of Dispersion</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Description</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Example</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560950">
                <a:tc>
                  <a:txBody>
                    <a:bodyPr/>
                    <a:lstStyle/>
                    <a:p>
                      <a:pPr marL="0" lvl="0" indent="0" algn="ctr" rtl="0">
                        <a:spcBef>
                          <a:spcPts val="0"/>
                        </a:spcBef>
                        <a:spcAft>
                          <a:spcPts val="0"/>
                        </a:spcAft>
                        <a:buNone/>
                      </a:pPr>
                      <a:r>
                        <a:rPr lang="en-GB">
                          <a:latin typeface="Avenir"/>
                          <a:ea typeface="Avenir"/>
                          <a:cs typeface="Avenir"/>
                          <a:sym typeface="Avenir"/>
                        </a:rPr>
                        <a:t>Range</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The difference between the largest and smallest value in the data</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a:latin typeface="Avenir"/>
                          <a:ea typeface="Avenir"/>
                          <a:cs typeface="Avenir"/>
                          <a:sym typeface="Avenir"/>
                        </a:rPr>
                        <a:t>price = [1, 2, 3, 4, 5]</a:t>
                      </a:r>
                      <a:endParaRPr>
                        <a:latin typeface="Avenir"/>
                        <a:ea typeface="Avenir"/>
                        <a:cs typeface="Avenir"/>
                        <a:sym typeface="Avenir"/>
                      </a:endParaRPr>
                    </a:p>
                    <a:p>
                      <a:pPr marL="0" lvl="0" indent="0" algn="ctr" rtl="0">
                        <a:lnSpc>
                          <a:spcPct val="100000"/>
                        </a:lnSpc>
                        <a:spcBef>
                          <a:spcPts val="0"/>
                        </a:spcBef>
                        <a:spcAft>
                          <a:spcPts val="0"/>
                        </a:spcAft>
                        <a:buNone/>
                      </a:pPr>
                      <a:r>
                        <a:rPr lang="en-GB">
                          <a:solidFill>
                            <a:schemeClr val="dk1"/>
                          </a:solidFill>
                          <a:latin typeface="Avenir"/>
                          <a:ea typeface="Avenir"/>
                          <a:cs typeface="Avenir"/>
                          <a:sym typeface="Avenir"/>
                        </a:rPr>
                        <a:t>range = 4</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4750">
                <a:tc>
                  <a:txBody>
                    <a:bodyPr/>
                    <a:lstStyle/>
                    <a:p>
                      <a:pPr marL="0" lvl="0" indent="0" algn="ctr" rtl="0">
                        <a:spcBef>
                          <a:spcPts val="0"/>
                        </a:spcBef>
                        <a:spcAft>
                          <a:spcPts val="0"/>
                        </a:spcAft>
                        <a:buNone/>
                      </a:pPr>
                      <a:r>
                        <a:rPr lang="en-GB">
                          <a:latin typeface="Avenir"/>
                          <a:ea typeface="Avenir"/>
                          <a:cs typeface="Avenir"/>
                          <a:sym typeface="Avenir"/>
                        </a:rPr>
                        <a:t>Variance</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The arithmetic mean of squares of deviations taken from the mean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GB">
                          <a:solidFill>
                            <a:schemeClr val="dk1"/>
                          </a:solidFill>
                          <a:latin typeface="Avenir"/>
                          <a:ea typeface="Avenir"/>
                          <a:cs typeface="Avenir"/>
                          <a:sym typeface="Avenir"/>
                        </a:rPr>
                        <a:t>price = [6, 18, 9, 18, 20]</a:t>
                      </a:r>
                      <a:endParaRPr>
                        <a:solidFill>
                          <a:schemeClr val="dk1"/>
                        </a:solidFill>
                        <a:latin typeface="Avenir"/>
                        <a:ea typeface="Avenir"/>
                        <a:cs typeface="Avenir"/>
                        <a:sym typeface="Avenir"/>
                      </a:endParaRPr>
                    </a:p>
                    <a:p>
                      <a:pPr marL="0" lvl="0" indent="0" algn="ctr" rtl="0">
                        <a:lnSpc>
                          <a:spcPct val="100000"/>
                        </a:lnSpc>
                        <a:spcBef>
                          <a:spcPts val="0"/>
                        </a:spcBef>
                        <a:spcAft>
                          <a:spcPts val="0"/>
                        </a:spcAft>
                        <a:buNone/>
                      </a:pPr>
                      <a:r>
                        <a:rPr lang="en-GB">
                          <a:solidFill>
                            <a:schemeClr val="dk1"/>
                          </a:solidFill>
                          <a:latin typeface="Avenir"/>
                          <a:ea typeface="Avenir"/>
                          <a:cs typeface="Avenir"/>
                          <a:sym typeface="Avenir"/>
                        </a:rPr>
                        <a:t>variance = 31.36</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0225">
                <a:tc>
                  <a:txBody>
                    <a:bodyPr/>
                    <a:lstStyle/>
                    <a:p>
                      <a:pPr marL="0" lvl="0" indent="0" algn="ctr" rtl="0">
                        <a:spcBef>
                          <a:spcPts val="0"/>
                        </a:spcBef>
                        <a:spcAft>
                          <a:spcPts val="0"/>
                        </a:spcAft>
                        <a:buNone/>
                      </a:pPr>
                      <a:r>
                        <a:rPr lang="en-GB">
                          <a:latin typeface="Avenir"/>
                          <a:ea typeface="Avenir"/>
                          <a:cs typeface="Avenir"/>
                          <a:sym typeface="Avenir"/>
                        </a:rPr>
                        <a:t>Standard deviation</a:t>
                      </a:r>
                      <a:endParaRPr>
                        <a:latin typeface="Avenir"/>
                        <a:ea typeface="Avenir"/>
                        <a:cs typeface="Avenir"/>
                        <a:sym typeface="Avenir"/>
                      </a:endParaRPr>
                    </a:p>
                  </a:txBody>
                  <a:tcPr marL="91425" marR="9142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solidFill>
                            <a:schemeClr val="dk1"/>
                          </a:solidFill>
                          <a:latin typeface="Avenir"/>
                          <a:ea typeface="Avenir"/>
                          <a:cs typeface="Avenir"/>
                          <a:sym typeface="Avenir"/>
                        </a:rPr>
                        <a:t>The square root of variance</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GB">
                          <a:solidFill>
                            <a:schemeClr val="dk1"/>
                          </a:solidFill>
                          <a:latin typeface="Avenir"/>
                          <a:ea typeface="Avenir"/>
                          <a:cs typeface="Avenir"/>
                          <a:sym typeface="Avenir"/>
                        </a:rPr>
                        <a:t>price = [6, 18, 9, 18, 20]</a:t>
                      </a:r>
                      <a:endParaRPr>
                        <a:solidFill>
                          <a:schemeClr val="dk1"/>
                        </a:solidFill>
                        <a:latin typeface="Avenir"/>
                        <a:ea typeface="Avenir"/>
                        <a:cs typeface="Avenir"/>
                        <a:sym typeface="Avenir"/>
                      </a:endParaRPr>
                    </a:p>
                    <a:p>
                      <a:pPr marL="0" lvl="0" indent="0" algn="ctr" rtl="0">
                        <a:spcBef>
                          <a:spcPts val="0"/>
                        </a:spcBef>
                        <a:spcAft>
                          <a:spcPts val="0"/>
                        </a:spcAft>
                        <a:buNone/>
                      </a:pPr>
                      <a:r>
                        <a:rPr lang="en-GB">
                          <a:solidFill>
                            <a:schemeClr val="dk1"/>
                          </a:solidFill>
                          <a:latin typeface="Avenir"/>
                          <a:ea typeface="Avenir"/>
                          <a:cs typeface="Avenir"/>
                          <a:sym typeface="Avenir"/>
                        </a:rPr>
                        <a:t>Std deviation = 5.6</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1149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22025" y="445025"/>
            <a:ext cx="6739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Measures of dispersion</a:t>
            </a:r>
            <a:endParaRPr/>
          </a:p>
        </p:txBody>
      </p:sp>
      <p:graphicFrame>
        <p:nvGraphicFramePr>
          <p:cNvPr id="162" name="Google Shape;162;p25"/>
          <p:cNvGraphicFramePr/>
          <p:nvPr/>
        </p:nvGraphicFramePr>
        <p:xfrm>
          <a:off x="1039613" y="1617425"/>
          <a:ext cx="7064750" cy="2728600"/>
        </p:xfrm>
        <a:graphic>
          <a:graphicData uri="http://schemas.openxmlformats.org/drawingml/2006/table">
            <a:tbl>
              <a:tblPr>
                <a:noFill/>
                <a:tableStyleId>{752DB110-38DB-4DD5-ACF8-180C5AEF61A4}</a:tableStyleId>
              </a:tblPr>
              <a:tblGrid>
                <a:gridCol w="1779000">
                  <a:extLst>
                    <a:ext uri="{9D8B030D-6E8A-4147-A177-3AD203B41FA5}">
                      <a16:colId xmlns:a16="http://schemas.microsoft.com/office/drawing/2014/main" val="20000"/>
                    </a:ext>
                  </a:extLst>
                </a:gridCol>
                <a:gridCol w="5285750">
                  <a:extLst>
                    <a:ext uri="{9D8B030D-6E8A-4147-A177-3AD203B41FA5}">
                      <a16:colId xmlns:a16="http://schemas.microsoft.com/office/drawing/2014/main" val="20001"/>
                    </a:ext>
                  </a:extLst>
                </a:gridCol>
              </a:tblGrid>
              <a:tr h="860550">
                <a:tc>
                  <a:txBody>
                    <a:bodyPr/>
                    <a:lstStyle/>
                    <a:p>
                      <a:pPr marL="0" lvl="0" indent="0" algn="ctr" rtl="0">
                        <a:spcBef>
                          <a:spcPts val="0"/>
                        </a:spcBef>
                        <a:spcAft>
                          <a:spcPts val="0"/>
                        </a:spcAft>
                        <a:buNone/>
                      </a:pPr>
                      <a:r>
                        <a:rPr lang="en-GB">
                          <a:latin typeface="Avenir"/>
                          <a:ea typeface="Avenir"/>
                          <a:cs typeface="Avenir"/>
                          <a:sym typeface="Avenir"/>
                        </a:rPr>
                        <a:t>Measures of Dispersion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Description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0"/>
                  </a:ext>
                </a:extLst>
              </a:tr>
              <a:tr h="860550">
                <a:tc>
                  <a:txBody>
                    <a:bodyPr/>
                    <a:lstStyle/>
                    <a:p>
                      <a:pPr marL="0" lvl="0" indent="0" algn="ctr" rtl="0">
                        <a:spcBef>
                          <a:spcPts val="0"/>
                        </a:spcBef>
                        <a:spcAft>
                          <a:spcPts val="0"/>
                        </a:spcAft>
                        <a:buNone/>
                      </a:pPr>
                      <a:r>
                        <a:rPr lang="en-GB">
                          <a:latin typeface="Avenir"/>
                          <a:ea typeface="Avenir"/>
                          <a:cs typeface="Avenir"/>
                          <a:sym typeface="Avenir"/>
                        </a:rPr>
                        <a:t>Coefficient of variation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Clr>
                          <a:schemeClr val="dk1"/>
                        </a:buClr>
                        <a:buSzPts val="1100"/>
                        <a:buFont typeface="Arial"/>
                        <a:buNone/>
                      </a:pPr>
                      <a:r>
                        <a:rPr lang="en-GB">
                          <a:solidFill>
                            <a:schemeClr val="dk1"/>
                          </a:solidFill>
                          <a:latin typeface="Avenir"/>
                          <a:ea typeface="Avenir"/>
                          <a:cs typeface="Avenir"/>
                          <a:sym typeface="Avenir"/>
                        </a:rPr>
                        <a:t>A relative measure of deviation, it is the ratio of standard deviation to the mean</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07500">
                <a:tc>
                  <a:txBody>
                    <a:bodyPr/>
                    <a:lstStyle/>
                    <a:p>
                      <a:pPr marL="0" lvl="0" indent="0" algn="ctr" rtl="0">
                        <a:spcBef>
                          <a:spcPts val="0"/>
                        </a:spcBef>
                        <a:spcAft>
                          <a:spcPts val="0"/>
                        </a:spcAft>
                        <a:buNone/>
                      </a:pPr>
                      <a:r>
                        <a:rPr lang="en-GB">
                          <a:latin typeface="Avenir"/>
                          <a:ea typeface="Avenir"/>
                          <a:cs typeface="Avenir"/>
                          <a:sym typeface="Avenir"/>
                        </a:rPr>
                        <a:t>Interquartile Range</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a:latin typeface="Avenir"/>
                          <a:ea typeface="Avenir"/>
                          <a:cs typeface="Avenir"/>
                          <a:sym typeface="Avenir"/>
                        </a:rPr>
                        <a:t>The difference between the first and the third quartile</a:t>
                      </a:r>
                      <a:endParaRPr>
                        <a:latin typeface="Avenir"/>
                        <a:ea typeface="Avenir"/>
                        <a:cs typeface="Avenir"/>
                        <a:sym typeface="Avenir"/>
                      </a:endParaRPr>
                    </a:p>
                  </a:txBody>
                  <a:tcPr marL="91425" marR="91425" marT="91425" marB="914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016189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2564</Words>
  <Application>Microsoft Office PowerPoint</Application>
  <PresentationFormat>On-screen Show (16:9)</PresentationFormat>
  <Paragraphs>316</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Avenir</vt:lpstr>
      <vt:lpstr>Arial</vt:lpstr>
      <vt:lpstr>Caveat</vt:lpstr>
      <vt:lpstr>Calibri</vt:lpstr>
      <vt:lpstr>Simple Light</vt:lpstr>
      <vt:lpstr>Introduction to Statistics</vt:lpstr>
      <vt:lpstr>Agenda</vt:lpstr>
      <vt:lpstr>Statistics</vt:lpstr>
      <vt:lpstr>Descriptive Statistics</vt:lpstr>
      <vt:lpstr>Descriptive Statistics</vt:lpstr>
      <vt:lpstr>Measures of central tendency</vt:lpstr>
      <vt:lpstr>Measures of central tendency</vt:lpstr>
      <vt:lpstr>Measures of dispersion</vt:lpstr>
      <vt:lpstr>Measures of dispersion</vt:lpstr>
      <vt:lpstr>Skewness and kurtosis </vt:lpstr>
      <vt:lpstr>Covariance and correlation</vt:lpstr>
      <vt:lpstr>Introduction to Probability </vt:lpstr>
      <vt:lpstr>Experiment</vt:lpstr>
      <vt:lpstr>Trial of an experiment</vt:lpstr>
      <vt:lpstr>Experiment</vt:lpstr>
      <vt:lpstr>Probability</vt:lpstr>
      <vt:lpstr>Probability</vt:lpstr>
      <vt:lpstr>Probability</vt:lpstr>
      <vt:lpstr>PowerPoint Presentation</vt:lpstr>
      <vt:lpstr>PowerPoint Presentation</vt:lpstr>
      <vt:lpstr>PowerPoint Presentation</vt:lpstr>
      <vt:lpstr>PowerPoint Presentation</vt:lpstr>
      <vt:lpstr>Odds</vt:lpstr>
      <vt:lpstr>Odds</vt:lpstr>
      <vt:lpstr>Odds</vt:lpstr>
      <vt:lpstr>PowerPoint Presentation</vt:lpstr>
      <vt:lpstr>PowerPoint Presentation</vt:lpstr>
      <vt:lpstr>Summary</vt:lpstr>
      <vt:lpstr>Independence of Events</vt:lpstr>
      <vt:lpstr>Independence of Events</vt:lpstr>
      <vt:lpstr>PowerPoint Presentation</vt:lpstr>
      <vt:lpstr>PowerPoint Presentation</vt:lpstr>
      <vt:lpstr>PowerPoint Presentation</vt:lpstr>
      <vt:lpstr>PowerPoint Presentation</vt:lpstr>
      <vt:lpstr>Conditional Probability</vt:lpstr>
      <vt:lpstr>Conditional Probability</vt:lpstr>
      <vt:lpstr>Conditional Probability</vt:lpstr>
      <vt:lpstr>PowerPoint Presentation</vt:lpstr>
      <vt:lpstr>PowerPoint Presentation</vt:lpstr>
      <vt:lpstr>PowerPoint Presentation</vt:lpstr>
      <vt:lpstr>Multiplication theorem:</vt:lpstr>
      <vt:lpstr>Bayes’ theorem</vt:lpstr>
      <vt:lpstr>Bayes’ theorem</vt:lpstr>
      <vt:lpstr>Bayes’ theorem</vt:lpstr>
      <vt:lpstr>Bayes’ theorem</vt:lpstr>
      <vt:lpstr>Partition of a sample space</vt:lpstr>
      <vt:lpstr>Prior probabilities</vt:lpstr>
      <vt:lpstr>Posterior probabilities</vt:lpstr>
      <vt:lpstr>Likelihood</vt:lpstr>
      <vt:lpstr>Evidence</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cp:lastModifiedBy>Vishnu Murali</cp:lastModifiedBy>
  <cp:revision>5</cp:revision>
  <dcterms:modified xsi:type="dcterms:W3CDTF">2020-12-23T09:21:15Z</dcterms:modified>
</cp:coreProperties>
</file>