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Lst>
  <p:sldSz cy="5143500" cx="9144000"/>
  <p:notesSz cx="6858000" cy="9144000"/>
  <p:embeddedFontLst>
    <p:embeddedFont>
      <p:font typeface="Ubuntu Medium"/>
      <p:regular r:id="rId114"/>
      <p:bold r:id="rId115"/>
      <p:italic r:id="rId116"/>
      <p:boldItalic r:id="rId1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Vishnu Mura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965AB5-D4C1-40D1-A1C3-6FC95AC935A1}">
  <a:tblStyle styleId="{65965AB5-D4C1-40D1-A1C3-6FC95AC935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7" Type="http://schemas.openxmlformats.org/officeDocument/2006/relationships/font" Target="fonts/UbuntuMedium-boldItalic.fntdata"/><Relationship Id="rId116" Type="http://schemas.openxmlformats.org/officeDocument/2006/relationships/font" Target="fonts/UbuntuMedium-italic.fntdata"/><Relationship Id="rId115" Type="http://schemas.openxmlformats.org/officeDocument/2006/relationships/font" Target="fonts/UbuntuMedium-bold.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UbuntuMedium-regular.fntdata"/><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09T12:43:05.805">
    <p:pos x="6000" y="0"/>
    <p:text>Demerit of PE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da5140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8da51407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da514074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8da5140746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b0457e137d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gb0457e137d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b07b33dba1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9" name="Google Shape;869;gb07b33dba1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9b218a5c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g9b218a5c3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9b218a5c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g9b218a5c3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9b218a5c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g9b218a5c3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9b218a5c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g9b218a5c3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9b218a5c3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g9b218a5c3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8edce4d575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g8edce4d575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06" name="Google Shape;906;g8edce4d575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c7a5bf2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8c7a5bf22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fc7db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ffc7dbe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eb20764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eb20764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eb207640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8eb207640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eb207640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8eb207640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0457e137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b0457e13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1b3ab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81b3ab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c7a5bf22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8c7a5bf229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fd744b4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8fd744b43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5d63ae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e5d63aee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c7a5bf2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8c7a5bf22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ed8d894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9ed8d8949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f322ab3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af322ab3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c7a5bf2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8c7a5bf22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da514074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da514074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c7a5bf2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c7a5bf2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c7a5bf22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c7a5bf2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c7a5bf22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c7a5bf22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edce4d575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8edce4d575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edce4d575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8edce4d575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da51407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da514074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edce4d575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8edce4d575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0457e137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b0457e137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edce4d575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8edce4d575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edce4d57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8edce4d575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c7a5bf229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8c7a5bf229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c7a5bf229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8c7a5bf229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c7a5bf229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8c7a5bf229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0457e137d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b0457e137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c7a5bf229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8c7a5bf229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ebd6ebd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9ebd6ebde3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da51407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da514074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eb20764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eb20764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eb2076403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8eb207640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eb2076403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8eb2076403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eb2076403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8eb2076403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0457e137d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b0457e137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ffc7dbe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affc7dbe8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8e5d63ae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8e5d63aee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c7a5bf22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8c7a5bf229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c8db4584d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8c8db4584d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c8db4584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8c8db4584d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da514074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8da514074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c8db45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8c8db458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ca358c7d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8ca358c7d0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8ca358c7d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8ca358c7d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8ca358c7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8ca358c7d0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8c7a5bf22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8c7a5bf229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8c7a5bf22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8c7a5bf229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8ca358c7d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8ca358c7d0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8ca358c7d0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8ca358c7d0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8ca358c7d0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8ca358c7d0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c7a5bf229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8c7a5bf229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0ed635b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70ed635b1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8ca358c7d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8ca358c7d0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8c7a5bf229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8c7a5bf229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c7a5bf22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8c7a5bf229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8c7a5bf229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8c7a5bf229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8ca358c7d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8ca358c7d0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8eb207640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8eb2076403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8c7a5bf22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8c7a5bf229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b04a5fcb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b04a5fcb4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ffc7dbe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affc7dbe8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04a5fcb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b04a5fcb4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c8db4584d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8c8db4584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8c8db4584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8c8db4584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8c7a5bf22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g8c7a5bf229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04a5fcb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gb04a5fcb49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8c8db4584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8c8db4584d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8c7a5bf22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8c7a5bf229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c7a5bf22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8c7a5bf229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8c7a5bf22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8c7a5bf229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91e70bc9c5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91e70bc9c5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8eb207640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8eb2076403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8eb207640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8eb2076403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8db4584d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c8db4584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8eb207640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8eb2076403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8eb207640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8eb2076403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9771cd0ef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0" name="Google Shape;720;g9771cd0ef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8eb207640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8eb2076403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8eb2076403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8eb2076403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86a324a6f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86a324a6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86a324a6f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86a324a6f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86a324a6f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86a324a6f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86a324a6f7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g86a324a6f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86a324a6f7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g86a324a6f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da514074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8da5140746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b0457e137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b0457e137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0457e137d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gb0457e137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b0457e137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b0457e137d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8eb2076403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8eb2076403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8edce4d57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8edce4d57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8edce4d57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0" name="Google Shape;820;g8edce4d57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b0457e137d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gb0457e137d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8eb2076403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g8eb2076403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8edce4d575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g8edce4d57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8edce4d575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g8edce4d57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5000"/>
              <a:buNone/>
              <a:defRPr b="1"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rgbClr val="666666"/>
              </a:buClr>
              <a:buSzPts val="3400"/>
              <a:buNone/>
              <a:defRPr sz="3400">
                <a:solidFill>
                  <a:srgbClr val="666666"/>
                </a:solidFill>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2_Design_1_1">
    <p:spTree>
      <p:nvGrpSpPr>
        <p:cNvPr id="62" name="Shape 62"/>
        <p:cNvGrpSpPr/>
        <p:nvPr/>
      </p:nvGrpSpPr>
      <p:grpSpPr>
        <a:xfrm>
          <a:off x="0" y="0"/>
          <a:ext cx="0" cy="0"/>
          <a:chOff x="0" y="0"/>
          <a:chExt cx="0" cy="0"/>
        </a:xfrm>
      </p:grpSpPr>
      <p:grpSp>
        <p:nvGrpSpPr>
          <p:cNvPr id="63" name="Google Shape;63;p11"/>
          <p:cNvGrpSpPr/>
          <p:nvPr/>
        </p:nvGrpSpPr>
        <p:grpSpPr>
          <a:xfrm>
            <a:off x="0" y="0"/>
            <a:ext cx="381000" cy="1371600"/>
            <a:chOff x="0" y="0"/>
            <a:chExt cx="381000" cy="1371600"/>
          </a:xfrm>
        </p:grpSpPr>
        <p:sp>
          <p:nvSpPr>
            <p:cNvPr id="64" name="Google Shape;64;p11"/>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11"/>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66" name="Google Shape;66;p11"/>
          <p:cNvPicPr preferRelativeResize="0"/>
          <p:nvPr/>
        </p:nvPicPr>
        <p:blipFill rotWithShape="1">
          <a:blip r:embed="rId2">
            <a:alphaModFix/>
          </a:blip>
          <a:srcRect b="0" l="0" r="0" t="0"/>
          <a:stretch/>
        </p:blipFill>
        <p:spPr>
          <a:xfrm>
            <a:off x="8118775" y="103900"/>
            <a:ext cx="914400" cy="914400"/>
          </a:xfrm>
          <a:prstGeom prst="rect">
            <a:avLst/>
          </a:prstGeom>
          <a:noFill/>
          <a:ln>
            <a:noFill/>
          </a:ln>
        </p:spPr>
      </p:pic>
      <p:sp>
        <p:nvSpPr>
          <p:cNvPr id="67" name="Google Shape;67;p11"/>
          <p:cNvSpPr txBox="1"/>
          <p:nvPr>
            <p:ph idx="1" type="subTitle"/>
          </p:nvPr>
        </p:nvSpPr>
        <p:spPr>
          <a:xfrm>
            <a:off x="422025" y="974925"/>
            <a:ext cx="5341200" cy="39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8" name="Google Shape;68;p11"/>
          <p:cNvSpPr txBox="1"/>
          <p:nvPr>
            <p:ph idx="2" type="body"/>
          </p:nvPr>
        </p:nvSpPr>
        <p:spPr>
          <a:xfrm>
            <a:off x="422025" y="1571700"/>
            <a:ext cx="7332900" cy="29400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pic>
        <p:nvPicPr>
          <p:cNvPr id="69" name="Google Shape;69;p11"/>
          <p:cNvPicPr preferRelativeResize="0"/>
          <p:nvPr/>
        </p:nvPicPr>
        <p:blipFill rotWithShape="1">
          <a:blip r:embed="rId3">
            <a:alphaModFix/>
          </a:blip>
          <a:srcRect b="22683" l="0" r="0" t="17385"/>
          <a:stretch/>
        </p:blipFill>
        <p:spPr>
          <a:xfrm>
            <a:off x="560425" y="294500"/>
            <a:ext cx="1305925" cy="782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meric List - 6 Items">
  <p:cSld name="1_Numeric List - 6 Items">
    <p:spTree>
      <p:nvGrpSpPr>
        <p:cNvPr id="70" name="Shape 70"/>
        <p:cNvGrpSpPr/>
        <p:nvPr/>
      </p:nvGrpSpPr>
      <p:grpSpPr>
        <a:xfrm>
          <a:off x="0" y="0"/>
          <a:ext cx="0" cy="0"/>
          <a:chOff x="0" y="0"/>
          <a:chExt cx="0" cy="0"/>
        </a:xfrm>
      </p:grpSpPr>
      <p:sp>
        <p:nvSpPr>
          <p:cNvPr id="71" name="Google Shape;71;p12"/>
          <p:cNvSpPr txBox="1"/>
          <p:nvPr>
            <p:ph type="title"/>
          </p:nvPr>
        </p:nvSpPr>
        <p:spPr>
          <a:xfrm>
            <a:off x="318400" y="174200"/>
            <a:ext cx="8596200" cy="633900"/>
          </a:xfrm>
          <a:prstGeom prst="rect">
            <a:avLst/>
          </a:prstGeom>
          <a:noFill/>
          <a:ln>
            <a:noFill/>
          </a:ln>
        </p:spPr>
        <p:txBody>
          <a:bodyPr anchorCtr="0" anchor="ctr" bIns="22850" lIns="0" spcFirstLastPara="1" rIns="45725" wrap="square" tIns="22850">
            <a:noAutofit/>
          </a:bodyPr>
          <a:lstStyle>
            <a:lvl1pPr lvl="0" rtl="0" algn="l">
              <a:lnSpc>
                <a:spcPct val="90000"/>
              </a:lnSpc>
              <a:spcBef>
                <a:spcPts val="0"/>
              </a:spcBef>
              <a:spcAft>
                <a:spcPts val="0"/>
              </a:spcAft>
              <a:buClr>
                <a:schemeClr val="dk2"/>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2" name="Google Shape;72;p12"/>
          <p:cNvSpPr txBox="1"/>
          <p:nvPr>
            <p:ph idx="1" type="body"/>
          </p:nvPr>
        </p:nvSpPr>
        <p:spPr>
          <a:xfrm>
            <a:off x="1835290" y="1862180"/>
            <a:ext cx="2677200" cy="281400"/>
          </a:xfrm>
          <a:prstGeom prst="rect">
            <a:avLst/>
          </a:prstGeom>
          <a:noFill/>
          <a:ln>
            <a:noFill/>
          </a:ln>
        </p:spPr>
        <p:txBody>
          <a:bodyPr anchorCtr="0" anchor="t" bIns="22850" lIns="45725" spcFirstLastPara="1" rIns="45725" wrap="square" tIns="22850">
            <a:noAutofit/>
          </a:bodyPr>
          <a:lstStyle>
            <a:lvl1pPr indent="-228600" lvl="0" marL="457200" rtl="0" algn="l">
              <a:lnSpc>
                <a:spcPct val="130000"/>
              </a:lnSpc>
              <a:spcBef>
                <a:spcPts val="600"/>
              </a:spcBef>
              <a:spcAft>
                <a:spcPts val="0"/>
              </a:spcAft>
              <a:buClr>
                <a:schemeClr val="dk2"/>
              </a:buClr>
              <a:buSzPts val="1000"/>
              <a:buNone/>
              <a:defRPr sz="1000"/>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3" name="Google Shape;73;p12"/>
          <p:cNvSpPr txBox="1"/>
          <p:nvPr>
            <p:ph idx="2" type="body"/>
          </p:nvPr>
        </p:nvSpPr>
        <p:spPr>
          <a:xfrm>
            <a:off x="1835290" y="1403733"/>
            <a:ext cx="2677200" cy="373500"/>
          </a:xfrm>
          <a:prstGeom prst="rect">
            <a:avLst/>
          </a:prstGeom>
          <a:noFill/>
          <a:ln>
            <a:noFill/>
          </a:ln>
        </p:spPr>
        <p:txBody>
          <a:bodyPr anchorCtr="0" anchor="t" bIns="22850" lIns="45725" spcFirstLastPara="1" rIns="45725" wrap="square" tIns="22850">
            <a:noAutofit/>
          </a:bodyPr>
          <a:lstStyle>
            <a:lvl1pPr indent="-228600" lvl="0" marL="457200" rtl="0" algn="l">
              <a:lnSpc>
                <a:spcPct val="100000"/>
              </a:lnSpc>
              <a:spcBef>
                <a:spcPts val="0"/>
              </a:spcBef>
              <a:spcAft>
                <a:spcPts val="0"/>
              </a:spcAft>
              <a:buClr>
                <a:schemeClr val="dk2"/>
              </a:buClr>
              <a:buSzPts val="1600"/>
              <a:buNone/>
              <a:defRPr sz="1600">
                <a:solidFill>
                  <a:schemeClr val="dk2"/>
                </a:solidFill>
                <a:latin typeface="Ubuntu Medium"/>
                <a:ea typeface="Ubuntu Medium"/>
                <a:cs typeface="Ubuntu Medium"/>
                <a:sym typeface="Ubuntu Medium"/>
              </a:defRPr>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4" name="Google Shape;74;p12"/>
          <p:cNvSpPr txBox="1"/>
          <p:nvPr>
            <p:ph idx="3" type="body"/>
          </p:nvPr>
        </p:nvSpPr>
        <p:spPr>
          <a:xfrm>
            <a:off x="1835290" y="2873581"/>
            <a:ext cx="2677200" cy="281400"/>
          </a:xfrm>
          <a:prstGeom prst="rect">
            <a:avLst/>
          </a:prstGeom>
          <a:noFill/>
          <a:ln>
            <a:noFill/>
          </a:ln>
        </p:spPr>
        <p:txBody>
          <a:bodyPr anchorCtr="0" anchor="t" bIns="22850" lIns="45725" spcFirstLastPara="1" rIns="45725" wrap="square" tIns="22850">
            <a:noAutofit/>
          </a:bodyPr>
          <a:lstStyle>
            <a:lvl1pPr indent="-228600" lvl="0" marL="457200" rtl="0" algn="l">
              <a:lnSpc>
                <a:spcPct val="130000"/>
              </a:lnSpc>
              <a:spcBef>
                <a:spcPts val="600"/>
              </a:spcBef>
              <a:spcAft>
                <a:spcPts val="0"/>
              </a:spcAft>
              <a:buClr>
                <a:schemeClr val="dk2"/>
              </a:buClr>
              <a:buSzPts val="1000"/>
              <a:buNone/>
              <a:defRPr sz="1000"/>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5" name="Google Shape;75;p12"/>
          <p:cNvSpPr txBox="1"/>
          <p:nvPr>
            <p:ph idx="4" type="body"/>
          </p:nvPr>
        </p:nvSpPr>
        <p:spPr>
          <a:xfrm>
            <a:off x="1835290" y="2415134"/>
            <a:ext cx="2677200" cy="373500"/>
          </a:xfrm>
          <a:prstGeom prst="rect">
            <a:avLst/>
          </a:prstGeom>
          <a:noFill/>
          <a:ln>
            <a:noFill/>
          </a:ln>
        </p:spPr>
        <p:txBody>
          <a:bodyPr anchorCtr="0" anchor="t" bIns="22850" lIns="45725" spcFirstLastPara="1" rIns="45725" wrap="square" tIns="22850">
            <a:noAutofit/>
          </a:bodyPr>
          <a:lstStyle>
            <a:lvl1pPr indent="-228600" lvl="0" marL="457200" rtl="0" algn="l">
              <a:lnSpc>
                <a:spcPct val="100000"/>
              </a:lnSpc>
              <a:spcBef>
                <a:spcPts val="0"/>
              </a:spcBef>
              <a:spcAft>
                <a:spcPts val="0"/>
              </a:spcAft>
              <a:buClr>
                <a:schemeClr val="dk2"/>
              </a:buClr>
              <a:buSzPts val="1600"/>
              <a:buNone/>
              <a:defRPr sz="1600">
                <a:solidFill>
                  <a:schemeClr val="dk2"/>
                </a:solidFill>
                <a:latin typeface="Ubuntu Medium"/>
                <a:ea typeface="Ubuntu Medium"/>
                <a:cs typeface="Ubuntu Medium"/>
                <a:sym typeface="Ubuntu Medium"/>
              </a:defRPr>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6" name="Google Shape;76;p12"/>
          <p:cNvSpPr txBox="1"/>
          <p:nvPr>
            <p:ph idx="5" type="body"/>
          </p:nvPr>
        </p:nvSpPr>
        <p:spPr>
          <a:xfrm>
            <a:off x="1835290" y="3884981"/>
            <a:ext cx="2677200" cy="281400"/>
          </a:xfrm>
          <a:prstGeom prst="rect">
            <a:avLst/>
          </a:prstGeom>
          <a:noFill/>
          <a:ln>
            <a:noFill/>
          </a:ln>
        </p:spPr>
        <p:txBody>
          <a:bodyPr anchorCtr="0" anchor="t" bIns="22850" lIns="45725" spcFirstLastPara="1" rIns="45725" wrap="square" tIns="22850">
            <a:noAutofit/>
          </a:bodyPr>
          <a:lstStyle>
            <a:lvl1pPr indent="-228600" lvl="0" marL="457200" rtl="0" algn="l">
              <a:lnSpc>
                <a:spcPct val="130000"/>
              </a:lnSpc>
              <a:spcBef>
                <a:spcPts val="600"/>
              </a:spcBef>
              <a:spcAft>
                <a:spcPts val="0"/>
              </a:spcAft>
              <a:buClr>
                <a:schemeClr val="dk2"/>
              </a:buClr>
              <a:buSzPts val="1000"/>
              <a:buNone/>
              <a:defRPr sz="1000"/>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7" name="Google Shape;77;p12"/>
          <p:cNvSpPr txBox="1"/>
          <p:nvPr>
            <p:ph idx="6" type="body"/>
          </p:nvPr>
        </p:nvSpPr>
        <p:spPr>
          <a:xfrm>
            <a:off x="1835290" y="3426535"/>
            <a:ext cx="2677200" cy="373500"/>
          </a:xfrm>
          <a:prstGeom prst="rect">
            <a:avLst/>
          </a:prstGeom>
          <a:noFill/>
          <a:ln>
            <a:noFill/>
          </a:ln>
        </p:spPr>
        <p:txBody>
          <a:bodyPr anchorCtr="0" anchor="t" bIns="22850" lIns="45725" spcFirstLastPara="1" rIns="45725" wrap="square" tIns="22850">
            <a:noAutofit/>
          </a:bodyPr>
          <a:lstStyle>
            <a:lvl1pPr indent="-228600" lvl="0" marL="457200" rtl="0" algn="l">
              <a:lnSpc>
                <a:spcPct val="100000"/>
              </a:lnSpc>
              <a:spcBef>
                <a:spcPts val="0"/>
              </a:spcBef>
              <a:spcAft>
                <a:spcPts val="0"/>
              </a:spcAft>
              <a:buClr>
                <a:schemeClr val="dk2"/>
              </a:buClr>
              <a:buSzPts val="1600"/>
              <a:buNone/>
              <a:defRPr sz="1600">
                <a:solidFill>
                  <a:schemeClr val="dk2"/>
                </a:solidFill>
                <a:latin typeface="Ubuntu Medium"/>
                <a:ea typeface="Ubuntu Medium"/>
                <a:cs typeface="Ubuntu Medium"/>
                <a:sym typeface="Ubuntu Medium"/>
              </a:defRPr>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8" name="Google Shape;78;p12"/>
          <p:cNvSpPr txBox="1"/>
          <p:nvPr>
            <p:ph idx="7" type="body"/>
          </p:nvPr>
        </p:nvSpPr>
        <p:spPr>
          <a:xfrm>
            <a:off x="5320148" y="1862180"/>
            <a:ext cx="2677200" cy="281400"/>
          </a:xfrm>
          <a:prstGeom prst="rect">
            <a:avLst/>
          </a:prstGeom>
          <a:noFill/>
          <a:ln>
            <a:noFill/>
          </a:ln>
        </p:spPr>
        <p:txBody>
          <a:bodyPr anchorCtr="0" anchor="t" bIns="22850" lIns="45725" spcFirstLastPara="1" rIns="45725" wrap="square" tIns="22850">
            <a:noAutofit/>
          </a:bodyPr>
          <a:lstStyle>
            <a:lvl1pPr indent="-228600" lvl="0" marL="457200" rtl="0" algn="l">
              <a:lnSpc>
                <a:spcPct val="130000"/>
              </a:lnSpc>
              <a:spcBef>
                <a:spcPts val="600"/>
              </a:spcBef>
              <a:spcAft>
                <a:spcPts val="0"/>
              </a:spcAft>
              <a:buClr>
                <a:schemeClr val="dk2"/>
              </a:buClr>
              <a:buSzPts val="1000"/>
              <a:buNone/>
              <a:defRPr sz="1000"/>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79" name="Google Shape;79;p12"/>
          <p:cNvSpPr txBox="1"/>
          <p:nvPr>
            <p:ph idx="8" type="body"/>
          </p:nvPr>
        </p:nvSpPr>
        <p:spPr>
          <a:xfrm>
            <a:off x="5320148" y="1403733"/>
            <a:ext cx="2677200" cy="373500"/>
          </a:xfrm>
          <a:prstGeom prst="rect">
            <a:avLst/>
          </a:prstGeom>
          <a:noFill/>
          <a:ln>
            <a:noFill/>
          </a:ln>
        </p:spPr>
        <p:txBody>
          <a:bodyPr anchorCtr="0" anchor="t" bIns="22850" lIns="45725" spcFirstLastPara="1" rIns="45725" wrap="square" tIns="22850">
            <a:noAutofit/>
          </a:bodyPr>
          <a:lstStyle>
            <a:lvl1pPr indent="-228600" lvl="0" marL="457200" rtl="0" algn="l">
              <a:lnSpc>
                <a:spcPct val="100000"/>
              </a:lnSpc>
              <a:spcBef>
                <a:spcPts val="0"/>
              </a:spcBef>
              <a:spcAft>
                <a:spcPts val="0"/>
              </a:spcAft>
              <a:buClr>
                <a:schemeClr val="dk2"/>
              </a:buClr>
              <a:buSzPts val="1600"/>
              <a:buNone/>
              <a:defRPr sz="1600">
                <a:solidFill>
                  <a:schemeClr val="dk2"/>
                </a:solidFill>
                <a:latin typeface="Ubuntu Medium"/>
                <a:ea typeface="Ubuntu Medium"/>
                <a:cs typeface="Ubuntu Medium"/>
                <a:sym typeface="Ubuntu Medium"/>
              </a:defRPr>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80" name="Google Shape;80;p12"/>
          <p:cNvSpPr txBox="1"/>
          <p:nvPr>
            <p:ph idx="9" type="body"/>
          </p:nvPr>
        </p:nvSpPr>
        <p:spPr>
          <a:xfrm>
            <a:off x="5320148" y="2873581"/>
            <a:ext cx="2677200" cy="281400"/>
          </a:xfrm>
          <a:prstGeom prst="rect">
            <a:avLst/>
          </a:prstGeom>
          <a:noFill/>
          <a:ln>
            <a:noFill/>
          </a:ln>
        </p:spPr>
        <p:txBody>
          <a:bodyPr anchorCtr="0" anchor="t" bIns="22850" lIns="45725" spcFirstLastPara="1" rIns="45725" wrap="square" tIns="22850">
            <a:noAutofit/>
          </a:bodyPr>
          <a:lstStyle>
            <a:lvl1pPr indent="-228600" lvl="0" marL="457200" rtl="0" algn="l">
              <a:lnSpc>
                <a:spcPct val="130000"/>
              </a:lnSpc>
              <a:spcBef>
                <a:spcPts val="600"/>
              </a:spcBef>
              <a:spcAft>
                <a:spcPts val="0"/>
              </a:spcAft>
              <a:buClr>
                <a:schemeClr val="dk2"/>
              </a:buClr>
              <a:buSzPts val="1000"/>
              <a:buNone/>
              <a:defRPr sz="1000"/>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81" name="Google Shape;81;p12"/>
          <p:cNvSpPr txBox="1"/>
          <p:nvPr>
            <p:ph idx="13" type="body"/>
          </p:nvPr>
        </p:nvSpPr>
        <p:spPr>
          <a:xfrm>
            <a:off x="5320148" y="2415134"/>
            <a:ext cx="2677200" cy="373500"/>
          </a:xfrm>
          <a:prstGeom prst="rect">
            <a:avLst/>
          </a:prstGeom>
          <a:noFill/>
          <a:ln>
            <a:noFill/>
          </a:ln>
        </p:spPr>
        <p:txBody>
          <a:bodyPr anchorCtr="0" anchor="t" bIns="22850" lIns="45725" spcFirstLastPara="1" rIns="45725" wrap="square" tIns="22850">
            <a:noAutofit/>
          </a:bodyPr>
          <a:lstStyle>
            <a:lvl1pPr indent="-228600" lvl="0" marL="457200" rtl="0" algn="l">
              <a:lnSpc>
                <a:spcPct val="100000"/>
              </a:lnSpc>
              <a:spcBef>
                <a:spcPts val="0"/>
              </a:spcBef>
              <a:spcAft>
                <a:spcPts val="0"/>
              </a:spcAft>
              <a:buClr>
                <a:schemeClr val="dk2"/>
              </a:buClr>
              <a:buSzPts val="1600"/>
              <a:buNone/>
              <a:defRPr sz="1600">
                <a:solidFill>
                  <a:schemeClr val="dk2"/>
                </a:solidFill>
                <a:latin typeface="Ubuntu Medium"/>
                <a:ea typeface="Ubuntu Medium"/>
                <a:cs typeface="Ubuntu Medium"/>
                <a:sym typeface="Ubuntu Medium"/>
              </a:defRPr>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82" name="Google Shape;82;p12"/>
          <p:cNvSpPr txBox="1"/>
          <p:nvPr>
            <p:ph idx="14" type="body"/>
          </p:nvPr>
        </p:nvSpPr>
        <p:spPr>
          <a:xfrm>
            <a:off x="5320148" y="3884981"/>
            <a:ext cx="2677200" cy="281400"/>
          </a:xfrm>
          <a:prstGeom prst="rect">
            <a:avLst/>
          </a:prstGeom>
          <a:noFill/>
          <a:ln>
            <a:noFill/>
          </a:ln>
        </p:spPr>
        <p:txBody>
          <a:bodyPr anchorCtr="0" anchor="t" bIns="22850" lIns="45725" spcFirstLastPara="1" rIns="45725" wrap="square" tIns="22850">
            <a:noAutofit/>
          </a:bodyPr>
          <a:lstStyle>
            <a:lvl1pPr indent="-228600" lvl="0" marL="457200" rtl="0" algn="l">
              <a:lnSpc>
                <a:spcPct val="130000"/>
              </a:lnSpc>
              <a:spcBef>
                <a:spcPts val="600"/>
              </a:spcBef>
              <a:spcAft>
                <a:spcPts val="0"/>
              </a:spcAft>
              <a:buClr>
                <a:schemeClr val="dk2"/>
              </a:buClr>
              <a:buSzPts val="1000"/>
              <a:buNone/>
              <a:defRPr sz="1000"/>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
        <p:nvSpPr>
          <p:cNvPr id="83" name="Google Shape;83;p12"/>
          <p:cNvSpPr txBox="1"/>
          <p:nvPr>
            <p:ph idx="15" type="body"/>
          </p:nvPr>
        </p:nvSpPr>
        <p:spPr>
          <a:xfrm>
            <a:off x="5320148" y="3426535"/>
            <a:ext cx="2677200" cy="373500"/>
          </a:xfrm>
          <a:prstGeom prst="rect">
            <a:avLst/>
          </a:prstGeom>
          <a:noFill/>
          <a:ln>
            <a:noFill/>
          </a:ln>
        </p:spPr>
        <p:txBody>
          <a:bodyPr anchorCtr="0" anchor="t" bIns="22850" lIns="45725" spcFirstLastPara="1" rIns="45725" wrap="square" tIns="22850">
            <a:noAutofit/>
          </a:bodyPr>
          <a:lstStyle>
            <a:lvl1pPr indent="-228600" lvl="0" marL="457200" rtl="0" algn="l">
              <a:lnSpc>
                <a:spcPct val="100000"/>
              </a:lnSpc>
              <a:spcBef>
                <a:spcPts val="0"/>
              </a:spcBef>
              <a:spcAft>
                <a:spcPts val="0"/>
              </a:spcAft>
              <a:buClr>
                <a:schemeClr val="dk2"/>
              </a:buClr>
              <a:buSzPts val="1600"/>
              <a:buNone/>
              <a:defRPr sz="1600">
                <a:solidFill>
                  <a:schemeClr val="dk2"/>
                </a:solidFill>
                <a:latin typeface="Ubuntu Medium"/>
                <a:ea typeface="Ubuntu Medium"/>
                <a:cs typeface="Ubuntu Medium"/>
                <a:sym typeface="Ubuntu Medium"/>
              </a:defRPr>
            </a:lvl1pPr>
            <a:lvl2pPr indent="-285750" lvl="1" marL="914400" rtl="0" algn="l">
              <a:lnSpc>
                <a:spcPct val="90000"/>
              </a:lnSpc>
              <a:spcBef>
                <a:spcPts val="400"/>
              </a:spcBef>
              <a:spcAft>
                <a:spcPts val="0"/>
              </a:spcAft>
              <a:buSzPts val="900"/>
              <a:buChar char="•"/>
              <a:defRPr/>
            </a:lvl2pPr>
            <a:lvl3pPr indent="-228600" lvl="2" marL="1371600" rtl="0" algn="l">
              <a:lnSpc>
                <a:spcPct val="90000"/>
              </a:lnSpc>
              <a:spcBef>
                <a:spcPts val="400"/>
              </a:spcBef>
              <a:spcAft>
                <a:spcPts val="0"/>
              </a:spcAft>
              <a:buClr>
                <a:schemeClr val="dk1"/>
              </a:buClr>
              <a:buSzPts val="900"/>
              <a:buNone/>
              <a:defRPr/>
            </a:lvl3pPr>
            <a:lvl4pPr indent="-228600" lvl="3" marL="1828800" rtl="0" algn="l">
              <a:lnSpc>
                <a:spcPct val="90000"/>
              </a:lnSpc>
              <a:spcBef>
                <a:spcPts val="400"/>
              </a:spcBef>
              <a:spcAft>
                <a:spcPts val="0"/>
              </a:spcAft>
              <a:buClr>
                <a:schemeClr val="dk1"/>
              </a:buClr>
              <a:buSzPts val="900"/>
              <a:buNone/>
              <a:defRPr/>
            </a:lvl4pPr>
            <a:lvl5pPr indent="-228600" lvl="4" marL="2286000" rtl="0" algn="l">
              <a:lnSpc>
                <a:spcPct val="90000"/>
              </a:lnSpc>
              <a:spcBef>
                <a:spcPts val="400"/>
              </a:spcBef>
              <a:spcAft>
                <a:spcPts val="0"/>
              </a:spcAft>
              <a:buClr>
                <a:schemeClr val="dk1"/>
              </a:buClr>
              <a:buSzPts val="900"/>
              <a:buNone/>
              <a:defRPr/>
            </a:lvl5pPr>
            <a:lvl6pPr indent="-285750" lvl="5" marL="2743200" rtl="0" algn="l">
              <a:lnSpc>
                <a:spcPct val="90000"/>
              </a:lnSpc>
              <a:spcBef>
                <a:spcPts val="400"/>
              </a:spcBef>
              <a:spcAft>
                <a:spcPts val="0"/>
              </a:spcAft>
              <a:buClr>
                <a:schemeClr val="dk1"/>
              </a:buClr>
              <a:buSzPts val="900"/>
              <a:buChar char="•"/>
              <a:defRPr/>
            </a:lvl6pPr>
            <a:lvl7pPr indent="-285750" lvl="6" marL="3200400" rtl="0" algn="l">
              <a:lnSpc>
                <a:spcPct val="90000"/>
              </a:lnSpc>
              <a:spcBef>
                <a:spcPts val="400"/>
              </a:spcBef>
              <a:spcAft>
                <a:spcPts val="0"/>
              </a:spcAft>
              <a:buClr>
                <a:schemeClr val="dk1"/>
              </a:buClr>
              <a:buSzPts val="900"/>
              <a:buChar char="•"/>
              <a:defRPr/>
            </a:lvl7pPr>
            <a:lvl8pPr indent="-285750" lvl="7" marL="3657600" rtl="0" algn="l">
              <a:lnSpc>
                <a:spcPct val="90000"/>
              </a:lnSpc>
              <a:spcBef>
                <a:spcPts val="400"/>
              </a:spcBef>
              <a:spcAft>
                <a:spcPts val="0"/>
              </a:spcAft>
              <a:buClr>
                <a:schemeClr val="dk1"/>
              </a:buClr>
              <a:buSzPts val="900"/>
              <a:buChar char="•"/>
              <a:defRPr/>
            </a:lvl8pPr>
            <a:lvl9pPr indent="-285750" lvl="8" marL="4114800" rtl="0" algn="l">
              <a:lnSpc>
                <a:spcPct val="90000"/>
              </a:lnSpc>
              <a:spcBef>
                <a:spcPts val="400"/>
              </a:spcBef>
              <a:spcAft>
                <a:spcPts val="0"/>
              </a:spcAft>
              <a:buClr>
                <a:schemeClr val="dk1"/>
              </a:buClr>
              <a:buSzPts val="9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Content"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3" name="Google Shape;23;p4"/>
          <p:cNvSpPr txBox="1"/>
          <p:nvPr>
            <p:ph idx="1" type="subTitle"/>
          </p:nvPr>
        </p:nvSpPr>
        <p:spPr>
          <a:xfrm>
            <a:off x="422025" y="974925"/>
            <a:ext cx="5341200" cy="393600"/>
          </a:xfrm>
          <a:prstGeom prst="rect">
            <a:avLst/>
          </a:prstGeom>
          <a:ln>
            <a:noFill/>
          </a:ln>
        </p:spPr>
        <p:txBody>
          <a:bodyPr anchorCtr="0" anchor="t" bIns="91425" lIns="91425" spcFirstLastPara="1" rIns="91425" wrap="square" tIns="91425">
            <a:noAutofit/>
          </a:bodyPr>
          <a:lstStyle>
            <a:lvl1pPr lvl="0">
              <a:spcBef>
                <a:spcPts val="0"/>
              </a:spcBef>
              <a:spcAft>
                <a:spcPts val="0"/>
              </a:spcAft>
              <a:buNone/>
              <a:defRPr sz="2200">
                <a:solidFill>
                  <a:srgbClr val="00000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24" name="Google Shape;24;p4"/>
          <p:cNvSpPr txBox="1"/>
          <p:nvPr>
            <p:ph idx="2" type="body"/>
          </p:nvPr>
        </p:nvSpPr>
        <p:spPr>
          <a:xfrm>
            <a:off x="422025" y="1571700"/>
            <a:ext cx="7332900" cy="2940000"/>
          </a:xfrm>
          <a:prstGeom prst="rect">
            <a:avLst/>
          </a:prstGeom>
          <a:ln>
            <a:noFill/>
          </a:ln>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Content 2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body"/>
          </p:nvPr>
        </p:nvSpPr>
        <p:spPr>
          <a:xfrm>
            <a:off x="4934975" y="1571700"/>
            <a:ext cx="3999900" cy="3416400"/>
          </a:xfrm>
          <a:prstGeom prst="rect">
            <a:avLst/>
          </a:prstGeom>
          <a:ln>
            <a:noFill/>
          </a:ln>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8" name="Google Shape;28;p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5"/>
          <p:cNvSpPr txBox="1"/>
          <p:nvPr>
            <p:ph idx="2" type="subTitle"/>
          </p:nvPr>
        </p:nvSpPr>
        <p:spPr>
          <a:xfrm>
            <a:off x="422025" y="974925"/>
            <a:ext cx="5341200" cy="393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0" name="Google Shape;30;p5"/>
          <p:cNvSpPr txBox="1"/>
          <p:nvPr>
            <p:ph idx="3" type="body"/>
          </p:nvPr>
        </p:nvSpPr>
        <p:spPr>
          <a:xfrm>
            <a:off x="422025" y="1571700"/>
            <a:ext cx="3999900" cy="2940000"/>
          </a:xfrm>
          <a:prstGeom prst="rect">
            <a:avLst/>
          </a:prstGeom>
          <a:ln>
            <a:noFill/>
          </a:ln>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Image + Content">
  <p:cSld name="TITLE_AND_TWO_COLUMNS_1">
    <p:spTree>
      <p:nvGrpSpPr>
        <p:cNvPr id="31" name="Shape 31"/>
        <p:cNvGrpSpPr/>
        <p:nvPr/>
      </p:nvGrpSpPr>
      <p:grpSpPr>
        <a:xfrm>
          <a:off x="0" y="0"/>
          <a:ext cx="0" cy="0"/>
          <a:chOff x="0" y="0"/>
          <a:chExt cx="0" cy="0"/>
        </a:xfrm>
      </p:grpSpPr>
      <p:sp>
        <p:nvSpPr>
          <p:cNvPr id="32" name="Google Shape;32;p6"/>
          <p:cNvSpPr txBox="1"/>
          <p:nvPr>
            <p:ph idx="1" type="body"/>
          </p:nvPr>
        </p:nvSpPr>
        <p:spPr>
          <a:xfrm>
            <a:off x="4315125" y="1571700"/>
            <a:ext cx="3999900" cy="3416400"/>
          </a:xfrm>
          <a:prstGeom prst="rect">
            <a:avLst/>
          </a:prstGeom>
          <a:ln>
            <a:noFill/>
          </a:ln>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4" name="Google Shape;34;p6"/>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6"/>
          <p:cNvSpPr txBox="1"/>
          <p:nvPr>
            <p:ph idx="2" type="subTitle"/>
          </p:nvPr>
        </p:nvSpPr>
        <p:spPr>
          <a:xfrm>
            <a:off x="422025" y="974925"/>
            <a:ext cx="5341200" cy="393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Y Slide" type="titleOnly">
  <p:cSld name="TITLE_ONLY">
    <p:spTree>
      <p:nvGrpSpPr>
        <p:cNvPr id="36" name="Shape 36"/>
        <p:cNvGrpSpPr/>
        <p:nvPr/>
      </p:nvGrpSpPr>
      <p:grpSpPr>
        <a:xfrm>
          <a:off x="0" y="0"/>
          <a:ext cx="0" cy="0"/>
          <a:chOff x="0" y="0"/>
          <a:chExt cx="0" cy="0"/>
        </a:xfrm>
      </p:grpSpPr>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8" name="Google Shape;38;p7"/>
          <p:cNvPicPr preferRelativeResize="0"/>
          <p:nvPr/>
        </p:nvPicPr>
        <p:blipFill rotWithShape="1">
          <a:blip r:embed="rId2">
            <a:alphaModFix/>
          </a:blip>
          <a:srcRect b="23340" l="18269" r="27374" t="18234"/>
          <a:stretch/>
        </p:blipFill>
        <p:spPr>
          <a:xfrm>
            <a:off x="422025" y="300050"/>
            <a:ext cx="1067350" cy="674876"/>
          </a:xfrm>
          <a:prstGeom prst="rect">
            <a:avLst/>
          </a:prstGeom>
          <a:noFill/>
          <a:ln>
            <a:noFill/>
          </a:ln>
        </p:spPr>
      </p:pic>
      <p:sp>
        <p:nvSpPr>
          <p:cNvPr id="39" name="Google Shape;39;p7"/>
          <p:cNvSpPr txBox="1"/>
          <p:nvPr>
            <p:ph idx="1" type="subTitle"/>
          </p:nvPr>
        </p:nvSpPr>
        <p:spPr>
          <a:xfrm>
            <a:off x="422025" y="974925"/>
            <a:ext cx="5341200" cy="393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0" name="Google Shape;40;p7"/>
          <p:cNvSpPr txBox="1"/>
          <p:nvPr>
            <p:ph idx="2" type="body"/>
          </p:nvPr>
        </p:nvSpPr>
        <p:spPr>
          <a:xfrm>
            <a:off x="422025" y="1571700"/>
            <a:ext cx="7332900" cy="29400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ease Note Slide">
  <p:cSld name="TITLE_ONLY_1">
    <p:spTree>
      <p:nvGrpSpPr>
        <p:cNvPr id="41" name="Shape 41"/>
        <p:cNvGrpSpPr/>
        <p:nvPr/>
      </p:nvGrpSpPr>
      <p:grpSpPr>
        <a:xfrm>
          <a:off x="0" y="0"/>
          <a:ext cx="0" cy="0"/>
          <a:chOff x="0" y="0"/>
          <a:chExt cx="0" cy="0"/>
        </a:xfrm>
      </p:grpSpPr>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43" name="Google Shape;43;p8"/>
          <p:cNvPicPr preferRelativeResize="0"/>
          <p:nvPr/>
        </p:nvPicPr>
        <p:blipFill rotWithShape="1">
          <a:blip r:embed="rId2">
            <a:alphaModFix/>
          </a:blip>
          <a:srcRect b="4688" l="11594" r="10693" t="4095"/>
          <a:stretch/>
        </p:blipFill>
        <p:spPr>
          <a:xfrm>
            <a:off x="422025" y="162950"/>
            <a:ext cx="944050" cy="811975"/>
          </a:xfrm>
          <a:prstGeom prst="rect">
            <a:avLst/>
          </a:prstGeom>
          <a:noFill/>
          <a:ln>
            <a:noFill/>
          </a:ln>
        </p:spPr>
      </p:pic>
      <p:sp>
        <p:nvSpPr>
          <p:cNvPr id="44" name="Google Shape;44;p8"/>
          <p:cNvSpPr txBox="1"/>
          <p:nvPr>
            <p:ph idx="1" type="subTitle"/>
          </p:nvPr>
        </p:nvSpPr>
        <p:spPr>
          <a:xfrm>
            <a:off x="422025" y="974925"/>
            <a:ext cx="5341200" cy="472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5" name="Google Shape;45;p8"/>
          <p:cNvSpPr txBox="1"/>
          <p:nvPr>
            <p:ph idx="2" type="body"/>
          </p:nvPr>
        </p:nvSpPr>
        <p:spPr>
          <a:xfrm>
            <a:off x="422025" y="1571700"/>
            <a:ext cx="7332900" cy="29400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nt to know more slide">
  <p:cSld name="2_Design">
    <p:spTree>
      <p:nvGrpSpPr>
        <p:cNvPr id="46" name="Shape 46"/>
        <p:cNvGrpSpPr/>
        <p:nvPr/>
      </p:nvGrpSpPr>
      <p:grpSpPr>
        <a:xfrm>
          <a:off x="0" y="0"/>
          <a:ext cx="0" cy="0"/>
          <a:chOff x="0" y="0"/>
          <a:chExt cx="0" cy="0"/>
        </a:xfrm>
      </p:grpSpPr>
      <p:grpSp>
        <p:nvGrpSpPr>
          <p:cNvPr id="47" name="Google Shape;47;p9"/>
          <p:cNvGrpSpPr/>
          <p:nvPr/>
        </p:nvGrpSpPr>
        <p:grpSpPr>
          <a:xfrm>
            <a:off x="0" y="0"/>
            <a:ext cx="381000" cy="1371600"/>
            <a:chOff x="0" y="0"/>
            <a:chExt cx="381000" cy="1371600"/>
          </a:xfrm>
        </p:grpSpPr>
        <p:sp>
          <p:nvSpPr>
            <p:cNvPr id="48" name="Google Shape;48;p9"/>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9"/>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50" name="Google Shape;50;p9"/>
          <p:cNvPicPr preferRelativeResize="0"/>
          <p:nvPr/>
        </p:nvPicPr>
        <p:blipFill rotWithShape="1">
          <a:blip r:embed="rId2">
            <a:alphaModFix/>
          </a:blip>
          <a:srcRect b="0" l="0" r="0" t="0"/>
          <a:stretch/>
        </p:blipFill>
        <p:spPr>
          <a:xfrm>
            <a:off x="8118775" y="103900"/>
            <a:ext cx="914400" cy="914400"/>
          </a:xfrm>
          <a:prstGeom prst="rect">
            <a:avLst/>
          </a:prstGeom>
          <a:noFill/>
          <a:ln>
            <a:noFill/>
          </a:ln>
        </p:spPr>
      </p:pic>
      <p:pic>
        <p:nvPicPr>
          <p:cNvPr id="51" name="Google Shape;51;p9"/>
          <p:cNvPicPr preferRelativeResize="0"/>
          <p:nvPr/>
        </p:nvPicPr>
        <p:blipFill rotWithShape="1">
          <a:blip r:embed="rId3">
            <a:alphaModFix/>
          </a:blip>
          <a:srcRect b="8176" l="0" r="12633" t="14764"/>
          <a:stretch/>
        </p:blipFill>
        <p:spPr>
          <a:xfrm>
            <a:off x="422025" y="319000"/>
            <a:ext cx="1379783" cy="733600"/>
          </a:xfrm>
          <a:prstGeom prst="rect">
            <a:avLst/>
          </a:prstGeom>
          <a:noFill/>
          <a:ln>
            <a:noFill/>
          </a:ln>
        </p:spPr>
      </p:pic>
      <p:sp>
        <p:nvSpPr>
          <p:cNvPr id="52" name="Google Shape;52;p9"/>
          <p:cNvSpPr txBox="1"/>
          <p:nvPr>
            <p:ph idx="1" type="subTitle"/>
          </p:nvPr>
        </p:nvSpPr>
        <p:spPr>
          <a:xfrm>
            <a:off x="422025" y="974925"/>
            <a:ext cx="5341200" cy="39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3" name="Google Shape;53;p9"/>
          <p:cNvSpPr txBox="1"/>
          <p:nvPr>
            <p:ph idx="2" type="body"/>
          </p:nvPr>
        </p:nvSpPr>
        <p:spPr>
          <a:xfrm>
            <a:off x="422025" y="1571700"/>
            <a:ext cx="7332900" cy="29400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d You Know">
  <p:cSld name="2_Design_1">
    <p:spTree>
      <p:nvGrpSpPr>
        <p:cNvPr id="54" name="Shape 54"/>
        <p:cNvGrpSpPr/>
        <p:nvPr/>
      </p:nvGrpSpPr>
      <p:grpSpPr>
        <a:xfrm>
          <a:off x="0" y="0"/>
          <a:ext cx="0" cy="0"/>
          <a:chOff x="0" y="0"/>
          <a:chExt cx="0" cy="0"/>
        </a:xfrm>
      </p:grpSpPr>
      <p:grpSp>
        <p:nvGrpSpPr>
          <p:cNvPr id="55" name="Google Shape;55;p10"/>
          <p:cNvGrpSpPr/>
          <p:nvPr/>
        </p:nvGrpSpPr>
        <p:grpSpPr>
          <a:xfrm>
            <a:off x="0" y="0"/>
            <a:ext cx="381000" cy="1371600"/>
            <a:chOff x="0" y="0"/>
            <a:chExt cx="381000" cy="1371600"/>
          </a:xfrm>
        </p:grpSpPr>
        <p:sp>
          <p:nvSpPr>
            <p:cNvPr id="56" name="Google Shape;56;p10"/>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10"/>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58" name="Google Shape;58;p10"/>
          <p:cNvPicPr preferRelativeResize="0"/>
          <p:nvPr/>
        </p:nvPicPr>
        <p:blipFill rotWithShape="1">
          <a:blip r:embed="rId2">
            <a:alphaModFix/>
          </a:blip>
          <a:srcRect b="0" l="0" r="0" t="0"/>
          <a:stretch/>
        </p:blipFill>
        <p:spPr>
          <a:xfrm>
            <a:off x="8118775" y="103900"/>
            <a:ext cx="914400" cy="914400"/>
          </a:xfrm>
          <a:prstGeom prst="rect">
            <a:avLst/>
          </a:prstGeom>
          <a:noFill/>
          <a:ln>
            <a:noFill/>
          </a:ln>
        </p:spPr>
      </p:pic>
      <p:pic>
        <p:nvPicPr>
          <p:cNvPr id="59" name="Google Shape;59;p10"/>
          <p:cNvPicPr preferRelativeResize="0"/>
          <p:nvPr/>
        </p:nvPicPr>
        <p:blipFill rotWithShape="1">
          <a:blip r:embed="rId3">
            <a:alphaModFix/>
          </a:blip>
          <a:srcRect b="0" l="0" r="0" t="0"/>
          <a:stretch/>
        </p:blipFill>
        <p:spPr>
          <a:xfrm>
            <a:off x="422025" y="356025"/>
            <a:ext cx="1688800" cy="659550"/>
          </a:xfrm>
          <a:prstGeom prst="rect">
            <a:avLst/>
          </a:prstGeom>
          <a:noFill/>
          <a:ln>
            <a:noFill/>
          </a:ln>
        </p:spPr>
      </p:pic>
      <p:sp>
        <p:nvSpPr>
          <p:cNvPr id="60" name="Google Shape;60;p10"/>
          <p:cNvSpPr txBox="1"/>
          <p:nvPr>
            <p:ph idx="1" type="subTitle"/>
          </p:nvPr>
        </p:nvSpPr>
        <p:spPr>
          <a:xfrm>
            <a:off x="422025" y="974925"/>
            <a:ext cx="5341200" cy="39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1" name="Google Shape;61;p10"/>
          <p:cNvSpPr txBox="1"/>
          <p:nvPr>
            <p:ph idx="2" type="body"/>
          </p:nvPr>
        </p:nvSpPr>
        <p:spPr>
          <a:xfrm>
            <a:off x="422025" y="1571700"/>
            <a:ext cx="7332900" cy="29400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8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SzPts val="1600"/>
              <a:buFont typeface="Avenir"/>
              <a:buChar char="●"/>
              <a:defRPr sz="1600">
                <a:latin typeface="Avenir"/>
                <a:ea typeface="Avenir"/>
                <a:cs typeface="Avenir"/>
                <a:sym typeface="Avenir"/>
              </a:defRPr>
            </a:lvl1pPr>
            <a:lvl2pPr indent="-317500" lvl="1" marL="914400">
              <a:lnSpc>
                <a:spcPct val="115000"/>
              </a:lnSpc>
              <a:spcBef>
                <a:spcPts val="1600"/>
              </a:spcBef>
              <a:spcAft>
                <a:spcPts val="0"/>
              </a:spcAft>
              <a:buSzPts val="1400"/>
              <a:buFont typeface="Avenir"/>
              <a:buChar char="○"/>
              <a:defRPr>
                <a:latin typeface="Avenir"/>
                <a:ea typeface="Avenir"/>
                <a:cs typeface="Avenir"/>
                <a:sym typeface="Avenir"/>
              </a:defRPr>
            </a:lvl2pPr>
            <a:lvl3pPr indent="-317500" lvl="2" marL="1371600">
              <a:lnSpc>
                <a:spcPct val="115000"/>
              </a:lnSpc>
              <a:spcBef>
                <a:spcPts val="1600"/>
              </a:spcBef>
              <a:spcAft>
                <a:spcPts val="0"/>
              </a:spcAft>
              <a:buSzPts val="1400"/>
              <a:buFont typeface="Avenir"/>
              <a:buChar char="■"/>
              <a:defRPr>
                <a:latin typeface="Avenir"/>
                <a:ea typeface="Avenir"/>
                <a:cs typeface="Avenir"/>
                <a:sym typeface="Avenir"/>
              </a:defRPr>
            </a:lvl3pPr>
            <a:lvl4pPr indent="-317500" lvl="3" marL="1828800">
              <a:lnSpc>
                <a:spcPct val="115000"/>
              </a:lnSpc>
              <a:spcBef>
                <a:spcPts val="1600"/>
              </a:spcBef>
              <a:spcAft>
                <a:spcPts val="0"/>
              </a:spcAft>
              <a:buSzPts val="1400"/>
              <a:buFont typeface="Avenir"/>
              <a:buChar char="●"/>
              <a:defRPr>
                <a:latin typeface="Avenir"/>
                <a:ea typeface="Avenir"/>
                <a:cs typeface="Avenir"/>
                <a:sym typeface="Avenir"/>
              </a:defRPr>
            </a:lvl4pPr>
            <a:lvl5pPr indent="-317500" lvl="4" marL="2286000">
              <a:lnSpc>
                <a:spcPct val="115000"/>
              </a:lnSpc>
              <a:spcBef>
                <a:spcPts val="1600"/>
              </a:spcBef>
              <a:spcAft>
                <a:spcPts val="0"/>
              </a:spcAft>
              <a:buSzPts val="1400"/>
              <a:buFont typeface="Avenir"/>
              <a:buChar char="○"/>
              <a:defRPr>
                <a:latin typeface="Avenir"/>
                <a:ea typeface="Avenir"/>
                <a:cs typeface="Avenir"/>
                <a:sym typeface="Avenir"/>
              </a:defRPr>
            </a:lvl5pPr>
            <a:lvl6pPr indent="-317500" lvl="5" marL="2743200">
              <a:lnSpc>
                <a:spcPct val="115000"/>
              </a:lnSpc>
              <a:spcBef>
                <a:spcPts val="1600"/>
              </a:spcBef>
              <a:spcAft>
                <a:spcPts val="0"/>
              </a:spcAft>
              <a:buSzPts val="1400"/>
              <a:buFont typeface="Avenir"/>
              <a:buChar char="■"/>
              <a:defRPr>
                <a:latin typeface="Avenir"/>
                <a:ea typeface="Avenir"/>
                <a:cs typeface="Avenir"/>
                <a:sym typeface="Avenir"/>
              </a:defRPr>
            </a:lvl6pPr>
            <a:lvl7pPr indent="-317500" lvl="6" marL="3200400">
              <a:lnSpc>
                <a:spcPct val="115000"/>
              </a:lnSpc>
              <a:spcBef>
                <a:spcPts val="1600"/>
              </a:spcBef>
              <a:spcAft>
                <a:spcPts val="0"/>
              </a:spcAft>
              <a:buSzPts val="1400"/>
              <a:buFont typeface="Avenir"/>
              <a:buChar char="●"/>
              <a:defRPr>
                <a:latin typeface="Avenir"/>
                <a:ea typeface="Avenir"/>
                <a:cs typeface="Avenir"/>
                <a:sym typeface="Avenir"/>
              </a:defRPr>
            </a:lvl7pPr>
            <a:lvl8pPr indent="-317500" lvl="7" marL="3657600">
              <a:lnSpc>
                <a:spcPct val="115000"/>
              </a:lnSpc>
              <a:spcBef>
                <a:spcPts val="1600"/>
              </a:spcBef>
              <a:spcAft>
                <a:spcPts val="0"/>
              </a:spcAft>
              <a:buSzPts val="1400"/>
              <a:buFont typeface="Avenir"/>
              <a:buChar char="○"/>
              <a:defRPr>
                <a:latin typeface="Avenir"/>
                <a:ea typeface="Avenir"/>
                <a:cs typeface="Avenir"/>
                <a:sym typeface="Avenir"/>
              </a:defRPr>
            </a:lvl8pPr>
            <a:lvl9pPr indent="-317500" lvl="8" marL="4114800">
              <a:lnSpc>
                <a:spcPct val="115000"/>
              </a:lnSpc>
              <a:spcBef>
                <a:spcPts val="1600"/>
              </a:spcBef>
              <a:spcAft>
                <a:spcPts val="1600"/>
              </a:spcAft>
              <a:buSzPts val="1400"/>
              <a:buFont typeface="Avenir"/>
              <a:buChar char="■"/>
              <a:defRPr>
                <a:latin typeface="Avenir"/>
                <a:ea typeface="Avenir"/>
                <a:cs typeface="Avenir"/>
                <a:sym typeface="Aveni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grpSp>
        <p:nvGrpSpPr>
          <p:cNvPr id="9" name="Google Shape;9;p1"/>
          <p:cNvGrpSpPr/>
          <p:nvPr/>
        </p:nvGrpSpPr>
        <p:grpSpPr>
          <a:xfrm>
            <a:off x="0" y="0"/>
            <a:ext cx="381000" cy="1371600"/>
            <a:chOff x="0" y="0"/>
            <a:chExt cx="381000" cy="1371600"/>
          </a:xfrm>
        </p:grpSpPr>
        <p:sp>
          <p:nvSpPr>
            <p:cNvPr id="10" name="Google Shape;10;p1"/>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 name="Google Shape;11;p1"/>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12" name="Google Shape;12;p1"/>
          <p:cNvPicPr preferRelativeResize="0"/>
          <p:nvPr/>
        </p:nvPicPr>
        <p:blipFill rotWithShape="1">
          <a:blip r:embed="rId1">
            <a:alphaModFix/>
          </a:blip>
          <a:srcRect b="0" l="0" r="0" t="0"/>
          <a:stretch/>
        </p:blipFill>
        <p:spPr>
          <a:xfrm>
            <a:off x="8118775" y="103900"/>
            <a:ext cx="914400" cy="91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0.xml"/><Relationship Id="rId3" Type="http://schemas.openxmlformats.org/officeDocument/2006/relationships/image" Target="../media/image4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5.xml"/><Relationship Id="rId3"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6.xml"/><Relationship Id="rId3" Type="http://schemas.openxmlformats.org/officeDocument/2006/relationships/image" Target="../media/image32.png"/><Relationship Id="rId4" Type="http://schemas.openxmlformats.org/officeDocument/2006/relationships/image" Target="../media/image4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 Id="rId3" Type="http://schemas.openxmlformats.org/officeDocument/2006/relationships/image" Target="../media/image48.png"/><Relationship Id="rId4"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 Id="rId3" Type="http://schemas.openxmlformats.org/officeDocument/2006/relationships/image" Target="../media/image50.png"/><Relationship Id="rId4" Type="http://schemas.openxmlformats.org/officeDocument/2006/relationships/image" Target="../media/image3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9.xml"/><Relationship Id="rId3" Type="http://schemas.openxmlformats.org/officeDocument/2006/relationships/image" Target="../media/image8.png"/><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 Id="rId3"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 Id="rId3" Type="http://schemas.openxmlformats.org/officeDocument/2006/relationships/image" Target="../media/image3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2.xml"/><Relationship Id="rId3" Type="http://schemas.openxmlformats.org/officeDocument/2006/relationships/image" Target="../media/image4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 Id="rId3" Type="http://schemas.openxmlformats.org/officeDocument/2006/relationships/image" Target="../media/image8.png"/><Relationship Id="rId4" Type="http://schemas.openxmlformats.org/officeDocument/2006/relationships/image" Target="../media/image4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5.xml"/><Relationship Id="rId3" Type="http://schemas.openxmlformats.org/officeDocument/2006/relationships/image" Target="../media/image53.png"/><Relationship Id="rId4" Type="http://schemas.openxmlformats.org/officeDocument/2006/relationships/image" Target="../media/image4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6.xml"/><Relationship Id="rId3" Type="http://schemas.openxmlformats.org/officeDocument/2006/relationships/image" Target="../media/image4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8.xml"/><Relationship Id="rId3" Type="http://schemas.openxmlformats.org/officeDocument/2006/relationships/image" Target="../media/image8.png"/><Relationship Id="rId4" Type="http://schemas.openxmlformats.org/officeDocument/2006/relationships/image" Target="../media/image5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9.xml"/><Relationship Id="rId3" Type="http://schemas.openxmlformats.org/officeDocument/2006/relationships/image" Target="../media/image43.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ctrTitle"/>
          </p:nvPr>
        </p:nvSpPr>
        <p:spPr>
          <a:xfrm>
            <a:off x="955350" y="2971638"/>
            <a:ext cx="7178400" cy="87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Introduction to Statistics</a:t>
            </a:r>
            <a:endParaRPr/>
          </a:p>
        </p:txBody>
      </p:sp>
      <p:sp>
        <p:nvSpPr>
          <p:cNvPr id="95" name="Google Shape;95;p15"/>
          <p:cNvSpPr txBox="1"/>
          <p:nvPr>
            <p:ph type="ctrTitle"/>
          </p:nvPr>
        </p:nvSpPr>
        <p:spPr>
          <a:xfrm>
            <a:off x="955350" y="1292863"/>
            <a:ext cx="7233300" cy="164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800"/>
              <a:t>Theory of Estimation and Hypothesis Testing</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2" type="body"/>
          </p:nvPr>
        </p:nvSpPr>
        <p:spPr>
          <a:xfrm>
            <a:off x="422025" y="1571700"/>
            <a:ext cx="8386500" cy="353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a:solidFill>
                  <a:schemeClr val="dk1"/>
                </a:solidFill>
              </a:rPr>
              <a:t>The sample estimate is considered to be the point estimate of the population parameter</a:t>
            </a:r>
            <a:endParaRPr>
              <a:solidFill>
                <a:schemeClr val="dk1"/>
              </a:solidFill>
            </a:endParaRPr>
          </a:p>
          <a:p>
            <a:pPr indent="-330200" lvl="0" marL="457200" rtl="0" algn="l">
              <a:lnSpc>
                <a:spcPct val="100000"/>
              </a:lnSpc>
              <a:spcBef>
                <a:spcPts val="3000"/>
              </a:spcBef>
              <a:spcAft>
                <a:spcPts val="0"/>
              </a:spcAft>
              <a:buClr>
                <a:schemeClr val="dk1"/>
              </a:buClr>
              <a:buSzPts val="1600"/>
              <a:buChar char="●"/>
            </a:pPr>
            <a:r>
              <a:rPr lang="en-GB">
                <a:solidFill>
                  <a:schemeClr val="dk1"/>
                </a:solidFill>
              </a:rPr>
              <a:t>If population parameters are not known they are estimated from the sample</a:t>
            </a:r>
            <a:endParaRPr>
              <a:solidFill>
                <a:schemeClr val="dk1"/>
              </a:solidFill>
            </a:endParaRPr>
          </a:p>
          <a:p>
            <a:pPr indent="-330200" lvl="0" marL="457200" rtl="0" algn="l">
              <a:lnSpc>
                <a:spcPct val="100000"/>
              </a:lnSpc>
              <a:spcBef>
                <a:spcPts val="3000"/>
              </a:spcBef>
              <a:spcAft>
                <a:spcPts val="0"/>
              </a:spcAft>
              <a:buClr>
                <a:schemeClr val="dk1"/>
              </a:buClr>
              <a:buSzPts val="1600"/>
              <a:buChar char="●"/>
            </a:pPr>
            <a:r>
              <a:rPr lang="en-GB">
                <a:solidFill>
                  <a:schemeClr val="dk1"/>
                </a:solidFill>
              </a:rPr>
              <a:t>The point estimate of </a:t>
            </a:r>
            <a:endParaRPr>
              <a:solidFill>
                <a:schemeClr val="dk1"/>
              </a:solidFill>
            </a:endParaRPr>
          </a:p>
          <a:p>
            <a:pPr indent="-317500" lvl="1" marL="914400" rtl="0" algn="l">
              <a:lnSpc>
                <a:spcPct val="100000"/>
              </a:lnSpc>
              <a:spcBef>
                <a:spcPts val="1500"/>
              </a:spcBef>
              <a:spcAft>
                <a:spcPts val="0"/>
              </a:spcAft>
              <a:buClr>
                <a:schemeClr val="dk1"/>
              </a:buClr>
              <a:buSzPts val="1400"/>
              <a:buChar char="○"/>
            </a:pPr>
            <a:r>
              <a:rPr lang="en-GB">
                <a:solidFill>
                  <a:schemeClr val="dk1"/>
                </a:solidFill>
              </a:rPr>
              <a:t>population mean (    ) is sample mean (µ)</a:t>
            </a:r>
            <a:endParaRPr>
              <a:solidFill>
                <a:schemeClr val="dk1"/>
              </a:solidFill>
            </a:endParaRPr>
          </a:p>
          <a:p>
            <a:pPr indent="-317500" lvl="1" marL="914400" rtl="0" algn="l">
              <a:lnSpc>
                <a:spcPct val="100000"/>
              </a:lnSpc>
              <a:spcBef>
                <a:spcPts val="1500"/>
              </a:spcBef>
              <a:spcAft>
                <a:spcPts val="0"/>
              </a:spcAft>
              <a:buClr>
                <a:schemeClr val="dk1"/>
              </a:buClr>
              <a:buSzPts val="1400"/>
              <a:buChar char="○"/>
            </a:pPr>
            <a:r>
              <a:rPr lang="en-GB">
                <a:solidFill>
                  <a:schemeClr val="dk1"/>
                </a:solidFill>
              </a:rPr>
              <a:t>population variance (σ) is sample variance s</a:t>
            </a:r>
            <a:r>
              <a:rPr baseline="30000" lang="en-GB">
                <a:solidFill>
                  <a:schemeClr val="dk1"/>
                </a:solidFill>
              </a:rPr>
              <a:t>2</a:t>
            </a:r>
            <a:endParaRPr baseline="30000">
              <a:solidFill>
                <a:schemeClr val="dk1"/>
              </a:solidFill>
            </a:endParaRPr>
          </a:p>
          <a:p>
            <a:pPr indent="-317500" lvl="1" marL="914400" rtl="0" algn="l">
              <a:lnSpc>
                <a:spcPct val="100000"/>
              </a:lnSpc>
              <a:spcBef>
                <a:spcPts val="1500"/>
              </a:spcBef>
              <a:spcAft>
                <a:spcPts val="1500"/>
              </a:spcAft>
              <a:buClr>
                <a:schemeClr val="dk1"/>
              </a:buClr>
              <a:buSzPts val="1400"/>
              <a:buChar char="○"/>
            </a:pPr>
            <a:r>
              <a:rPr lang="en-GB">
                <a:solidFill>
                  <a:schemeClr val="dk1"/>
                </a:solidFill>
              </a:rPr>
              <a:t>Population proportion (P) is sample proportion (p)</a:t>
            </a:r>
            <a:endParaRPr>
              <a:solidFill>
                <a:schemeClr val="dk1"/>
              </a:solidFill>
            </a:endParaRPr>
          </a:p>
        </p:txBody>
      </p:sp>
      <p:sp>
        <p:nvSpPr>
          <p:cNvPr id="167" name="Google Shape;167;p2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Point estimation</a:t>
            </a:r>
            <a:endParaRPr/>
          </a:p>
        </p:txBody>
      </p:sp>
      <p:pic>
        <p:nvPicPr>
          <p:cNvPr descr="\bar X \pm z_{\alpha/2} \frac{\sigma}{\sqrt{n}}" id="168" name="Google Shape;168;p24" title="MathEquation,#000000"/>
          <p:cNvPicPr preferRelativeResize="0"/>
          <p:nvPr/>
        </p:nvPicPr>
        <p:blipFill rotWithShape="1">
          <a:blip r:embed="rId3">
            <a:alphaModFix/>
          </a:blip>
          <a:srcRect b="37146" l="0" r="81345" t="0"/>
          <a:stretch/>
        </p:blipFill>
        <p:spPr>
          <a:xfrm>
            <a:off x="2882675" y="3618800"/>
            <a:ext cx="185550" cy="2031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4"/>
          <p:cNvSpPr txBox="1"/>
          <p:nvPr>
            <p:ph idx="2" type="body"/>
          </p:nvPr>
        </p:nvSpPr>
        <p:spPr>
          <a:xfrm>
            <a:off x="422025" y="15717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solution: </a:t>
            </a:r>
            <a:r>
              <a:rPr lang="en-GB" sz="1500">
                <a:solidFill>
                  <a:schemeClr val="dk1"/>
                </a:solidFill>
              </a:rPr>
              <a:t>Calculate </a:t>
            </a:r>
            <a:r>
              <a:rPr lang="en-GB" sz="1600">
                <a:solidFill>
                  <a:schemeClr val="dk1"/>
                </a:solidFill>
              </a:rPr>
              <a:t>p-value</a:t>
            </a:r>
            <a:endParaRPr sz="1600">
              <a:solidFill>
                <a:schemeClr val="dk1"/>
              </a:solidFill>
            </a:endParaRPr>
          </a:p>
        </p:txBody>
      </p:sp>
      <p:sp>
        <p:nvSpPr>
          <p:cNvPr id="864" name="Google Shape;864;p114"/>
          <p:cNvSpPr txBox="1"/>
          <p:nvPr>
            <p:ph idx="2" type="body"/>
          </p:nvPr>
        </p:nvSpPr>
        <p:spPr>
          <a:xfrm>
            <a:off x="422025" y="39339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chemeClr val="dk1"/>
                </a:solidFill>
              </a:rPr>
              <a:t>Since p-value &lt; 0.05, we reject H</a:t>
            </a:r>
            <a:r>
              <a:rPr baseline="-25000" lang="en-GB" sz="1600">
                <a:solidFill>
                  <a:schemeClr val="dk1"/>
                </a:solidFill>
              </a:rPr>
              <a:t>0</a:t>
            </a:r>
            <a:r>
              <a:rPr lang="en-GB" sz="1600">
                <a:solidFill>
                  <a:schemeClr val="dk1"/>
                </a:solidFill>
              </a:rPr>
              <a:t>.</a:t>
            </a:r>
            <a:endParaRPr sz="1600">
              <a:solidFill>
                <a:schemeClr val="dk1"/>
              </a:solidFill>
            </a:endParaRPr>
          </a:p>
        </p:txBody>
      </p:sp>
      <p:sp>
        <p:nvSpPr>
          <p:cNvPr id="865" name="Google Shape;865;p114"/>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Right</a:t>
            </a:r>
            <a:r>
              <a:rPr lang="en-GB">
                <a:solidFill>
                  <a:schemeClr val="dk1"/>
                </a:solidFill>
              </a:rPr>
              <a:t> tailed test</a:t>
            </a:r>
            <a:endParaRPr/>
          </a:p>
        </p:txBody>
      </p:sp>
      <p:pic>
        <p:nvPicPr>
          <p:cNvPr id="866" name="Google Shape;866;p114"/>
          <p:cNvPicPr preferRelativeResize="0"/>
          <p:nvPr/>
        </p:nvPicPr>
        <p:blipFill rotWithShape="1">
          <a:blip r:embed="rId3">
            <a:alphaModFix/>
          </a:blip>
          <a:srcRect b="0" l="0" r="49596" t="0"/>
          <a:stretch/>
        </p:blipFill>
        <p:spPr>
          <a:xfrm>
            <a:off x="2344338" y="2402338"/>
            <a:ext cx="4455327" cy="1143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1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872" name="Google Shape;872;p115"/>
          <p:cNvSpPr txBox="1"/>
          <p:nvPr/>
        </p:nvSpPr>
        <p:spPr>
          <a:xfrm>
            <a:off x="261300" y="1571700"/>
            <a:ext cx="8482800" cy="326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venir"/>
              <a:buChar char="●"/>
            </a:pPr>
            <a:r>
              <a:rPr lang="en-GB" sz="1600">
                <a:latin typeface="Avenir"/>
                <a:ea typeface="Avenir"/>
                <a:cs typeface="Avenir"/>
                <a:sym typeface="Avenir"/>
              </a:rPr>
              <a:t>The Z test can be used if the sample data is drawn from a normally distributed population</a:t>
            </a:r>
            <a:endParaRPr sz="1600">
              <a:latin typeface="Avenir"/>
              <a:ea typeface="Avenir"/>
              <a:cs typeface="Avenir"/>
              <a:sym typeface="Avenir"/>
            </a:endParaRPr>
          </a:p>
          <a:p>
            <a:pPr indent="-330200" lvl="0" marL="457200" rtl="0" algn="l">
              <a:spcBef>
                <a:spcPts val="1800"/>
              </a:spcBef>
              <a:spcAft>
                <a:spcPts val="0"/>
              </a:spcAft>
              <a:buSzPts val="1600"/>
              <a:buFont typeface="Avenir"/>
              <a:buChar char="●"/>
            </a:pPr>
            <a:r>
              <a:rPr lang="en-GB" sz="1600">
                <a:latin typeface="Avenir"/>
                <a:ea typeface="Avenir"/>
                <a:cs typeface="Avenir"/>
                <a:sym typeface="Avenir"/>
              </a:rPr>
              <a:t>The normality of the dataset can be checked using Shapiro-Wilk test</a:t>
            </a:r>
            <a:endParaRPr sz="1600">
              <a:latin typeface="Avenir"/>
              <a:ea typeface="Avenir"/>
              <a:cs typeface="Avenir"/>
              <a:sym typeface="Avenir"/>
            </a:endParaRPr>
          </a:p>
          <a:p>
            <a:pPr indent="-330200" lvl="0" marL="457200" rtl="0" algn="l">
              <a:spcBef>
                <a:spcPts val="1800"/>
              </a:spcBef>
              <a:spcAft>
                <a:spcPts val="0"/>
              </a:spcAft>
              <a:buSzPts val="1600"/>
              <a:buFont typeface="Avenir"/>
              <a:buChar char="●"/>
            </a:pPr>
            <a:r>
              <a:rPr lang="en-GB" sz="1600">
                <a:latin typeface="Avenir"/>
                <a:ea typeface="Avenir"/>
                <a:cs typeface="Avenir"/>
                <a:sym typeface="Avenir"/>
              </a:rPr>
              <a:t>Two tailed as well as one tailed (left/ right) Z test can be performed</a:t>
            </a:r>
            <a:endParaRPr sz="1600">
              <a:latin typeface="Avenir"/>
              <a:ea typeface="Avenir"/>
              <a:cs typeface="Avenir"/>
              <a:sym typeface="Avenir"/>
            </a:endParaRPr>
          </a:p>
          <a:p>
            <a:pPr indent="-330200" lvl="0" marL="457200" rtl="0" algn="l">
              <a:spcBef>
                <a:spcPts val="1800"/>
              </a:spcBef>
              <a:spcAft>
                <a:spcPts val="0"/>
              </a:spcAft>
              <a:buSzPts val="1600"/>
              <a:buFont typeface="Avenir"/>
              <a:buChar char="●"/>
            </a:pPr>
            <a:r>
              <a:rPr lang="en-GB" sz="1600">
                <a:latin typeface="Avenir"/>
                <a:ea typeface="Avenir"/>
                <a:cs typeface="Avenir"/>
                <a:sym typeface="Avenir"/>
              </a:rPr>
              <a:t>The test statistic for the Z test follows normal distribution under the null hypothesis</a:t>
            </a:r>
            <a:endParaRPr sz="1600">
              <a:latin typeface="Avenir"/>
              <a:ea typeface="Avenir"/>
              <a:cs typeface="Avenir"/>
              <a:sym typeface="Avenir"/>
            </a:endParaRPr>
          </a:p>
          <a:p>
            <a:pPr indent="-330200" lvl="0" marL="457200" rtl="0" algn="l">
              <a:spcBef>
                <a:spcPts val="1800"/>
              </a:spcBef>
              <a:spcAft>
                <a:spcPts val="1800"/>
              </a:spcAft>
              <a:buSzPts val="1600"/>
              <a:buFont typeface="Avenir"/>
              <a:buChar char="●"/>
            </a:pPr>
            <a:r>
              <a:rPr lang="en-GB" sz="1600">
                <a:latin typeface="Avenir"/>
                <a:ea typeface="Avenir"/>
                <a:cs typeface="Avenir"/>
                <a:sym typeface="Avenir"/>
              </a:rPr>
              <a:t>The test statistic, p-value and confidence interval can be used to analyze the significance of the test</a:t>
            </a:r>
            <a:endParaRPr sz="1600">
              <a:latin typeface="Avenir"/>
              <a:ea typeface="Avenir"/>
              <a:cs typeface="Avenir"/>
              <a:sym typeface="Aveni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Errors in Hypothesis Testing</a:t>
            </a:r>
            <a:endParaRPr/>
          </a:p>
        </p:txBody>
      </p:sp>
      <p:sp>
        <p:nvSpPr>
          <p:cNvPr id="878" name="Google Shape;878;p116"/>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7"/>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Probability of committing an error</a:t>
            </a:r>
            <a:endParaRPr/>
          </a:p>
        </p:txBody>
      </p:sp>
      <p:sp>
        <p:nvSpPr>
          <p:cNvPr id="884" name="Google Shape;884;p117"/>
          <p:cNvSpPr txBox="1"/>
          <p:nvPr>
            <p:ph idx="2" type="body"/>
          </p:nvPr>
        </p:nvSpPr>
        <p:spPr>
          <a:xfrm>
            <a:off x="422025" y="1571700"/>
            <a:ext cx="8413200" cy="3175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P(Type I error) is the probability of wrongly rejecting a true null hypothesis</a:t>
            </a:r>
            <a:endParaRPr/>
          </a:p>
          <a:p>
            <a:pPr indent="-330200" lvl="0" marL="457200" rtl="0" algn="l">
              <a:lnSpc>
                <a:spcPct val="100000"/>
              </a:lnSpc>
              <a:spcBef>
                <a:spcPts val="3000"/>
              </a:spcBef>
              <a:spcAft>
                <a:spcPts val="0"/>
              </a:spcAft>
              <a:buSzPts val="1600"/>
              <a:buChar char="●"/>
            </a:pPr>
            <a:r>
              <a:rPr lang="en-GB"/>
              <a:t>It is the level of significance (α) set for the hypothesis</a:t>
            </a:r>
            <a:endParaRPr/>
          </a:p>
          <a:p>
            <a:pPr indent="-330200" lvl="0" marL="457200" rtl="0" algn="l">
              <a:lnSpc>
                <a:spcPct val="100000"/>
              </a:lnSpc>
              <a:spcBef>
                <a:spcPts val="3000"/>
              </a:spcBef>
              <a:spcAft>
                <a:spcPts val="0"/>
              </a:spcAft>
              <a:buSzPts val="1600"/>
              <a:buChar char="●"/>
            </a:pPr>
            <a:r>
              <a:rPr lang="en-GB"/>
              <a:t>An </a:t>
            </a:r>
            <a:r>
              <a:rPr lang="en-GB">
                <a:solidFill>
                  <a:schemeClr val="dk1"/>
                </a:solidFill>
              </a:rPr>
              <a:t>α of 0.05 suggests that one is willing to accept a 5% chance that you reject a true null hypothesis</a:t>
            </a:r>
            <a:endParaRPr>
              <a:solidFill>
                <a:schemeClr val="dk1"/>
              </a:solidFill>
            </a:endParaRPr>
          </a:p>
          <a:p>
            <a:pPr indent="-330200" lvl="0" marL="457200" rtl="0" algn="l">
              <a:lnSpc>
                <a:spcPct val="100000"/>
              </a:lnSpc>
              <a:spcBef>
                <a:spcPts val="3000"/>
              </a:spcBef>
              <a:spcAft>
                <a:spcPts val="3000"/>
              </a:spcAft>
              <a:buSzPts val="1600"/>
              <a:buChar char="●"/>
            </a:pPr>
            <a:r>
              <a:rPr lang="en-GB">
                <a:solidFill>
                  <a:schemeClr val="dk1"/>
                </a:solidFill>
              </a:rPr>
              <a:t>In order to lower this risk, set a lower α. However, it will be more difficult to reject the false null hypothesis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18"/>
          <p:cNvSpPr txBox="1"/>
          <p:nvPr>
            <p:ph type="title"/>
          </p:nvPr>
        </p:nvSpPr>
        <p:spPr>
          <a:xfrm>
            <a:off x="422025" y="486300"/>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Error in hypothesis testing</a:t>
            </a:r>
            <a:endParaRPr/>
          </a:p>
        </p:txBody>
      </p:sp>
      <p:graphicFrame>
        <p:nvGraphicFramePr>
          <p:cNvPr id="890" name="Google Shape;890;p118"/>
          <p:cNvGraphicFramePr/>
          <p:nvPr/>
        </p:nvGraphicFramePr>
        <p:xfrm>
          <a:off x="1039200" y="1397575"/>
          <a:ext cx="3000000" cy="3000000"/>
        </p:xfrm>
        <a:graphic>
          <a:graphicData uri="http://schemas.openxmlformats.org/drawingml/2006/table">
            <a:tbl>
              <a:tblPr>
                <a:noFill/>
                <a:tableStyleId>{65965AB5-D4C1-40D1-A1C3-6FC95AC935A1}</a:tableStyleId>
              </a:tblPr>
              <a:tblGrid>
                <a:gridCol w="1000650"/>
                <a:gridCol w="1306125"/>
                <a:gridCol w="2313375"/>
                <a:gridCol w="2445450"/>
              </a:tblGrid>
              <a:tr h="514650">
                <a:tc>
                  <a:txBody>
                    <a:bodyPr/>
                    <a:lstStyle/>
                    <a:p>
                      <a:pPr indent="0" lvl="0" marL="0" rtl="0" algn="ctr">
                        <a:spcBef>
                          <a:spcPts val="0"/>
                        </a:spcBef>
                        <a:spcAft>
                          <a:spcPts val="0"/>
                        </a:spcAft>
                        <a:buNone/>
                      </a:pPr>
                      <a:r>
                        <a:t/>
                      </a:r>
                      <a:endParaRPr sz="1600">
                        <a:latin typeface="Avenir"/>
                        <a:ea typeface="Avenir"/>
                        <a:cs typeface="Avenir"/>
                        <a:sym typeface="Aveni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latin typeface="Avenir"/>
                        <a:ea typeface="Avenir"/>
                        <a:cs typeface="Avenir"/>
                        <a:sym typeface="Aveni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rtl="0" algn="ctr">
                        <a:spcBef>
                          <a:spcPts val="0"/>
                        </a:spcBef>
                        <a:spcAft>
                          <a:spcPts val="0"/>
                        </a:spcAft>
                        <a:buClr>
                          <a:schemeClr val="dk1"/>
                        </a:buClr>
                        <a:buSzPts val="1100"/>
                        <a:buFont typeface="Arial"/>
                        <a:buNone/>
                      </a:pPr>
                      <a:r>
                        <a:rPr lang="en-GB" sz="1600">
                          <a:solidFill>
                            <a:schemeClr val="dk1"/>
                          </a:solidFill>
                          <a:latin typeface="Avenir"/>
                          <a:ea typeface="Avenir"/>
                          <a:cs typeface="Avenir"/>
                          <a:sym typeface="Avenir"/>
                        </a:rPr>
                        <a:t>Test Decision</a:t>
                      </a:r>
                      <a:endParaRPr sz="16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r>
              <a:tr h="514650">
                <a:tc>
                  <a:txBody>
                    <a:bodyPr/>
                    <a:lstStyle/>
                    <a:p>
                      <a:pPr indent="0" lvl="0" marL="0" rtl="0" algn="ctr">
                        <a:spcBef>
                          <a:spcPts val="0"/>
                        </a:spcBef>
                        <a:spcAft>
                          <a:spcPts val="0"/>
                        </a:spcAft>
                        <a:buNone/>
                      </a:pPr>
                      <a:r>
                        <a:t/>
                      </a:r>
                      <a:endParaRPr sz="1600">
                        <a:latin typeface="Avenir"/>
                        <a:ea typeface="Avenir"/>
                        <a:cs typeface="Avenir"/>
                        <a:sym typeface="Aveni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600">
                        <a:latin typeface="Avenir"/>
                        <a:ea typeface="Avenir"/>
                        <a:cs typeface="Avenir"/>
                        <a:sym typeface="Aveni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600">
                          <a:latin typeface="Avenir"/>
                          <a:ea typeface="Avenir"/>
                          <a:cs typeface="Avenir"/>
                          <a:sym typeface="Avenir"/>
                        </a:rPr>
                        <a:t>Reject </a:t>
                      </a:r>
                      <a:r>
                        <a:rPr lang="en-GB" sz="1600">
                          <a:solidFill>
                            <a:schemeClr val="dk1"/>
                          </a:solidFill>
                          <a:latin typeface="Avenir"/>
                          <a:ea typeface="Avenir"/>
                          <a:cs typeface="Avenir"/>
                          <a:sym typeface="Avenir"/>
                        </a:rPr>
                        <a:t>H</a:t>
                      </a:r>
                      <a:r>
                        <a:rPr baseline="-25000" lang="en-GB" sz="1600">
                          <a:solidFill>
                            <a:schemeClr val="dk1"/>
                          </a:solidFill>
                          <a:latin typeface="Avenir"/>
                          <a:ea typeface="Avenir"/>
                          <a:cs typeface="Avenir"/>
                          <a:sym typeface="Avenir"/>
                        </a:rPr>
                        <a:t>0</a:t>
                      </a:r>
                      <a:endParaRPr sz="16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sz="1600">
                          <a:latin typeface="Avenir"/>
                          <a:ea typeface="Avenir"/>
                          <a:cs typeface="Avenir"/>
                          <a:sym typeface="Avenir"/>
                        </a:rPr>
                        <a:t>Accept </a:t>
                      </a:r>
                      <a:r>
                        <a:rPr lang="en-GB" sz="1600">
                          <a:solidFill>
                            <a:schemeClr val="dk1"/>
                          </a:solidFill>
                          <a:latin typeface="Avenir"/>
                          <a:ea typeface="Avenir"/>
                          <a:cs typeface="Avenir"/>
                          <a:sym typeface="Avenir"/>
                        </a:rPr>
                        <a:t>H</a:t>
                      </a:r>
                      <a:r>
                        <a:rPr baseline="-25000" lang="en-GB" sz="1600">
                          <a:solidFill>
                            <a:schemeClr val="dk1"/>
                          </a:solidFill>
                          <a:latin typeface="Avenir"/>
                          <a:ea typeface="Avenir"/>
                          <a:cs typeface="Avenir"/>
                          <a:sym typeface="Avenir"/>
                        </a:rPr>
                        <a:t>0</a:t>
                      </a:r>
                      <a:endParaRPr sz="16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810725">
                <a:tc rowSpan="2">
                  <a:txBody>
                    <a:bodyPr/>
                    <a:lstStyle/>
                    <a:p>
                      <a:pPr indent="0" lvl="0" marL="0" rtl="0" algn="ctr">
                        <a:spcBef>
                          <a:spcPts val="0"/>
                        </a:spcBef>
                        <a:spcAft>
                          <a:spcPts val="0"/>
                        </a:spcAft>
                        <a:buNone/>
                      </a:pPr>
                      <a:r>
                        <a:rPr lang="en-GB" sz="1600">
                          <a:latin typeface="Avenir"/>
                          <a:ea typeface="Avenir"/>
                          <a:cs typeface="Avenir"/>
                          <a:sym typeface="Avenir"/>
                        </a:rPr>
                        <a:t>Actual Situation</a:t>
                      </a:r>
                      <a:endParaRPr sz="16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chemeClr val="dk1"/>
                        </a:buClr>
                        <a:buSzPts val="1100"/>
                        <a:buFont typeface="Arial"/>
                        <a:buNone/>
                      </a:pPr>
                      <a:r>
                        <a:rPr lang="en-GB" sz="1600">
                          <a:solidFill>
                            <a:schemeClr val="dk1"/>
                          </a:solidFill>
                          <a:latin typeface="Avenir"/>
                          <a:ea typeface="Avenir"/>
                          <a:cs typeface="Avenir"/>
                          <a:sym typeface="Avenir"/>
                        </a:rPr>
                        <a:t>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is True</a:t>
                      </a:r>
                      <a:endParaRPr baseline="-25000" sz="16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sz="1600">
                          <a:solidFill>
                            <a:srgbClr val="FF0000"/>
                          </a:solidFill>
                          <a:latin typeface="Avenir"/>
                          <a:ea typeface="Avenir"/>
                          <a:cs typeface="Avenir"/>
                          <a:sym typeface="Avenir"/>
                        </a:rPr>
                        <a:t>Type I error</a:t>
                      </a:r>
                      <a:endParaRPr>
                        <a:solidFill>
                          <a:srgbClr val="FF0000"/>
                        </a:solidFill>
                        <a:latin typeface="Avenir"/>
                        <a:ea typeface="Avenir"/>
                        <a:cs typeface="Avenir"/>
                        <a:sym typeface="Avenir"/>
                      </a:endParaRPr>
                    </a:p>
                    <a:p>
                      <a:pPr indent="0" lvl="0" marL="0" rtl="0" algn="ctr">
                        <a:spcBef>
                          <a:spcPts val="0"/>
                        </a:spcBef>
                        <a:spcAft>
                          <a:spcPts val="0"/>
                        </a:spcAft>
                        <a:buNone/>
                      </a:pPr>
                      <a:r>
                        <a:rPr lang="en-GB" sz="1600">
                          <a:solidFill>
                            <a:schemeClr val="dk1"/>
                          </a:solidFill>
                          <a:latin typeface="Avenir"/>
                          <a:ea typeface="Avenir"/>
                          <a:cs typeface="Avenir"/>
                          <a:sym typeface="Avenir"/>
                        </a:rPr>
                        <a:t> </a:t>
                      </a:r>
                      <a:endParaRPr sz="1600">
                        <a:solidFill>
                          <a:schemeClr val="dk1"/>
                        </a:solidFill>
                        <a:latin typeface="Avenir"/>
                        <a:ea typeface="Avenir"/>
                        <a:cs typeface="Avenir"/>
                        <a:sym typeface="Avenir"/>
                      </a:endParaRPr>
                    </a:p>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Wrongly reject true H</a:t>
                      </a:r>
                      <a:r>
                        <a:rPr baseline="-25000" lang="en-GB">
                          <a:solidFill>
                            <a:schemeClr val="dk1"/>
                          </a:solidFill>
                          <a:latin typeface="Avenir"/>
                          <a:ea typeface="Avenir"/>
                          <a:cs typeface="Avenir"/>
                          <a:sym typeface="Avenir"/>
                        </a:rPr>
                        <a:t>0</a:t>
                      </a:r>
                      <a:endParaRPr baseline="-25000">
                        <a:solidFill>
                          <a:schemeClr val="dk1"/>
                        </a:solidFill>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rgbClr val="38761D"/>
                          </a:solidFill>
                          <a:latin typeface="Avenir"/>
                          <a:ea typeface="Avenir"/>
                          <a:cs typeface="Avenir"/>
                          <a:sym typeface="Avenir"/>
                        </a:rPr>
                        <a:t>Correct Conclusion</a:t>
                      </a:r>
                      <a:endParaRPr sz="1600">
                        <a:solidFill>
                          <a:srgbClr val="38761D"/>
                        </a:solidFill>
                        <a:latin typeface="Avenir"/>
                        <a:ea typeface="Avenir"/>
                        <a:cs typeface="Avenir"/>
                        <a:sym typeface="Avenir"/>
                      </a:endParaRPr>
                    </a:p>
                    <a:p>
                      <a:pPr indent="0" lvl="0" marL="0" rtl="0" algn="ctr">
                        <a:spcBef>
                          <a:spcPts val="0"/>
                        </a:spcBef>
                        <a:spcAft>
                          <a:spcPts val="0"/>
                        </a:spcAft>
                        <a:buNone/>
                      </a:pPr>
                      <a:r>
                        <a:t/>
                      </a:r>
                      <a:endParaRPr>
                        <a:solidFill>
                          <a:schemeClr val="dk1"/>
                        </a:solidFill>
                        <a:latin typeface="Avenir"/>
                        <a:ea typeface="Avenir"/>
                        <a:cs typeface="Avenir"/>
                        <a:sym typeface="Avenir"/>
                      </a:endParaRPr>
                    </a:p>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Correctly accept true H</a:t>
                      </a:r>
                      <a:r>
                        <a:rPr baseline="-25000" lang="en-GB">
                          <a:solidFill>
                            <a:schemeClr val="dk1"/>
                          </a:solidFill>
                          <a:latin typeface="Avenir"/>
                          <a:ea typeface="Avenir"/>
                          <a:cs typeface="Avenir"/>
                          <a:sym typeface="Avenir"/>
                        </a:rPr>
                        <a:t>0</a:t>
                      </a:r>
                      <a:endParaRPr baseline="-25000">
                        <a:solidFill>
                          <a:schemeClr val="dk1"/>
                        </a:solidFill>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0725">
                <a:tc vMerge="1"/>
                <a:tc>
                  <a:txBody>
                    <a:bodyPr/>
                    <a:lstStyle/>
                    <a:p>
                      <a:pPr indent="0" lvl="0" marL="0" rtl="0" algn="ctr">
                        <a:spcBef>
                          <a:spcPts val="0"/>
                        </a:spcBef>
                        <a:spcAft>
                          <a:spcPts val="0"/>
                        </a:spcAft>
                        <a:buClr>
                          <a:schemeClr val="dk1"/>
                        </a:buClr>
                        <a:buSzPts val="1100"/>
                        <a:buFont typeface="Arial"/>
                        <a:buNone/>
                      </a:pPr>
                      <a:r>
                        <a:rPr lang="en-GB" sz="1600">
                          <a:solidFill>
                            <a:schemeClr val="dk1"/>
                          </a:solidFill>
                          <a:latin typeface="Avenir"/>
                          <a:ea typeface="Avenir"/>
                          <a:cs typeface="Avenir"/>
                          <a:sym typeface="Avenir"/>
                        </a:rPr>
                        <a:t>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is False</a:t>
                      </a:r>
                      <a:endParaRPr baseline="-25000" sz="16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chemeClr val="dk1"/>
                        </a:buClr>
                        <a:buSzPts val="1100"/>
                        <a:buFont typeface="Arial"/>
                        <a:buNone/>
                      </a:pPr>
                      <a:r>
                        <a:rPr lang="en-GB" sz="1600">
                          <a:solidFill>
                            <a:srgbClr val="38761D"/>
                          </a:solidFill>
                          <a:latin typeface="Avenir"/>
                          <a:ea typeface="Avenir"/>
                          <a:cs typeface="Avenir"/>
                          <a:sym typeface="Avenir"/>
                        </a:rPr>
                        <a:t>Correct Conclusion</a:t>
                      </a:r>
                      <a:endParaRPr sz="1600">
                        <a:solidFill>
                          <a:srgbClr val="38761D"/>
                        </a:solidFill>
                        <a:latin typeface="Avenir"/>
                        <a:ea typeface="Avenir"/>
                        <a:cs typeface="Avenir"/>
                        <a:sym typeface="Avenir"/>
                      </a:endParaRPr>
                    </a:p>
                    <a:p>
                      <a:pPr indent="0" lvl="0" marL="0" rtl="0" algn="ctr">
                        <a:spcBef>
                          <a:spcPts val="0"/>
                        </a:spcBef>
                        <a:spcAft>
                          <a:spcPts val="0"/>
                        </a:spcAft>
                        <a:buNone/>
                      </a:pPr>
                      <a:r>
                        <a:t/>
                      </a:r>
                      <a:endParaRPr>
                        <a:solidFill>
                          <a:schemeClr val="dk1"/>
                        </a:solidFill>
                        <a:latin typeface="Avenir"/>
                        <a:ea typeface="Avenir"/>
                        <a:cs typeface="Avenir"/>
                        <a:sym typeface="Avenir"/>
                      </a:endParaRPr>
                    </a:p>
                    <a:p>
                      <a:pPr indent="0" lvl="0" marL="0" rtl="0" algn="ctr">
                        <a:spcBef>
                          <a:spcPts val="0"/>
                        </a:spcBef>
                        <a:spcAft>
                          <a:spcPts val="0"/>
                        </a:spcAft>
                        <a:buNone/>
                      </a:pPr>
                      <a:r>
                        <a:rPr lang="en-GB">
                          <a:solidFill>
                            <a:schemeClr val="dk1"/>
                          </a:solidFill>
                          <a:latin typeface="Avenir"/>
                          <a:ea typeface="Avenir"/>
                          <a:cs typeface="Avenir"/>
                          <a:sym typeface="Avenir"/>
                        </a:rPr>
                        <a:t>Correctly reject false H</a:t>
                      </a:r>
                      <a:r>
                        <a:rPr baseline="-25000" lang="en-GB">
                          <a:solidFill>
                            <a:schemeClr val="dk1"/>
                          </a:solidFill>
                          <a:latin typeface="Avenir"/>
                          <a:ea typeface="Avenir"/>
                          <a:cs typeface="Avenir"/>
                          <a:sym typeface="Avenir"/>
                        </a:rPr>
                        <a:t>0</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rgbClr val="FF0000"/>
                          </a:solidFill>
                          <a:latin typeface="Avenir"/>
                          <a:ea typeface="Avenir"/>
                          <a:cs typeface="Avenir"/>
                          <a:sym typeface="Avenir"/>
                        </a:rPr>
                        <a:t>Type II error</a:t>
                      </a:r>
                      <a:endParaRPr>
                        <a:solidFill>
                          <a:srgbClr val="FF0000"/>
                        </a:solidFill>
                        <a:latin typeface="Avenir"/>
                        <a:ea typeface="Avenir"/>
                        <a:cs typeface="Avenir"/>
                        <a:sym typeface="Avenir"/>
                      </a:endParaRPr>
                    </a:p>
                    <a:p>
                      <a:pPr indent="0" lvl="0" marL="0" rtl="0" algn="ctr">
                        <a:spcBef>
                          <a:spcPts val="0"/>
                        </a:spcBef>
                        <a:spcAft>
                          <a:spcPts val="0"/>
                        </a:spcAft>
                        <a:buNone/>
                      </a:pPr>
                      <a:r>
                        <a:t/>
                      </a:r>
                      <a:endParaRPr sz="1600">
                        <a:solidFill>
                          <a:schemeClr val="dk1"/>
                        </a:solidFill>
                        <a:latin typeface="Avenir"/>
                        <a:ea typeface="Avenir"/>
                        <a:cs typeface="Avenir"/>
                        <a:sym typeface="Avenir"/>
                      </a:endParaRPr>
                    </a:p>
                    <a:p>
                      <a:pPr indent="0" lvl="0" marL="0" rtl="0" algn="ctr">
                        <a:spcBef>
                          <a:spcPts val="0"/>
                        </a:spcBef>
                        <a:spcAft>
                          <a:spcPts val="0"/>
                        </a:spcAft>
                        <a:buClr>
                          <a:schemeClr val="dk1"/>
                        </a:buClr>
                        <a:buSzPts val="1100"/>
                        <a:buFont typeface="Arial"/>
                        <a:buNone/>
                      </a:pPr>
                      <a:r>
                        <a:rPr lang="en-GB" sz="1600">
                          <a:solidFill>
                            <a:schemeClr val="dk1"/>
                          </a:solidFill>
                          <a:latin typeface="Avenir"/>
                          <a:ea typeface="Avenir"/>
                          <a:cs typeface="Avenir"/>
                          <a:sym typeface="Avenir"/>
                        </a:rPr>
                        <a:t> </a:t>
                      </a:r>
                      <a:r>
                        <a:rPr lang="en-GB">
                          <a:solidFill>
                            <a:schemeClr val="dk1"/>
                          </a:solidFill>
                          <a:latin typeface="Avenir"/>
                          <a:ea typeface="Avenir"/>
                          <a:cs typeface="Avenir"/>
                          <a:sym typeface="Avenir"/>
                        </a:rPr>
                        <a:t>Wrongly accept false H</a:t>
                      </a:r>
                      <a:r>
                        <a:rPr baseline="-25000" lang="en-GB">
                          <a:solidFill>
                            <a:schemeClr val="dk1"/>
                          </a:solidFill>
                          <a:latin typeface="Avenir"/>
                          <a:ea typeface="Avenir"/>
                          <a:cs typeface="Avenir"/>
                          <a:sym typeface="Avenir"/>
                        </a:rPr>
                        <a:t>0</a:t>
                      </a:r>
                      <a:endParaRPr>
                        <a:solidFill>
                          <a:srgbClr val="FF0000"/>
                        </a:solidFill>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19"/>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Probability of committing an error</a:t>
            </a:r>
            <a:endParaRPr/>
          </a:p>
        </p:txBody>
      </p:sp>
      <p:sp>
        <p:nvSpPr>
          <p:cNvPr id="896" name="Google Shape;896;p119"/>
          <p:cNvSpPr txBox="1"/>
          <p:nvPr>
            <p:ph idx="2" type="body"/>
          </p:nvPr>
        </p:nvSpPr>
        <p:spPr>
          <a:xfrm>
            <a:off x="422025" y="1571700"/>
            <a:ext cx="8279100" cy="2961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P(Type II error) is the probability of wrongly accepting a false null hypothesis</a:t>
            </a:r>
            <a:endParaRPr/>
          </a:p>
          <a:p>
            <a:pPr indent="-330200" lvl="0" marL="457200" rtl="0" algn="l">
              <a:lnSpc>
                <a:spcPct val="100000"/>
              </a:lnSpc>
              <a:spcBef>
                <a:spcPts val="2500"/>
              </a:spcBef>
              <a:spcAft>
                <a:spcPts val="0"/>
              </a:spcAft>
              <a:buSzPts val="1600"/>
              <a:buChar char="●"/>
            </a:pPr>
            <a:r>
              <a:rPr lang="en-GB"/>
              <a:t>Denoted by β</a:t>
            </a:r>
            <a:endParaRPr/>
          </a:p>
          <a:p>
            <a:pPr indent="-330200" lvl="0" marL="457200" rtl="0" algn="l">
              <a:lnSpc>
                <a:spcPct val="100000"/>
              </a:lnSpc>
              <a:spcBef>
                <a:spcPts val="2500"/>
              </a:spcBef>
              <a:spcAft>
                <a:spcPts val="0"/>
              </a:spcAft>
              <a:buSzPts val="1600"/>
              <a:buChar char="●"/>
            </a:pPr>
            <a:r>
              <a:rPr lang="en-GB"/>
              <a:t>1 - </a:t>
            </a:r>
            <a:r>
              <a:rPr lang="en-GB">
                <a:solidFill>
                  <a:schemeClr val="dk1"/>
                </a:solidFill>
              </a:rPr>
              <a:t>β is the </a:t>
            </a:r>
            <a:r>
              <a:rPr lang="en-GB">
                <a:solidFill>
                  <a:srgbClr val="25AAE2"/>
                </a:solidFill>
              </a:rPr>
              <a:t>power of the test</a:t>
            </a:r>
            <a:r>
              <a:rPr lang="en-GB">
                <a:solidFill>
                  <a:schemeClr val="dk1"/>
                </a:solidFill>
              </a:rPr>
              <a:t>, i.e. correctly rejecting a false null hypothesis</a:t>
            </a:r>
            <a:endParaRPr>
              <a:solidFill>
                <a:schemeClr val="dk1"/>
              </a:solidFill>
            </a:endParaRPr>
          </a:p>
          <a:p>
            <a:pPr indent="-330200" lvl="0" marL="457200" rtl="0" algn="l">
              <a:lnSpc>
                <a:spcPct val="100000"/>
              </a:lnSpc>
              <a:spcBef>
                <a:spcPts val="2500"/>
              </a:spcBef>
              <a:spcAft>
                <a:spcPts val="0"/>
              </a:spcAft>
              <a:buSzPts val="1600"/>
              <a:buChar char="●"/>
            </a:pPr>
            <a:r>
              <a:rPr lang="en-GB">
                <a:solidFill>
                  <a:schemeClr val="dk1"/>
                </a:solidFill>
              </a:rPr>
              <a:t>In order to lower the risk of type II error, ensure the power of the test is high</a:t>
            </a:r>
            <a:endParaRPr>
              <a:solidFill>
                <a:schemeClr val="dk1"/>
              </a:solidFill>
            </a:endParaRPr>
          </a:p>
          <a:p>
            <a:pPr indent="-330200" lvl="0" marL="457200" rtl="0" algn="l">
              <a:lnSpc>
                <a:spcPct val="100000"/>
              </a:lnSpc>
              <a:spcBef>
                <a:spcPts val="2500"/>
              </a:spcBef>
              <a:spcAft>
                <a:spcPts val="0"/>
              </a:spcAft>
              <a:buClr>
                <a:schemeClr val="dk1"/>
              </a:buClr>
              <a:buSzPts val="1600"/>
              <a:buChar char="●"/>
            </a:pPr>
            <a:r>
              <a:rPr lang="en-GB">
                <a:solidFill>
                  <a:schemeClr val="dk1"/>
                </a:solidFill>
              </a:rPr>
              <a:t>In python, we </a:t>
            </a:r>
            <a:r>
              <a:rPr lang="en-GB">
                <a:solidFill>
                  <a:schemeClr val="dk1"/>
                </a:solidFill>
              </a:rPr>
              <a:t>calculate the power of a Z test using the </a:t>
            </a:r>
            <a:r>
              <a:rPr lang="en-GB">
                <a:solidFill>
                  <a:srgbClr val="25AAE2"/>
                </a:solidFill>
              </a:rPr>
              <a:t>‘power.zt_ind_solve_power()’ </a:t>
            </a:r>
            <a:r>
              <a:rPr lang="en-GB"/>
              <a:t>from statsmodels library</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20"/>
          <p:cNvSpPr txBox="1"/>
          <p:nvPr>
            <p:ph idx="2" type="body"/>
          </p:nvPr>
        </p:nvSpPr>
        <p:spPr>
          <a:xfrm>
            <a:off x="422025" y="2014475"/>
            <a:ext cx="7332900" cy="2150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GB">
                <a:solidFill>
                  <a:schemeClr val="dk1"/>
                </a:solidFill>
              </a:rPr>
              <a:t>Both errors cannot be controlled simultaneously</a:t>
            </a:r>
            <a:endParaRPr>
              <a:solidFill>
                <a:schemeClr val="dk1"/>
              </a:solidFill>
            </a:endParaRPr>
          </a:p>
          <a:p>
            <a:pPr indent="-342900" lvl="0" marL="457200" rtl="0" algn="l">
              <a:lnSpc>
                <a:spcPct val="100000"/>
              </a:lnSpc>
              <a:spcBef>
                <a:spcPts val="4000"/>
              </a:spcBef>
              <a:spcAft>
                <a:spcPts val="0"/>
              </a:spcAft>
              <a:buClr>
                <a:schemeClr val="dk1"/>
              </a:buClr>
              <a:buSzPts val="1800"/>
              <a:buChar char="●"/>
            </a:pPr>
            <a:r>
              <a:rPr lang="en-GB">
                <a:solidFill>
                  <a:schemeClr val="dk1"/>
                </a:solidFill>
              </a:rPr>
              <a:t>Fix one error and minimize the other</a:t>
            </a:r>
            <a:endParaRPr>
              <a:solidFill>
                <a:schemeClr val="dk1"/>
              </a:solidFill>
            </a:endParaRPr>
          </a:p>
          <a:p>
            <a:pPr indent="-342900" lvl="0" marL="457200" rtl="0" algn="l">
              <a:lnSpc>
                <a:spcPct val="100000"/>
              </a:lnSpc>
              <a:spcBef>
                <a:spcPts val="4000"/>
              </a:spcBef>
              <a:spcAft>
                <a:spcPts val="4000"/>
              </a:spcAft>
              <a:buClr>
                <a:schemeClr val="dk1"/>
              </a:buClr>
              <a:buSzPts val="1800"/>
              <a:buChar char="●"/>
            </a:pPr>
            <a:r>
              <a:rPr lang="en-GB">
                <a:solidFill>
                  <a:schemeClr val="dk1"/>
                </a:solidFill>
              </a:rPr>
              <a:t>Generally α is fixed and β is controlled</a:t>
            </a:r>
            <a:endParaRPr>
              <a:solidFill>
                <a:schemeClr val="dk1"/>
              </a:solidFill>
            </a:endParaRPr>
          </a:p>
        </p:txBody>
      </p:sp>
      <p:sp>
        <p:nvSpPr>
          <p:cNvPr id="902" name="Google Shape;902;p120"/>
          <p:cNvSpPr txBox="1"/>
          <p:nvPr>
            <p:ph idx="1" type="subTitle"/>
          </p:nvPr>
        </p:nvSpPr>
        <p:spPr>
          <a:xfrm>
            <a:off x="422025" y="974925"/>
            <a:ext cx="5341200" cy="47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Controlling the errors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1"/>
          <p:cNvSpPr txBox="1"/>
          <p:nvPr/>
        </p:nvSpPr>
        <p:spPr>
          <a:xfrm>
            <a:off x="0" y="2248350"/>
            <a:ext cx="9144000" cy="494400"/>
          </a:xfrm>
          <a:prstGeom prst="rect">
            <a:avLst/>
          </a:prstGeom>
          <a:noFill/>
          <a:ln>
            <a:noFill/>
          </a:ln>
        </p:spPr>
        <p:txBody>
          <a:bodyPr anchorCtr="0" anchor="t"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3000"/>
              <a:buFont typeface="Arial"/>
              <a:buNone/>
            </a:pPr>
            <a:r>
              <a:rPr b="0" i="0" lang="en-GB" sz="3000" u="none" cap="none" strike="noStrike">
                <a:latin typeface="Avenir"/>
                <a:ea typeface="Avenir"/>
                <a:cs typeface="Avenir"/>
                <a:sym typeface="Avenir"/>
              </a:rPr>
              <a:t>Thank You</a:t>
            </a:r>
            <a:endParaRPr b="0" i="0" sz="30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2" type="body"/>
          </p:nvPr>
        </p:nvSpPr>
        <p:spPr>
          <a:xfrm>
            <a:off x="422025" y="1571700"/>
            <a:ext cx="8386500" cy="2940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a:solidFill>
                  <a:schemeClr val="dk1"/>
                </a:solidFill>
              </a:rPr>
              <a:t>Sampling error is the absolute difference between the population parameter and its sample statistic (point estimate) </a:t>
            </a:r>
            <a:endParaRPr>
              <a:solidFill>
                <a:schemeClr val="dk1"/>
              </a:solidFill>
            </a:endParaRPr>
          </a:p>
          <a:p>
            <a:pPr indent="-330200" lvl="0" marL="457200" rtl="0" algn="l">
              <a:lnSpc>
                <a:spcPct val="100000"/>
              </a:lnSpc>
              <a:spcBef>
                <a:spcPts val="4000"/>
              </a:spcBef>
              <a:spcAft>
                <a:spcPts val="0"/>
              </a:spcAft>
              <a:buClr>
                <a:schemeClr val="dk1"/>
              </a:buClr>
              <a:buSzPts val="1600"/>
              <a:buChar char="●"/>
            </a:pPr>
            <a:r>
              <a:rPr lang="en-GB">
                <a:solidFill>
                  <a:schemeClr val="dk1"/>
                </a:solidFill>
                <a:highlight>
                  <a:srgbClr val="FFFFFF"/>
                </a:highlight>
              </a:rPr>
              <a:t>Since the entire population is not considered as the sample, the values of mean, median, quantiles, and so on calculated on sample differ from the actual population values.</a:t>
            </a:r>
            <a:endParaRPr>
              <a:solidFill>
                <a:schemeClr val="dk1"/>
              </a:solidFill>
              <a:highlight>
                <a:srgbClr val="FFFFFF"/>
              </a:highlight>
            </a:endParaRPr>
          </a:p>
          <a:p>
            <a:pPr indent="-330200" lvl="0" marL="457200" rtl="0" algn="l">
              <a:lnSpc>
                <a:spcPct val="100000"/>
              </a:lnSpc>
              <a:spcBef>
                <a:spcPts val="4000"/>
              </a:spcBef>
              <a:spcAft>
                <a:spcPts val="4000"/>
              </a:spcAft>
              <a:buClr>
                <a:schemeClr val="dk1"/>
              </a:buClr>
              <a:buSzPts val="1600"/>
              <a:buChar char="●"/>
            </a:pPr>
            <a:r>
              <a:rPr lang="en-GB">
                <a:solidFill>
                  <a:schemeClr val="dk1"/>
                </a:solidFill>
                <a:highlight>
                  <a:srgbClr val="FFFFFF"/>
                </a:highlight>
              </a:rPr>
              <a:t>In order to reduce sampling error increase the sample size </a:t>
            </a:r>
            <a:endParaRPr>
              <a:solidFill>
                <a:schemeClr val="dk1"/>
              </a:solidFill>
            </a:endParaRPr>
          </a:p>
        </p:txBody>
      </p:sp>
      <p:sp>
        <p:nvSpPr>
          <p:cNvPr id="174" name="Google Shape;174;p2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Sampling error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2" type="body"/>
          </p:nvPr>
        </p:nvSpPr>
        <p:spPr>
          <a:xfrm>
            <a:off x="422025" y="1571700"/>
            <a:ext cx="8406900" cy="27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The average temperature on a summer morning in Alaska is 55</a:t>
            </a:r>
            <a:r>
              <a:rPr baseline="30000" lang="en-GB">
                <a:solidFill>
                  <a:schemeClr val="dk1"/>
                </a:solidFill>
              </a:rPr>
              <a:t>o</a:t>
            </a:r>
            <a:r>
              <a:rPr lang="en-GB" sz="1600">
                <a:solidFill>
                  <a:schemeClr val="dk1"/>
                </a:solidFill>
              </a:rPr>
              <a:t>F. The research student of climate studies records the temperature for 15 summer mornings in </a:t>
            </a:r>
            <a:r>
              <a:rPr baseline="30000" lang="en-GB">
                <a:solidFill>
                  <a:schemeClr val="dk1"/>
                </a:solidFill>
              </a:rPr>
              <a:t>o</a:t>
            </a:r>
            <a:r>
              <a:rPr lang="en-GB" sz="1600">
                <a:solidFill>
                  <a:schemeClr val="dk1"/>
                </a:solidFill>
              </a:rPr>
              <a:t>F.  </a:t>
            </a:r>
            <a:endParaRPr sz="1600">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Data = [49.8, 52.3, 51, 56.9, 54.8, 63, 58.2, 54.1, 50.4, 49.2, 47, 51.3, 43.5, 56, 55]</a:t>
            </a:r>
            <a:endParaRPr sz="1600">
              <a:solidFill>
                <a:schemeClr val="dk1"/>
              </a:solidFill>
            </a:endParaRPr>
          </a:p>
          <a:p>
            <a:pPr indent="0" lvl="0" marL="0" rtl="0" algn="l">
              <a:spcBef>
                <a:spcPts val="2000"/>
              </a:spcBef>
              <a:spcAft>
                <a:spcPts val="1600"/>
              </a:spcAft>
              <a:buClr>
                <a:schemeClr val="dk1"/>
              </a:buClr>
              <a:buSzPts val="1100"/>
              <a:buFont typeface="Arial"/>
              <a:buNone/>
            </a:pPr>
            <a:r>
              <a:rPr lang="en-GB" sz="1600">
                <a:solidFill>
                  <a:schemeClr val="dk1"/>
                </a:solidFill>
              </a:rPr>
              <a:t>Find the sampling error for the average temperature. </a:t>
            </a:r>
            <a:endParaRPr sz="1600">
              <a:solidFill>
                <a:schemeClr val="dk1"/>
              </a:solidFill>
            </a:endParaRPr>
          </a:p>
        </p:txBody>
      </p:sp>
      <p:sp>
        <p:nvSpPr>
          <p:cNvPr id="180" name="Google Shape;180;p26"/>
          <p:cNvSpPr txBox="1"/>
          <p:nvPr>
            <p:ph idx="1" type="subTitle"/>
          </p:nvPr>
        </p:nvSpPr>
        <p:spPr>
          <a:xfrm>
            <a:off x="422025" y="974925"/>
            <a:ext cx="5341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Sample size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2" type="body"/>
          </p:nvPr>
        </p:nvSpPr>
        <p:spPr>
          <a:xfrm>
            <a:off x="422025" y="1571700"/>
            <a:ext cx="8389800" cy="146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1600"/>
              </a:spcAft>
              <a:buClr>
                <a:schemeClr val="dk1"/>
              </a:buClr>
              <a:buSzPts val="1100"/>
              <a:buFont typeface="Arial"/>
              <a:buNone/>
            </a:pPr>
            <a:r>
              <a:rPr lang="en-GB" sz="1600">
                <a:solidFill>
                  <a:schemeClr val="dk1"/>
                </a:solidFill>
              </a:rPr>
              <a:t>A financial firm has created 50 portfolios. From them a sample of 13 portfolios was selected, out of which 8 were found to be underperforming.</a:t>
            </a:r>
            <a:r>
              <a:rPr lang="en-GB" sz="1600">
                <a:solidFill>
                  <a:schemeClr val="dk1"/>
                </a:solidFill>
              </a:rPr>
              <a:t> E</a:t>
            </a:r>
            <a:r>
              <a:rPr lang="en-GB" sz="1600">
                <a:solidFill>
                  <a:schemeClr val="dk1"/>
                </a:solidFill>
              </a:rPr>
              <a:t>stimate the number of underforming portfolios?</a:t>
            </a:r>
            <a:endParaRPr>
              <a:solidFill>
                <a:schemeClr val="dk1"/>
              </a:solidFill>
            </a:endParaRPr>
          </a:p>
        </p:txBody>
      </p:sp>
      <p:sp>
        <p:nvSpPr>
          <p:cNvPr id="186" name="Google Shape;186;p27"/>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Point </a:t>
            </a:r>
            <a:r>
              <a:rPr lang="en-GB">
                <a:solidFill>
                  <a:schemeClr val="dk1"/>
                </a:solidFill>
              </a:rPr>
              <a:t>Estimate</a:t>
            </a:r>
            <a:endParaRPr/>
          </a:p>
        </p:txBody>
      </p:sp>
      <p:pic>
        <p:nvPicPr>
          <p:cNvPr id="187" name="Google Shape;187;p27"/>
          <p:cNvPicPr preferRelativeResize="0"/>
          <p:nvPr/>
        </p:nvPicPr>
        <p:blipFill>
          <a:blip r:embed="rId3">
            <a:alphaModFix/>
          </a:blip>
          <a:stretch>
            <a:fillRect/>
          </a:stretch>
        </p:blipFill>
        <p:spPr>
          <a:xfrm>
            <a:off x="6377000" y="3201600"/>
            <a:ext cx="1184423" cy="146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2" type="body"/>
          </p:nvPr>
        </p:nvSpPr>
        <p:spPr>
          <a:xfrm>
            <a:off x="422025" y="1571700"/>
            <a:ext cx="83898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A financial firm has created 50 portfolios. Thus N = 50</a:t>
            </a:r>
            <a:endParaRPr sz="16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GB" sz="1600">
                <a:solidFill>
                  <a:schemeClr val="dk1"/>
                </a:solidFill>
              </a:rPr>
              <a:t>From them a sample of 13 portfolios was selected. Thus n = 13 </a:t>
            </a:r>
            <a:endParaRPr sz="16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GB" sz="1600">
                <a:solidFill>
                  <a:schemeClr val="dk1"/>
                </a:solidFill>
              </a:rPr>
              <a:t>The desired category is of underperforming portfolios. 8 of 13 were found to be underperforming.  Thus x = 8</a:t>
            </a:r>
            <a:endParaRPr sz="1600">
              <a:solidFill>
                <a:schemeClr val="dk1"/>
              </a:solidFill>
            </a:endParaRPr>
          </a:p>
          <a:p>
            <a:pPr indent="0" lvl="0" marL="0" rtl="0" algn="l">
              <a:spcBef>
                <a:spcPts val="3000"/>
              </a:spcBef>
              <a:spcAft>
                <a:spcPts val="1600"/>
              </a:spcAft>
              <a:buClr>
                <a:schemeClr val="dk1"/>
              </a:buClr>
              <a:buSzPts val="1100"/>
              <a:buFont typeface="Arial"/>
              <a:buNone/>
            </a:pPr>
            <a:r>
              <a:rPr lang="en-GB" sz="1600">
                <a:solidFill>
                  <a:schemeClr val="dk1"/>
                </a:solidFill>
              </a:rPr>
              <a:t>To find: Estimate the number of underperforming portfolios</a:t>
            </a:r>
            <a:endParaRPr>
              <a:solidFill>
                <a:schemeClr val="dk1"/>
              </a:solidFill>
            </a:endParaRPr>
          </a:p>
        </p:txBody>
      </p:sp>
      <p:sp>
        <p:nvSpPr>
          <p:cNvPr id="193" name="Google Shape;193;p28"/>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Point Estimate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idx="2" type="body"/>
          </p:nvPr>
        </p:nvSpPr>
        <p:spPr>
          <a:xfrm>
            <a:off x="422025" y="1571700"/>
            <a:ext cx="8389800" cy="92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r>
              <a:rPr lang="en-GB">
                <a:solidFill>
                  <a:schemeClr val="dk1"/>
                </a:solidFill>
              </a:rPr>
              <a:t>:</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The estimate of proportion of underperforming portfolios is given by </a:t>
            </a:r>
            <a:endParaRPr sz="1600">
              <a:solidFill>
                <a:schemeClr val="dk1"/>
              </a:solidFill>
            </a:endParaRPr>
          </a:p>
          <a:p>
            <a:pPr indent="0" lvl="0" marL="0" rtl="0" algn="l">
              <a:lnSpc>
                <a:spcPct val="100000"/>
              </a:lnSpc>
              <a:spcBef>
                <a:spcPts val="300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3000"/>
              </a:spcBef>
              <a:spcAft>
                <a:spcPts val="3000"/>
              </a:spcAft>
              <a:buClr>
                <a:schemeClr val="dk1"/>
              </a:buClr>
              <a:buSzPts val="1100"/>
              <a:buFont typeface="Arial"/>
              <a:buNone/>
            </a:pPr>
            <a:r>
              <a:t/>
            </a:r>
            <a:endParaRPr sz="1600">
              <a:solidFill>
                <a:schemeClr val="dk1"/>
              </a:solidFill>
            </a:endParaRPr>
          </a:p>
        </p:txBody>
      </p:sp>
      <p:sp>
        <p:nvSpPr>
          <p:cNvPr id="199" name="Google Shape;199;p29"/>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Point Estimate</a:t>
            </a:r>
            <a:endParaRPr/>
          </a:p>
        </p:txBody>
      </p:sp>
      <p:pic>
        <p:nvPicPr>
          <p:cNvPr descr="\hat p = x / n = 8/13" id="200" name="Google Shape;200;p29" title="MathEquation,#000000"/>
          <p:cNvPicPr preferRelativeResize="0"/>
          <p:nvPr/>
        </p:nvPicPr>
        <p:blipFill>
          <a:blip r:embed="rId3">
            <a:alphaModFix/>
          </a:blip>
          <a:stretch>
            <a:fillRect/>
          </a:stretch>
        </p:blipFill>
        <p:spPr>
          <a:xfrm>
            <a:off x="3514952" y="2677250"/>
            <a:ext cx="1416428" cy="396600"/>
          </a:xfrm>
          <a:prstGeom prst="rect">
            <a:avLst/>
          </a:prstGeom>
          <a:noFill/>
          <a:ln>
            <a:noFill/>
          </a:ln>
        </p:spPr>
      </p:pic>
      <p:sp>
        <p:nvSpPr>
          <p:cNvPr id="201" name="Google Shape;201;p29"/>
          <p:cNvSpPr txBox="1"/>
          <p:nvPr>
            <p:ph idx="2" type="body"/>
          </p:nvPr>
        </p:nvSpPr>
        <p:spPr>
          <a:xfrm>
            <a:off x="422025" y="3216800"/>
            <a:ext cx="8389800" cy="48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Clr>
                <a:schemeClr val="dk1"/>
              </a:buClr>
              <a:buSzPts val="1100"/>
              <a:buFont typeface="Arial"/>
              <a:buNone/>
            </a:pPr>
            <a:r>
              <a:rPr lang="en-GB" sz="1600">
                <a:solidFill>
                  <a:schemeClr val="dk1"/>
                </a:solidFill>
              </a:rPr>
              <a:t>To estimate the number of underperforming portfolios multiply by the estimate by N.</a:t>
            </a:r>
            <a:endParaRPr sz="1600">
              <a:solidFill>
                <a:schemeClr val="dk1"/>
              </a:solidFill>
            </a:endParaRPr>
          </a:p>
        </p:txBody>
      </p:sp>
      <p:pic>
        <p:nvPicPr>
          <p:cNvPr descr="&quot;The number of estimated underperforming samples&quot; = \hat p . N = 8/13 .  50 = 30.76 \approx 31" id="202" name="Google Shape;202;p29" title="MathEquation,#000000"/>
          <p:cNvPicPr preferRelativeResize="0"/>
          <p:nvPr/>
        </p:nvPicPr>
        <p:blipFill>
          <a:blip r:embed="rId4">
            <a:alphaModFix/>
          </a:blip>
          <a:stretch>
            <a:fillRect/>
          </a:stretch>
        </p:blipFill>
        <p:spPr>
          <a:xfrm>
            <a:off x="422025" y="4104825"/>
            <a:ext cx="7902222" cy="35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idx="2" type="body"/>
          </p:nvPr>
        </p:nvSpPr>
        <p:spPr>
          <a:xfrm>
            <a:off x="422025" y="1571700"/>
            <a:ext cx="8389800" cy="3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a:t>
            </a:r>
            <a:r>
              <a:rPr lang="en-GB">
                <a:solidFill>
                  <a:schemeClr val="dk1"/>
                </a:solidFill>
              </a:rPr>
              <a:t>olution:</a:t>
            </a:r>
            <a:endParaRPr sz="1600">
              <a:solidFill>
                <a:schemeClr val="dk1"/>
              </a:solidFill>
            </a:endParaRPr>
          </a:p>
          <a:p>
            <a:pPr indent="0" lvl="0" marL="0" rtl="0" algn="l">
              <a:lnSpc>
                <a:spcPct val="100000"/>
              </a:lnSpc>
              <a:spcBef>
                <a:spcPts val="2000"/>
              </a:spcBef>
              <a:spcAft>
                <a:spcPts val="3000"/>
              </a:spcAft>
              <a:buClr>
                <a:schemeClr val="dk1"/>
              </a:buClr>
              <a:buSzPts val="1100"/>
              <a:buFont typeface="Arial"/>
              <a:buNone/>
            </a:pPr>
            <a:r>
              <a:t/>
            </a:r>
            <a:endParaRPr sz="1600">
              <a:solidFill>
                <a:schemeClr val="dk1"/>
              </a:solidFill>
            </a:endParaRPr>
          </a:p>
        </p:txBody>
      </p:sp>
      <p:sp>
        <p:nvSpPr>
          <p:cNvPr id="208" name="Google Shape;208;p30"/>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Point Estimate</a:t>
            </a:r>
            <a:endParaRPr/>
          </a:p>
        </p:txBody>
      </p:sp>
      <p:pic>
        <p:nvPicPr>
          <p:cNvPr id="209" name="Google Shape;209;p30"/>
          <p:cNvPicPr preferRelativeResize="0"/>
          <p:nvPr/>
        </p:nvPicPr>
        <p:blipFill rotWithShape="1">
          <a:blip r:embed="rId3">
            <a:alphaModFix/>
          </a:blip>
          <a:srcRect b="0" l="0" r="45151" t="0"/>
          <a:stretch/>
        </p:blipFill>
        <p:spPr>
          <a:xfrm>
            <a:off x="2377675" y="2092275"/>
            <a:ext cx="4388650" cy="2626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31"/>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De-Merit of Point Estimate</a:t>
            </a:r>
            <a:endParaRPr/>
          </a:p>
        </p:txBody>
      </p:sp>
      <p:sp>
        <p:nvSpPr>
          <p:cNvPr id="215" name="Google Shape;215;p31"/>
          <p:cNvSpPr txBox="1"/>
          <p:nvPr>
            <p:ph idx="2" type="body"/>
          </p:nvPr>
        </p:nvSpPr>
        <p:spPr>
          <a:xfrm>
            <a:off x="422025" y="1571700"/>
            <a:ext cx="7332900" cy="294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Add sampling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Interval</a:t>
            </a:r>
            <a:r>
              <a:rPr lang="en-GB"/>
              <a:t> Estimation</a:t>
            </a:r>
            <a:endParaRPr/>
          </a:p>
        </p:txBody>
      </p:sp>
      <p:sp>
        <p:nvSpPr>
          <p:cNvPr id="221" name="Google Shape;221;p32"/>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2" type="body"/>
          </p:nvPr>
        </p:nvSpPr>
        <p:spPr>
          <a:xfrm>
            <a:off x="422025" y="1571700"/>
            <a:ext cx="8386500" cy="1986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a:solidFill>
                  <a:schemeClr val="dk1"/>
                </a:solidFill>
              </a:rPr>
              <a:t>The point estimate is taken from a particular sample</a:t>
            </a:r>
            <a:endParaRPr>
              <a:solidFill>
                <a:schemeClr val="dk1"/>
              </a:solidFill>
            </a:endParaRPr>
          </a:p>
          <a:p>
            <a:pPr indent="-330200" lvl="0" marL="457200" rtl="0" algn="l">
              <a:lnSpc>
                <a:spcPct val="100000"/>
              </a:lnSpc>
              <a:spcBef>
                <a:spcPts val="4000"/>
              </a:spcBef>
              <a:spcAft>
                <a:spcPts val="0"/>
              </a:spcAft>
              <a:buClr>
                <a:schemeClr val="dk1"/>
              </a:buClr>
              <a:buSzPts val="1600"/>
              <a:buChar char="●"/>
            </a:pPr>
            <a:r>
              <a:rPr lang="en-GB">
                <a:solidFill>
                  <a:schemeClr val="dk1"/>
                </a:solidFill>
              </a:rPr>
              <a:t>For a different sample, we get a different estimate (sampling variability)</a:t>
            </a:r>
            <a:endParaRPr>
              <a:solidFill>
                <a:schemeClr val="dk1"/>
              </a:solidFill>
            </a:endParaRPr>
          </a:p>
          <a:p>
            <a:pPr indent="-330200" lvl="0" marL="457200" rtl="0" algn="l">
              <a:lnSpc>
                <a:spcPct val="100000"/>
              </a:lnSpc>
              <a:spcBef>
                <a:spcPts val="4000"/>
              </a:spcBef>
              <a:spcAft>
                <a:spcPts val="0"/>
              </a:spcAft>
              <a:buClr>
                <a:schemeClr val="dk1"/>
              </a:buClr>
              <a:buSzPts val="1600"/>
              <a:buChar char="●"/>
            </a:pPr>
            <a:r>
              <a:rPr lang="en-GB">
                <a:solidFill>
                  <a:schemeClr val="dk1"/>
                </a:solidFill>
              </a:rPr>
              <a:t>This problem is resolved if we obtained the </a:t>
            </a:r>
            <a:r>
              <a:rPr lang="en-GB">
                <a:solidFill>
                  <a:srgbClr val="25AAE2"/>
                </a:solidFill>
              </a:rPr>
              <a:t>interval estimate</a:t>
            </a:r>
            <a:endParaRPr>
              <a:solidFill>
                <a:srgbClr val="25AAE2"/>
              </a:solidFill>
            </a:endParaRPr>
          </a:p>
        </p:txBody>
      </p:sp>
      <p:sp>
        <p:nvSpPr>
          <p:cNvPr id="227" name="Google Shape;227;p33"/>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of interval </a:t>
            </a:r>
            <a:r>
              <a:rPr lang="en-GB"/>
              <a:t>estimation</a:t>
            </a:r>
            <a:endParaRPr/>
          </a:p>
        </p:txBody>
      </p:sp>
      <p:grpSp>
        <p:nvGrpSpPr>
          <p:cNvPr id="228" name="Google Shape;228;p33"/>
          <p:cNvGrpSpPr/>
          <p:nvPr/>
        </p:nvGrpSpPr>
        <p:grpSpPr>
          <a:xfrm>
            <a:off x="4761150" y="4015300"/>
            <a:ext cx="1814400" cy="460250"/>
            <a:chOff x="3189675" y="4048650"/>
            <a:chExt cx="1814400" cy="460250"/>
          </a:xfrm>
        </p:grpSpPr>
        <p:cxnSp>
          <p:nvCxnSpPr>
            <p:cNvPr id="229" name="Google Shape;229;p33"/>
            <p:cNvCxnSpPr/>
            <p:nvPr/>
          </p:nvCxnSpPr>
          <p:spPr>
            <a:xfrm flipH="1" rot="10800000">
              <a:off x="3189675" y="4102800"/>
              <a:ext cx="1731600" cy="108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33"/>
            <p:cNvSpPr/>
            <p:nvPr/>
          </p:nvSpPr>
          <p:spPr>
            <a:xfrm>
              <a:off x="3817150" y="4048650"/>
              <a:ext cx="128700" cy="1191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4121950" y="4048650"/>
              <a:ext cx="128700" cy="1191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4426750" y="4048650"/>
              <a:ext cx="128700" cy="119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3588550" y="4048650"/>
              <a:ext cx="128700" cy="119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txBox="1"/>
            <p:nvPr/>
          </p:nvSpPr>
          <p:spPr>
            <a:xfrm>
              <a:off x="3468675" y="4091000"/>
              <a:ext cx="15354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m</a:t>
              </a:r>
              <a:r>
                <a:rPr baseline="-25000" lang="en-GB">
                  <a:solidFill>
                    <a:schemeClr val="dk1"/>
                  </a:solidFill>
                  <a:latin typeface="Avenir"/>
                  <a:ea typeface="Avenir"/>
                  <a:cs typeface="Avenir"/>
                  <a:sym typeface="Avenir"/>
                </a:rPr>
                <a:t>2  </a:t>
              </a:r>
              <a:r>
                <a:rPr lang="en-GB">
                  <a:solidFill>
                    <a:schemeClr val="dk1"/>
                  </a:solidFill>
                  <a:latin typeface="Avenir"/>
                  <a:ea typeface="Avenir"/>
                  <a:cs typeface="Avenir"/>
                  <a:sym typeface="Avenir"/>
                </a:rPr>
                <a:t>m</a:t>
              </a:r>
              <a:r>
                <a:rPr baseline="-25000" lang="en-GB">
                  <a:solidFill>
                    <a:schemeClr val="dk1"/>
                  </a:solidFill>
                  <a:latin typeface="Avenir"/>
                  <a:ea typeface="Avenir"/>
                  <a:cs typeface="Avenir"/>
                  <a:sym typeface="Avenir"/>
                </a:rPr>
                <a:t>3   </a:t>
              </a:r>
              <a:r>
                <a:rPr lang="en-GB">
                  <a:solidFill>
                    <a:schemeClr val="dk1"/>
                  </a:solidFill>
                  <a:latin typeface="Avenir"/>
                  <a:ea typeface="Avenir"/>
                  <a:cs typeface="Avenir"/>
                  <a:sym typeface="Avenir"/>
                </a:rPr>
                <a:t>m</a:t>
              </a:r>
              <a:r>
                <a:rPr baseline="-25000" lang="en-GB">
                  <a:solidFill>
                    <a:schemeClr val="dk1"/>
                  </a:solidFill>
                  <a:latin typeface="Avenir"/>
                  <a:ea typeface="Avenir"/>
                  <a:cs typeface="Avenir"/>
                  <a:sym typeface="Avenir"/>
                </a:rPr>
                <a:t>1   </a:t>
              </a:r>
              <a:r>
                <a:rPr lang="en-GB">
                  <a:solidFill>
                    <a:schemeClr val="dk1"/>
                  </a:solidFill>
                  <a:latin typeface="Avenir"/>
                  <a:ea typeface="Avenir"/>
                  <a:cs typeface="Avenir"/>
                  <a:sym typeface="Avenir"/>
                </a:rPr>
                <a:t>m</a:t>
              </a:r>
              <a:r>
                <a:rPr baseline="-25000" lang="en-GB">
                  <a:solidFill>
                    <a:schemeClr val="dk1"/>
                  </a:solidFill>
                  <a:latin typeface="Avenir"/>
                  <a:ea typeface="Avenir"/>
                  <a:cs typeface="Avenir"/>
                  <a:sym typeface="Avenir"/>
                </a:rPr>
                <a:t>4</a:t>
              </a:r>
              <a:endParaRPr baseline="-25000"/>
            </a:p>
          </p:txBody>
        </p:sp>
      </p:grpSp>
      <p:sp>
        <p:nvSpPr>
          <p:cNvPr id="235" name="Google Shape;235;p33"/>
          <p:cNvSpPr txBox="1"/>
          <p:nvPr>
            <p:ph idx="2" type="body"/>
          </p:nvPr>
        </p:nvSpPr>
        <p:spPr>
          <a:xfrm>
            <a:off x="2568450" y="3843450"/>
            <a:ext cx="2021100" cy="63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Sample means </a:t>
            </a:r>
            <a:r>
              <a:rPr lang="en-GB"/>
              <a:t>o</a:t>
            </a:r>
            <a:r>
              <a:rPr lang="en-GB"/>
              <a:t>f different samples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101" name="Google Shape;101;p16"/>
          <p:cNvSpPr txBox="1"/>
          <p:nvPr>
            <p:ph idx="2" type="body"/>
          </p:nvPr>
        </p:nvSpPr>
        <p:spPr>
          <a:xfrm>
            <a:off x="422025" y="1571700"/>
            <a:ext cx="7332900" cy="2940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Theory of Estimation</a:t>
            </a:r>
            <a:endParaRPr/>
          </a:p>
          <a:p>
            <a:pPr indent="-317500" lvl="1" marL="914400" rtl="0" algn="l">
              <a:lnSpc>
                <a:spcPct val="115000"/>
              </a:lnSpc>
              <a:spcBef>
                <a:spcPts val="1200"/>
              </a:spcBef>
              <a:spcAft>
                <a:spcPts val="0"/>
              </a:spcAft>
              <a:buSzPts val="1400"/>
              <a:buChar char="○"/>
            </a:pPr>
            <a:r>
              <a:rPr lang="en-GB"/>
              <a:t>Point estimation</a:t>
            </a:r>
            <a:endParaRPr/>
          </a:p>
          <a:p>
            <a:pPr indent="-317500" lvl="1" marL="914400" rtl="0" algn="l">
              <a:lnSpc>
                <a:spcPct val="115000"/>
              </a:lnSpc>
              <a:spcBef>
                <a:spcPts val="0"/>
              </a:spcBef>
              <a:spcAft>
                <a:spcPts val="0"/>
              </a:spcAft>
              <a:buSzPts val="1400"/>
              <a:buChar char="○"/>
            </a:pPr>
            <a:r>
              <a:rPr lang="en-GB"/>
              <a:t>Sampling error </a:t>
            </a:r>
            <a:endParaRPr/>
          </a:p>
          <a:p>
            <a:pPr indent="-317500" lvl="1" marL="914400" rtl="0" algn="l">
              <a:lnSpc>
                <a:spcPct val="115000"/>
              </a:lnSpc>
              <a:spcBef>
                <a:spcPts val="0"/>
              </a:spcBef>
              <a:spcAft>
                <a:spcPts val="0"/>
              </a:spcAft>
              <a:buSzPts val="1400"/>
              <a:buChar char="○"/>
            </a:pPr>
            <a:r>
              <a:rPr lang="en-GB"/>
              <a:t>Interval estimation</a:t>
            </a:r>
            <a:endParaRPr/>
          </a:p>
          <a:p>
            <a:pPr indent="-330200" lvl="0" marL="457200" rtl="0" algn="l">
              <a:lnSpc>
                <a:spcPct val="100000"/>
              </a:lnSpc>
              <a:spcBef>
                <a:spcPts val="1000"/>
              </a:spcBef>
              <a:spcAft>
                <a:spcPts val="0"/>
              </a:spcAft>
              <a:buClr>
                <a:schemeClr val="dk1"/>
              </a:buClr>
              <a:buSzPts val="1600"/>
              <a:buChar char="●"/>
            </a:pPr>
            <a:r>
              <a:rPr lang="en-GB">
                <a:solidFill>
                  <a:schemeClr val="dk1"/>
                </a:solidFill>
              </a:rPr>
              <a:t>Hypothesis Testing</a:t>
            </a:r>
            <a:endParaRPr>
              <a:solidFill>
                <a:schemeClr val="dk1"/>
              </a:solidFill>
            </a:endParaRPr>
          </a:p>
          <a:p>
            <a:pPr indent="-317500" lvl="1" marL="914400" rtl="0" algn="l">
              <a:lnSpc>
                <a:spcPct val="115000"/>
              </a:lnSpc>
              <a:spcBef>
                <a:spcPts val="1200"/>
              </a:spcBef>
              <a:spcAft>
                <a:spcPts val="0"/>
              </a:spcAft>
              <a:buClr>
                <a:schemeClr val="dk1"/>
              </a:buClr>
              <a:buSzPts val="1400"/>
              <a:buChar char="○"/>
            </a:pPr>
            <a:r>
              <a:rPr lang="en-GB">
                <a:solidFill>
                  <a:schemeClr val="dk1"/>
                </a:solidFill>
              </a:rPr>
              <a:t>Terminologies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Decision making method</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Test based on Z statistic</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a:solidFill>
                  <a:schemeClr val="dk1"/>
                </a:solidFill>
              </a:rPr>
              <a:t>Error in hypothesis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2" type="body"/>
          </p:nvPr>
        </p:nvSpPr>
        <p:spPr>
          <a:xfrm>
            <a:off x="422025" y="1571700"/>
            <a:ext cx="8386500" cy="2940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a:solidFill>
                  <a:schemeClr val="dk1"/>
                </a:solidFill>
              </a:rPr>
              <a:t>Interval estimate is a range or an interval within which the parameter lies for a stated </a:t>
            </a:r>
            <a:r>
              <a:rPr lang="en-GB">
                <a:solidFill>
                  <a:srgbClr val="25AAE2"/>
                </a:solidFill>
              </a:rPr>
              <a:t>confidence level</a:t>
            </a:r>
            <a:endParaRPr>
              <a:solidFill>
                <a:srgbClr val="25AAE2"/>
              </a:solidFill>
            </a:endParaRPr>
          </a:p>
          <a:p>
            <a:pPr indent="-330200" lvl="0" marL="457200" rtl="0" algn="l">
              <a:lnSpc>
                <a:spcPct val="100000"/>
              </a:lnSpc>
              <a:spcBef>
                <a:spcPts val="5000"/>
              </a:spcBef>
              <a:spcAft>
                <a:spcPts val="0"/>
              </a:spcAft>
              <a:buClr>
                <a:schemeClr val="dk1"/>
              </a:buClr>
              <a:buSzPts val="1600"/>
              <a:buChar char="●"/>
            </a:pPr>
            <a:r>
              <a:rPr lang="en-GB">
                <a:solidFill>
                  <a:schemeClr val="dk1"/>
                </a:solidFill>
              </a:rPr>
              <a:t>Based on the central limit theorem</a:t>
            </a:r>
            <a:endParaRPr>
              <a:solidFill>
                <a:schemeClr val="dk1"/>
              </a:solidFill>
            </a:endParaRPr>
          </a:p>
          <a:p>
            <a:pPr indent="-330200" lvl="0" marL="457200" rtl="0" algn="l">
              <a:lnSpc>
                <a:spcPct val="100000"/>
              </a:lnSpc>
              <a:spcBef>
                <a:spcPts val="5000"/>
              </a:spcBef>
              <a:spcAft>
                <a:spcPts val="5000"/>
              </a:spcAft>
              <a:buClr>
                <a:schemeClr val="dk1"/>
              </a:buClr>
              <a:buSzPts val="1600"/>
              <a:buChar char="●"/>
            </a:pPr>
            <a:r>
              <a:rPr lang="en-GB">
                <a:solidFill>
                  <a:schemeClr val="dk1"/>
                </a:solidFill>
              </a:rPr>
              <a:t>It is known as the confidence interval </a:t>
            </a:r>
            <a:endParaRPr>
              <a:solidFill>
                <a:schemeClr val="dk1"/>
              </a:solidFill>
            </a:endParaRPr>
          </a:p>
        </p:txBody>
      </p:sp>
      <p:sp>
        <p:nvSpPr>
          <p:cNvPr id="241" name="Google Shape;241;p3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Interval</a:t>
            </a:r>
            <a:r>
              <a:rPr lang="en-GB"/>
              <a:t> Estimation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idx="2" type="body"/>
          </p:nvPr>
        </p:nvSpPr>
        <p:spPr>
          <a:xfrm>
            <a:off x="422025" y="1571700"/>
            <a:ext cx="8386500" cy="2746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a:solidFill>
                  <a:schemeClr val="dk1"/>
                </a:solidFill>
              </a:rPr>
              <a:t>Confidence level (1-α) is the percentage of all possible point estimates that can be expected to include the actual population parameter  </a:t>
            </a:r>
            <a:endParaRPr>
              <a:solidFill>
                <a:schemeClr val="dk1"/>
              </a:solidFill>
            </a:endParaRPr>
          </a:p>
          <a:p>
            <a:pPr indent="-330200" lvl="0" marL="457200" rtl="0" algn="l">
              <a:lnSpc>
                <a:spcPct val="100000"/>
              </a:lnSpc>
              <a:spcBef>
                <a:spcPts val="2800"/>
              </a:spcBef>
              <a:spcAft>
                <a:spcPts val="0"/>
              </a:spcAft>
              <a:buClr>
                <a:schemeClr val="dk1"/>
              </a:buClr>
              <a:buSzPts val="1600"/>
              <a:buChar char="●"/>
            </a:pPr>
            <a:r>
              <a:rPr lang="en-GB">
                <a:solidFill>
                  <a:schemeClr val="dk1"/>
                </a:solidFill>
              </a:rPr>
              <a:t>α</a:t>
            </a:r>
            <a:r>
              <a:rPr lang="en-GB">
                <a:solidFill>
                  <a:schemeClr val="dk1"/>
                </a:solidFill>
              </a:rPr>
              <a:t> is known as the level of significance</a:t>
            </a:r>
            <a:endParaRPr>
              <a:solidFill>
                <a:schemeClr val="dk1"/>
              </a:solidFill>
            </a:endParaRPr>
          </a:p>
          <a:p>
            <a:pPr indent="-330200" lvl="0" marL="457200" rtl="0" algn="l">
              <a:lnSpc>
                <a:spcPct val="100000"/>
              </a:lnSpc>
              <a:spcBef>
                <a:spcPts val="2800"/>
              </a:spcBef>
              <a:spcAft>
                <a:spcPts val="0"/>
              </a:spcAft>
              <a:buClr>
                <a:schemeClr val="dk1"/>
              </a:buClr>
              <a:buSzPts val="1600"/>
              <a:buChar char="●"/>
            </a:pPr>
            <a:r>
              <a:rPr lang="en-GB">
                <a:solidFill>
                  <a:schemeClr val="dk1"/>
                </a:solidFill>
              </a:rPr>
              <a:t>The higher confidence level illustrates the wider confidence interval</a:t>
            </a:r>
            <a:endParaRPr>
              <a:solidFill>
                <a:schemeClr val="dk1"/>
              </a:solidFill>
            </a:endParaRPr>
          </a:p>
          <a:p>
            <a:pPr indent="-330200" lvl="0" marL="457200" rtl="0" algn="l">
              <a:lnSpc>
                <a:spcPct val="100000"/>
              </a:lnSpc>
              <a:spcBef>
                <a:spcPts val="2800"/>
              </a:spcBef>
              <a:spcAft>
                <a:spcPts val="0"/>
              </a:spcAft>
              <a:buClr>
                <a:schemeClr val="dk1"/>
              </a:buClr>
              <a:buSzPts val="1600"/>
              <a:buChar char="●"/>
            </a:pPr>
            <a:r>
              <a:rPr lang="en-GB">
                <a:solidFill>
                  <a:schemeClr val="dk1"/>
                </a:solidFill>
              </a:rPr>
              <a:t>A 95% confidence level implies that 95% of the confidence intervals would include the actual population parameter</a:t>
            </a:r>
            <a:endParaRPr>
              <a:solidFill>
                <a:schemeClr val="dk1"/>
              </a:solidFill>
            </a:endParaRPr>
          </a:p>
        </p:txBody>
      </p:sp>
      <p:sp>
        <p:nvSpPr>
          <p:cNvPr id="247" name="Google Shape;247;p3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Confidence level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Confidence level</a:t>
            </a:r>
            <a:endParaRPr/>
          </a:p>
        </p:txBody>
      </p:sp>
      <p:pic>
        <p:nvPicPr>
          <p:cNvPr id="253" name="Google Shape;253;p36"/>
          <p:cNvPicPr preferRelativeResize="0"/>
          <p:nvPr/>
        </p:nvPicPr>
        <p:blipFill>
          <a:blip r:embed="rId3">
            <a:alphaModFix/>
          </a:blip>
          <a:stretch>
            <a:fillRect/>
          </a:stretch>
        </p:blipFill>
        <p:spPr>
          <a:xfrm>
            <a:off x="2459650" y="3032250"/>
            <a:ext cx="4224700" cy="1831550"/>
          </a:xfrm>
          <a:prstGeom prst="rect">
            <a:avLst/>
          </a:prstGeom>
          <a:noFill/>
          <a:ln cap="flat" cmpd="sng" w="9525">
            <a:solidFill>
              <a:srgbClr val="000000"/>
            </a:solidFill>
            <a:prstDash val="solid"/>
            <a:round/>
            <a:headEnd len="sm" w="sm" type="none"/>
            <a:tailEnd len="sm" w="sm" type="none"/>
          </a:ln>
        </p:spPr>
      </p:pic>
      <p:sp>
        <p:nvSpPr>
          <p:cNvPr id="254" name="Google Shape;254;p36"/>
          <p:cNvSpPr txBox="1"/>
          <p:nvPr>
            <p:ph idx="2" type="body"/>
          </p:nvPr>
        </p:nvSpPr>
        <p:spPr>
          <a:xfrm>
            <a:off x="422025" y="1571700"/>
            <a:ext cx="8386200" cy="13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chemeClr val="dk1"/>
                </a:solidFill>
              </a:rPr>
              <a:t>Example:</a:t>
            </a:r>
            <a:endParaRPr>
              <a:solidFill>
                <a:schemeClr val="dk1"/>
              </a:solidFill>
            </a:endParaRPr>
          </a:p>
          <a:p>
            <a:pPr indent="0" lvl="0" marL="457200" rtl="0" algn="l">
              <a:lnSpc>
                <a:spcPct val="100000"/>
              </a:lnSpc>
              <a:spcBef>
                <a:spcPts val="1500"/>
              </a:spcBef>
              <a:spcAft>
                <a:spcPts val="0"/>
              </a:spcAft>
              <a:buNone/>
            </a:pPr>
            <a:r>
              <a:rPr lang="en-GB">
                <a:solidFill>
                  <a:schemeClr val="dk1"/>
                </a:solidFill>
              </a:rPr>
              <a:t>The average income estimate for a 27-year-old in London is £45,000. After taking repeated samples, the 99% confidence intervals of the average income include the actual population parameter for 99% of the times.</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2" type="body"/>
          </p:nvPr>
        </p:nvSpPr>
        <p:spPr>
          <a:xfrm>
            <a:off x="422025" y="1571700"/>
            <a:ext cx="8386500" cy="294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For random samples of large size n taken from a single population with mean µ and standard deviation σ, the sampling distribution of mean follows a normal distribution with mean µ and standard deviation σ/√n</a:t>
            </a:r>
            <a:endParaRPr sz="1400">
              <a:solidFill>
                <a:srgbClr val="25AAE2"/>
              </a:solidFill>
            </a:endParaRPr>
          </a:p>
        </p:txBody>
      </p:sp>
      <p:sp>
        <p:nvSpPr>
          <p:cNvPr id="260" name="Google Shape;260;p37"/>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Recall - CLT </a:t>
            </a:r>
            <a:endParaRPr/>
          </a:p>
        </p:txBody>
      </p:sp>
      <p:pic>
        <p:nvPicPr>
          <p:cNvPr id="261" name="Google Shape;261;p37"/>
          <p:cNvPicPr preferRelativeResize="0"/>
          <p:nvPr/>
        </p:nvPicPr>
        <p:blipFill>
          <a:blip r:embed="rId3">
            <a:alphaModFix/>
          </a:blip>
          <a:stretch>
            <a:fillRect/>
          </a:stretch>
        </p:blipFill>
        <p:spPr>
          <a:xfrm>
            <a:off x="2895600" y="3040200"/>
            <a:ext cx="3352800" cy="63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Interval estimate</a:t>
            </a:r>
            <a:endParaRPr/>
          </a:p>
        </p:txBody>
      </p:sp>
      <p:sp>
        <p:nvSpPr>
          <p:cNvPr id="267" name="Google Shape;267;p38"/>
          <p:cNvSpPr txBox="1"/>
          <p:nvPr>
            <p:ph idx="2" type="body"/>
          </p:nvPr>
        </p:nvSpPr>
        <p:spPr>
          <a:xfrm>
            <a:off x="422025" y="1571700"/>
            <a:ext cx="8386500" cy="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chemeClr val="dk1"/>
                </a:solidFill>
              </a:rPr>
              <a:t>From the CLT, P(-z</a:t>
            </a:r>
            <a:r>
              <a:rPr baseline="-25000" lang="en-GB">
                <a:solidFill>
                  <a:schemeClr val="dk1"/>
                </a:solidFill>
              </a:rPr>
              <a:t>α/2</a:t>
            </a:r>
            <a:r>
              <a:rPr lang="en-GB">
                <a:solidFill>
                  <a:schemeClr val="dk1"/>
                </a:solidFill>
              </a:rPr>
              <a:t> ≤ Z ≤ </a:t>
            </a:r>
            <a:r>
              <a:rPr lang="en-GB">
                <a:solidFill>
                  <a:schemeClr val="dk1"/>
                </a:solidFill>
              </a:rPr>
              <a:t>z</a:t>
            </a:r>
            <a:r>
              <a:rPr baseline="-25000" lang="en-GB">
                <a:solidFill>
                  <a:schemeClr val="dk1"/>
                </a:solidFill>
              </a:rPr>
              <a:t>α/2</a:t>
            </a:r>
            <a:r>
              <a:rPr lang="en-GB">
                <a:solidFill>
                  <a:schemeClr val="dk1"/>
                </a:solidFill>
              </a:rPr>
              <a:t>) = 1 - α</a:t>
            </a:r>
            <a:endParaRPr>
              <a:solidFill>
                <a:schemeClr val="dk1"/>
              </a:solidFill>
            </a:endParaRPr>
          </a:p>
          <a:p>
            <a:pPr indent="0" lvl="0" marL="0" rtl="0" algn="l">
              <a:lnSpc>
                <a:spcPct val="100000"/>
              </a:lnSpc>
              <a:spcBef>
                <a:spcPts val="3000"/>
              </a:spcBef>
              <a:spcAft>
                <a:spcPts val="3000"/>
              </a:spcAft>
              <a:buNone/>
            </a:pPr>
            <a:r>
              <a:t/>
            </a:r>
            <a:endParaRPr>
              <a:solidFill>
                <a:schemeClr val="dk1"/>
              </a:solidFill>
            </a:endParaRPr>
          </a:p>
        </p:txBody>
      </p:sp>
      <p:pic>
        <p:nvPicPr>
          <p:cNvPr id="268" name="Google Shape;268;p38"/>
          <p:cNvPicPr preferRelativeResize="0"/>
          <p:nvPr/>
        </p:nvPicPr>
        <p:blipFill rotWithShape="1">
          <a:blip r:embed="rId3">
            <a:alphaModFix/>
          </a:blip>
          <a:srcRect b="7591" l="3871" r="3732" t="6431"/>
          <a:stretch/>
        </p:blipFill>
        <p:spPr>
          <a:xfrm>
            <a:off x="1927713" y="2110125"/>
            <a:ext cx="5375124" cy="2246650"/>
          </a:xfrm>
          <a:prstGeom prst="rect">
            <a:avLst/>
          </a:prstGeom>
          <a:noFill/>
          <a:ln>
            <a:noFill/>
          </a:ln>
        </p:spPr>
      </p:pic>
      <p:sp>
        <p:nvSpPr>
          <p:cNvPr id="269" name="Google Shape;269;p38"/>
          <p:cNvSpPr txBox="1"/>
          <p:nvPr>
            <p:ph idx="2" type="body"/>
          </p:nvPr>
        </p:nvSpPr>
        <p:spPr>
          <a:xfrm>
            <a:off x="422025" y="4391100"/>
            <a:ext cx="8386500" cy="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None/>
            </a:pPr>
            <a:r>
              <a:rPr lang="en-GB">
                <a:solidFill>
                  <a:schemeClr val="dk1"/>
                </a:solidFill>
              </a:rPr>
              <a:t>Where </a:t>
            </a:r>
            <a:r>
              <a:rPr lang="en-GB">
                <a:solidFill>
                  <a:schemeClr val="dk1"/>
                </a:solidFill>
              </a:rPr>
              <a:t>α is is the </a:t>
            </a:r>
            <a:r>
              <a:rPr lang="en-GB"/>
              <a:t>level of significance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Interval estimate</a:t>
            </a:r>
            <a:endParaRPr/>
          </a:p>
        </p:txBody>
      </p:sp>
      <p:sp>
        <p:nvSpPr>
          <p:cNvPr id="275" name="Google Shape;275;p39"/>
          <p:cNvSpPr txBox="1"/>
          <p:nvPr>
            <p:ph idx="2" type="body"/>
          </p:nvPr>
        </p:nvSpPr>
        <p:spPr>
          <a:xfrm>
            <a:off x="422025" y="1571700"/>
            <a:ext cx="8386500" cy="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chemeClr val="dk1"/>
                </a:solidFill>
              </a:rPr>
              <a:t>From the CLT, P(-z</a:t>
            </a:r>
            <a:r>
              <a:rPr baseline="-25000" lang="en-GB">
                <a:solidFill>
                  <a:schemeClr val="dk1"/>
                </a:solidFill>
              </a:rPr>
              <a:t>α/2</a:t>
            </a:r>
            <a:r>
              <a:rPr lang="en-GB">
                <a:solidFill>
                  <a:schemeClr val="dk1"/>
                </a:solidFill>
              </a:rPr>
              <a:t> ≤ Z ≤ z</a:t>
            </a:r>
            <a:r>
              <a:rPr baseline="-25000" lang="en-GB">
                <a:solidFill>
                  <a:schemeClr val="dk1"/>
                </a:solidFill>
              </a:rPr>
              <a:t>α/2</a:t>
            </a:r>
            <a:r>
              <a:rPr lang="en-GB">
                <a:solidFill>
                  <a:schemeClr val="dk1"/>
                </a:solidFill>
              </a:rPr>
              <a:t>) = 1 - α</a:t>
            </a:r>
            <a:endParaRPr>
              <a:solidFill>
                <a:schemeClr val="dk1"/>
              </a:solidFill>
            </a:endParaRPr>
          </a:p>
          <a:p>
            <a:pPr indent="0" lvl="0" marL="0" rtl="0" algn="l">
              <a:lnSpc>
                <a:spcPct val="100000"/>
              </a:lnSpc>
              <a:spcBef>
                <a:spcPts val="3000"/>
              </a:spcBef>
              <a:spcAft>
                <a:spcPts val="3000"/>
              </a:spcAft>
              <a:buNone/>
            </a:pPr>
            <a:r>
              <a:t/>
            </a:r>
            <a:endParaRPr>
              <a:solidFill>
                <a:schemeClr val="dk1"/>
              </a:solidFill>
            </a:endParaRPr>
          </a:p>
        </p:txBody>
      </p:sp>
      <p:pic>
        <p:nvPicPr>
          <p:cNvPr id="276" name="Google Shape;276;p39"/>
          <p:cNvPicPr preferRelativeResize="0"/>
          <p:nvPr/>
        </p:nvPicPr>
        <p:blipFill rotWithShape="1">
          <a:blip r:embed="rId3">
            <a:alphaModFix/>
          </a:blip>
          <a:srcRect b="7591" l="3871" r="3732" t="6431"/>
          <a:stretch/>
        </p:blipFill>
        <p:spPr>
          <a:xfrm>
            <a:off x="5409879" y="2362100"/>
            <a:ext cx="3667150" cy="1532775"/>
          </a:xfrm>
          <a:prstGeom prst="rect">
            <a:avLst/>
          </a:prstGeom>
          <a:noFill/>
          <a:ln>
            <a:noFill/>
          </a:ln>
        </p:spPr>
      </p:pic>
      <p:graphicFrame>
        <p:nvGraphicFramePr>
          <p:cNvPr id="277" name="Google Shape;277;p39"/>
          <p:cNvGraphicFramePr/>
          <p:nvPr/>
        </p:nvGraphicFramePr>
        <p:xfrm>
          <a:off x="627050" y="2343688"/>
          <a:ext cx="3000000" cy="3000000"/>
        </p:xfrm>
        <a:graphic>
          <a:graphicData uri="http://schemas.openxmlformats.org/drawingml/2006/table">
            <a:tbl>
              <a:tblPr>
                <a:noFill/>
                <a:tableStyleId>{65965AB5-D4C1-40D1-A1C3-6FC95AC935A1}</a:tableStyleId>
              </a:tblPr>
              <a:tblGrid>
                <a:gridCol w="1406925"/>
                <a:gridCol w="1406925"/>
                <a:gridCol w="1406925"/>
              </a:tblGrid>
              <a:tr h="381000">
                <a:tc>
                  <a:txBody>
                    <a:bodyPr/>
                    <a:lstStyle/>
                    <a:p>
                      <a:pPr indent="0" lvl="0" marL="0" rtl="0" algn="ctr">
                        <a:spcBef>
                          <a:spcPts val="0"/>
                        </a:spcBef>
                        <a:spcAft>
                          <a:spcPts val="0"/>
                        </a:spcAft>
                        <a:buNone/>
                      </a:pPr>
                      <a:r>
                        <a:rPr lang="en-GB">
                          <a:latin typeface="Avenir"/>
                          <a:ea typeface="Avenir"/>
                          <a:cs typeface="Avenir"/>
                          <a:sym typeface="Avenir"/>
                        </a:rPr>
                        <a:t>Value of α</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Z</a:t>
                      </a:r>
                      <a:r>
                        <a:rPr baseline="-25000" lang="en-GB">
                          <a:solidFill>
                            <a:schemeClr val="dk1"/>
                          </a:solidFill>
                          <a:latin typeface="Avenir"/>
                          <a:ea typeface="Avenir"/>
                          <a:cs typeface="Avenir"/>
                          <a:sym typeface="Avenir"/>
                        </a:rPr>
                        <a:t>α/2</a:t>
                      </a:r>
                      <a:endParaRPr baseline="-25000">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Value of </a:t>
                      </a:r>
                      <a:r>
                        <a:rPr lang="en-GB">
                          <a:solidFill>
                            <a:schemeClr val="dk1"/>
                          </a:solidFill>
                          <a:latin typeface="Avenir"/>
                          <a:ea typeface="Avenir"/>
                          <a:cs typeface="Avenir"/>
                          <a:sym typeface="Avenir"/>
                        </a:rPr>
                        <a:t>Z</a:t>
                      </a:r>
                      <a:r>
                        <a:rPr baseline="-25000" lang="en-GB">
                          <a:solidFill>
                            <a:schemeClr val="dk1"/>
                          </a:solidFill>
                          <a:latin typeface="Avenir"/>
                          <a:ea typeface="Avenir"/>
                          <a:cs typeface="Avenir"/>
                          <a:sym typeface="Avenir"/>
                        </a:rPr>
                        <a:t>α/2</a:t>
                      </a:r>
                      <a:endParaRPr baseline="-25000">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n-GB">
                          <a:latin typeface="Avenir"/>
                          <a:ea typeface="Avenir"/>
                          <a:cs typeface="Avenir"/>
                          <a:sym typeface="Avenir"/>
                        </a:rPr>
                        <a:t>0.10</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z</a:t>
                      </a:r>
                      <a:r>
                        <a:rPr baseline="-25000" lang="en-GB">
                          <a:latin typeface="Avenir"/>
                          <a:ea typeface="Avenir"/>
                          <a:cs typeface="Avenir"/>
                          <a:sym typeface="Avenir"/>
                        </a:rPr>
                        <a:t>0.05</a:t>
                      </a:r>
                      <a:endParaRPr baseline="-25000">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1.645</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latin typeface="Avenir"/>
                          <a:ea typeface="Avenir"/>
                          <a:cs typeface="Avenir"/>
                          <a:sym typeface="Avenir"/>
                        </a:rPr>
                        <a:t>0.05</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Avenir"/>
                          <a:ea typeface="Avenir"/>
                          <a:cs typeface="Avenir"/>
                          <a:sym typeface="Avenir"/>
                        </a:rPr>
                        <a:t>z</a:t>
                      </a:r>
                      <a:r>
                        <a:rPr baseline="-25000" lang="en-GB">
                          <a:solidFill>
                            <a:schemeClr val="dk1"/>
                          </a:solidFill>
                          <a:latin typeface="Avenir"/>
                          <a:ea typeface="Avenir"/>
                          <a:cs typeface="Avenir"/>
                          <a:sym typeface="Avenir"/>
                        </a:rPr>
                        <a:t>0.025</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1.96</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a:latin typeface="Avenir"/>
                          <a:ea typeface="Avenir"/>
                          <a:cs typeface="Avenir"/>
                          <a:sym typeface="Avenir"/>
                        </a:rPr>
                        <a:t>0.01</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z</a:t>
                      </a:r>
                      <a:r>
                        <a:rPr baseline="-25000" lang="en-GB">
                          <a:solidFill>
                            <a:schemeClr val="dk1"/>
                          </a:solidFill>
                          <a:latin typeface="Avenir"/>
                          <a:ea typeface="Avenir"/>
                          <a:cs typeface="Avenir"/>
                          <a:sym typeface="Avenir"/>
                        </a:rPr>
                        <a:t>0.005</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2.575</a:t>
                      </a:r>
                      <a:endParaRPr>
                        <a:latin typeface="Avenir"/>
                        <a:ea typeface="Avenir"/>
                        <a:cs typeface="Avenir"/>
                        <a:sym typeface="Aveni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8" name="Google Shape;278;p39"/>
          <p:cNvSpPr txBox="1"/>
          <p:nvPr/>
        </p:nvSpPr>
        <p:spPr>
          <a:xfrm>
            <a:off x="422025" y="4031300"/>
            <a:ext cx="80331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25AAE2"/>
                </a:solidFill>
                <a:latin typeface="Avenir"/>
                <a:ea typeface="Avenir"/>
                <a:cs typeface="Avenir"/>
                <a:sym typeface="Avenir"/>
              </a:rPr>
              <a:t>Note: To obtain these values in python use scipy.stats.norm.isf()</a:t>
            </a:r>
            <a:endParaRPr sz="1600">
              <a:solidFill>
                <a:srgbClr val="25AAE2"/>
              </a:solidFill>
              <a:latin typeface="Avenir"/>
              <a:ea typeface="Avenir"/>
              <a:cs typeface="Avenir"/>
              <a:sym typeface="Avenir"/>
            </a:endParaRPr>
          </a:p>
          <a:p>
            <a:pPr indent="0" lvl="0" marL="0" rtl="0" algn="l">
              <a:spcBef>
                <a:spcPts val="0"/>
              </a:spcBef>
              <a:spcAft>
                <a:spcPts val="0"/>
              </a:spcAft>
              <a:buNone/>
            </a:pPr>
            <a:r>
              <a:t/>
            </a:r>
            <a:endParaRPr sz="1600">
              <a:solidFill>
                <a:srgbClr val="25AAE2"/>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Interval estimate</a:t>
            </a:r>
            <a:endParaRPr/>
          </a:p>
        </p:txBody>
      </p:sp>
      <p:sp>
        <p:nvSpPr>
          <p:cNvPr id="284" name="Google Shape;284;p40"/>
          <p:cNvSpPr txBox="1"/>
          <p:nvPr>
            <p:ph idx="2" type="body"/>
          </p:nvPr>
        </p:nvSpPr>
        <p:spPr>
          <a:xfrm>
            <a:off x="422025" y="1571700"/>
            <a:ext cx="52953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None/>
            </a:pPr>
            <a:r>
              <a:rPr lang="en-GB">
                <a:solidFill>
                  <a:schemeClr val="dk1"/>
                </a:solidFill>
              </a:rPr>
              <a:t>From the CLT, P(-z</a:t>
            </a:r>
            <a:r>
              <a:rPr baseline="-25000" lang="en-GB">
                <a:solidFill>
                  <a:schemeClr val="dk1"/>
                </a:solidFill>
              </a:rPr>
              <a:t>α/2</a:t>
            </a:r>
            <a:r>
              <a:rPr lang="en-GB">
                <a:solidFill>
                  <a:schemeClr val="dk1"/>
                </a:solidFill>
              </a:rPr>
              <a:t> ≤ Z ≤ z</a:t>
            </a:r>
            <a:r>
              <a:rPr baseline="-25000" lang="en-GB">
                <a:solidFill>
                  <a:schemeClr val="dk1"/>
                </a:solidFill>
              </a:rPr>
              <a:t>α/2</a:t>
            </a:r>
            <a:r>
              <a:rPr lang="en-GB">
                <a:solidFill>
                  <a:schemeClr val="dk1"/>
                </a:solidFill>
              </a:rPr>
              <a:t>) = 1 - α and value of Z is</a:t>
            </a:r>
            <a:endParaRPr>
              <a:solidFill>
                <a:schemeClr val="dk1"/>
              </a:solidFill>
            </a:endParaRPr>
          </a:p>
        </p:txBody>
      </p:sp>
      <p:pic>
        <p:nvPicPr>
          <p:cNvPr id="285" name="Google Shape;285;p40"/>
          <p:cNvPicPr preferRelativeResize="0"/>
          <p:nvPr/>
        </p:nvPicPr>
        <p:blipFill rotWithShape="1">
          <a:blip r:embed="rId3">
            <a:alphaModFix/>
          </a:blip>
          <a:srcRect b="7591" l="3871" r="3732" t="6431"/>
          <a:stretch/>
        </p:blipFill>
        <p:spPr>
          <a:xfrm>
            <a:off x="5766775" y="1646075"/>
            <a:ext cx="3265299" cy="1364800"/>
          </a:xfrm>
          <a:prstGeom prst="rect">
            <a:avLst/>
          </a:prstGeom>
          <a:noFill/>
          <a:ln>
            <a:noFill/>
          </a:ln>
        </p:spPr>
      </p:pic>
      <p:sp>
        <p:nvSpPr>
          <p:cNvPr id="286" name="Google Shape;286;p40"/>
          <p:cNvSpPr txBox="1"/>
          <p:nvPr>
            <p:ph idx="2" type="body"/>
          </p:nvPr>
        </p:nvSpPr>
        <p:spPr>
          <a:xfrm>
            <a:off x="422021" y="2358700"/>
            <a:ext cx="3623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None/>
            </a:pPr>
            <a:r>
              <a:rPr lang="en-GB">
                <a:solidFill>
                  <a:schemeClr val="dk1"/>
                </a:solidFill>
              </a:rPr>
              <a:t>Thus, </a:t>
            </a:r>
            <a:r>
              <a:rPr lang="en-GB">
                <a:solidFill>
                  <a:schemeClr val="dk1"/>
                </a:solidFill>
              </a:rPr>
              <a:t> P(-z</a:t>
            </a:r>
            <a:r>
              <a:rPr baseline="-25000" lang="en-GB">
                <a:solidFill>
                  <a:schemeClr val="dk1"/>
                </a:solidFill>
              </a:rPr>
              <a:t>α/2</a:t>
            </a:r>
            <a:r>
              <a:rPr lang="en-GB">
                <a:solidFill>
                  <a:schemeClr val="dk1"/>
                </a:solidFill>
              </a:rPr>
              <a:t> ≤             ≤ z</a:t>
            </a:r>
            <a:r>
              <a:rPr baseline="-25000" lang="en-GB">
                <a:solidFill>
                  <a:schemeClr val="dk1"/>
                </a:solidFill>
              </a:rPr>
              <a:t>α/2</a:t>
            </a:r>
            <a:r>
              <a:rPr lang="en-GB">
                <a:solidFill>
                  <a:schemeClr val="dk1"/>
                </a:solidFill>
              </a:rPr>
              <a:t>) = 1 - α </a:t>
            </a:r>
            <a:endParaRPr>
              <a:solidFill>
                <a:schemeClr val="dk1"/>
              </a:solidFill>
            </a:endParaRPr>
          </a:p>
        </p:txBody>
      </p:sp>
      <p:pic>
        <p:nvPicPr>
          <p:cNvPr descr="Z = \frac{\bar X - \mu}{\sigma / \sqrt {n}} \sim N(\mu, \sigma / \sqrt {n})" id="287" name="Google Shape;287;p40" title="MathEquation,#000000"/>
          <p:cNvPicPr preferRelativeResize="0"/>
          <p:nvPr/>
        </p:nvPicPr>
        <p:blipFill rotWithShape="1">
          <a:blip r:embed="rId4">
            <a:alphaModFix/>
          </a:blip>
          <a:srcRect b="0" l="17950" r="59578" t="0"/>
          <a:stretch/>
        </p:blipFill>
        <p:spPr>
          <a:xfrm>
            <a:off x="1925650" y="2359763"/>
            <a:ext cx="501424" cy="423975"/>
          </a:xfrm>
          <a:prstGeom prst="rect">
            <a:avLst/>
          </a:prstGeom>
          <a:noFill/>
          <a:ln>
            <a:noFill/>
          </a:ln>
        </p:spPr>
      </p:pic>
      <p:pic>
        <p:nvPicPr>
          <p:cNvPr descr="Z = \frac{\bar X - \mu}{\sigma / \sqrt {n}} \sim N(\mu, \sigma / \sqrt {n})" id="288" name="Google Shape;288;p40" title="MathEquation,#000000"/>
          <p:cNvPicPr preferRelativeResize="0"/>
          <p:nvPr/>
        </p:nvPicPr>
        <p:blipFill rotWithShape="1">
          <a:blip r:embed="rId4">
            <a:alphaModFix/>
          </a:blip>
          <a:srcRect b="0" l="17950" r="59578" t="0"/>
          <a:stretch/>
        </p:blipFill>
        <p:spPr>
          <a:xfrm>
            <a:off x="5514100" y="1646063"/>
            <a:ext cx="501424" cy="423975"/>
          </a:xfrm>
          <a:prstGeom prst="rect">
            <a:avLst/>
          </a:prstGeom>
          <a:noFill/>
          <a:ln>
            <a:noFill/>
          </a:ln>
        </p:spPr>
      </p:pic>
      <p:sp>
        <p:nvSpPr>
          <p:cNvPr id="289" name="Google Shape;289;p40"/>
          <p:cNvSpPr txBox="1"/>
          <p:nvPr>
            <p:ph idx="2" type="body"/>
          </p:nvPr>
        </p:nvSpPr>
        <p:spPr>
          <a:xfrm>
            <a:off x="422027" y="3287625"/>
            <a:ext cx="5593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None/>
            </a:pPr>
            <a:r>
              <a:rPr lang="en-GB">
                <a:solidFill>
                  <a:schemeClr val="dk1"/>
                </a:solidFill>
              </a:rPr>
              <a:t>Rearranging the terms</a:t>
            </a:r>
            <a:r>
              <a:rPr lang="en-GB">
                <a:solidFill>
                  <a:schemeClr val="dk1"/>
                </a:solidFill>
              </a:rPr>
              <a:t>,  P(                                       ) = 1 - α </a:t>
            </a:r>
            <a:endParaRPr>
              <a:solidFill>
                <a:schemeClr val="dk1"/>
              </a:solidFill>
            </a:endParaRPr>
          </a:p>
        </p:txBody>
      </p:sp>
      <p:pic>
        <p:nvPicPr>
          <p:cNvPr descr="\bar X - z_{\alpha/2} \frac{\sigma}{\sqrt{n}} ≤ \mu ≤ \bar X +z_{\alpha/2} \frac{\sigma}{\sqrt{n}}" id="290" name="Google Shape;290;p40" title="MathEquation,#000000"/>
          <p:cNvPicPr preferRelativeResize="0"/>
          <p:nvPr/>
        </p:nvPicPr>
        <p:blipFill>
          <a:blip r:embed="rId5">
            <a:alphaModFix/>
          </a:blip>
          <a:stretch>
            <a:fillRect/>
          </a:stretch>
        </p:blipFill>
        <p:spPr>
          <a:xfrm>
            <a:off x="2869100" y="3396600"/>
            <a:ext cx="2187922" cy="270750"/>
          </a:xfrm>
          <a:prstGeom prst="rect">
            <a:avLst/>
          </a:prstGeom>
          <a:noFill/>
          <a:ln>
            <a:noFill/>
          </a:ln>
        </p:spPr>
      </p:pic>
      <p:sp>
        <p:nvSpPr>
          <p:cNvPr id="291" name="Google Shape;291;p40"/>
          <p:cNvSpPr txBox="1"/>
          <p:nvPr>
            <p:ph idx="2" type="body"/>
          </p:nvPr>
        </p:nvSpPr>
        <p:spPr>
          <a:xfrm>
            <a:off x="422027" y="4132550"/>
            <a:ext cx="45405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None/>
            </a:pPr>
            <a:r>
              <a:rPr lang="en-GB">
                <a:solidFill>
                  <a:schemeClr val="dk1"/>
                </a:solidFill>
              </a:rPr>
              <a:t>This defines a 100(</a:t>
            </a:r>
            <a:r>
              <a:rPr lang="en-GB">
                <a:solidFill>
                  <a:schemeClr val="dk1"/>
                </a:solidFill>
              </a:rPr>
              <a:t>1 - α)% confidence interval as  </a:t>
            </a:r>
            <a:endParaRPr>
              <a:solidFill>
                <a:schemeClr val="dk1"/>
              </a:solidFill>
            </a:endParaRPr>
          </a:p>
        </p:txBody>
      </p:sp>
      <p:pic>
        <p:nvPicPr>
          <p:cNvPr descr="\bar X \pm z_{\alpha/2} \frac{\sigma}{\sqrt{n}}" id="292" name="Google Shape;292;p40" title="MathEquation,#000000"/>
          <p:cNvPicPr preferRelativeResize="0"/>
          <p:nvPr/>
        </p:nvPicPr>
        <p:blipFill>
          <a:blip r:embed="rId6">
            <a:alphaModFix/>
          </a:blip>
          <a:stretch>
            <a:fillRect/>
          </a:stretch>
        </p:blipFill>
        <p:spPr>
          <a:xfrm>
            <a:off x="5057014" y="4216550"/>
            <a:ext cx="1304536" cy="423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Interval estimate</a:t>
            </a:r>
            <a:endParaRPr/>
          </a:p>
        </p:txBody>
      </p:sp>
      <p:sp>
        <p:nvSpPr>
          <p:cNvPr id="298" name="Google Shape;298;p41"/>
          <p:cNvSpPr txBox="1"/>
          <p:nvPr>
            <p:ph idx="2" type="body"/>
          </p:nvPr>
        </p:nvSpPr>
        <p:spPr>
          <a:xfrm>
            <a:off x="422025" y="1571700"/>
            <a:ext cx="52953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Clr>
                <a:schemeClr val="dk1"/>
              </a:buClr>
              <a:buSzPts val="1100"/>
              <a:buFont typeface="Arial"/>
              <a:buNone/>
            </a:pPr>
            <a:r>
              <a:rPr lang="en-GB">
                <a:solidFill>
                  <a:schemeClr val="dk1"/>
                </a:solidFill>
              </a:rPr>
              <a:t>The 100(1 - α)% confidence interval is</a:t>
            </a:r>
            <a:endParaRPr>
              <a:solidFill>
                <a:schemeClr val="dk1"/>
              </a:solidFill>
            </a:endParaRPr>
          </a:p>
        </p:txBody>
      </p:sp>
      <p:pic>
        <p:nvPicPr>
          <p:cNvPr id="299" name="Google Shape;299;p41"/>
          <p:cNvPicPr preferRelativeResize="0"/>
          <p:nvPr/>
        </p:nvPicPr>
        <p:blipFill rotWithShape="1">
          <a:blip r:embed="rId3">
            <a:alphaModFix/>
          </a:blip>
          <a:srcRect b="7591" l="3871" r="3732" t="6431"/>
          <a:stretch/>
        </p:blipFill>
        <p:spPr>
          <a:xfrm>
            <a:off x="5535800" y="2227650"/>
            <a:ext cx="3265299" cy="1364800"/>
          </a:xfrm>
          <a:prstGeom prst="rect">
            <a:avLst/>
          </a:prstGeom>
          <a:noFill/>
          <a:ln>
            <a:noFill/>
          </a:ln>
        </p:spPr>
      </p:pic>
      <p:sp>
        <p:nvSpPr>
          <p:cNvPr id="300" name="Google Shape;300;p41"/>
          <p:cNvSpPr/>
          <p:nvPr/>
        </p:nvSpPr>
        <p:spPr>
          <a:xfrm rot="-5400000">
            <a:off x="3436625" y="2711200"/>
            <a:ext cx="198000" cy="937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txBox="1"/>
          <p:nvPr/>
        </p:nvSpPr>
        <p:spPr>
          <a:xfrm>
            <a:off x="2906125" y="3237550"/>
            <a:ext cx="14571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Margin of error</a:t>
            </a:r>
            <a:endParaRPr>
              <a:latin typeface="Avenir"/>
              <a:ea typeface="Avenir"/>
              <a:cs typeface="Avenir"/>
              <a:sym typeface="Avenir"/>
            </a:endParaRPr>
          </a:p>
        </p:txBody>
      </p:sp>
      <p:sp>
        <p:nvSpPr>
          <p:cNvPr id="302" name="Google Shape;302;p41"/>
          <p:cNvSpPr/>
          <p:nvPr/>
        </p:nvSpPr>
        <p:spPr>
          <a:xfrm rot="-5400000">
            <a:off x="2454050" y="2921950"/>
            <a:ext cx="198000" cy="515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1"/>
          <p:cNvSpPr txBox="1"/>
          <p:nvPr/>
        </p:nvSpPr>
        <p:spPr>
          <a:xfrm>
            <a:off x="2084450" y="3278800"/>
            <a:ext cx="9372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Point Estimate</a:t>
            </a:r>
            <a:endParaRPr>
              <a:latin typeface="Avenir"/>
              <a:ea typeface="Avenir"/>
              <a:cs typeface="Avenir"/>
              <a:sym typeface="Avenir"/>
            </a:endParaRPr>
          </a:p>
        </p:txBody>
      </p:sp>
      <p:pic>
        <p:nvPicPr>
          <p:cNvPr descr="\bar X \pm z_{\alpha/2} \frac{\sigma}{\sqrt{n}}" id="304" name="Google Shape;304;p41" title="MathEquation,#000000"/>
          <p:cNvPicPr preferRelativeResize="0"/>
          <p:nvPr/>
        </p:nvPicPr>
        <p:blipFill>
          <a:blip r:embed="rId4">
            <a:alphaModFix/>
          </a:blip>
          <a:stretch>
            <a:fillRect/>
          </a:stretch>
        </p:blipFill>
        <p:spPr>
          <a:xfrm>
            <a:off x="2456351" y="2607275"/>
            <a:ext cx="1456976" cy="47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idx="2" type="body"/>
          </p:nvPr>
        </p:nvSpPr>
        <p:spPr>
          <a:xfrm>
            <a:off x="422025" y="1571700"/>
            <a:ext cx="83898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1600"/>
              </a:spcAft>
              <a:buClr>
                <a:schemeClr val="dk1"/>
              </a:buClr>
              <a:buSzPts val="1100"/>
              <a:buFont typeface="Arial"/>
              <a:buNone/>
            </a:pPr>
            <a:r>
              <a:rPr lang="en-GB" sz="1600">
                <a:solidFill>
                  <a:schemeClr val="dk1"/>
                </a:solidFill>
              </a:rPr>
              <a:t>100 bags of coal were tested and had an average of 35% of ash with a standard deviation of 15%. Calculate the margin of error for a 90% confidence level.</a:t>
            </a:r>
            <a:endParaRPr sz="1600">
              <a:solidFill>
                <a:schemeClr val="dk1"/>
              </a:solidFill>
            </a:endParaRPr>
          </a:p>
        </p:txBody>
      </p:sp>
      <p:sp>
        <p:nvSpPr>
          <p:cNvPr id="310" name="Google Shape;310;p42"/>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Margin of error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idx="2" type="body"/>
          </p:nvPr>
        </p:nvSpPr>
        <p:spPr>
          <a:xfrm>
            <a:off x="422025" y="1571700"/>
            <a:ext cx="8389800" cy="303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100 bags of coal were tested and had an average of 35% of ash with a standard deviation of 15%.</a:t>
            </a:r>
            <a:br>
              <a:rPr lang="en-GB" sz="1600">
                <a:solidFill>
                  <a:schemeClr val="dk1"/>
                </a:solidFill>
              </a:rPr>
            </a:br>
            <a:r>
              <a:rPr lang="en-GB" sz="1600">
                <a:solidFill>
                  <a:schemeClr val="dk1"/>
                </a:solidFill>
              </a:rPr>
              <a:t>Here n =100</a:t>
            </a:r>
            <a:br>
              <a:rPr lang="en-GB" sz="1600">
                <a:solidFill>
                  <a:schemeClr val="dk1"/>
                </a:solidFill>
              </a:rPr>
            </a:br>
            <a:r>
              <a:rPr lang="en-GB" sz="1600">
                <a:solidFill>
                  <a:schemeClr val="dk1"/>
                </a:solidFill>
              </a:rPr>
              <a:t>	σ  = 0.15 </a:t>
            </a:r>
            <a:endParaRPr sz="1600">
              <a:solidFill>
                <a:schemeClr val="dk1"/>
              </a:solidFill>
            </a:endParaRPr>
          </a:p>
          <a:p>
            <a:pPr indent="0" lvl="0" marL="0" rtl="0" algn="l">
              <a:spcBef>
                <a:spcPts val="1600"/>
              </a:spcBef>
              <a:spcAft>
                <a:spcPts val="0"/>
              </a:spcAft>
              <a:buClr>
                <a:schemeClr val="dk1"/>
              </a:buClr>
              <a:buSzPts val="1100"/>
              <a:buFont typeface="Arial"/>
              <a:buNone/>
            </a:pPr>
            <a:r>
              <a:rPr lang="en-GB" sz="1600">
                <a:solidFill>
                  <a:schemeClr val="dk1"/>
                </a:solidFill>
              </a:rPr>
              <a:t>To find: The margin of error for a 90% confidence level.</a:t>
            </a:r>
            <a:endParaRPr sz="1600">
              <a:solidFill>
                <a:schemeClr val="dk1"/>
              </a:solidFill>
            </a:endParaRPr>
          </a:p>
          <a:p>
            <a:pPr indent="0" lvl="0" marL="0" rtl="0" algn="l">
              <a:spcBef>
                <a:spcPts val="1600"/>
              </a:spcBef>
              <a:spcAft>
                <a:spcPts val="1600"/>
              </a:spcAft>
              <a:buClr>
                <a:schemeClr val="dk1"/>
              </a:buClr>
              <a:buSzPts val="1100"/>
              <a:buFont typeface="Arial"/>
              <a:buNone/>
            </a:pPr>
            <a:r>
              <a:rPr lang="en-GB" sz="1600">
                <a:solidFill>
                  <a:schemeClr val="dk1"/>
                </a:solidFill>
              </a:rPr>
              <a:t>Here α = 0.10. Thus z</a:t>
            </a:r>
            <a:r>
              <a:rPr baseline="-25000" lang="en-GB" sz="1600">
                <a:solidFill>
                  <a:schemeClr val="dk1"/>
                </a:solidFill>
              </a:rPr>
              <a:t>α/2</a:t>
            </a:r>
            <a:r>
              <a:rPr lang="en-GB" sz="1600">
                <a:solidFill>
                  <a:schemeClr val="dk1"/>
                </a:solidFill>
              </a:rPr>
              <a:t> = 1.64</a:t>
            </a:r>
            <a:endParaRPr sz="1600">
              <a:solidFill>
                <a:schemeClr val="dk1"/>
              </a:solidFill>
            </a:endParaRPr>
          </a:p>
        </p:txBody>
      </p:sp>
      <p:sp>
        <p:nvSpPr>
          <p:cNvPr id="316" name="Google Shape;316;p43"/>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Margin of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Statistics</a:t>
            </a:r>
            <a:endParaRPr/>
          </a:p>
        </p:txBody>
      </p:sp>
      <p:sp>
        <p:nvSpPr>
          <p:cNvPr id="107" name="Google Shape;107;p17"/>
          <p:cNvSpPr/>
          <p:nvPr/>
        </p:nvSpPr>
        <p:spPr>
          <a:xfrm>
            <a:off x="3774723" y="1571700"/>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Statistics</a:t>
            </a:r>
            <a:endParaRPr>
              <a:solidFill>
                <a:srgbClr val="FFFFFF"/>
              </a:solidFill>
              <a:latin typeface="Avenir"/>
              <a:ea typeface="Avenir"/>
              <a:cs typeface="Avenir"/>
              <a:sym typeface="Avenir"/>
            </a:endParaRPr>
          </a:p>
        </p:txBody>
      </p:sp>
      <p:sp>
        <p:nvSpPr>
          <p:cNvPr id="108" name="Google Shape;108;p17"/>
          <p:cNvSpPr/>
          <p:nvPr/>
        </p:nvSpPr>
        <p:spPr>
          <a:xfrm>
            <a:off x="1411587" y="2773415"/>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Avenir"/>
                <a:ea typeface="Avenir"/>
                <a:cs typeface="Avenir"/>
                <a:sym typeface="Avenir"/>
              </a:rPr>
              <a:t>Descriptive Statistics</a:t>
            </a:r>
            <a:endParaRPr>
              <a:solidFill>
                <a:srgbClr val="FFFFFF"/>
              </a:solidFill>
              <a:latin typeface="Avenir"/>
              <a:ea typeface="Avenir"/>
              <a:cs typeface="Avenir"/>
              <a:sym typeface="Avenir"/>
            </a:endParaRPr>
          </a:p>
        </p:txBody>
      </p:sp>
      <p:sp>
        <p:nvSpPr>
          <p:cNvPr id="109" name="Google Shape;109;p17"/>
          <p:cNvSpPr/>
          <p:nvPr/>
        </p:nvSpPr>
        <p:spPr>
          <a:xfrm>
            <a:off x="6864056" y="2773415"/>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Inferential Statistics</a:t>
            </a:r>
            <a:endParaRPr>
              <a:solidFill>
                <a:srgbClr val="FFFFFF"/>
              </a:solidFill>
              <a:latin typeface="Avenir"/>
              <a:ea typeface="Avenir"/>
              <a:cs typeface="Avenir"/>
              <a:sym typeface="Avenir"/>
            </a:endParaRPr>
          </a:p>
        </p:txBody>
      </p:sp>
      <p:cxnSp>
        <p:nvCxnSpPr>
          <p:cNvPr id="110" name="Google Shape;110;p17"/>
          <p:cNvCxnSpPr>
            <a:stCxn id="107" idx="2"/>
            <a:endCxn id="109" idx="0"/>
          </p:cNvCxnSpPr>
          <p:nvPr/>
        </p:nvCxnSpPr>
        <p:spPr>
          <a:xfrm flipH="1" rot="-5400000">
            <a:off x="5692623" y="968100"/>
            <a:ext cx="521400" cy="3089400"/>
          </a:xfrm>
          <a:prstGeom prst="bentConnector3">
            <a:avLst>
              <a:gd fmla="val 49992" name="adj1"/>
            </a:avLst>
          </a:prstGeom>
          <a:noFill/>
          <a:ln cap="flat" cmpd="sng" w="9525">
            <a:solidFill>
              <a:srgbClr val="3C78D8"/>
            </a:solidFill>
            <a:prstDash val="solid"/>
            <a:round/>
            <a:headEnd len="med" w="med" type="none"/>
            <a:tailEnd len="med" w="med" type="triangle"/>
          </a:ln>
        </p:spPr>
      </p:cxnSp>
      <p:cxnSp>
        <p:nvCxnSpPr>
          <p:cNvPr id="111" name="Google Shape;111;p17"/>
          <p:cNvCxnSpPr>
            <a:stCxn id="107" idx="2"/>
            <a:endCxn id="108" idx="0"/>
          </p:cNvCxnSpPr>
          <p:nvPr/>
        </p:nvCxnSpPr>
        <p:spPr>
          <a:xfrm rot="5400000">
            <a:off x="2966373" y="1331250"/>
            <a:ext cx="521400" cy="2363100"/>
          </a:xfrm>
          <a:prstGeom prst="bentConnector3">
            <a:avLst>
              <a:gd fmla="val 49992" name="adj1"/>
            </a:avLst>
          </a:prstGeom>
          <a:noFill/>
          <a:ln cap="flat" cmpd="sng" w="9525">
            <a:solidFill>
              <a:srgbClr val="3C78D8"/>
            </a:solidFill>
            <a:prstDash val="solid"/>
            <a:round/>
            <a:headEnd len="med" w="med" type="none"/>
            <a:tailEnd len="med" w="med" type="triangle"/>
          </a:ln>
        </p:spPr>
      </p:cxnSp>
      <p:sp>
        <p:nvSpPr>
          <p:cNvPr id="112" name="Google Shape;112;p17"/>
          <p:cNvSpPr txBox="1"/>
          <p:nvPr/>
        </p:nvSpPr>
        <p:spPr>
          <a:xfrm>
            <a:off x="921675" y="3453825"/>
            <a:ext cx="2247600" cy="1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Avenir"/>
                <a:ea typeface="Avenir"/>
                <a:cs typeface="Avenir"/>
                <a:sym typeface="Avenir"/>
              </a:rPr>
              <a:t>It is used to only describe the sample or summarize information about the sample</a:t>
            </a:r>
            <a:endParaRPr>
              <a:solidFill>
                <a:srgbClr val="000000"/>
              </a:solidFill>
              <a:latin typeface="Avenir"/>
              <a:ea typeface="Avenir"/>
              <a:cs typeface="Avenir"/>
              <a:sym typeface="Avenir"/>
            </a:endParaRPr>
          </a:p>
          <a:p>
            <a:pPr indent="0" lvl="0" marL="0" rtl="0" algn="l">
              <a:spcBef>
                <a:spcPts val="0"/>
              </a:spcBef>
              <a:spcAft>
                <a:spcPts val="0"/>
              </a:spcAft>
              <a:buNone/>
            </a:pPr>
            <a:r>
              <a:t/>
            </a:r>
            <a:endParaRPr>
              <a:solidFill>
                <a:srgbClr val="000000"/>
              </a:solidFill>
              <a:latin typeface="Avenir"/>
              <a:ea typeface="Avenir"/>
              <a:cs typeface="Avenir"/>
              <a:sym typeface="Avenir"/>
            </a:endParaRPr>
          </a:p>
          <a:p>
            <a:pPr indent="0" lvl="0" marL="0" rtl="0" algn="l">
              <a:spcBef>
                <a:spcPts val="0"/>
              </a:spcBef>
              <a:spcAft>
                <a:spcPts val="0"/>
              </a:spcAft>
              <a:buClr>
                <a:srgbClr val="000000"/>
              </a:buClr>
              <a:buSzPts val="1100"/>
              <a:buFont typeface="Arial"/>
              <a:buNone/>
            </a:pPr>
            <a:r>
              <a:t/>
            </a:r>
            <a:endParaRPr>
              <a:solidFill>
                <a:srgbClr val="000000"/>
              </a:solidFill>
              <a:latin typeface="Avenir"/>
              <a:ea typeface="Avenir"/>
              <a:cs typeface="Avenir"/>
              <a:sym typeface="Avenir"/>
            </a:endParaRPr>
          </a:p>
        </p:txBody>
      </p:sp>
      <p:sp>
        <p:nvSpPr>
          <p:cNvPr id="113" name="Google Shape;113;p17"/>
          <p:cNvSpPr txBox="1"/>
          <p:nvPr/>
        </p:nvSpPr>
        <p:spPr>
          <a:xfrm>
            <a:off x="6745525" y="3453825"/>
            <a:ext cx="2045100" cy="13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nir"/>
                <a:ea typeface="Avenir"/>
                <a:cs typeface="Avenir"/>
                <a:sym typeface="Avenir"/>
              </a:rPr>
              <a:t>I</a:t>
            </a:r>
            <a:r>
              <a:rPr lang="en-GB">
                <a:solidFill>
                  <a:srgbClr val="000000"/>
                </a:solidFill>
                <a:latin typeface="Avenir"/>
                <a:ea typeface="Avenir"/>
                <a:cs typeface="Avenir"/>
                <a:sym typeface="Avenir"/>
              </a:rPr>
              <a:t>t is used to make inferences and generalizations about the broader population from</a:t>
            </a:r>
            <a:r>
              <a:rPr lang="en-GB">
                <a:latin typeface="Avenir"/>
                <a:ea typeface="Avenir"/>
                <a:cs typeface="Avenir"/>
                <a:sym typeface="Avenir"/>
              </a:rPr>
              <a:t> the sample</a:t>
            </a:r>
            <a:endParaRPr>
              <a:solidFill>
                <a:srgbClr val="000000"/>
              </a:solidFill>
              <a:latin typeface="Avenir"/>
              <a:ea typeface="Avenir"/>
              <a:cs typeface="Avenir"/>
              <a:sym typeface="Avenir"/>
            </a:endParaRPr>
          </a:p>
        </p:txBody>
      </p:sp>
      <p:pic>
        <p:nvPicPr>
          <p:cNvPr id="114" name="Google Shape;114;p17"/>
          <p:cNvPicPr preferRelativeResize="0"/>
          <p:nvPr/>
        </p:nvPicPr>
        <p:blipFill rotWithShape="1">
          <a:blip r:embed="rId3">
            <a:alphaModFix/>
          </a:blip>
          <a:srcRect b="0" l="0" r="0" t="0"/>
          <a:stretch/>
        </p:blipFill>
        <p:spPr>
          <a:xfrm>
            <a:off x="6745523" y="3183850"/>
            <a:ext cx="259075" cy="269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idx="2" type="body"/>
          </p:nvPr>
        </p:nvSpPr>
        <p:spPr>
          <a:xfrm>
            <a:off x="422025" y="1571700"/>
            <a:ext cx="83898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The margin of error for a 90% confidence level is</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Clr>
                <a:schemeClr val="dk1"/>
              </a:buClr>
              <a:buSzPts val="1100"/>
              <a:buFont typeface="Arial"/>
              <a:buNone/>
            </a:pPr>
            <a:r>
              <a:t/>
            </a:r>
            <a:endParaRPr sz="1600">
              <a:solidFill>
                <a:schemeClr val="dk1"/>
              </a:solidFill>
            </a:endParaRPr>
          </a:p>
        </p:txBody>
      </p:sp>
      <p:sp>
        <p:nvSpPr>
          <p:cNvPr id="322" name="Google Shape;322;p44"/>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Margin of error</a:t>
            </a:r>
            <a:endParaRPr/>
          </a:p>
        </p:txBody>
      </p:sp>
      <p:pic>
        <p:nvPicPr>
          <p:cNvPr descr="z_{\alpha/2} \frac{\sigma}{\sqrt n} = 1.64 \frac{0.15}{\sqrt 100} = 0.0246" id="323" name="Google Shape;323;p44" title="MathEquation,#000000"/>
          <p:cNvPicPr preferRelativeResize="0"/>
          <p:nvPr/>
        </p:nvPicPr>
        <p:blipFill>
          <a:blip r:embed="rId3">
            <a:alphaModFix/>
          </a:blip>
          <a:stretch>
            <a:fillRect/>
          </a:stretch>
        </p:blipFill>
        <p:spPr>
          <a:xfrm>
            <a:off x="2690897" y="2648950"/>
            <a:ext cx="4081368" cy="596900"/>
          </a:xfrm>
          <a:prstGeom prst="rect">
            <a:avLst/>
          </a:prstGeom>
          <a:noFill/>
          <a:ln>
            <a:noFill/>
          </a:ln>
        </p:spPr>
      </p:pic>
      <p:sp>
        <p:nvSpPr>
          <p:cNvPr id="324" name="Google Shape;324;p44"/>
          <p:cNvSpPr txBox="1"/>
          <p:nvPr/>
        </p:nvSpPr>
        <p:spPr>
          <a:xfrm>
            <a:off x="440925" y="3737375"/>
            <a:ext cx="8367000" cy="78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600">
                <a:solidFill>
                  <a:schemeClr val="dk1"/>
                </a:solidFill>
                <a:latin typeface="Avenir"/>
                <a:ea typeface="Avenir"/>
                <a:cs typeface="Avenir"/>
                <a:sym typeface="Avenir"/>
              </a:rPr>
              <a:t>A 90% CI with 2.46% </a:t>
            </a:r>
            <a:r>
              <a:rPr lang="en-GB" sz="1600">
                <a:solidFill>
                  <a:schemeClr val="dk1"/>
                </a:solidFill>
                <a:latin typeface="Avenir"/>
                <a:ea typeface="Avenir"/>
                <a:cs typeface="Avenir"/>
                <a:sym typeface="Avenir"/>
              </a:rPr>
              <a:t>margin of error implies that the sample mean will be within 2.46% points of the real population value 90% of the time</a:t>
            </a:r>
            <a:endParaRPr sz="1600">
              <a:solidFill>
                <a:schemeClr val="dk1"/>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idx="2" type="body"/>
          </p:nvPr>
        </p:nvSpPr>
        <p:spPr>
          <a:xfrm>
            <a:off x="422025" y="1571700"/>
            <a:ext cx="8389800" cy="3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a:t>
            </a:r>
            <a:r>
              <a:rPr lang="en-GB">
                <a:solidFill>
                  <a:schemeClr val="dk1"/>
                </a:solidFill>
              </a:rPr>
              <a:t>olution:</a:t>
            </a:r>
            <a:endParaRPr sz="1600">
              <a:solidFill>
                <a:schemeClr val="dk1"/>
              </a:solidFill>
            </a:endParaRPr>
          </a:p>
          <a:p>
            <a:pPr indent="0" lvl="0" marL="0" rtl="0" algn="l">
              <a:spcBef>
                <a:spcPts val="20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Clr>
                <a:schemeClr val="dk1"/>
              </a:buClr>
              <a:buSzPts val="1100"/>
              <a:buFont typeface="Arial"/>
              <a:buNone/>
            </a:pPr>
            <a:r>
              <a:t/>
            </a:r>
            <a:endParaRPr sz="1600">
              <a:solidFill>
                <a:schemeClr val="dk1"/>
              </a:solidFill>
            </a:endParaRPr>
          </a:p>
        </p:txBody>
      </p:sp>
      <p:sp>
        <p:nvSpPr>
          <p:cNvPr id="330" name="Google Shape;330;p45"/>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Margin of error</a:t>
            </a:r>
            <a:endParaRPr/>
          </a:p>
        </p:txBody>
      </p:sp>
      <p:pic>
        <p:nvPicPr>
          <p:cNvPr id="331" name="Google Shape;331;p45"/>
          <p:cNvPicPr preferRelativeResize="0"/>
          <p:nvPr/>
        </p:nvPicPr>
        <p:blipFill rotWithShape="1">
          <a:blip r:embed="rId3">
            <a:alphaModFix/>
          </a:blip>
          <a:srcRect b="0" l="0" r="26264" t="0"/>
          <a:stretch/>
        </p:blipFill>
        <p:spPr>
          <a:xfrm>
            <a:off x="1870763" y="2168475"/>
            <a:ext cx="5402474" cy="2651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idx="2" type="body"/>
          </p:nvPr>
        </p:nvSpPr>
        <p:spPr>
          <a:xfrm>
            <a:off x="422025" y="1571700"/>
            <a:ext cx="8395500" cy="1682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GB">
                <a:solidFill>
                  <a:schemeClr val="dk1"/>
                </a:solidFill>
              </a:rPr>
              <a:t>As sample size increases the margin of error decreases</a:t>
            </a:r>
            <a:endParaRPr>
              <a:solidFill>
                <a:schemeClr val="dk1"/>
              </a:solidFill>
            </a:endParaRPr>
          </a:p>
          <a:p>
            <a:pPr indent="-342900" lvl="0" marL="457200" rtl="0" algn="l">
              <a:lnSpc>
                <a:spcPct val="100000"/>
              </a:lnSpc>
              <a:spcBef>
                <a:spcPts val="3000"/>
              </a:spcBef>
              <a:spcAft>
                <a:spcPts val="3000"/>
              </a:spcAft>
              <a:buClr>
                <a:schemeClr val="dk1"/>
              </a:buClr>
              <a:buSzPts val="1800"/>
              <a:buChar char="●"/>
            </a:pPr>
            <a:r>
              <a:rPr lang="en-GB">
                <a:solidFill>
                  <a:schemeClr val="dk1"/>
                </a:solidFill>
              </a:rPr>
              <a:t>If margin of error is fixed then the sample size can be obtained</a:t>
            </a:r>
            <a:endParaRPr>
              <a:solidFill>
                <a:schemeClr val="dk1"/>
              </a:solidFill>
            </a:endParaRPr>
          </a:p>
        </p:txBody>
      </p:sp>
      <p:pic>
        <p:nvPicPr>
          <p:cNvPr descr="E = z_{\alpha/2} \frac{\sigma}{\sqrt n} " id="337" name="Google Shape;337;p46" title="MathEquation,#000000"/>
          <p:cNvPicPr preferRelativeResize="0"/>
          <p:nvPr/>
        </p:nvPicPr>
        <p:blipFill>
          <a:blip r:embed="rId3">
            <a:alphaModFix/>
          </a:blip>
          <a:stretch>
            <a:fillRect/>
          </a:stretch>
        </p:blipFill>
        <p:spPr>
          <a:xfrm>
            <a:off x="3699063" y="3107500"/>
            <a:ext cx="1745876" cy="545600"/>
          </a:xfrm>
          <a:prstGeom prst="rect">
            <a:avLst/>
          </a:prstGeom>
          <a:noFill/>
          <a:ln>
            <a:noFill/>
          </a:ln>
        </p:spPr>
      </p:pic>
      <p:pic>
        <p:nvPicPr>
          <p:cNvPr descr="\Rightarrow n = z_{\alpha/2}^2 (\frac {{\sigma^2}}{E^2&#10;} )" id="338" name="Google Shape;338;p46" title="MathEquation,#000000"/>
          <p:cNvPicPr preferRelativeResize="0"/>
          <p:nvPr/>
        </p:nvPicPr>
        <p:blipFill>
          <a:blip r:embed="rId4">
            <a:alphaModFix/>
          </a:blip>
          <a:stretch>
            <a:fillRect/>
          </a:stretch>
        </p:blipFill>
        <p:spPr>
          <a:xfrm>
            <a:off x="3144774" y="3983925"/>
            <a:ext cx="2622224" cy="681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idx="2" type="body"/>
          </p:nvPr>
        </p:nvSpPr>
        <p:spPr>
          <a:xfrm>
            <a:off x="422025" y="1571700"/>
            <a:ext cx="84069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For the previous question, for a margin of error 2.46. Verify whether you get sample size of 100.</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Clr>
                <a:schemeClr val="dk1"/>
              </a:buClr>
              <a:buSzPts val="1100"/>
              <a:buFont typeface="Arial"/>
              <a:buNone/>
            </a:pPr>
            <a:r>
              <a:rPr lang="en-GB" sz="1600">
                <a:solidFill>
                  <a:srgbClr val="666666"/>
                </a:solidFill>
              </a:rPr>
              <a:t>Previous Question: 100 bags of coal were tested and had an average of 35% of ash with a standard deviation of 15%. Calculate the margin of error for a 90% confidence level.</a:t>
            </a:r>
            <a:endParaRPr>
              <a:solidFill>
                <a:srgbClr val="666666"/>
              </a:solidFill>
            </a:endParaRPr>
          </a:p>
        </p:txBody>
      </p:sp>
      <p:sp>
        <p:nvSpPr>
          <p:cNvPr id="344" name="Google Shape;344;p47"/>
          <p:cNvSpPr txBox="1"/>
          <p:nvPr>
            <p:ph idx="1" type="subTitle"/>
          </p:nvPr>
        </p:nvSpPr>
        <p:spPr>
          <a:xfrm>
            <a:off x="422025" y="974925"/>
            <a:ext cx="5341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Sample size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8"/>
          <p:cNvSpPr txBox="1"/>
          <p:nvPr>
            <p:ph idx="2" type="body"/>
          </p:nvPr>
        </p:nvSpPr>
        <p:spPr>
          <a:xfrm>
            <a:off x="422025" y="1571700"/>
            <a:ext cx="83898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From a sample of 250 observations it is found that average income of a 27-year-old Londoner is </a:t>
            </a:r>
            <a:r>
              <a:rPr lang="en-GB" sz="1600">
                <a:solidFill>
                  <a:schemeClr val="dk1"/>
                </a:solidFill>
              </a:rPr>
              <a:t>£45,000</a:t>
            </a:r>
            <a:r>
              <a:rPr lang="en-GB" sz="1600">
                <a:solidFill>
                  <a:schemeClr val="dk1"/>
                </a:solidFill>
              </a:rPr>
              <a:t> with a sample standard deviation of £4000. Obtain the 95% confidence interval to estimate the average income.</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Clr>
                <a:schemeClr val="dk1"/>
              </a:buClr>
              <a:buSzPts val="1100"/>
              <a:buFont typeface="Arial"/>
              <a:buNone/>
            </a:pPr>
            <a:r>
              <a:t/>
            </a:r>
            <a:endParaRPr sz="1600">
              <a:solidFill>
                <a:schemeClr val="dk1"/>
              </a:solidFill>
            </a:endParaRPr>
          </a:p>
        </p:txBody>
      </p:sp>
      <p:sp>
        <p:nvSpPr>
          <p:cNvPr id="350" name="Google Shape;350;p48"/>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a:t>
            </a:r>
            <a:r>
              <a:rPr lang="en-GB">
                <a:solidFill>
                  <a:schemeClr val="dk1"/>
                </a:solidFill>
              </a:rPr>
              <a:t>stimate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idx="2" type="body"/>
          </p:nvPr>
        </p:nvSpPr>
        <p:spPr>
          <a:xfrm>
            <a:off x="422025" y="1571700"/>
            <a:ext cx="8583900" cy="316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r>
              <a:rPr lang="en-GB">
                <a:solidFill>
                  <a:schemeClr val="dk1"/>
                </a:solidFill>
              </a:rPr>
              <a:t>:</a:t>
            </a:r>
            <a:endParaRPr>
              <a:solidFill>
                <a:schemeClr val="dk1"/>
              </a:solidFill>
            </a:endParaRPr>
          </a:p>
          <a:p>
            <a:pPr indent="0" lvl="0" marL="0" rtl="0" algn="l">
              <a:spcBef>
                <a:spcPts val="2000"/>
              </a:spcBef>
              <a:spcAft>
                <a:spcPts val="0"/>
              </a:spcAft>
              <a:buNone/>
            </a:pPr>
            <a:r>
              <a:rPr lang="en-GB" sz="1600">
                <a:solidFill>
                  <a:schemeClr val="dk1"/>
                </a:solidFill>
              </a:rPr>
              <a:t>A sample of 250 observations of a 27-year-old Londoner has an average income of £45,000 with a sample standard deviation of £4000</a:t>
            </a:r>
            <a:endParaRPr sz="1600">
              <a:solidFill>
                <a:schemeClr val="dk1"/>
              </a:solidFill>
            </a:endParaRPr>
          </a:p>
          <a:p>
            <a:pPr indent="0" lvl="0" marL="0" rtl="0" algn="l">
              <a:spcBef>
                <a:spcPts val="1600"/>
              </a:spcBef>
              <a:spcAft>
                <a:spcPts val="0"/>
              </a:spcAft>
              <a:buNone/>
            </a:pPr>
            <a:r>
              <a:rPr lang="en-GB" sz="1600">
                <a:solidFill>
                  <a:schemeClr val="dk1"/>
                </a:solidFill>
              </a:rPr>
              <a:t>Thus,     = 45,000, σ = 4000 and n = 250</a:t>
            </a:r>
            <a:endParaRPr sz="1600">
              <a:solidFill>
                <a:schemeClr val="dk1"/>
              </a:solidFill>
            </a:endParaRPr>
          </a:p>
          <a:p>
            <a:pPr indent="0" lvl="0" marL="0" rtl="0" algn="l">
              <a:spcBef>
                <a:spcPts val="1600"/>
              </a:spcBef>
              <a:spcAft>
                <a:spcPts val="0"/>
              </a:spcAft>
              <a:buNone/>
            </a:pPr>
            <a:r>
              <a:rPr lang="en-GB" sz="1600">
                <a:solidFill>
                  <a:schemeClr val="dk1"/>
                </a:solidFill>
              </a:rPr>
              <a:t>To find: The 95% confidence interval.</a:t>
            </a:r>
            <a:endParaRPr sz="1600">
              <a:solidFill>
                <a:schemeClr val="dk1"/>
              </a:solidFill>
            </a:endParaRPr>
          </a:p>
          <a:p>
            <a:pPr indent="0" lvl="0" marL="0" rtl="0" algn="l">
              <a:spcBef>
                <a:spcPts val="1600"/>
              </a:spcBef>
              <a:spcAft>
                <a:spcPts val="0"/>
              </a:spcAft>
              <a:buNone/>
            </a:pPr>
            <a:r>
              <a:rPr lang="en-GB" sz="1600">
                <a:solidFill>
                  <a:schemeClr val="dk1"/>
                </a:solidFill>
              </a:rPr>
              <a:t>Here α = 0.05. So z</a:t>
            </a:r>
            <a:r>
              <a:rPr baseline="-25000" lang="en-GB" sz="1600">
                <a:solidFill>
                  <a:schemeClr val="dk1"/>
                </a:solidFill>
              </a:rPr>
              <a:t>0.025</a:t>
            </a:r>
            <a:r>
              <a:rPr lang="en-GB" sz="1600">
                <a:solidFill>
                  <a:schemeClr val="dk1"/>
                </a:solidFill>
              </a:rPr>
              <a:t> = 1.96</a:t>
            </a:r>
            <a:endParaRPr sz="1600">
              <a:solidFill>
                <a:schemeClr val="dk1"/>
              </a:solidFill>
            </a:endParaRPr>
          </a:p>
          <a:p>
            <a:pPr indent="0" lvl="0" marL="0" rtl="0" algn="l">
              <a:spcBef>
                <a:spcPts val="1600"/>
              </a:spcBef>
              <a:spcAft>
                <a:spcPts val="1600"/>
              </a:spcAft>
              <a:buNone/>
            </a:pPr>
            <a:r>
              <a:t/>
            </a:r>
            <a:endParaRPr sz="1600">
              <a:solidFill>
                <a:schemeClr val="dk1"/>
              </a:solidFill>
            </a:endParaRPr>
          </a:p>
        </p:txBody>
      </p:sp>
      <p:sp>
        <p:nvSpPr>
          <p:cNvPr id="356" name="Google Shape;356;p49"/>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pic>
        <p:nvPicPr>
          <p:cNvPr descr="\bar X \pm z_{\alpha/2} \frac{\sigma}{\sqrt{n}}" id="357" name="Google Shape;357;p49" title="MathEquation,#000000"/>
          <p:cNvPicPr preferRelativeResize="0"/>
          <p:nvPr/>
        </p:nvPicPr>
        <p:blipFill rotWithShape="1">
          <a:blip r:embed="rId3">
            <a:alphaModFix/>
          </a:blip>
          <a:srcRect b="37146" l="0" r="81345" t="0"/>
          <a:stretch/>
        </p:blipFill>
        <p:spPr>
          <a:xfrm>
            <a:off x="1077625" y="2958875"/>
            <a:ext cx="185550" cy="203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idx="2" type="body"/>
          </p:nvPr>
        </p:nvSpPr>
        <p:spPr>
          <a:xfrm>
            <a:off x="422025" y="1571700"/>
            <a:ext cx="8583900" cy="100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spcBef>
                <a:spcPts val="2000"/>
              </a:spcBef>
              <a:spcAft>
                <a:spcPts val="0"/>
              </a:spcAft>
              <a:buNone/>
            </a:pPr>
            <a:r>
              <a:rPr lang="en-GB" sz="1600">
                <a:solidFill>
                  <a:schemeClr val="dk1"/>
                </a:solidFill>
              </a:rPr>
              <a:t>The 95% confidence interval is</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1600"/>
              </a:spcAft>
              <a:buNone/>
            </a:pPr>
            <a:r>
              <a:t/>
            </a:r>
            <a:endParaRPr sz="1600">
              <a:solidFill>
                <a:schemeClr val="dk1"/>
              </a:solidFill>
            </a:endParaRPr>
          </a:p>
        </p:txBody>
      </p:sp>
      <p:sp>
        <p:nvSpPr>
          <p:cNvPr id="363" name="Google Shape;363;p50"/>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pic>
        <p:nvPicPr>
          <p:cNvPr descr="\bar X \pm z_{\alpha/2} \frac{\sigma}{\sqrt{n}}" id="364" name="Google Shape;364;p50" title="MathEquation,#000000"/>
          <p:cNvPicPr preferRelativeResize="0"/>
          <p:nvPr/>
        </p:nvPicPr>
        <p:blipFill>
          <a:blip r:embed="rId3">
            <a:alphaModFix/>
          </a:blip>
          <a:stretch>
            <a:fillRect/>
          </a:stretch>
        </p:blipFill>
        <p:spPr>
          <a:xfrm>
            <a:off x="2734025" y="2778675"/>
            <a:ext cx="1220280" cy="396600"/>
          </a:xfrm>
          <a:prstGeom prst="rect">
            <a:avLst/>
          </a:prstGeom>
          <a:noFill/>
          <a:ln>
            <a:noFill/>
          </a:ln>
        </p:spPr>
      </p:pic>
      <p:pic>
        <p:nvPicPr>
          <p:cNvPr descr="\Rightarrow 45000 \pm 1.96 \frac{4000}{\sqrt{250}}" id="365" name="Google Shape;365;p50" title="MathEquation,#000000"/>
          <p:cNvPicPr preferRelativeResize="0"/>
          <p:nvPr/>
        </p:nvPicPr>
        <p:blipFill>
          <a:blip r:embed="rId4">
            <a:alphaModFix/>
          </a:blip>
          <a:stretch>
            <a:fillRect/>
          </a:stretch>
        </p:blipFill>
        <p:spPr>
          <a:xfrm>
            <a:off x="2200363" y="3466775"/>
            <a:ext cx="1784526" cy="365825"/>
          </a:xfrm>
          <a:prstGeom prst="rect">
            <a:avLst/>
          </a:prstGeom>
          <a:noFill/>
          <a:ln>
            <a:noFill/>
          </a:ln>
        </p:spPr>
      </p:pic>
      <p:pic>
        <p:nvPicPr>
          <p:cNvPr descr="\Rightarrow (44504.155, 45495.845)" id="366" name="Google Shape;366;p50" title="MathEquation,#000000"/>
          <p:cNvPicPr preferRelativeResize="0"/>
          <p:nvPr/>
        </p:nvPicPr>
        <p:blipFill>
          <a:blip r:embed="rId5">
            <a:alphaModFix/>
          </a:blip>
          <a:stretch>
            <a:fillRect/>
          </a:stretch>
        </p:blipFill>
        <p:spPr>
          <a:xfrm>
            <a:off x="2195325" y="4124100"/>
            <a:ext cx="2403274" cy="261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idx="2" type="body"/>
          </p:nvPr>
        </p:nvSpPr>
        <p:spPr>
          <a:xfrm>
            <a:off x="422025" y="1571700"/>
            <a:ext cx="7786200" cy="52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a:t>
            </a:r>
            <a:r>
              <a:rPr lang="en-GB">
                <a:solidFill>
                  <a:schemeClr val="dk1"/>
                </a:solidFill>
              </a:rPr>
              <a:t>olution:</a:t>
            </a:r>
            <a:endParaRPr sz="1600">
              <a:solidFill>
                <a:schemeClr val="dk1"/>
              </a:solidFill>
            </a:endParaRPr>
          </a:p>
          <a:p>
            <a:pPr indent="0" lvl="0" marL="0" rtl="0" algn="l">
              <a:spcBef>
                <a:spcPts val="2000"/>
              </a:spcBef>
              <a:spcAft>
                <a:spcPts val="1600"/>
              </a:spcAft>
              <a:buNone/>
            </a:pPr>
            <a:r>
              <a:t/>
            </a:r>
            <a:endParaRPr sz="1600">
              <a:solidFill>
                <a:schemeClr val="dk1"/>
              </a:solidFill>
            </a:endParaRPr>
          </a:p>
        </p:txBody>
      </p:sp>
      <p:sp>
        <p:nvSpPr>
          <p:cNvPr id="372" name="Google Shape;372;p51"/>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pic>
        <p:nvPicPr>
          <p:cNvPr id="373" name="Google Shape;373;p51"/>
          <p:cNvPicPr preferRelativeResize="0"/>
          <p:nvPr/>
        </p:nvPicPr>
        <p:blipFill rotWithShape="1">
          <a:blip r:embed="rId3">
            <a:alphaModFix/>
          </a:blip>
          <a:srcRect b="0" l="0" r="32152" t="0"/>
          <a:stretch/>
        </p:blipFill>
        <p:spPr>
          <a:xfrm>
            <a:off x="1784750" y="2164600"/>
            <a:ext cx="5574499" cy="25724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ph idx="2" type="body"/>
          </p:nvPr>
        </p:nvSpPr>
        <p:spPr>
          <a:xfrm>
            <a:off x="422025" y="1571700"/>
            <a:ext cx="8403600" cy="2940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sz="1600"/>
              <a:t>It </a:t>
            </a:r>
            <a:r>
              <a:rPr lang="en-GB" sz="1600">
                <a:solidFill>
                  <a:srgbClr val="25AAE2"/>
                </a:solidFill>
              </a:rPr>
              <a:t>cannot</a:t>
            </a:r>
            <a:r>
              <a:rPr lang="en-GB" sz="1600"/>
              <a:t> be said that P(</a:t>
            </a:r>
            <a:r>
              <a:rPr lang="en-GB" sz="1600">
                <a:solidFill>
                  <a:schemeClr val="dk1"/>
                </a:solidFill>
              </a:rPr>
              <a:t>44504.155≤ µ ≤ 45495.845</a:t>
            </a:r>
            <a:r>
              <a:rPr lang="en-GB" sz="1600"/>
              <a:t>) = 0.95</a:t>
            </a:r>
            <a:endParaRPr sz="1600"/>
          </a:p>
          <a:p>
            <a:pPr indent="-330200" lvl="0" marL="457200" rtl="0" algn="l">
              <a:lnSpc>
                <a:spcPct val="100000"/>
              </a:lnSpc>
              <a:spcBef>
                <a:spcPts val="3000"/>
              </a:spcBef>
              <a:spcAft>
                <a:spcPts val="0"/>
              </a:spcAft>
              <a:buSzPts val="1600"/>
              <a:buChar char="●"/>
            </a:pPr>
            <a:r>
              <a:rPr lang="en-GB" sz="1600"/>
              <a:t>The population parameter µ is a constant </a:t>
            </a:r>
            <a:endParaRPr sz="1600"/>
          </a:p>
          <a:p>
            <a:pPr indent="-330200" lvl="0" marL="457200" rtl="0" algn="l">
              <a:lnSpc>
                <a:spcPct val="100000"/>
              </a:lnSpc>
              <a:spcBef>
                <a:spcPts val="3000"/>
              </a:spcBef>
              <a:spcAft>
                <a:spcPts val="3000"/>
              </a:spcAft>
              <a:buSzPts val="1600"/>
              <a:buChar char="●"/>
            </a:pPr>
            <a:r>
              <a:rPr lang="en-GB" sz="1600"/>
              <a:t>It </a:t>
            </a:r>
            <a:r>
              <a:rPr lang="en-GB" sz="1600">
                <a:solidFill>
                  <a:srgbClr val="25AAE2"/>
                </a:solidFill>
              </a:rPr>
              <a:t>can</a:t>
            </a:r>
            <a:r>
              <a:rPr lang="en-GB" sz="1600"/>
              <a:t> be said that from many samples drawn of size 250, construct a 95% CI for each sample, roughly </a:t>
            </a:r>
            <a:r>
              <a:rPr lang="en-GB" sz="1600">
                <a:solidFill>
                  <a:schemeClr val="dk1"/>
                </a:solidFill>
              </a:rPr>
              <a:t>95% of the intervals would actually contain the population parameter µ</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idx="2" type="body"/>
          </p:nvPr>
        </p:nvSpPr>
        <p:spPr>
          <a:xfrm>
            <a:off x="422025" y="1647900"/>
            <a:ext cx="8139600" cy="254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   </a:t>
            </a:r>
            <a:endParaRPr>
              <a:solidFill>
                <a:schemeClr val="dk1"/>
              </a:solidFill>
            </a:endParaRPr>
          </a:p>
          <a:p>
            <a:pPr indent="0" lvl="0" marL="0" rtl="0" algn="l">
              <a:spcBef>
                <a:spcPts val="2000"/>
              </a:spcBef>
              <a:spcAft>
                <a:spcPts val="1600"/>
              </a:spcAft>
              <a:buClr>
                <a:schemeClr val="dk1"/>
              </a:buClr>
              <a:buSzPts val="1100"/>
              <a:buFont typeface="Arial"/>
              <a:buNone/>
            </a:pPr>
            <a:r>
              <a:rPr lang="en-GB" sz="1600"/>
              <a:t>For the previous question, </a:t>
            </a:r>
            <a:r>
              <a:rPr lang="en-GB" sz="1600"/>
              <a:t>obtain the 90% and 99% confidence intervals. Further, logically explain which one of them is the widest.</a:t>
            </a:r>
            <a:endParaRPr sz="1600">
              <a:solidFill>
                <a:schemeClr val="dk1"/>
              </a:solidFill>
            </a:endParaRPr>
          </a:p>
        </p:txBody>
      </p:sp>
      <p:sp>
        <p:nvSpPr>
          <p:cNvPr id="384" name="Google Shape;384;p53"/>
          <p:cNvSpPr txBox="1"/>
          <p:nvPr>
            <p:ph idx="1" type="subTitle"/>
          </p:nvPr>
        </p:nvSpPr>
        <p:spPr>
          <a:xfrm>
            <a:off x="422025" y="974925"/>
            <a:ext cx="5341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Confidence Interval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Inferential Statistics</a:t>
            </a:r>
            <a:endParaRPr/>
          </a:p>
        </p:txBody>
      </p:sp>
      <p:sp>
        <p:nvSpPr>
          <p:cNvPr id="120" name="Google Shape;120;p18"/>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Interval estimate</a:t>
            </a:r>
            <a:endParaRPr/>
          </a:p>
        </p:txBody>
      </p:sp>
      <p:sp>
        <p:nvSpPr>
          <p:cNvPr id="390" name="Google Shape;390;p54"/>
          <p:cNvSpPr txBox="1"/>
          <p:nvPr>
            <p:ph idx="2" type="body"/>
          </p:nvPr>
        </p:nvSpPr>
        <p:spPr>
          <a:xfrm>
            <a:off x="422025" y="1571700"/>
            <a:ext cx="52953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Clr>
                <a:schemeClr val="dk1"/>
              </a:buClr>
              <a:buSzPts val="1100"/>
              <a:buFont typeface="Arial"/>
              <a:buNone/>
            </a:pPr>
            <a:r>
              <a:rPr lang="en-GB">
                <a:solidFill>
                  <a:schemeClr val="dk1"/>
                </a:solidFill>
              </a:rPr>
              <a:t>The 100(1 - α)% confidence interval for proportion is</a:t>
            </a:r>
            <a:endParaRPr>
              <a:solidFill>
                <a:schemeClr val="dk1"/>
              </a:solidFill>
            </a:endParaRPr>
          </a:p>
        </p:txBody>
      </p:sp>
      <p:pic>
        <p:nvPicPr>
          <p:cNvPr id="391" name="Google Shape;391;p54"/>
          <p:cNvPicPr preferRelativeResize="0"/>
          <p:nvPr/>
        </p:nvPicPr>
        <p:blipFill rotWithShape="1">
          <a:blip r:embed="rId3">
            <a:alphaModFix/>
          </a:blip>
          <a:srcRect b="7591" l="3871" r="3732" t="6431"/>
          <a:stretch/>
        </p:blipFill>
        <p:spPr>
          <a:xfrm>
            <a:off x="5766775" y="1646075"/>
            <a:ext cx="3265299" cy="1364800"/>
          </a:xfrm>
          <a:prstGeom prst="rect">
            <a:avLst/>
          </a:prstGeom>
          <a:noFill/>
          <a:ln>
            <a:noFill/>
          </a:ln>
        </p:spPr>
      </p:pic>
      <p:sp>
        <p:nvSpPr>
          <p:cNvPr id="392" name="Google Shape;392;p54"/>
          <p:cNvSpPr/>
          <p:nvPr/>
        </p:nvSpPr>
        <p:spPr>
          <a:xfrm rot="-5400000">
            <a:off x="3436625" y="2711200"/>
            <a:ext cx="198000" cy="937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4"/>
          <p:cNvSpPr txBox="1"/>
          <p:nvPr/>
        </p:nvSpPr>
        <p:spPr>
          <a:xfrm>
            <a:off x="2906125" y="3237550"/>
            <a:ext cx="14571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Margin of error</a:t>
            </a:r>
            <a:endParaRPr>
              <a:latin typeface="Avenir"/>
              <a:ea typeface="Avenir"/>
              <a:cs typeface="Avenir"/>
              <a:sym typeface="Avenir"/>
            </a:endParaRPr>
          </a:p>
        </p:txBody>
      </p:sp>
      <p:sp>
        <p:nvSpPr>
          <p:cNvPr id="394" name="Google Shape;394;p54"/>
          <p:cNvSpPr/>
          <p:nvPr/>
        </p:nvSpPr>
        <p:spPr>
          <a:xfrm rot="-5400000">
            <a:off x="2257775" y="2962138"/>
            <a:ext cx="198000" cy="365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4"/>
          <p:cNvSpPr txBox="1"/>
          <p:nvPr/>
        </p:nvSpPr>
        <p:spPr>
          <a:xfrm>
            <a:off x="1888175" y="3237550"/>
            <a:ext cx="9372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Point Estimate</a:t>
            </a:r>
            <a:endParaRPr>
              <a:latin typeface="Avenir"/>
              <a:ea typeface="Avenir"/>
              <a:cs typeface="Avenir"/>
              <a:sym typeface="Avenir"/>
            </a:endParaRPr>
          </a:p>
        </p:txBody>
      </p:sp>
      <p:pic>
        <p:nvPicPr>
          <p:cNvPr descr="\hat p \pm z_{\alpha/2} \sqrt{\frac{\hat p (1-\hat p)}{n}}" id="396" name="Google Shape;396;p54" title="MathEquation,#000000"/>
          <p:cNvPicPr preferRelativeResize="0"/>
          <p:nvPr/>
        </p:nvPicPr>
        <p:blipFill>
          <a:blip r:embed="rId4">
            <a:alphaModFix/>
          </a:blip>
          <a:stretch>
            <a:fillRect/>
          </a:stretch>
        </p:blipFill>
        <p:spPr>
          <a:xfrm>
            <a:off x="2333476" y="2540975"/>
            <a:ext cx="1670756" cy="469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2" type="body"/>
          </p:nvPr>
        </p:nvSpPr>
        <p:spPr>
          <a:xfrm>
            <a:off x="422025" y="1571700"/>
            <a:ext cx="83898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1600"/>
              </a:spcAft>
              <a:buClr>
                <a:schemeClr val="dk1"/>
              </a:buClr>
              <a:buSzPts val="1100"/>
              <a:buFont typeface="Arial"/>
              <a:buNone/>
            </a:pPr>
            <a:r>
              <a:rPr lang="en-GB" sz="1600">
                <a:solidFill>
                  <a:schemeClr val="dk1"/>
                </a:solidFill>
              </a:rPr>
              <a:t>A financial firm has created 50 portfolios. From them a sample of 13 portfolios was selected, out of which 8 were found to be underperforming. Construct a 99% confidence interval to estimate the population proportion.</a:t>
            </a:r>
            <a:endParaRPr sz="1600">
              <a:solidFill>
                <a:schemeClr val="dk1"/>
              </a:solidFill>
            </a:endParaRPr>
          </a:p>
        </p:txBody>
      </p:sp>
      <p:sp>
        <p:nvSpPr>
          <p:cNvPr id="402" name="Google Shape;402;p55"/>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sp>
        <p:nvSpPr>
          <p:cNvPr id="408" name="Google Shape;408;p56"/>
          <p:cNvSpPr txBox="1"/>
          <p:nvPr>
            <p:ph idx="2" type="body"/>
          </p:nvPr>
        </p:nvSpPr>
        <p:spPr>
          <a:xfrm>
            <a:off x="422025" y="1571700"/>
            <a:ext cx="83898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From them a sample of 13 portfolios was selected. Thus n = 13 </a:t>
            </a:r>
            <a:endParaRPr sz="16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GB" sz="1600">
                <a:solidFill>
                  <a:schemeClr val="dk1"/>
                </a:solidFill>
              </a:rPr>
              <a:t>The desired category is of underperforming portfolios. 8 of 13 were found to be underperforming. </a:t>
            </a:r>
            <a:r>
              <a:rPr lang="en-GB" sz="1600">
                <a:solidFill>
                  <a:schemeClr val="dk1"/>
                </a:solidFill>
              </a:rPr>
              <a:t> Thus x = 8</a:t>
            </a:r>
            <a:endParaRPr sz="16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GB" sz="1600">
                <a:solidFill>
                  <a:schemeClr val="dk1"/>
                </a:solidFill>
              </a:rPr>
              <a:t>Thus the estimate of sample proportion is x/n = 8/13 =0.615</a:t>
            </a:r>
            <a:endParaRPr sz="1600">
              <a:solidFill>
                <a:schemeClr val="dk1"/>
              </a:solidFill>
            </a:endParaRPr>
          </a:p>
          <a:p>
            <a:pPr indent="0" lvl="0" marL="0" rtl="0" algn="l">
              <a:spcBef>
                <a:spcPts val="2500"/>
              </a:spcBef>
              <a:spcAft>
                <a:spcPts val="1600"/>
              </a:spcAft>
              <a:buClr>
                <a:schemeClr val="dk1"/>
              </a:buClr>
              <a:buSzPts val="1100"/>
              <a:buFont typeface="Arial"/>
              <a:buNone/>
            </a:pPr>
            <a:r>
              <a:rPr lang="en-GB" sz="1600">
                <a:solidFill>
                  <a:schemeClr val="dk1"/>
                </a:solidFill>
              </a:rPr>
              <a:t>To find: </a:t>
            </a:r>
            <a:r>
              <a:rPr lang="en-GB" sz="1600">
                <a:solidFill>
                  <a:schemeClr val="dk1"/>
                </a:solidFill>
              </a:rPr>
              <a:t>Construct a 99% confidence interval to estimate the population proportion.</a:t>
            </a:r>
            <a:endParaRPr sz="16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ph idx="2" type="body"/>
          </p:nvPr>
        </p:nvSpPr>
        <p:spPr>
          <a:xfrm>
            <a:off x="422025" y="1571700"/>
            <a:ext cx="8583900" cy="100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Here α = 0.01. So z</a:t>
            </a:r>
            <a:r>
              <a:rPr baseline="-25000" lang="en-GB" sz="1600">
                <a:solidFill>
                  <a:schemeClr val="dk1"/>
                </a:solidFill>
              </a:rPr>
              <a:t>0.005</a:t>
            </a:r>
            <a:r>
              <a:rPr lang="en-GB" sz="1600">
                <a:solidFill>
                  <a:schemeClr val="dk1"/>
                </a:solidFill>
              </a:rPr>
              <a:t> = 2.575</a:t>
            </a:r>
            <a:endParaRPr sz="1600">
              <a:solidFill>
                <a:schemeClr val="dk1"/>
              </a:solidFill>
            </a:endParaRPr>
          </a:p>
          <a:p>
            <a:pPr indent="0" lvl="0" marL="0" rtl="0" algn="l">
              <a:spcBef>
                <a:spcPts val="1600"/>
              </a:spcBef>
              <a:spcAft>
                <a:spcPts val="0"/>
              </a:spcAft>
              <a:buNone/>
            </a:pPr>
            <a:r>
              <a:rPr lang="en-GB" sz="1600">
                <a:solidFill>
                  <a:schemeClr val="dk1"/>
                </a:solidFill>
              </a:rPr>
              <a:t>The 95% confidence interval is</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1600"/>
              </a:spcAft>
              <a:buNone/>
            </a:pPr>
            <a:r>
              <a:t/>
            </a:r>
            <a:endParaRPr sz="1600">
              <a:solidFill>
                <a:schemeClr val="dk1"/>
              </a:solidFill>
            </a:endParaRPr>
          </a:p>
        </p:txBody>
      </p:sp>
      <p:sp>
        <p:nvSpPr>
          <p:cNvPr id="414" name="Google Shape;414;p57"/>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pic>
        <p:nvPicPr>
          <p:cNvPr descr="\hat p \pm z_{\alpha/2} \sqrt{\frac{\hat p (1-\hat p)}{n}}" id="415" name="Google Shape;415;p57" title="MathEquation,#000000"/>
          <p:cNvPicPr preferRelativeResize="0"/>
          <p:nvPr/>
        </p:nvPicPr>
        <p:blipFill>
          <a:blip r:embed="rId3">
            <a:alphaModFix/>
          </a:blip>
          <a:stretch>
            <a:fillRect/>
          </a:stretch>
        </p:blipFill>
        <p:spPr>
          <a:xfrm>
            <a:off x="2387651" y="3114800"/>
            <a:ext cx="1670756" cy="469900"/>
          </a:xfrm>
          <a:prstGeom prst="rect">
            <a:avLst/>
          </a:prstGeom>
          <a:noFill/>
          <a:ln>
            <a:noFill/>
          </a:ln>
        </p:spPr>
      </p:pic>
      <p:pic>
        <p:nvPicPr>
          <p:cNvPr descr="\Rightarrow 0.615 \pm 2.575 \sqrt{\frac{0.615 (1-0.615)}{13}}" id="416" name="Google Shape;416;p57" title="MathEquation,#000000"/>
          <p:cNvPicPr preferRelativeResize="0"/>
          <p:nvPr/>
        </p:nvPicPr>
        <p:blipFill>
          <a:blip r:embed="rId4">
            <a:alphaModFix/>
          </a:blip>
          <a:stretch>
            <a:fillRect/>
          </a:stretch>
        </p:blipFill>
        <p:spPr>
          <a:xfrm>
            <a:off x="2226825" y="3860813"/>
            <a:ext cx="2538232" cy="396600"/>
          </a:xfrm>
          <a:prstGeom prst="rect">
            <a:avLst/>
          </a:prstGeom>
          <a:noFill/>
          <a:ln>
            <a:noFill/>
          </a:ln>
        </p:spPr>
      </p:pic>
      <p:pic>
        <p:nvPicPr>
          <p:cNvPr descr="\Rightarrow (0.267, 0.963)" id="417" name="Google Shape;417;p57" title="MathEquation,#000000"/>
          <p:cNvPicPr preferRelativeResize="0"/>
          <p:nvPr/>
        </p:nvPicPr>
        <p:blipFill>
          <a:blip r:embed="rId5">
            <a:alphaModFix/>
          </a:blip>
          <a:stretch>
            <a:fillRect/>
          </a:stretch>
        </p:blipFill>
        <p:spPr>
          <a:xfrm>
            <a:off x="2226825" y="4533550"/>
            <a:ext cx="1568824" cy="266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ph idx="2" type="body"/>
          </p:nvPr>
        </p:nvSpPr>
        <p:spPr>
          <a:xfrm>
            <a:off x="422025" y="1571700"/>
            <a:ext cx="6768300" cy="3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a:t>
            </a:r>
            <a:r>
              <a:rPr lang="en-GB">
                <a:solidFill>
                  <a:schemeClr val="dk1"/>
                </a:solidFill>
              </a:rPr>
              <a:t>olution:</a:t>
            </a:r>
            <a:endParaRPr sz="1600">
              <a:solidFill>
                <a:schemeClr val="dk1"/>
              </a:solidFill>
            </a:endParaRPr>
          </a:p>
          <a:p>
            <a:pPr indent="0" lvl="0" marL="0" rtl="0" algn="l">
              <a:spcBef>
                <a:spcPts val="2000"/>
              </a:spcBef>
              <a:spcAft>
                <a:spcPts val="1600"/>
              </a:spcAft>
              <a:buNone/>
            </a:pPr>
            <a:r>
              <a:t/>
            </a:r>
            <a:endParaRPr sz="1600">
              <a:solidFill>
                <a:schemeClr val="dk1"/>
              </a:solidFill>
            </a:endParaRPr>
          </a:p>
        </p:txBody>
      </p:sp>
      <p:sp>
        <p:nvSpPr>
          <p:cNvPr id="423" name="Google Shape;423;p58"/>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Interval estimate</a:t>
            </a:r>
            <a:endParaRPr/>
          </a:p>
        </p:txBody>
      </p:sp>
      <p:pic>
        <p:nvPicPr>
          <p:cNvPr id="424" name="Google Shape;424;p58"/>
          <p:cNvPicPr preferRelativeResize="0"/>
          <p:nvPr/>
        </p:nvPicPr>
        <p:blipFill rotWithShape="1">
          <a:blip r:embed="rId3">
            <a:alphaModFix/>
          </a:blip>
          <a:srcRect b="0" l="0" r="25495" t="0"/>
          <a:stretch/>
        </p:blipFill>
        <p:spPr>
          <a:xfrm>
            <a:off x="1570437" y="2099275"/>
            <a:ext cx="6003126" cy="27736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430" name="Google Shape;430;p59"/>
          <p:cNvSpPr txBox="1"/>
          <p:nvPr>
            <p:ph idx="2" type="body"/>
          </p:nvPr>
        </p:nvSpPr>
        <p:spPr>
          <a:xfrm>
            <a:off x="422025" y="1571700"/>
            <a:ext cx="8395500" cy="3250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Sample estimate of a population parameter is considered as a point estimate</a:t>
            </a:r>
            <a:endParaRPr/>
          </a:p>
          <a:p>
            <a:pPr indent="-330200" lvl="0" marL="457200" rtl="0" algn="l">
              <a:lnSpc>
                <a:spcPct val="100000"/>
              </a:lnSpc>
              <a:spcBef>
                <a:spcPts val="1400"/>
              </a:spcBef>
              <a:spcAft>
                <a:spcPts val="0"/>
              </a:spcAft>
              <a:buSzPts val="1600"/>
              <a:buChar char="●"/>
            </a:pPr>
            <a:r>
              <a:rPr lang="en-GB"/>
              <a:t>Sample mean, median, standard deviation are the examples of the point estimate</a:t>
            </a:r>
            <a:endParaRPr/>
          </a:p>
          <a:p>
            <a:pPr indent="-330200" lvl="0" marL="457200" rtl="0" algn="l">
              <a:lnSpc>
                <a:spcPct val="100000"/>
              </a:lnSpc>
              <a:spcBef>
                <a:spcPts val="1400"/>
              </a:spcBef>
              <a:spcAft>
                <a:spcPts val="0"/>
              </a:spcAft>
              <a:buSzPts val="1600"/>
              <a:buChar char="●"/>
            </a:pPr>
            <a:r>
              <a:rPr lang="en-GB"/>
              <a:t>Point estimate varies significantly for different samples</a:t>
            </a:r>
            <a:endParaRPr/>
          </a:p>
          <a:p>
            <a:pPr indent="-330200" lvl="0" marL="457200" rtl="0" algn="l">
              <a:lnSpc>
                <a:spcPct val="100000"/>
              </a:lnSpc>
              <a:spcBef>
                <a:spcPts val="1400"/>
              </a:spcBef>
              <a:spcAft>
                <a:spcPts val="0"/>
              </a:spcAft>
              <a:buSzPts val="1600"/>
              <a:buChar char="●"/>
            </a:pPr>
            <a:r>
              <a:rPr lang="en-GB"/>
              <a:t>Confidence interval returns the interval estimate for the population parameter</a:t>
            </a:r>
            <a:endParaRPr/>
          </a:p>
          <a:p>
            <a:pPr indent="-330200" lvl="0" marL="457200" rtl="0" algn="l">
              <a:lnSpc>
                <a:spcPct val="100000"/>
              </a:lnSpc>
              <a:spcBef>
                <a:spcPts val="1400"/>
              </a:spcBef>
              <a:spcAft>
                <a:spcPts val="0"/>
              </a:spcAft>
              <a:buSzPts val="1600"/>
              <a:buChar char="●"/>
            </a:pPr>
            <a:r>
              <a:rPr lang="en-GB"/>
              <a:t>The confidence level describes the </a:t>
            </a:r>
            <a:r>
              <a:rPr lang="en-GB"/>
              <a:t>uncertainty</a:t>
            </a:r>
            <a:r>
              <a:rPr lang="en-GB"/>
              <a:t> of the estimate</a:t>
            </a:r>
            <a:endParaRPr/>
          </a:p>
          <a:p>
            <a:pPr indent="-330200" lvl="0" marL="457200" rtl="0" algn="l">
              <a:lnSpc>
                <a:spcPct val="100000"/>
              </a:lnSpc>
              <a:spcBef>
                <a:spcPts val="1400"/>
              </a:spcBef>
              <a:spcAft>
                <a:spcPts val="0"/>
              </a:spcAft>
              <a:buSzPts val="1600"/>
              <a:buChar char="●"/>
            </a:pPr>
            <a:r>
              <a:rPr lang="en-GB"/>
              <a:t>Confidence interval is calculated using the point estimate and the margin of error</a:t>
            </a:r>
            <a:endParaRPr/>
          </a:p>
          <a:p>
            <a:pPr indent="-330200" lvl="0" marL="457200" rtl="0" algn="l">
              <a:lnSpc>
                <a:spcPct val="100000"/>
              </a:lnSpc>
              <a:spcBef>
                <a:spcPts val="1400"/>
              </a:spcBef>
              <a:spcAft>
                <a:spcPts val="0"/>
              </a:spcAft>
              <a:buSzPts val="1600"/>
              <a:buChar char="●"/>
            </a:pPr>
            <a:r>
              <a:rPr lang="en-GB"/>
              <a:t>The optimal sample size can be obtained by deciding the required margin of error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Inferential statistics</a:t>
            </a:r>
            <a:endParaRPr/>
          </a:p>
        </p:txBody>
      </p:sp>
      <p:sp>
        <p:nvSpPr>
          <p:cNvPr id="436" name="Google Shape;436;p60"/>
          <p:cNvSpPr/>
          <p:nvPr/>
        </p:nvSpPr>
        <p:spPr>
          <a:xfrm>
            <a:off x="3918511" y="1357550"/>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Inferential Statistics</a:t>
            </a:r>
            <a:endParaRPr>
              <a:solidFill>
                <a:srgbClr val="FFFFFF"/>
              </a:solidFill>
              <a:latin typeface="Avenir"/>
              <a:ea typeface="Avenir"/>
              <a:cs typeface="Avenir"/>
              <a:sym typeface="Avenir"/>
            </a:endParaRPr>
          </a:p>
        </p:txBody>
      </p:sp>
      <p:sp>
        <p:nvSpPr>
          <p:cNvPr id="437" name="Google Shape;437;p60"/>
          <p:cNvSpPr/>
          <p:nvPr/>
        </p:nvSpPr>
        <p:spPr>
          <a:xfrm>
            <a:off x="1655949" y="2559265"/>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Avenir"/>
                <a:ea typeface="Avenir"/>
                <a:cs typeface="Avenir"/>
                <a:sym typeface="Avenir"/>
              </a:rPr>
              <a:t>Theory of Estimation</a:t>
            </a:r>
            <a:endParaRPr>
              <a:solidFill>
                <a:srgbClr val="FFFFFF"/>
              </a:solidFill>
              <a:latin typeface="Avenir"/>
              <a:ea typeface="Avenir"/>
              <a:cs typeface="Avenir"/>
              <a:sym typeface="Avenir"/>
            </a:endParaRPr>
          </a:p>
        </p:txBody>
      </p:sp>
      <p:sp>
        <p:nvSpPr>
          <p:cNvPr id="438" name="Google Shape;438;p60"/>
          <p:cNvSpPr/>
          <p:nvPr/>
        </p:nvSpPr>
        <p:spPr>
          <a:xfrm>
            <a:off x="6178694" y="2559265"/>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Testing of Hypothesis </a:t>
            </a:r>
            <a:endParaRPr>
              <a:solidFill>
                <a:srgbClr val="FFFFFF"/>
              </a:solidFill>
              <a:latin typeface="Avenir"/>
              <a:ea typeface="Avenir"/>
              <a:cs typeface="Avenir"/>
              <a:sym typeface="Avenir"/>
            </a:endParaRPr>
          </a:p>
        </p:txBody>
      </p:sp>
      <p:cxnSp>
        <p:nvCxnSpPr>
          <p:cNvPr id="439" name="Google Shape;439;p60"/>
          <p:cNvCxnSpPr>
            <a:stCxn id="436" idx="2"/>
            <a:endCxn id="438" idx="0"/>
          </p:cNvCxnSpPr>
          <p:nvPr/>
        </p:nvCxnSpPr>
        <p:spPr>
          <a:xfrm flipH="1" rot="-5400000">
            <a:off x="5421811" y="1168550"/>
            <a:ext cx="521400" cy="2260200"/>
          </a:xfrm>
          <a:prstGeom prst="bentConnector3">
            <a:avLst>
              <a:gd fmla="val 49992" name="adj1"/>
            </a:avLst>
          </a:prstGeom>
          <a:noFill/>
          <a:ln cap="flat" cmpd="sng" w="9525">
            <a:solidFill>
              <a:srgbClr val="3C78D8"/>
            </a:solidFill>
            <a:prstDash val="solid"/>
            <a:round/>
            <a:headEnd len="med" w="med" type="none"/>
            <a:tailEnd len="med" w="med" type="triangle"/>
          </a:ln>
        </p:spPr>
      </p:cxnSp>
      <p:cxnSp>
        <p:nvCxnSpPr>
          <p:cNvPr id="440" name="Google Shape;440;p60"/>
          <p:cNvCxnSpPr>
            <a:stCxn id="436" idx="2"/>
            <a:endCxn id="437" idx="0"/>
          </p:cNvCxnSpPr>
          <p:nvPr/>
        </p:nvCxnSpPr>
        <p:spPr>
          <a:xfrm rot="5400000">
            <a:off x="3160411" y="1167350"/>
            <a:ext cx="521400" cy="2262600"/>
          </a:xfrm>
          <a:prstGeom prst="bentConnector3">
            <a:avLst>
              <a:gd fmla="val 49992" name="adj1"/>
            </a:avLst>
          </a:prstGeom>
          <a:noFill/>
          <a:ln cap="flat" cmpd="sng" w="9525">
            <a:solidFill>
              <a:srgbClr val="3C78D8"/>
            </a:solidFill>
            <a:prstDash val="solid"/>
            <a:round/>
            <a:headEnd len="med" w="med" type="none"/>
            <a:tailEnd len="med" w="med" type="triangle"/>
          </a:ln>
        </p:spPr>
      </p:cxnSp>
      <p:pic>
        <p:nvPicPr>
          <p:cNvPr id="441" name="Google Shape;441;p60"/>
          <p:cNvPicPr preferRelativeResize="0"/>
          <p:nvPr/>
        </p:nvPicPr>
        <p:blipFill rotWithShape="1">
          <a:blip r:embed="rId3">
            <a:alphaModFix/>
          </a:blip>
          <a:srcRect b="0" l="0" r="0" t="0"/>
          <a:stretch/>
        </p:blipFill>
        <p:spPr>
          <a:xfrm>
            <a:off x="6066760" y="2969700"/>
            <a:ext cx="259075" cy="269974"/>
          </a:xfrm>
          <a:prstGeom prst="rect">
            <a:avLst/>
          </a:prstGeom>
          <a:noFill/>
          <a:ln>
            <a:noFill/>
          </a:ln>
        </p:spPr>
      </p:pic>
      <p:sp>
        <p:nvSpPr>
          <p:cNvPr id="442" name="Google Shape;442;p60"/>
          <p:cNvSpPr/>
          <p:nvPr/>
        </p:nvSpPr>
        <p:spPr>
          <a:xfrm>
            <a:off x="4930000" y="4245950"/>
            <a:ext cx="15042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Non-</a:t>
            </a:r>
            <a:r>
              <a:rPr lang="en-GB">
                <a:solidFill>
                  <a:srgbClr val="FFFFFF"/>
                </a:solidFill>
                <a:latin typeface="Avenir"/>
                <a:ea typeface="Avenir"/>
                <a:cs typeface="Avenir"/>
                <a:sym typeface="Avenir"/>
              </a:rPr>
              <a:t>Parametric</a:t>
            </a:r>
            <a:r>
              <a:rPr lang="en-GB">
                <a:solidFill>
                  <a:srgbClr val="FFFFFF"/>
                </a:solidFill>
                <a:latin typeface="Avenir"/>
                <a:ea typeface="Avenir"/>
                <a:cs typeface="Avenir"/>
                <a:sym typeface="Avenir"/>
              </a:rPr>
              <a:t> Tests</a:t>
            </a:r>
            <a:endParaRPr>
              <a:solidFill>
                <a:srgbClr val="FFFFFF"/>
              </a:solidFill>
              <a:latin typeface="Avenir"/>
              <a:ea typeface="Avenir"/>
              <a:cs typeface="Avenir"/>
              <a:sym typeface="Avenir"/>
            </a:endParaRPr>
          </a:p>
        </p:txBody>
      </p:sp>
      <p:sp>
        <p:nvSpPr>
          <p:cNvPr id="443" name="Google Shape;443;p60"/>
          <p:cNvSpPr/>
          <p:nvPr/>
        </p:nvSpPr>
        <p:spPr>
          <a:xfrm>
            <a:off x="7326199" y="4245950"/>
            <a:ext cx="15042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lt1"/>
                </a:solidFill>
                <a:latin typeface="Avenir"/>
                <a:ea typeface="Avenir"/>
                <a:cs typeface="Avenir"/>
                <a:sym typeface="Avenir"/>
              </a:rPr>
              <a:t>Parametric Tests</a:t>
            </a:r>
            <a:endParaRPr>
              <a:solidFill>
                <a:schemeClr val="lt1"/>
              </a:solidFill>
              <a:latin typeface="Avenir"/>
              <a:ea typeface="Avenir"/>
              <a:cs typeface="Avenir"/>
              <a:sym typeface="Avenir"/>
            </a:endParaRPr>
          </a:p>
        </p:txBody>
      </p:sp>
      <p:cxnSp>
        <p:nvCxnSpPr>
          <p:cNvPr id="444" name="Google Shape;444;p60"/>
          <p:cNvCxnSpPr>
            <a:stCxn id="445" idx="2"/>
            <a:endCxn id="443" idx="0"/>
          </p:cNvCxnSpPr>
          <p:nvPr/>
        </p:nvCxnSpPr>
        <p:spPr>
          <a:xfrm flipH="1" rot="-5400000">
            <a:off x="7263338" y="3431000"/>
            <a:ext cx="364200" cy="1265700"/>
          </a:xfrm>
          <a:prstGeom prst="bentConnector3">
            <a:avLst>
              <a:gd fmla="val 50000" name="adj1"/>
            </a:avLst>
          </a:prstGeom>
          <a:noFill/>
          <a:ln cap="flat" cmpd="sng" w="9525">
            <a:solidFill>
              <a:srgbClr val="3C78D8"/>
            </a:solidFill>
            <a:prstDash val="solid"/>
            <a:round/>
            <a:headEnd len="med" w="med" type="none"/>
            <a:tailEnd len="med" w="med" type="triangle"/>
          </a:ln>
        </p:spPr>
      </p:cxnSp>
      <p:cxnSp>
        <p:nvCxnSpPr>
          <p:cNvPr id="446" name="Google Shape;446;p60"/>
          <p:cNvCxnSpPr>
            <a:stCxn id="445" idx="2"/>
            <a:endCxn id="442" idx="0"/>
          </p:cNvCxnSpPr>
          <p:nvPr/>
        </p:nvCxnSpPr>
        <p:spPr>
          <a:xfrm rot="5400000">
            <a:off x="6065288" y="3498650"/>
            <a:ext cx="364200" cy="1130400"/>
          </a:xfrm>
          <a:prstGeom prst="bentConnector3">
            <a:avLst>
              <a:gd fmla="val 50000" name="adj1"/>
            </a:avLst>
          </a:prstGeom>
          <a:noFill/>
          <a:ln cap="flat" cmpd="sng" w="9525">
            <a:solidFill>
              <a:srgbClr val="3C78D8"/>
            </a:solidFill>
            <a:prstDash val="solid"/>
            <a:round/>
            <a:headEnd len="med" w="med" type="none"/>
            <a:tailEnd len="med" w="med" type="triangle"/>
          </a:ln>
        </p:spPr>
      </p:cxnSp>
      <p:sp>
        <p:nvSpPr>
          <p:cNvPr id="447" name="Google Shape;447;p60"/>
          <p:cNvSpPr txBox="1"/>
          <p:nvPr/>
        </p:nvSpPr>
        <p:spPr>
          <a:xfrm>
            <a:off x="690763" y="3309050"/>
            <a:ext cx="322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Estimating the population parameter from the sample</a:t>
            </a:r>
            <a:endParaRPr>
              <a:latin typeface="Avenir"/>
              <a:ea typeface="Avenir"/>
              <a:cs typeface="Avenir"/>
              <a:sym typeface="Avenir"/>
            </a:endParaRPr>
          </a:p>
        </p:txBody>
      </p:sp>
      <p:sp>
        <p:nvSpPr>
          <p:cNvPr id="445" name="Google Shape;445;p60"/>
          <p:cNvSpPr txBox="1"/>
          <p:nvPr/>
        </p:nvSpPr>
        <p:spPr>
          <a:xfrm>
            <a:off x="5672288" y="3309050"/>
            <a:ext cx="228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Test the statistical significance of a claim</a:t>
            </a:r>
            <a:endParaRPr>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Testing of Hypothesis</a:t>
            </a:r>
            <a:endParaRPr/>
          </a:p>
        </p:txBody>
      </p:sp>
      <p:sp>
        <p:nvSpPr>
          <p:cNvPr id="453" name="Google Shape;453;p61"/>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ph idx="2" type="body"/>
          </p:nvPr>
        </p:nvSpPr>
        <p:spPr>
          <a:xfrm>
            <a:off x="422025" y="1571700"/>
            <a:ext cx="83685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A manufacturer produces batteries. He claims that the life of his batteries is 25,500 hours. Can we verify his claim?</a:t>
            </a:r>
            <a:endParaRPr>
              <a:solidFill>
                <a:schemeClr val="dk1"/>
              </a:solidFill>
            </a:endParaRPr>
          </a:p>
          <a:p>
            <a:pPr indent="0" lvl="0" marL="0" rtl="0" algn="l">
              <a:spcBef>
                <a:spcPts val="3000"/>
              </a:spcBef>
              <a:spcAft>
                <a:spcPts val="1600"/>
              </a:spcAft>
              <a:buClr>
                <a:schemeClr val="dk1"/>
              </a:buClr>
              <a:buSzPts val="1100"/>
              <a:buFont typeface="Arial"/>
              <a:buNone/>
            </a:pPr>
            <a:r>
              <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3"/>
          <p:cNvSpPr txBox="1"/>
          <p:nvPr>
            <p:ph idx="2" type="body"/>
          </p:nvPr>
        </p:nvSpPr>
        <p:spPr>
          <a:xfrm>
            <a:off x="422025" y="1571700"/>
            <a:ext cx="83685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r>
              <a:rPr lang="en-GB">
                <a:solidFill>
                  <a:schemeClr val="dk1"/>
                </a:solidFill>
              </a:rPr>
              <a:t>:</a:t>
            </a:r>
            <a:endParaRPr>
              <a:solidFill>
                <a:schemeClr val="dk1"/>
              </a:solidFill>
            </a:endParaRPr>
          </a:p>
          <a:p>
            <a:pPr indent="0" lvl="0" marL="0" rtl="0" algn="l">
              <a:spcBef>
                <a:spcPts val="2000"/>
              </a:spcBef>
              <a:spcAft>
                <a:spcPts val="0"/>
              </a:spcAft>
              <a:buClr>
                <a:schemeClr val="dk1"/>
              </a:buClr>
              <a:buSzPts val="1100"/>
              <a:buFont typeface="Arial"/>
              <a:buNone/>
            </a:pPr>
            <a:r>
              <a:rPr lang="en-GB" sz="1600">
                <a:solidFill>
                  <a:schemeClr val="dk1"/>
                </a:solidFill>
              </a:rPr>
              <a:t>A trivial solution is to obtain the life of all the batteries produced by the manufacturer by using them and thereafter verify this claim</a:t>
            </a:r>
            <a:endParaRPr sz="1600">
              <a:solidFill>
                <a:schemeClr val="dk1"/>
              </a:solidFill>
            </a:endParaRPr>
          </a:p>
          <a:p>
            <a:pPr indent="0" lvl="0" marL="0" rtl="0" algn="l">
              <a:spcBef>
                <a:spcPts val="3000"/>
              </a:spcBef>
              <a:spcAft>
                <a:spcPts val="0"/>
              </a:spcAft>
              <a:buClr>
                <a:schemeClr val="dk1"/>
              </a:buClr>
              <a:buSzPts val="1100"/>
              <a:buFont typeface="Arial"/>
              <a:buNone/>
            </a:pPr>
            <a:r>
              <a:rPr lang="en-GB" sz="1600">
                <a:solidFill>
                  <a:schemeClr val="dk1"/>
                </a:solidFill>
              </a:rPr>
              <a:t>However, by doing so all the manufactured products (batteries) will be exhausted and he will not have any batteries to sell.   </a:t>
            </a:r>
            <a:endParaRPr sz="1600">
              <a:solidFill>
                <a:schemeClr val="dk1"/>
              </a:solidFill>
            </a:endParaRPr>
          </a:p>
          <a:p>
            <a:pPr indent="0" lvl="0" marL="0" rtl="0" algn="l">
              <a:spcBef>
                <a:spcPts val="3000"/>
              </a:spcBef>
              <a:spcAft>
                <a:spcPts val="0"/>
              </a:spcAft>
              <a:buClr>
                <a:schemeClr val="dk1"/>
              </a:buClr>
              <a:buSzPts val="1100"/>
              <a:buFont typeface="Arial"/>
              <a:buNone/>
            </a:pPr>
            <a:r>
              <a:rPr lang="en-GB" sz="1600">
                <a:solidFill>
                  <a:schemeClr val="dk1"/>
                </a:solidFill>
              </a:rPr>
              <a:t>To avoid such scenarios, we </a:t>
            </a:r>
            <a:r>
              <a:rPr lang="en-GB" sz="1600">
                <a:solidFill>
                  <a:srgbClr val="25AAE2"/>
                </a:solidFill>
              </a:rPr>
              <a:t>statistically test the hypothesis</a:t>
            </a:r>
            <a:endParaRPr sz="1600">
              <a:solidFill>
                <a:srgbClr val="25AAE2"/>
              </a:solidFill>
            </a:endParaRPr>
          </a:p>
          <a:p>
            <a:pPr indent="0" lvl="0" marL="0" rtl="0" algn="l">
              <a:spcBef>
                <a:spcPts val="3000"/>
              </a:spcBef>
              <a:spcAft>
                <a:spcPts val="1600"/>
              </a:spcAft>
              <a:buClr>
                <a:schemeClr val="dk1"/>
              </a:buClr>
              <a:buSzPts val="1100"/>
              <a:buFont typeface="Arial"/>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Inferential s</a:t>
            </a:r>
            <a:r>
              <a:rPr lang="en-GB"/>
              <a:t>tatistics</a:t>
            </a:r>
            <a:endParaRPr/>
          </a:p>
        </p:txBody>
      </p:sp>
      <p:sp>
        <p:nvSpPr>
          <p:cNvPr id="126" name="Google Shape;126;p19"/>
          <p:cNvSpPr/>
          <p:nvPr/>
        </p:nvSpPr>
        <p:spPr>
          <a:xfrm>
            <a:off x="4644623" y="1134325"/>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Inferential </a:t>
            </a:r>
            <a:r>
              <a:rPr lang="en-GB">
                <a:solidFill>
                  <a:srgbClr val="FFFFFF"/>
                </a:solidFill>
                <a:latin typeface="Avenir"/>
                <a:ea typeface="Avenir"/>
                <a:cs typeface="Avenir"/>
                <a:sym typeface="Avenir"/>
              </a:rPr>
              <a:t>Statistics</a:t>
            </a:r>
            <a:endParaRPr>
              <a:solidFill>
                <a:srgbClr val="FFFFFF"/>
              </a:solidFill>
              <a:latin typeface="Avenir"/>
              <a:ea typeface="Avenir"/>
              <a:cs typeface="Avenir"/>
              <a:sym typeface="Avenir"/>
            </a:endParaRPr>
          </a:p>
        </p:txBody>
      </p:sp>
      <p:sp>
        <p:nvSpPr>
          <p:cNvPr id="127" name="Google Shape;127;p19"/>
          <p:cNvSpPr/>
          <p:nvPr/>
        </p:nvSpPr>
        <p:spPr>
          <a:xfrm>
            <a:off x="2382062" y="2336040"/>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Avenir"/>
                <a:ea typeface="Avenir"/>
                <a:cs typeface="Avenir"/>
                <a:sym typeface="Avenir"/>
              </a:rPr>
              <a:t>Theory of Estimation</a:t>
            </a:r>
            <a:endParaRPr>
              <a:solidFill>
                <a:srgbClr val="FFFFFF"/>
              </a:solidFill>
              <a:latin typeface="Avenir"/>
              <a:ea typeface="Avenir"/>
              <a:cs typeface="Avenir"/>
              <a:sym typeface="Avenir"/>
            </a:endParaRPr>
          </a:p>
        </p:txBody>
      </p:sp>
      <p:sp>
        <p:nvSpPr>
          <p:cNvPr id="128" name="Google Shape;128;p19"/>
          <p:cNvSpPr/>
          <p:nvPr/>
        </p:nvSpPr>
        <p:spPr>
          <a:xfrm>
            <a:off x="6904806" y="2336040"/>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Testing of Hypothesis </a:t>
            </a:r>
            <a:endParaRPr>
              <a:solidFill>
                <a:srgbClr val="FFFFFF"/>
              </a:solidFill>
              <a:latin typeface="Avenir"/>
              <a:ea typeface="Avenir"/>
              <a:cs typeface="Avenir"/>
              <a:sym typeface="Avenir"/>
            </a:endParaRPr>
          </a:p>
        </p:txBody>
      </p:sp>
      <p:cxnSp>
        <p:nvCxnSpPr>
          <p:cNvPr id="129" name="Google Shape;129;p19"/>
          <p:cNvCxnSpPr>
            <a:stCxn id="126" idx="2"/>
            <a:endCxn id="128" idx="0"/>
          </p:cNvCxnSpPr>
          <p:nvPr/>
        </p:nvCxnSpPr>
        <p:spPr>
          <a:xfrm flipH="1" rot="-5400000">
            <a:off x="6147923" y="945325"/>
            <a:ext cx="521400" cy="2260200"/>
          </a:xfrm>
          <a:prstGeom prst="bentConnector3">
            <a:avLst>
              <a:gd fmla="val 49992" name="adj1"/>
            </a:avLst>
          </a:prstGeom>
          <a:noFill/>
          <a:ln cap="flat" cmpd="sng" w="9525">
            <a:solidFill>
              <a:srgbClr val="3C78D8"/>
            </a:solidFill>
            <a:prstDash val="solid"/>
            <a:round/>
            <a:headEnd len="med" w="med" type="none"/>
            <a:tailEnd len="med" w="med" type="triangle"/>
          </a:ln>
        </p:spPr>
      </p:cxnSp>
      <p:cxnSp>
        <p:nvCxnSpPr>
          <p:cNvPr id="130" name="Google Shape;130;p19"/>
          <p:cNvCxnSpPr>
            <a:stCxn id="126" idx="2"/>
            <a:endCxn id="127" idx="0"/>
          </p:cNvCxnSpPr>
          <p:nvPr/>
        </p:nvCxnSpPr>
        <p:spPr>
          <a:xfrm rot="5400000">
            <a:off x="3886523" y="944125"/>
            <a:ext cx="521400" cy="2262600"/>
          </a:xfrm>
          <a:prstGeom prst="bentConnector3">
            <a:avLst>
              <a:gd fmla="val 49992" name="adj1"/>
            </a:avLst>
          </a:prstGeom>
          <a:noFill/>
          <a:ln cap="flat" cmpd="sng" w="9525">
            <a:solidFill>
              <a:srgbClr val="3C78D8"/>
            </a:solidFill>
            <a:prstDash val="solid"/>
            <a:round/>
            <a:headEnd len="med" w="med" type="none"/>
            <a:tailEnd len="med" w="med" type="triangle"/>
          </a:ln>
        </p:spPr>
      </p:cxnSp>
      <p:pic>
        <p:nvPicPr>
          <p:cNvPr id="131" name="Google Shape;131;p19"/>
          <p:cNvPicPr preferRelativeResize="0"/>
          <p:nvPr/>
        </p:nvPicPr>
        <p:blipFill rotWithShape="1">
          <a:blip r:embed="rId3">
            <a:alphaModFix/>
          </a:blip>
          <a:srcRect b="0" l="0" r="0" t="0"/>
          <a:stretch/>
        </p:blipFill>
        <p:spPr>
          <a:xfrm>
            <a:off x="2270473" y="2746475"/>
            <a:ext cx="259075" cy="269974"/>
          </a:xfrm>
          <a:prstGeom prst="rect">
            <a:avLst/>
          </a:prstGeom>
          <a:noFill/>
          <a:ln>
            <a:noFill/>
          </a:ln>
        </p:spPr>
      </p:pic>
      <p:sp>
        <p:nvSpPr>
          <p:cNvPr id="132" name="Google Shape;132;p19"/>
          <p:cNvSpPr/>
          <p:nvPr/>
        </p:nvSpPr>
        <p:spPr>
          <a:xfrm>
            <a:off x="1363387" y="4245990"/>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Avenir"/>
                <a:ea typeface="Avenir"/>
                <a:cs typeface="Avenir"/>
                <a:sym typeface="Avenir"/>
              </a:rPr>
              <a:t>Point </a:t>
            </a:r>
            <a:r>
              <a:rPr lang="en-GB">
                <a:solidFill>
                  <a:schemeClr val="lt1"/>
                </a:solidFill>
                <a:latin typeface="Avenir"/>
                <a:ea typeface="Avenir"/>
                <a:cs typeface="Avenir"/>
                <a:sym typeface="Avenir"/>
              </a:rPr>
              <a:t>Estimation</a:t>
            </a:r>
            <a:endParaRPr>
              <a:solidFill>
                <a:srgbClr val="FFFFFF"/>
              </a:solidFill>
              <a:latin typeface="Avenir"/>
              <a:ea typeface="Avenir"/>
              <a:cs typeface="Avenir"/>
              <a:sym typeface="Avenir"/>
            </a:endParaRPr>
          </a:p>
        </p:txBody>
      </p:sp>
      <p:sp>
        <p:nvSpPr>
          <p:cNvPr id="133" name="Google Shape;133;p19"/>
          <p:cNvSpPr/>
          <p:nvPr/>
        </p:nvSpPr>
        <p:spPr>
          <a:xfrm>
            <a:off x="3376831" y="4245990"/>
            <a:ext cx="1267800" cy="6804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Avenir"/>
                <a:ea typeface="Avenir"/>
                <a:cs typeface="Avenir"/>
                <a:sym typeface="Avenir"/>
              </a:rPr>
              <a:t>Interval </a:t>
            </a:r>
            <a:r>
              <a:rPr lang="en-GB">
                <a:solidFill>
                  <a:schemeClr val="lt1"/>
                </a:solidFill>
                <a:latin typeface="Avenir"/>
                <a:ea typeface="Avenir"/>
                <a:cs typeface="Avenir"/>
                <a:sym typeface="Avenir"/>
              </a:rPr>
              <a:t>Estimation</a:t>
            </a:r>
            <a:r>
              <a:rPr lang="en-GB">
                <a:solidFill>
                  <a:srgbClr val="FFFFFF"/>
                </a:solidFill>
                <a:latin typeface="Avenir"/>
                <a:ea typeface="Avenir"/>
                <a:cs typeface="Avenir"/>
                <a:sym typeface="Avenir"/>
              </a:rPr>
              <a:t> </a:t>
            </a:r>
            <a:endParaRPr>
              <a:solidFill>
                <a:srgbClr val="FFFFFF"/>
              </a:solidFill>
              <a:latin typeface="Avenir"/>
              <a:ea typeface="Avenir"/>
              <a:cs typeface="Avenir"/>
              <a:sym typeface="Avenir"/>
            </a:endParaRPr>
          </a:p>
        </p:txBody>
      </p:sp>
      <p:cxnSp>
        <p:nvCxnSpPr>
          <p:cNvPr id="134" name="Google Shape;134;p19"/>
          <p:cNvCxnSpPr>
            <a:stCxn id="135" idx="2"/>
            <a:endCxn id="133" idx="0"/>
          </p:cNvCxnSpPr>
          <p:nvPr/>
        </p:nvCxnSpPr>
        <p:spPr>
          <a:xfrm flipH="1" rot="-5400000">
            <a:off x="3227075" y="3462175"/>
            <a:ext cx="587400" cy="980100"/>
          </a:xfrm>
          <a:prstGeom prst="bentConnector3">
            <a:avLst>
              <a:gd fmla="val 50006" name="adj1"/>
            </a:avLst>
          </a:prstGeom>
          <a:noFill/>
          <a:ln cap="flat" cmpd="sng" w="9525">
            <a:solidFill>
              <a:srgbClr val="3C78D8"/>
            </a:solidFill>
            <a:prstDash val="solid"/>
            <a:round/>
            <a:headEnd len="med" w="med" type="none"/>
            <a:tailEnd len="med" w="med" type="triangle"/>
          </a:ln>
        </p:spPr>
      </p:cxnSp>
      <p:cxnSp>
        <p:nvCxnSpPr>
          <p:cNvPr id="136" name="Google Shape;136;p19"/>
          <p:cNvCxnSpPr>
            <a:stCxn id="135" idx="2"/>
            <a:endCxn id="132" idx="0"/>
          </p:cNvCxnSpPr>
          <p:nvPr/>
        </p:nvCxnSpPr>
        <p:spPr>
          <a:xfrm rot="5400000">
            <a:off x="2220275" y="3435475"/>
            <a:ext cx="587400" cy="1033500"/>
          </a:xfrm>
          <a:prstGeom prst="bentConnector3">
            <a:avLst>
              <a:gd fmla="val 50006" name="adj1"/>
            </a:avLst>
          </a:prstGeom>
          <a:noFill/>
          <a:ln cap="flat" cmpd="sng" w="9525">
            <a:solidFill>
              <a:srgbClr val="3C78D8"/>
            </a:solidFill>
            <a:prstDash val="solid"/>
            <a:round/>
            <a:headEnd len="med" w="med" type="none"/>
            <a:tailEnd len="med" w="med" type="triangle"/>
          </a:ln>
        </p:spPr>
      </p:cxnSp>
      <p:sp>
        <p:nvSpPr>
          <p:cNvPr id="135" name="Google Shape;135;p19"/>
          <p:cNvSpPr txBox="1"/>
          <p:nvPr/>
        </p:nvSpPr>
        <p:spPr>
          <a:xfrm>
            <a:off x="1416875" y="3085825"/>
            <a:ext cx="3227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Estimating the population parameter from the sample</a:t>
            </a:r>
            <a:endParaRPr>
              <a:latin typeface="Avenir"/>
              <a:ea typeface="Avenir"/>
              <a:cs typeface="Avenir"/>
              <a:sym typeface="Avenir"/>
            </a:endParaRPr>
          </a:p>
        </p:txBody>
      </p:sp>
      <p:sp>
        <p:nvSpPr>
          <p:cNvPr id="137" name="Google Shape;137;p19"/>
          <p:cNvSpPr txBox="1"/>
          <p:nvPr/>
        </p:nvSpPr>
        <p:spPr>
          <a:xfrm>
            <a:off x="6398400" y="3085825"/>
            <a:ext cx="228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Avenir"/>
                <a:ea typeface="Avenir"/>
                <a:cs typeface="Avenir"/>
                <a:sym typeface="Avenir"/>
              </a:rPr>
              <a:t>Test the statistical significance of a claim</a:t>
            </a:r>
            <a:endParaRPr>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hypothesis?</a:t>
            </a:r>
            <a:endParaRPr/>
          </a:p>
        </p:txBody>
      </p:sp>
      <p:sp>
        <p:nvSpPr>
          <p:cNvPr id="469" name="Google Shape;469;p64"/>
          <p:cNvSpPr txBox="1"/>
          <p:nvPr>
            <p:ph idx="2" type="body"/>
          </p:nvPr>
        </p:nvSpPr>
        <p:spPr>
          <a:xfrm>
            <a:off x="422025" y="1571700"/>
            <a:ext cx="83955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hypothesis is a claim about the population parameter </a:t>
            </a:r>
            <a:endParaRPr/>
          </a:p>
          <a:p>
            <a:pPr indent="0" lvl="0" marL="0" rtl="0" algn="l">
              <a:lnSpc>
                <a:spcPct val="100000"/>
              </a:lnSpc>
              <a:spcBef>
                <a:spcPts val="5000"/>
              </a:spcBef>
              <a:spcAft>
                <a:spcPts val="0"/>
              </a:spcAft>
              <a:buNone/>
            </a:pPr>
            <a:r>
              <a:rPr lang="en-GB"/>
              <a:t>Examples:</a:t>
            </a:r>
            <a:endParaRPr/>
          </a:p>
          <a:p>
            <a:pPr indent="-330200" lvl="0" marL="457200" rtl="0" algn="l">
              <a:lnSpc>
                <a:spcPct val="100000"/>
              </a:lnSpc>
              <a:spcBef>
                <a:spcPts val="3000"/>
              </a:spcBef>
              <a:spcAft>
                <a:spcPts val="0"/>
              </a:spcAft>
              <a:buSzPts val="1600"/>
              <a:buChar char="●"/>
            </a:pPr>
            <a:r>
              <a:rPr lang="en-GB"/>
              <a:t>The average diameter of bolts manufactured is 200 cm</a:t>
            </a:r>
            <a:endParaRPr/>
          </a:p>
          <a:p>
            <a:pPr indent="-330200" lvl="0" marL="457200" rtl="0" algn="l">
              <a:lnSpc>
                <a:spcPct val="100000"/>
              </a:lnSpc>
              <a:spcBef>
                <a:spcPts val="3000"/>
              </a:spcBef>
              <a:spcAft>
                <a:spcPts val="3000"/>
              </a:spcAft>
              <a:buSzPts val="1600"/>
              <a:buChar char="●"/>
            </a:pPr>
            <a:r>
              <a:rPr lang="en-GB"/>
              <a:t>The new drug is more effective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t>ypothesis - example</a:t>
            </a:r>
            <a:endParaRPr/>
          </a:p>
        </p:txBody>
      </p:sp>
      <p:sp>
        <p:nvSpPr>
          <p:cNvPr id="475" name="Google Shape;475;p65"/>
          <p:cNvSpPr txBox="1"/>
          <p:nvPr>
            <p:ph idx="2" type="body"/>
          </p:nvPr>
        </p:nvSpPr>
        <p:spPr>
          <a:xfrm>
            <a:off x="422025" y="1571700"/>
            <a:ext cx="3333600" cy="322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a:t>
            </a:r>
            <a:r>
              <a:rPr lang="en-GB"/>
              <a:t>pharmaceutical has claimed to have produced a new drug is effective against cancer treatment. </a:t>
            </a:r>
            <a:endParaRPr/>
          </a:p>
          <a:p>
            <a:pPr indent="0" lvl="0" marL="0" rtl="0" algn="l">
              <a:lnSpc>
                <a:spcPct val="100000"/>
              </a:lnSpc>
              <a:spcBef>
                <a:spcPts val="3000"/>
              </a:spcBef>
              <a:spcAft>
                <a:spcPts val="3000"/>
              </a:spcAft>
              <a:buNone/>
            </a:pPr>
            <a:r>
              <a:rPr lang="en-GB"/>
              <a:t>To test the pharmaceuticals claim, first write the test hypotheses - </a:t>
            </a:r>
            <a:br>
              <a:rPr lang="en-GB"/>
            </a:br>
            <a:r>
              <a:rPr lang="en-GB"/>
              <a:t>Null Hypothesis and the  Alternative Hypothesis</a:t>
            </a:r>
            <a:endParaRPr/>
          </a:p>
        </p:txBody>
      </p:sp>
      <p:sp>
        <p:nvSpPr>
          <p:cNvPr id="476" name="Google Shape;476;p65"/>
          <p:cNvSpPr/>
          <p:nvPr/>
        </p:nvSpPr>
        <p:spPr>
          <a:xfrm>
            <a:off x="5716076" y="1704750"/>
            <a:ext cx="1504200" cy="5727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Hypothesis</a:t>
            </a:r>
            <a:endParaRPr>
              <a:solidFill>
                <a:srgbClr val="FFFFFF"/>
              </a:solidFill>
              <a:latin typeface="Avenir"/>
              <a:ea typeface="Avenir"/>
              <a:cs typeface="Avenir"/>
              <a:sym typeface="Avenir"/>
            </a:endParaRPr>
          </a:p>
        </p:txBody>
      </p:sp>
      <p:sp>
        <p:nvSpPr>
          <p:cNvPr id="477" name="Google Shape;477;p65"/>
          <p:cNvSpPr/>
          <p:nvPr/>
        </p:nvSpPr>
        <p:spPr>
          <a:xfrm>
            <a:off x="3881875" y="2807275"/>
            <a:ext cx="1452000" cy="6315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Null Hypothesis</a:t>
            </a:r>
            <a:endParaRPr>
              <a:solidFill>
                <a:srgbClr val="FFFFFF"/>
              </a:solidFill>
              <a:latin typeface="Avenir"/>
              <a:ea typeface="Avenir"/>
              <a:cs typeface="Avenir"/>
              <a:sym typeface="Avenir"/>
            </a:endParaRPr>
          </a:p>
        </p:txBody>
      </p:sp>
      <p:sp>
        <p:nvSpPr>
          <p:cNvPr id="478" name="Google Shape;478;p65"/>
          <p:cNvSpPr/>
          <p:nvPr/>
        </p:nvSpPr>
        <p:spPr>
          <a:xfrm>
            <a:off x="7579371" y="2807275"/>
            <a:ext cx="1452000" cy="6315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Alternative</a:t>
            </a:r>
            <a:r>
              <a:rPr lang="en-GB">
                <a:solidFill>
                  <a:srgbClr val="FFFFFF"/>
                </a:solidFill>
                <a:latin typeface="Avenir"/>
                <a:ea typeface="Avenir"/>
                <a:cs typeface="Avenir"/>
                <a:sym typeface="Avenir"/>
              </a:rPr>
              <a:t> Hypothesis</a:t>
            </a:r>
            <a:endParaRPr>
              <a:solidFill>
                <a:srgbClr val="FFFFFF"/>
              </a:solidFill>
              <a:latin typeface="Avenir"/>
              <a:ea typeface="Avenir"/>
              <a:cs typeface="Avenir"/>
              <a:sym typeface="Avenir"/>
            </a:endParaRPr>
          </a:p>
        </p:txBody>
      </p:sp>
      <p:cxnSp>
        <p:nvCxnSpPr>
          <p:cNvPr id="479" name="Google Shape;479;p65"/>
          <p:cNvCxnSpPr>
            <a:stCxn id="476" idx="2"/>
            <a:endCxn id="477" idx="0"/>
          </p:cNvCxnSpPr>
          <p:nvPr/>
        </p:nvCxnSpPr>
        <p:spPr>
          <a:xfrm rot="5400000">
            <a:off x="5273126" y="1612200"/>
            <a:ext cx="529800" cy="1860300"/>
          </a:xfrm>
          <a:prstGeom prst="bentConnector3">
            <a:avLst>
              <a:gd fmla="val 50002" name="adj1"/>
            </a:avLst>
          </a:prstGeom>
          <a:noFill/>
          <a:ln cap="flat" cmpd="sng" w="9525">
            <a:solidFill>
              <a:srgbClr val="3C78D8"/>
            </a:solidFill>
            <a:prstDash val="solid"/>
            <a:round/>
            <a:headEnd len="med" w="med" type="none"/>
            <a:tailEnd len="med" w="med" type="triangle"/>
          </a:ln>
        </p:spPr>
      </p:cxnSp>
      <p:cxnSp>
        <p:nvCxnSpPr>
          <p:cNvPr id="480" name="Google Shape;480;p65"/>
          <p:cNvCxnSpPr>
            <a:stCxn id="476" idx="2"/>
            <a:endCxn id="478" idx="0"/>
          </p:cNvCxnSpPr>
          <p:nvPr/>
        </p:nvCxnSpPr>
        <p:spPr>
          <a:xfrm flipH="1" rot="-5400000">
            <a:off x="7121876" y="1623750"/>
            <a:ext cx="529800" cy="1837200"/>
          </a:xfrm>
          <a:prstGeom prst="bentConnector3">
            <a:avLst>
              <a:gd fmla="val 50002" name="adj1"/>
            </a:avLst>
          </a:prstGeom>
          <a:noFill/>
          <a:ln cap="flat" cmpd="sng" w="9525">
            <a:solidFill>
              <a:srgbClr val="3C78D8"/>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idx="2" type="body"/>
          </p:nvPr>
        </p:nvSpPr>
        <p:spPr>
          <a:xfrm>
            <a:off x="977600" y="3262025"/>
            <a:ext cx="3333600" cy="956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Hypothesis of no change</a:t>
            </a:r>
            <a:endParaRPr sz="1400"/>
          </a:p>
          <a:p>
            <a:pPr indent="-317500" lvl="0" marL="457200" rtl="0" algn="l">
              <a:lnSpc>
                <a:spcPct val="100000"/>
              </a:lnSpc>
              <a:spcBef>
                <a:spcPts val="2000"/>
              </a:spcBef>
              <a:spcAft>
                <a:spcPts val="2000"/>
              </a:spcAft>
              <a:buSzPts val="1400"/>
              <a:buChar char="●"/>
            </a:pPr>
            <a:r>
              <a:rPr lang="en-GB" sz="1400"/>
              <a:t>Denoted by H</a:t>
            </a:r>
            <a:r>
              <a:rPr baseline="-25000" lang="en-GB" sz="1400"/>
              <a:t>0</a:t>
            </a:r>
            <a:endParaRPr sz="1400"/>
          </a:p>
        </p:txBody>
      </p:sp>
      <p:sp>
        <p:nvSpPr>
          <p:cNvPr id="486" name="Google Shape;486;p66"/>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Null and alternative hypothesis</a:t>
            </a:r>
            <a:endParaRPr/>
          </a:p>
        </p:txBody>
      </p:sp>
      <p:sp>
        <p:nvSpPr>
          <p:cNvPr id="487" name="Google Shape;487;p66"/>
          <p:cNvSpPr txBox="1"/>
          <p:nvPr>
            <p:ph idx="2" type="body"/>
          </p:nvPr>
        </p:nvSpPr>
        <p:spPr>
          <a:xfrm>
            <a:off x="4892575" y="3262025"/>
            <a:ext cx="4175700" cy="1173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It directly contradicts the null hypothesis</a:t>
            </a:r>
            <a:endParaRPr sz="1400"/>
          </a:p>
          <a:p>
            <a:pPr indent="-317500" lvl="0" marL="457200" rtl="0" algn="l">
              <a:lnSpc>
                <a:spcPct val="100000"/>
              </a:lnSpc>
              <a:spcBef>
                <a:spcPts val="2000"/>
              </a:spcBef>
              <a:spcAft>
                <a:spcPts val="0"/>
              </a:spcAft>
              <a:buSzPts val="1400"/>
              <a:buChar char="●"/>
            </a:pPr>
            <a:r>
              <a:rPr lang="en-GB" sz="1400"/>
              <a:t>Also known as research hypothesis</a:t>
            </a:r>
            <a:endParaRPr sz="1400"/>
          </a:p>
          <a:p>
            <a:pPr indent="-317500" lvl="0" marL="457200" rtl="0" algn="l">
              <a:lnSpc>
                <a:spcPct val="100000"/>
              </a:lnSpc>
              <a:spcBef>
                <a:spcPts val="2000"/>
              </a:spcBef>
              <a:spcAft>
                <a:spcPts val="0"/>
              </a:spcAft>
              <a:buSzPts val="1400"/>
              <a:buChar char="●"/>
            </a:pPr>
            <a:r>
              <a:rPr lang="en-GB" sz="1400"/>
              <a:t>Denoted by H</a:t>
            </a:r>
            <a:r>
              <a:rPr baseline="-25000" lang="en-GB" sz="1400"/>
              <a:t>a</a:t>
            </a:r>
            <a:r>
              <a:rPr lang="en-GB" sz="1400"/>
              <a:t> or H</a:t>
            </a:r>
            <a:r>
              <a:rPr baseline="-25000" lang="en-GB" sz="1400"/>
              <a:t>1 </a:t>
            </a:r>
            <a:endParaRPr sz="1400"/>
          </a:p>
          <a:p>
            <a:pPr indent="0" lvl="0" marL="0" rtl="0" algn="l">
              <a:lnSpc>
                <a:spcPct val="100000"/>
              </a:lnSpc>
              <a:spcBef>
                <a:spcPts val="2000"/>
              </a:spcBef>
              <a:spcAft>
                <a:spcPts val="3000"/>
              </a:spcAft>
              <a:buNone/>
            </a:pPr>
            <a:r>
              <a:t/>
            </a:r>
            <a:endParaRPr sz="1400"/>
          </a:p>
        </p:txBody>
      </p:sp>
      <p:sp>
        <p:nvSpPr>
          <p:cNvPr id="488" name="Google Shape;488;p66"/>
          <p:cNvSpPr/>
          <p:nvPr/>
        </p:nvSpPr>
        <p:spPr>
          <a:xfrm>
            <a:off x="3831451" y="1415800"/>
            <a:ext cx="1504200" cy="5727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Hypothesis</a:t>
            </a:r>
            <a:endParaRPr>
              <a:solidFill>
                <a:srgbClr val="FFFFFF"/>
              </a:solidFill>
              <a:latin typeface="Avenir"/>
              <a:ea typeface="Avenir"/>
              <a:cs typeface="Avenir"/>
              <a:sym typeface="Avenir"/>
            </a:endParaRPr>
          </a:p>
        </p:txBody>
      </p:sp>
      <p:sp>
        <p:nvSpPr>
          <p:cNvPr id="489" name="Google Shape;489;p66"/>
          <p:cNvSpPr/>
          <p:nvPr/>
        </p:nvSpPr>
        <p:spPr>
          <a:xfrm>
            <a:off x="1997250" y="2518325"/>
            <a:ext cx="1452000" cy="6315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Null Hypothesis</a:t>
            </a:r>
            <a:endParaRPr>
              <a:solidFill>
                <a:srgbClr val="FFFFFF"/>
              </a:solidFill>
              <a:latin typeface="Avenir"/>
              <a:ea typeface="Avenir"/>
              <a:cs typeface="Avenir"/>
              <a:sym typeface="Avenir"/>
            </a:endParaRPr>
          </a:p>
        </p:txBody>
      </p:sp>
      <p:sp>
        <p:nvSpPr>
          <p:cNvPr id="490" name="Google Shape;490;p66"/>
          <p:cNvSpPr/>
          <p:nvPr/>
        </p:nvSpPr>
        <p:spPr>
          <a:xfrm>
            <a:off x="5694746" y="2518325"/>
            <a:ext cx="1452000" cy="6315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Alternative Hypothesis</a:t>
            </a:r>
            <a:endParaRPr>
              <a:solidFill>
                <a:srgbClr val="FFFFFF"/>
              </a:solidFill>
              <a:latin typeface="Avenir"/>
              <a:ea typeface="Avenir"/>
              <a:cs typeface="Avenir"/>
              <a:sym typeface="Avenir"/>
            </a:endParaRPr>
          </a:p>
        </p:txBody>
      </p:sp>
      <p:cxnSp>
        <p:nvCxnSpPr>
          <p:cNvPr id="491" name="Google Shape;491;p66"/>
          <p:cNvCxnSpPr>
            <a:stCxn id="488" idx="2"/>
            <a:endCxn id="489" idx="0"/>
          </p:cNvCxnSpPr>
          <p:nvPr/>
        </p:nvCxnSpPr>
        <p:spPr>
          <a:xfrm rot="5400000">
            <a:off x="3388501" y="1323250"/>
            <a:ext cx="529800" cy="1860300"/>
          </a:xfrm>
          <a:prstGeom prst="bentConnector3">
            <a:avLst>
              <a:gd fmla="val 50002" name="adj1"/>
            </a:avLst>
          </a:prstGeom>
          <a:noFill/>
          <a:ln cap="flat" cmpd="sng" w="9525">
            <a:solidFill>
              <a:srgbClr val="3C78D8"/>
            </a:solidFill>
            <a:prstDash val="solid"/>
            <a:round/>
            <a:headEnd len="med" w="med" type="none"/>
            <a:tailEnd len="med" w="med" type="triangle"/>
          </a:ln>
        </p:spPr>
      </p:cxnSp>
      <p:cxnSp>
        <p:nvCxnSpPr>
          <p:cNvPr id="492" name="Google Shape;492;p66"/>
          <p:cNvCxnSpPr>
            <a:stCxn id="488" idx="2"/>
            <a:endCxn id="490" idx="0"/>
          </p:cNvCxnSpPr>
          <p:nvPr/>
        </p:nvCxnSpPr>
        <p:spPr>
          <a:xfrm flipH="1" rot="-5400000">
            <a:off x="5237251" y="1334800"/>
            <a:ext cx="529800" cy="1837200"/>
          </a:xfrm>
          <a:prstGeom prst="bentConnector3">
            <a:avLst>
              <a:gd fmla="val 50002" name="adj1"/>
            </a:avLst>
          </a:prstGeom>
          <a:noFill/>
          <a:ln cap="flat" cmpd="sng" w="9525">
            <a:solidFill>
              <a:srgbClr val="3C78D8"/>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7"/>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Hypothesis - example</a:t>
            </a:r>
            <a:endParaRPr/>
          </a:p>
        </p:txBody>
      </p:sp>
      <p:sp>
        <p:nvSpPr>
          <p:cNvPr id="498" name="Google Shape;498;p67"/>
          <p:cNvSpPr txBox="1"/>
          <p:nvPr>
            <p:ph idx="2" type="body"/>
          </p:nvPr>
        </p:nvSpPr>
        <p:spPr>
          <a:xfrm>
            <a:off x="422025" y="1571700"/>
            <a:ext cx="8413200" cy="100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3000"/>
              </a:spcAft>
              <a:buNone/>
            </a:pPr>
            <a:r>
              <a:rPr lang="en-GB"/>
              <a:t>A pharmaceutical has claimed to have produced a new drug which treats the patients against cancer.</a:t>
            </a:r>
            <a:endParaRPr/>
          </a:p>
        </p:txBody>
      </p:sp>
      <p:sp>
        <p:nvSpPr>
          <p:cNvPr id="499" name="Google Shape;499;p67"/>
          <p:cNvSpPr txBox="1"/>
          <p:nvPr>
            <p:ph idx="2" type="body"/>
          </p:nvPr>
        </p:nvSpPr>
        <p:spPr>
          <a:xfrm>
            <a:off x="1643175" y="4024450"/>
            <a:ext cx="1995000" cy="572700"/>
          </a:xfrm>
          <a:prstGeom prst="rect">
            <a:avLst/>
          </a:prstGeom>
        </p:spPr>
        <p:txBody>
          <a:bodyPr anchorCtr="0" anchor="t" bIns="91425" lIns="91425" spcFirstLastPara="1" rIns="91425" wrap="square" tIns="91425">
            <a:noAutofit/>
          </a:bodyPr>
          <a:lstStyle/>
          <a:p>
            <a:pPr indent="-269999" lvl="0" marL="269999" rtl="0" algn="l">
              <a:lnSpc>
                <a:spcPct val="100000"/>
              </a:lnSpc>
              <a:spcBef>
                <a:spcPts val="0"/>
              </a:spcBef>
              <a:spcAft>
                <a:spcPts val="3000"/>
              </a:spcAft>
              <a:buNone/>
            </a:pPr>
            <a:r>
              <a:rPr lang="en-GB" sz="1400"/>
              <a:t>H</a:t>
            </a:r>
            <a:r>
              <a:rPr baseline="-25000" lang="en-GB" sz="1400"/>
              <a:t>0</a:t>
            </a:r>
            <a:r>
              <a:rPr lang="en-GB" sz="1400"/>
              <a:t>: The new drug is not effective</a:t>
            </a:r>
            <a:endParaRPr sz="1400"/>
          </a:p>
        </p:txBody>
      </p:sp>
      <p:sp>
        <p:nvSpPr>
          <p:cNvPr id="500" name="Google Shape;500;p67"/>
          <p:cNvSpPr txBox="1"/>
          <p:nvPr>
            <p:ph idx="2" type="body"/>
          </p:nvPr>
        </p:nvSpPr>
        <p:spPr>
          <a:xfrm>
            <a:off x="5477775" y="4024450"/>
            <a:ext cx="1720800" cy="572700"/>
          </a:xfrm>
          <a:prstGeom prst="rect">
            <a:avLst/>
          </a:prstGeom>
        </p:spPr>
        <p:txBody>
          <a:bodyPr anchorCtr="0" anchor="t" bIns="91425" lIns="91425" spcFirstLastPara="1" rIns="91425" wrap="square" tIns="91425">
            <a:noAutofit/>
          </a:bodyPr>
          <a:lstStyle/>
          <a:p>
            <a:pPr indent="-269999" lvl="0" marL="269999" rtl="0" algn="l">
              <a:lnSpc>
                <a:spcPct val="100000"/>
              </a:lnSpc>
              <a:spcBef>
                <a:spcPts val="0"/>
              </a:spcBef>
              <a:spcAft>
                <a:spcPts val="3000"/>
              </a:spcAft>
              <a:buNone/>
            </a:pPr>
            <a:r>
              <a:rPr lang="en-GB" sz="1400"/>
              <a:t>H</a:t>
            </a:r>
            <a:r>
              <a:rPr baseline="-25000" lang="en-GB" sz="1400"/>
              <a:t>1</a:t>
            </a:r>
            <a:r>
              <a:rPr lang="en-GB" sz="1400"/>
              <a:t>: </a:t>
            </a:r>
            <a:r>
              <a:rPr lang="en-GB" sz="1400">
                <a:solidFill>
                  <a:schemeClr val="dk1"/>
                </a:solidFill>
              </a:rPr>
              <a:t>The new drug is effective</a:t>
            </a:r>
            <a:endParaRPr sz="1400"/>
          </a:p>
        </p:txBody>
      </p:sp>
      <p:sp>
        <p:nvSpPr>
          <p:cNvPr id="501" name="Google Shape;501;p67"/>
          <p:cNvSpPr/>
          <p:nvPr/>
        </p:nvSpPr>
        <p:spPr>
          <a:xfrm>
            <a:off x="3748876" y="2191875"/>
            <a:ext cx="1504200" cy="5727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Hypothesis</a:t>
            </a:r>
            <a:endParaRPr>
              <a:solidFill>
                <a:srgbClr val="FFFFFF"/>
              </a:solidFill>
              <a:latin typeface="Avenir"/>
              <a:ea typeface="Avenir"/>
              <a:cs typeface="Avenir"/>
              <a:sym typeface="Avenir"/>
            </a:endParaRPr>
          </a:p>
        </p:txBody>
      </p:sp>
      <p:sp>
        <p:nvSpPr>
          <p:cNvPr id="502" name="Google Shape;502;p67"/>
          <p:cNvSpPr/>
          <p:nvPr/>
        </p:nvSpPr>
        <p:spPr>
          <a:xfrm>
            <a:off x="1914675" y="3294400"/>
            <a:ext cx="1452000" cy="6315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Null Hypothesis</a:t>
            </a:r>
            <a:endParaRPr>
              <a:solidFill>
                <a:srgbClr val="FFFFFF"/>
              </a:solidFill>
              <a:latin typeface="Avenir"/>
              <a:ea typeface="Avenir"/>
              <a:cs typeface="Avenir"/>
              <a:sym typeface="Avenir"/>
            </a:endParaRPr>
          </a:p>
        </p:txBody>
      </p:sp>
      <p:sp>
        <p:nvSpPr>
          <p:cNvPr id="503" name="Google Shape;503;p67"/>
          <p:cNvSpPr/>
          <p:nvPr/>
        </p:nvSpPr>
        <p:spPr>
          <a:xfrm>
            <a:off x="5612171" y="3294400"/>
            <a:ext cx="1452000" cy="6315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Alternative Hypothesis</a:t>
            </a:r>
            <a:endParaRPr>
              <a:solidFill>
                <a:srgbClr val="FFFFFF"/>
              </a:solidFill>
              <a:latin typeface="Avenir"/>
              <a:ea typeface="Avenir"/>
              <a:cs typeface="Avenir"/>
              <a:sym typeface="Avenir"/>
            </a:endParaRPr>
          </a:p>
        </p:txBody>
      </p:sp>
      <p:cxnSp>
        <p:nvCxnSpPr>
          <p:cNvPr id="504" name="Google Shape;504;p67"/>
          <p:cNvCxnSpPr>
            <a:stCxn id="501" idx="2"/>
            <a:endCxn id="502" idx="0"/>
          </p:cNvCxnSpPr>
          <p:nvPr/>
        </p:nvCxnSpPr>
        <p:spPr>
          <a:xfrm rot="5400000">
            <a:off x="3305926" y="2099325"/>
            <a:ext cx="529800" cy="1860300"/>
          </a:xfrm>
          <a:prstGeom prst="bentConnector3">
            <a:avLst>
              <a:gd fmla="val 50002" name="adj1"/>
            </a:avLst>
          </a:prstGeom>
          <a:noFill/>
          <a:ln cap="flat" cmpd="sng" w="9525">
            <a:solidFill>
              <a:srgbClr val="3C78D8"/>
            </a:solidFill>
            <a:prstDash val="solid"/>
            <a:round/>
            <a:headEnd len="med" w="med" type="none"/>
            <a:tailEnd len="med" w="med" type="triangle"/>
          </a:ln>
        </p:spPr>
      </p:cxnSp>
      <p:cxnSp>
        <p:nvCxnSpPr>
          <p:cNvPr id="505" name="Google Shape;505;p67"/>
          <p:cNvCxnSpPr>
            <a:stCxn id="501" idx="2"/>
            <a:endCxn id="503" idx="0"/>
          </p:cNvCxnSpPr>
          <p:nvPr/>
        </p:nvCxnSpPr>
        <p:spPr>
          <a:xfrm flipH="1" rot="-5400000">
            <a:off x="5154676" y="2110875"/>
            <a:ext cx="529800" cy="1837200"/>
          </a:xfrm>
          <a:prstGeom prst="bentConnector3">
            <a:avLst>
              <a:gd fmla="val 50002" name="adj1"/>
            </a:avLst>
          </a:prstGeom>
          <a:noFill/>
          <a:ln cap="flat" cmpd="sng" w="9525">
            <a:solidFill>
              <a:srgbClr val="3C78D8"/>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8"/>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t>ypothesis - example </a:t>
            </a:r>
            <a:endParaRPr/>
          </a:p>
        </p:txBody>
      </p:sp>
      <p:sp>
        <p:nvSpPr>
          <p:cNvPr id="511" name="Google Shape;511;p68"/>
          <p:cNvSpPr txBox="1"/>
          <p:nvPr>
            <p:ph idx="2" type="body"/>
          </p:nvPr>
        </p:nvSpPr>
        <p:spPr>
          <a:xfrm>
            <a:off x="422025" y="1571700"/>
            <a:ext cx="8387100" cy="2886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Now consider the effectiveness of the new drug is determined by the number of days a patient requires to recover.</a:t>
            </a:r>
            <a:endParaRPr/>
          </a:p>
          <a:p>
            <a:pPr indent="-330200" lvl="0" marL="457200" rtl="0" algn="l">
              <a:lnSpc>
                <a:spcPct val="100000"/>
              </a:lnSpc>
              <a:spcBef>
                <a:spcPts val="3000"/>
              </a:spcBef>
              <a:spcAft>
                <a:spcPts val="0"/>
              </a:spcAft>
              <a:buSzPts val="1600"/>
              <a:buChar char="●"/>
            </a:pPr>
            <a:r>
              <a:rPr lang="en-GB"/>
              <a:t>The data for the number of days the patient take to recover are recorded</a:t>
            </a:r>
            <a:endParaRPr/>
          </a:p>
          <a:p>
            <a:pPr indent="-330200" lvl="0" marL="457200" rtl="0" algn="l">
              <a:lnSpc>
                <a:spcPct val="100000"/>
              </a:lnSpc>
              <a:spcBef>
                <a:spcPts val="3000"/>
              </a:spcBef>
              <a:spcAft>
                <a:spcPts val="0"/>
              </a:spcAft>
              <a:buSzPts val="1600"/>
              <a:buChar char="●"/>
            </a:pPr>
            <a:r>
              <a:rPr lang="en-GB"/>
              <a:t>Let the random variable X be the number of days required to recover</a:t>
            </a:r>
            <a:endParaRPr/>
          </a:p>
          <a:p>
            <a:pPr indent="-330200" lvl="0" marL="457200" rtl="0" algn="l">
              <a:lnSpc>
                <a:spcPct val="100000"/>
              </a:lnSpc>
              <a:spcBef>
                <a:spcPts val="3000"/>
              </a:spcBef>
              <a:spcAft>
                <a:spcPts val="3000"/>
              </a:spcAft>
              <a:buSzPts val="1600"/>
              <a:buChar char="●"/>
            </a:pPr>
            <a:r>
              <a:rPr lang="en-GB"/>
              <a:t>Thus µ is the average number of days required to recover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9"/>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 the hypothesis </a:t>
            </a:r>
            <a:endParaRPr/>
          </a:p>
        </p:txBody>
      </p:sp>
      <p:sp>
        <p:nvSpPr>
          <p:cNvPr id="517" name="Google Shape;517;p69"/>
          <p:cNvSpPr txBox="1"/>
          <p:nvPr>
            <p:ph idx="2" type="body"/>
          </p:nvPr>
        </p:nvSpPr>
        <p:spPr>
          <a:xfrm>
            <a:off x="422025" y="1571700"/>
            <a:ext cx="3111600" cy="250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It is claimed that the new drug reduces the recovery time</a:t>
            </a:r>
            <a:endParaRPr/>
          </a:p>
          <a:p>
            <a:pPr indent="0" lvl="0" marL="0" rtl="0" algn="l">
              <a:lnSpc>
                <a:spcPct val="100000"/>
              </a:lnSpc>
              <a:spcBef>
                <a:spcPts val="3000"/>
              </a:spcBef>
              <a:spcAft>
                <a:spcPts val="0"/>
              </a:spcAft>
              <a:buNone/>
            </a:pPr>
            <a:r>
              <a:rPr lang="en-GB"/>
              <a:t>µ: the average number of days required to recover</a:t>
            </a:r>
            <a:endParaRPr/>
          </a:p>
          <a:p>
            <a:pPr indent="0" lvl="0" marL="0" rtl="0" algn="l">
              <a:lnSpc>
                <a:spcPct val="100000"/>
              </a:lnSpc>
              <a:spcBef>
                <a:spcPts val="3000"/>
              </a:spcBef>
              <a:spcAft>
                <a:spcPts val="3000"/>
              </a:spcAft>
              <a:buNone/>
            </a:pPr>
            <a:r>
              <a:rPr lang="en-GB"/>
              <a:t>Here, </a:t>
            </a:r>
            <a:r>
              <a:rPr lang="en-GB">
                <a:solidFill>
                  <a:schemeClr val="dk1"/>
                </a:solidFill>
              </a:rPr>
              <a:t>µ</a:t>
            </a:r>
            <a:r>
              <a:rPr baseline="-25000" lang="en-GB">
                <a:solidFill>
                  <a:schemeClr val="dk1"/>
                </a:solidFill>
              </a:rPr>
              <a:t>0</a:t>
            </a:r>
            <a:r>
              <a:rPr lang="en-GB">
                <a:solidFill>
                  <a:schemeClr val="dk1"/>
                </a:solidFill>
              </a:rPr>
              <a:t> is the general recovery time</a:t>
            </a:r>
            <a:endParaRPr/>
          </a:p>
        </p:txBody>
      </p:sp>
      <p:sp>
        <p:nvSpPr>
          <p:cNvPr id="518" name="Google Shape;518;p69"/>
          <p:cNvSpPr txBox="1"/>
          <p:nvPr>
            <p:ph idx="2" type="body"/>
          </p:nvPr>
        </p:nvSpPr>
        <p:spPr>
          <a:xfrm>
            <a:off x="4280850" y="3200575"/>
            <a:ext cx="1265100" cy="489300"/>
          </a:xfrm>
          <a:prstGeom prst="rect">
            <a:avLst/>
          </a:prstGeom>
        </p:spPr>
        <p:txBody>
          <a:bodyPr anchorCtr="0" anchor="t" bIns="91425" lIns="91425" spcFirstLastPara="1" rIns="91425" wrap="square" tIns="91425">
            <a:noAutofit/>
          </a:bodyPr>
          <a:lstStyle/>
          <a:p>
            <a:pPr indent="-269999" lvl="0" marL="269999" rtl="0" algn="ctr">
              <a:lnSpc>
                <a:spcPct val="100000"/>
              </a:lnSpc>
              <a:spcBef>
                <a:spcPts val="0"/>
              </a:spcBef>
              <a:spcAft>
                <a:spcPts val="0"/>
              </a:spcAft>
              <a:buNone/>
            </a:pPr>
            <a:r>
              <a:rPr lang="en-GB" sz="1400"/>
              <a:t>H</a:t>
            </a:r>
            <a:r>
              <a:rPr baseline="-25000" lang="en-GB" sz="1400"/>
              <a:t>0</a:t>
            </a:r>
            <a:r>
              <a:rPr lang="en-GB" sz="1400"/>
              <a:t>: </a:t>
            </a:r>
            <a:r>
              <a:rPr lang="en-GB">
                <a:solidFill>
                  <a:schemeClr val="dk1"/>
                </a:solidFill>
              </a:rPr>
              <a:t>µ</a:t>
            </a:r>
            <a:r>
              <a:rPr lang="en-GB" sz="1400"/>
              <a:t> ≥ </a:t>
            </a:r>
            <a:r>
              <a:rPr lang="en-GB">
                <a:solidFill>
                  <a:schemeClr val="dk1"/>
                </a:solidFill>
              </a:rPr>
              <a:t>µ</a:t>
            </a:r>
            <a:r>
              <a:rPr baseline="-25000" lang="en-GB">
                <a:solidFill>
                  <a:schemeClr val="dk1"/>
                </a:solidFill>
              </a:rPr>
              <a:t>0</a:t>
            </a:r>
            <a:endParaRPr baseline="-25000" sz="1400"/>
          </a:p>
          <a:p>
            <a:pPr indent="0" lvl="0" marL="0" rtl="0" algn="ctr">
              <a:lnSpc>
                <a:spcPct val="100000"/>
              </a:lnSpc>
              <a:spcBef>
                <a:spcPts val="1500"/>
              </a:spcBef>
              <a:spcAft>
                <a:spcPts val="0"/>
              </a:spcAft>
              <a:buNone/>
            </a:pPr>
            <a:r>
              <a:t/>
            </a:r>
            <a:endParaRPr sz="1400"/>
          </a:p>
          <a:p>
            <a:pPr indent="0" lvl="0" marL="0" rtl="0" algn="ctr">
              <a:lnSpc>
                <a:spcPct val="100000"/>
              </a:lnSpc>
              <a:spcBef>
                <a:spcPts val="1500"/>
              </a:spcBef>
              <a:spcAft>
                <a:spcPts val="3000"/>
              </a:spcAft>
              <a:buNone/>
            </a:pPr>
            <a:r>
              <a:t/>
            </a:r>
            <a:endParaRPr sz="1400"/>
          </a:p>
        </p:txBody>
      </p:sp>
      <p:sp>
        <p:nvSpPr>
          <p:cNvPr id="519" name="Google Shape;519;p69"/>
          <p:cNvSpPr txBox="1"/>
          <p:nvPr>
            <p:ph idx="2" type="body"/>
          </p:nvPr>
        </p:nvSpPr>
        <p:spPr>
          <a:xfrm>
            <a:off x="7409850" y="3200575"/>
            <a:ext cx="1265100" cy="489300"/>
          </a:xfrm>
          <a:prstGeom prst="rect">
            <a:avLst/>
          </a:prstGeom>
        </p:spPr>
        <p:txBody>
          <a:bodyPr anchorCtr="0" anchor="t" bIns="91425" lIns="91425" spcFirstLastPara="1" rIns="91425" wrap="square" tIns="91425">
            <a:noAutofit/>
          </a:bodyPr>
          <a:lstStyle/>
          <a:p>
            <a:pPr indent="-269999" lvl="0" marL="269999" rtl="0" algn="ctr">
              <a:lnSpc>
                <a:spcPct val="100000"/>
              </a:lnSpc>
              <a:spcBef>
                <a:spcPts val="0"/>
              </a:spcBef>
              <a:spcAft>
                <a:spcPts val="3000"/>
              </a:spcAft>
              <a:buNone/>
            </a:pPr>
            <a:r>
              <a:rPr lang="en-GB" sz="1400"/>
              <a:t>H</a:t>
            </a:r>
            <a:r>
              <a:rPr baseline="-25000" lang="en-GB" sz="1400"/>
              <a:t>1</a:t>
            </a:r>
            <a:r>
              <a:rPr lang="en-GB" sz="1400"/>
              <a:t>: </a:t>
            </a:r>
            <a:r>
              <a:rPr lang="en-GB">
                <a:solidFill>
                  <a:schemeClr val="dk1"/>
                </a:solidFill>
              </a:rPr>
              <a:t>µ</a:t>
            </a:r>
            <a:r>
              <a:rPr lang="en-GB" sz="1400">
                <a:solidFill>
                  <a:schemeClr val="dk1"/>
                </a:solidFill>
              </a:rPr>
              <a:t> &lt; </a:t>
            </a:r>
            <a:r>
              <a:rPr lang="en-GB">
                <a:solidFill>
                  <a:schemeClr val="dk1"/>
                </a:solidFill>
              </a:rPr>
              <a:t>µ</a:t>
            </a:r>
            <a:r>
              <a:rPr baseline="-25000" lang="en-GB">
                <a:solidFill>
                  <a:schemeClr val="dk1"/>
                </a:solidFill>
              </a:rPr>
              <a:t>0</a:t>
            </a:r>
            <a:endParaRPr baseline="-25000" sz="1400"/>
          </a:p>
        </p:txBody>
      </p:sp>
      <p:sp>
        <p:nvSpPr>
          <p:cNvPr id="520" name="Google Shape;520;p69"/>
          <p:cNvSpPr/>
          <p:nvPr/>
        </p:nvSpPr>
        <p:spPr>
          <a:xfrm>
            <a:off x="5867102" y="1366275"/>
            <a:ext cx="1263900" cy="6057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Hypothesis</a:t>
            </a:r>
            <a:endParaRPr>
              <a:solidFill>
                <a:srgbClr val="FFFFFF"/>
              </a:solidFill>
              <a:latin typeface="Avenir"/>
              <a:ea typeface="Avenir"/>
              <a:cs typeface="Avenir"/>
              <a:sym typeface="Avenir"/>
            </a:endParaRPr>
          </a:p>
        </p:txBody>
      </p:sp>
      <p:sp>
        <p:nvSpPr>
          <p:cNvPr id="521" name="Google Shape;521;p69"/>
          <p:cNvSpPr/>
          <p:nvPr/>
        </p:nvSpPr>
        <p:spPr>
          <a:xfrm>
            <a:off x="4326150" y="2532557"/>
            <a:ext cx="1219800" cy="6681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Null Hypothesis</a:t>
            </a:r>
            <a:endParaRPr>
              <a:solidFill>
                <a:srgbClr val="FFFFFF"/>
              </a:solidFill>
              <a:latin typeface="Avenir"/>
              <a:ea typeface="Avenir"/>
              <a:cs typeface="Avenir"/>
              <a:sym typeface="Avenir"/>
            </a:endParaRPr>
          </a:p>
        </p:txBody>
      </p:sp>
      <p:sp>
        <p:nvSpPr>
          <p:cNvPr id="522" name="Google Shape;522;p69"/>
          <p:cNvSpPr/>
          <p:nvPr/>
        </p:nvSpPr>
        <p:spPr>
          <a:xfrm>
            <a:off x="7432497" y="2532557"/>
            <a:ext cx="1219800" cy="668100"/>
          </a:xfrm>
          <a:prstGeom prst="roundRect">
            <a:avLst>
              <a:gd fmla="val 16667"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Avenir"/>
                <a:ea typeface="Avenir"/>
                <a:cs typeface="Avenir"/>
                <a:sym typeface="Avenir"/>
              </a:rPr>
              <a:t>Alternative Hypothesis</a:t>
            </a:r>
            <a:endParaRPr>
              <a:solidFill>
                <a:srgbClr val="FFFFFF"/>
              </a:solidFill>
              <a:latin typeface="Avenir"/>
              <a:ea typeface="Avenir"/>
              <a:cs typeface="Avenir"/>
              <a:sym typeface="Avenir"/>
            </a:endParaRPr>
          </a:p>
        </p:txBody>
      </p:sp>
      <p:cxnSp>
        <p:nvCxnSpPr>
          <p:cNvPr id="523" name="Google Shape;523;p69"/>
          <p:cNvCxnSpPr>
            <a:stCxn id="520" idx="2"/>
            <a:endCxn id="521" idx="0"/>
          </p:cNvCxnSpPr>
          <p:nvPr/>
        </p:nvCxnSpPr>
        <p:spPr>
          <a:xfrm rot="5400000">
            <a:off x="5437202" y="1470825"/>
            <a:ext cx="560700" cy="1563000"/>
          </a:xfrm>
          <a:prstGeom prst="bentConnector3">
            <a:avLst>
              <a:gd fmla="val 50002" name="adj1"/>
            </a:avLst>
          </a:prstGeom>
          <a:noFill/>
          <a:ln cap="flat" cmpd="sng" w="9525">
            <a:solidFill>
              <a:srgbClr val="3C78D8"/>
            </a:solidFill>
            <a:prstDash val="solid"/>
            <a:round/>
            <a:headEnd len="med" w="med" type="none"/>
            <a:tailEnd len="med" w="med" type="triangle"/>
          </a:ln>
        </p:spPr>
      </p:cxnSp>
      <p:cxnSp>
        <p:nvCxnSpPr>
          <p:cNvPr id="524" name="Google Shape;524;p69"/>
          <p:cNvCxnSpPr>
            <a:stCxn id="520" idx="2"/>
            <a:endCxn id="522" idx="0"/>
          </p:cNvCxnSpPr>
          <p:nvPr/>
        </p:nvCxnSpPr>
        <p:spPr>
          <a:xfrm flipH="1" rot="-5400000">
            <a:off x="6990302" y="1480725"/>
            <a:ext cx="560700" cy="1543200"/>
          </a:xfrm>
          <a:prstGeom prst="bentConnector3">
            <a:avLst>
              <a:gd fmla="val 50002" name="adj1"/>
            </a:avLst>
          </a:prstGeom>
          <a:noFill/>
          <a:ln cap="flat" cmpd="sng" w="9525">
            <a:solidFill>
              <a:srgbClr val="3C78D8"/>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0"/>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Hypothesis testing</a:t>
            </a:r>
            <a:endParaRPr/>
          </a:p>
        </p:txBody>
      </p:sp>
      <p:sp>
        <p:nvSpPr>
          <p:cNvPr id="530" name="Google Shape;530;p70"/>
          <p:cNvSpPr txBox="1"/>
          <p:nvPr>
            <p:ph idx="2" type="body"/>
          </p:nvPr>
        </p:nvSpPr>
        <p:spPr>
          <a:xfrm>
            <a:off x="422025" y="1571700"/>
            <a:ext cx="8413200" cy="3280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 null and </a:t>
            </a:r>
            <a:r>
              <a:rPr lang="en-GB"/>
              <a:t>alternative</a:t>
            </a:r>
            <a:r>
              <a:rPr lang="en-GB"/>
              <a:t> hypothesis are contrasting</a:t>
            </a:r>
            <a:endParaRPr/>
          </a:p>
          <a:p>
            <a:pPr indent="-330200" lvl="0" marL="457200" rtl="0" algn="l">
              <a:lnSpc>
                <a:spcPct val="100000"/>
              </a:lnSpc>
              <a:spcBef>
                <a:spcPts val="3000"/>
              </a:spcBef>
              <a:spcAft>
                <a:spcPts val="0"/>
              </a:spcAft>
              <a:buSzPts val="1600"/>
              <a:buChar char="●"/>
            </a:pPr>
            <a:r>
              <a:rPr lang="en-GB">
                <a:solidFill>
                  <a:srgbClr val="25AAE2"/>
                </a:solidFill>
              </a:rPr>
              <a:t>Either the null or the </a:t>
            </a:r>
            <a:r>
              <a:rPr lang="en-GB">
                <a:solidFill>
                  <a:srgbClr val="25AAE2"/>
                </a:solidFill>
              </a:rPr>
              <a:t>alternative hypothesis can be true</a:t>
            </a:r>
            <a:endParaRPr>
              <a:solidFill>
                <a:srgbClr val="25AAE2"/>
              </a:solidFill>
            </a:endParaRPr>
          </a:p>
          <a:p>
            <a:pPr indent="-330200" lvl="0" marL="457200" rtl="0" algn="l">
              <a:lnSpc>
                <a:spcPct val="100000"/>
              </a:lnSpc>
              <a:spcBef>
                <a:spcPts val="3000"/>
              </a:spcBef>
              <a:spcAft>
                <a:spcPts val="0"/>
              </a:spcAft>
              <a:buSzPts val="1600"/>
              <a:buChar char="●"/>
            </a:pPr>
            <a:r>
              <a:rPr lang="en-GB"/>
              <a:t>The decision of the test procedure is one of the following:</a:t>
            </a:r>
            <a:endParaRPr/>
          </a:p>
          <a:p>
            <a:pPr indent="-317500" lvl="1" marL="914400" rtl="0" algn="l">
              <a:lnSpc>
                <a:spcPct val="100000"/>
              </a:lnSpc>
              <a:spcBef>
                <a:spcPts val="3000"/>
              </a:spcBef>
              <a:spcAft>
                <a:spcPts val="0"/>
              </a:spcAft>
              <a:buSzPts val="1400"/>
              <a:buChar char="○"/>
            </a:pPr>
            <a:r>
              <a:rPr lang="en-GB"/>
              <a:t>Reject H</a:t>
            </a:r>
            <a:r>
              <a:rPr baseline="-25000" lang="en-GB"/>
              <a:t>0</a:t>
            </a:r>
            <a:r>
              <a:rPr lang="en-GB"/>
              <a:t> implies the null hypothesis is false</a:t>
            </a:r>
            <a:endParaRPr/>
          </a:p>
          <a:p>
            <a:pPr indent="-317500" lvl="1" marL="914400" rtl="0" algn="l">
              <a:lnSpc>
                <a:spcPct val="100000"/>
              </a:lnSpc>
              <a:spcBef>
                <a:spcPts val="3000"/>
              </a:spcBef>
              <a:spcAft>
                <a:spcPts val="3000"/>
              </a:spcAft>
              <a:buSzPts val="1400"/>
              <a:buChar char="○"/>
            </a:pPr>
            <a:r>
              <a:rPr lang="en-GB"/>
              <a:t>Fail to reject H</a:t>
            </a:r>
            <a:r>
              <a:rPr baseline="-25000" lang="en-GB"/>
              <a:t>0</a:t>
            </a:r>
            <a:r>
              <a:rPr lang="en-GB"/>
              <a:t> implies the null hypothesis is true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1"/>
          <p:cNvSpPr txBox="1"/>
          <p:nvPr>
            <p:ph idx="2" type="body"/>
          </p:nvPr>
        </p:nvSpPr>
        <p:spPr>
          <a:xfrm>
            <a:off x="422025" y="1571700"/>
            <a:ext cx="8395500" cy="2940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a:t>The null hypothesis is assumed to be true unless proven to be otherwise</a:t>
            </a:r>
            <a:endParaRPr/>
          </a:p>
          <a:p>
            <a:pPr indent="-342900" lvl="0" marL="457200" rtl="0" algn="l">
              <a:lnSpc>
                <a:spcPct val="100000"/>
              </a:lnSpc>
              <a:spcBef>
                <a:spcPts val="3000"/>
              </a:spcBef>
              <a:spcAft>
                <a:spcPts val="0"/>
              </a:spcAft>
              <a:buSzPts val="1800"/>
              <a:buChar char="●"/>
            </a:pPr>
            <a:r>
              <a:rPr lang="en-GB"/>
              <a:t>The null hypothesis gets the benefit of doubt</a:t>
            </a:r>
            <a:endParaRPr/>
          </a:p>
          <a:p>
            <a:pPr indent="-342900" lvl="0" marL="457200" rtl="0" algn="l">
              <a:lnSpc>
                <a:spcPct val="100000"/>
              </a:lnSpc>
              <a:spcBef>
                <a:spcPts val="3000"/>
              </a:spcBef>
              <a:spcAft>
                <a:spcPts val="0"/>
              </a:spcAft>
              <a:buSzPts val="1800"/>
              <a:buChar char="●"/>
            </a:pPr>
            <a:r>
              <a:rPr lang="en-GB"/>
              <a:t>The alternative hypothesis has the burden of proof, i.e. from the data it will have enough evidence to say the null hypothesis is false</a:t>
            </a:r>
            <a:endParaRPr/>
          </a:p>
          <a:p>
            <a:pPr indent="-342900" lvl="0" marL="457200" rtl="0" algn="l">
              <a:lnSpc>
                <a:spcPct val="100000"/>
              </a:lnSpc>
              <a:spcBef>
                <a:spcPts val="3000"/>
              </a:spcBef>
              <a:spcAft>
                <a:spcPts val="3000"/>
              </a:spcAft>
              <a:buSzPts val="1800"/>
              <a:buChar char="●"/>
            </a:pPr>
            <a:r>
              <a:rPr lang="en-GB"/>
              <a:t>Hence, it is preferred to say ‘fail to reject H</a:t>
            </a:r>
            <a:r>
              <a:rPr baseline="-25000" lang="en-GB"/>
              <a:t>0</a:t>
            </a:r>
            <a:r>
              <a:rPr lang="en-GB"/>
              <a:t>’ instead of accept H</a:t>
            </a:r>
            <a:r>
              <a:rPr baseline="-25000" lang="en-GB"/>
              <a:t>0</a:t>
            </a:r>
            <a:endParaRPr/>
          </a:p>
        </p:txBody>
      </p:sp>
      <p:sp>
        <p:nvSpPr>
          <p:cNvPr id="536" name="Google Shape;536;p71"/>
          <p:cNvSpPr txBox="1"/>
          <p:nvPr>
            <p:ph idx="1" type="subTitle"/>
          </p:nvPr>
        </p:nvSpPr>
        <p:spPr>
          <a:xfrm>
            <a:off x="422025" y="974925"/>
            <a:ext cx="5341200" cy="47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“Fail to reject H</a:t>
            </a:r>
            <a:r>
              <a:rPr baseline="-25000" lang="en-GB">
                <a:solidFill>
                  <a:schemeClr val="dk1"/>
                </a:solidFill>
              </a:rPr>
              <a:t>0</a:t>
            </a:r>
            <a:r>
              <a:rPr lang="en-GB">
                <a:solidFill>
                  <a:schemeClr val="dk1"/>
                </a:solidFill>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2"/>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Write the null and </a:t>
            </a:r>
            <a:r>
              <a:rPr lang="en-GB" sz="1600">
                <a:solidFill>
                  <a:schemeClr val="dk1"/>
                </a:solidFill>
              </a:rPr>
              <a:t>alternative</a:t>
            </a:r>
            <a:r>
              <a:rPr lang="en-GB" sz="1600">
                <a:solidFill>
                  <a:schemeClr val="dk1"/>
                </a:solidFill>
              </a:rPr>
              <a:t> hypothesis for the following scenarios:</a:t>
            </a:r>
            <a:endParaRPr sz="1600">
              <a:solidFill>
                <a:schemeClr val="dk1"/>
              </a:solidFill>
            </a:endParaRPr>
          </a:p>
          <a:p>
            <a:pPr indent="-330200" lvl="0" marL="457200" rtl="0" algn="l">
              <a:lnSpc>
                <a:spcPct val="100000"/>
              </a:lnSpc>
              <a:spcBef>
                <a:spcPts val="2000"/>
              </a:spcBef>
              <a:spcAft>
                <a:spcPts val="0"/>
              </a:spcAft>
              <a:buClr>
                <a:schemeClr val="dk1"/>
              </a:buClr>
              <a:buSzPts val="1600"/>
              <a:buAutoNum type="arabicPeriod"/>
            </a:pPr>
            <a:r>
              <a:rPr lang="en-GB" sz="1600">
                <a:solidFill>
                  <a:schemeClr val="dk1"/>
                </a:solidFill>
              </a:rPr>
              <a:t>A bolt manufacturing company claims that the average number of he manufactures in a day is 60</a:t>
            </a:r>
            <a:endParaRPr sz="1600">
              <a:solidFill>
                <a:schemeClr val="dk1"/>
              </a:solidFill>
            </a:endParaRPr>
          </a:p>
          <a:p>
            <a:pPr indent="-330200" lvl="0" marL="457200" rtl="0" algn="l">
              <a:lnSpc>
                <a:spcPct val="100000"/>
              </a:lnSpc>
              <a:spcBef>
                <a:spcPts val="1000"/>
              </a:spcBef>
              <a:spcAft>
                <a:spcPts val="0"/>
              </a:spcAft>
              <a:buClr>
                <a:schemeClr val="dk1"/>
              </a:buClr>
              <a:buSzPts val="1600"/>
              <a:buAutoNum type="arabicPeriod"/>
            </a:pPr>
            <a:r>
              <a:rPr lang="en-GB" sz="1600">
                <a:solidFill>
                  <a:schemeClr val="dk1"/>
                </a:solidFill>
              </a:rPr>
              <a:t>The new virus testing kit takes 20 hours less time than usual testing kit that takes 34 hours for the results</a:t>
            </a:r>
            <a:endParaRPr sz="1600">
              <a:solidFill>
                <a:schemeClr val="dk1"/>
              </a:solidFill>
            </a:endParaRPr>
          </a:p>
          <a:p>
            <a:pPr indent="-330200" lvl="0" marL="457200" rtl="0" algn="l">
              <a:lnSpc>
                <a:spcPct val="100000"/>
              </a:lnSpc>
              <a:spcBef>
                <a:spcPts val="1000"/>
              </a:spcBef>
              <a:spcAft>
                <a:spcPts val="1000"/>
              </a:spcAft>
              <a:buClr>
                <a:schemeClr val="dk1"/>
              </a:buClr>
              <a:buSzPts val="1600"/>
              <a:buAutoNum type="arabicPeriod"/>
            </a:pPr>
            <a:r>
              <a:rPr lang="en-GB" sz="1600">
                <a:solidFill>
                  <a:schemeClr val="dk1"/>
                </a:solidFill>
              </a:rPr>
              <a:t>An analyst wants to test whether the Apple Inc. has outperformed </a:t>
            </a:r>
            <a:r>
              <a:rPr lang="en-GB" sz="1600">
                <a:solidFill>
                  <a:schemeClr val="dk1"/>
                </a:solidFill>
              </a:rPr>
              <a:t>in 2019</a:t>
            </a:r>
            <a:r>
              <a:rPr lang="en-GB" sz="1600">
                <a:solidFill>
                  <a:schemeClr val="dk1"/>
                </a:solidFill>
              </a:rPr>
              <a:t> by 13.5%</a:t>
            </a:r>
            <a:endParaRPr sz="16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idx="2" type="body"/>
          </p:nvPr>
        </p:nvSpPr>
        <p:spPr>
          <a:xfrm>
            <a:off x="422025" y="1571700"/>
            <a:ext cx="8399700" cy="1672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AutoNum type="arabicPeriod"/>
            </a:pPr>
            <a:r>
              <a:rPr lang="en-GB" sz="1600">
                <a:solidFill>
                  <a:schemeClr val="dk1"/>
                </a:solidFill>
              </a:rPr>
              <a:t>A bolt manufacturing company claims that the average number of bolts he manufactures in a day is 60</a:t>
            </a:r>
            <a:endParaRPr sz="1600">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The null and alternative hypothesis for the following scenarios:</a:t>
            </a:r>
            <a:endParaRPr sz="1600">
              <a:solidFill>
                <a:schemeClr val="dk1"/>
              </a:solidFill>
            </a:endParaRPr>
          </a:p>
          <a:p>
            <a:pPr indent="0" lvl="0" marL="0" rtl="0" algn="l">
              <a:lnSpc>
                <a:spcPct val="100000"/>
              </a:lnSpc>
              <a:spcBef>
                <a:spcPts val="2000"/>
              </a:spcBef>
              <a:spcAft>
                <a:spcPts val="2000"/>
              </a:spcAft>
              <a:buNone/>
            </a:pPr>
            <a:r>
              <a:t/>
            </a:r>
            <a:endParaRPr sz="1600">
              <a:solidFill>
                <a:schemeClr val="dk1"/>
              </a:solidFill>
            </a:endParaRPr>
          </a:p>
        </p:txBody>
      </p:sp>
      <p:sp>
        <p:nvSpPr>
          <p:cNvPr id="547" name="Google Shape;547;p73"/>
          <p:cNvSpPr txBox="1"/>
          <p:nvPr/>
        </p:nvSpPr>
        <p:spPr>
          <a:xfrm>
            <a:off x="422025" y="3401475"/>
            <a:ext cx="7239600" cy="1601700"/>
          </a:xfrm>
          <a:prstGeom prst="rect">
            <a:avLst/>
          </a:prstGeom>
          <a:noFill/>
          <a:ln>
            <a:noFill/>
          </a:ln>
        </p:spPr>
        <p:txBody>
          <a:bodyPr anchorCtr="0" anchor="t" bIns="91425" lIns="91425" spcFirstLastPara="1" rIns="91425" wrap="square" tIns="91425">
            <a:noAutofit/>
          </a:bodyPr>
          <a:lstStyle/>
          <a:p>
            <a:pPr indent="-269999" lvl="0" marL="727199" rtl="0" algn="l">
              <a:spcBef>
                <a:spcPts val="0"/>
              </a:spcBef>
              <a:spcAft>
                <a:spcPts val="0"/>
              </a:spcAft>
              <a:buNone/>
            </a:pPr>
            <a:r>
              <a:rPr lang="en-GB">
                <a:solidFill>
                  <a:schemeClr val="dk1"/>
                </a:solidFill>
                <a:latin typeface="Avenir"/>
                <a:ea typeface="Avenir"/>
                <a:cs typeface="Avenir"/>
                <a:sym typeface="Avenir"/>
              </a:rPr>
              <a:t>Let X: the </a:t>
            </a:r>
            <a:r>
              <a:rPr lang="en-GB">
                <a:solidFill>
                  <a:schemeClr val="dk1"/>
                </a:solidFill>
                <a:latin typeface="Avenir"/>
                <a:ea typeface="Avenir"/>
                <a:cs typeface="Avenir"/>
                <a:sym typeface="Avenir"/>
              </a:rPr>
              <a:t>number of bolts manufactured in a day and </a:t>
            </a:r>
            <a:endParaRPr>
              <a:solidFill>
                <a:schemeClr val="dk1"/>
              </a:solidFill>
              <a:latin typeface="Avenir"/>
              <a:ea typeface="Avenir"/>
              <a:cs typeface="Avenir"/>
              <a:sym typeface="Avenir"/>
            </a:endParaRPr>
          </a:p>
          <a:p>
            <a:pPr indent="-269999" lvl="0" marL="727199" rtl="0" algn="l">
              <a:spcBef>
                <a:spcPts val="2000"/>
              </a:spcBef>
              <a:spcAft>
                <a:spcPts val="0"/>
              </a:spcAft>
              <a:buNone/>
            </a:pPr>
            <a:r>
              <a:rPr lang="en-GB">
                <a:solidFill>
                  <a:schemeClr val="dk1"/>
                </a:solidFill>
                <a:latin typeface="Avenir"/>
                <a:ea typeface="Avenir"/>
                <a:cs typeface="Avenir"/>
                <a:sym typeface="Avenir"/>
              </a:rPr>
              <a:t>µ: the average number of bolts manufactured in a day </a:t>
            </a:r>
            <a:endParaRPr>
              <a:solidFill>
                <a:schemeClr val="dk1"/>
              </a:solidFill>
              <a:latin typeface="Avenir"/>
              <a:ea typeface="Avenir"/>
              <a:cs typeface="Avenir"/>
              <a:sym typeface="Avenir"/>
            </a:endParaRPr>
          </a:p>
          <a:p>
            <a:pPr indent="-269999" lvl="0" marL="727199" rtl="0" algn="l">
              <a:spcBef>
                <a:spcPts val="2000"/>
              </a:spcBef>
              <a:spcAft>
                <a:spcPts val="2000"/>
              </a:spcAft>
              <a:buNone/>
            </a:pPr>
            <a:r>
              <a:rPr lang="en-GB">
                <a:solidFill>
                  <a:schemeClr val="dk1"/>
                </a:solidFill>
                <a:latin typeface="Avenir"/>
                <a:ea typeface="Avenir"/>
                <a:cs typeface="Avenir"/>
                <a:sym typeface="Avenir"/>
              </a:rPr>
              <a:t>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µ = 60		Against	</a:t>
            </a:r>
            <a:r>
              <a:rPr lang="en-GB">
                <a:solidFill>
                  <a:schemeClr val="dk1"/>
                </a:solidFill>
                <a:latin typeface="Avenir"/>
                <a:ea typeface="Avenir"/>
                <a:cs typeface="Avenir"/>
                <a:sym typeface="Avenir"/>
              </a:rPr>
              <a:t>H</a:t>
            </a:r>
            <a:r>
              <a:rPr baseline="-25000" lang="en-GB">
                <a:solidFill>
                  <a:schemeClr val="dk1"/>
                </a:solidFill>
                <a:latin typeface="Avenir"/>
                <a:ea typeface="Avenir"/>
                <a:cs typeface="Avenir"/>
                <a:sym typeface="Avenir"/>
              </a:rPr>
              <a:t>1</a:t>
            </a:r>
            <a:r>
              <a:rPr lang="en-GB">
                <a:solidFill>
                  <a:schemeClr val="dk1"/>
                </a:solidFill>
                <a:latin typeface="Avenir"/>
                <a:ea typeface="Avenir"/>
                <a:cs typeface="Avenir"/>
                <a:sym typeface="Avenir"/>
              </a:rPr>
              <a:t>: µ ≠ 60</a:t>
            </a:r>
            <a:endParaRPr>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Point Estimation</a:t>
            </a:r>
            <a:endParaRPr/>
          </a:p>
        </p:txBody>
      </p:sp>
      <p:sp>
        <p:nvSpPr>
          <p:cNvPr id="143" name="Google Shape;143;p20"/>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4"/>
          <p:cNvSpPr txBox="1"/>
          <p:nvPr>
            <p:ph idx="2" type="body"/>
          </p:nvPr>
        </p:nvSpPr>
        <p:spPr>
          <a:xfrm>
            <a:off x="422025" y="1374050"/>
            <a:ext cx="8413200" cy="327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Two-tailed test is a method in which the </a:t>
            </a:r>
            <a:r>
              <a:rPr lang="en-GB">
                <a:solidFill>
                  <a:srgbClr val="25AAE2"/>
                </a:solidFill>
              </a:rPr>
              <a:t>critical region</a:t>
            </a:r>
            <a:r>
              <a:rPr lang="en-GB"/>
              <a:t> of a distribution is split in its two tails. It tests whether a sample is greater than or less than </a:t>
            </a:r>
            <a:r>
              <a:rPr lang="en-GB">
                <a:solidFill>
                  <a:schemeClr val="dk1"/>
                </a:solidFill>
              </a:rPr>
              <a:t>the population parameter. </a:t>
            </a:r>
            <a:endParaRPr>
              <a:solidFill>
                <a:schemeClr val="dk1"/>
              </a:solidFill>
            </a:endParaRPr>
          </a:p>
          <a:p>
            <a:pPr indent="0" lvl="0" marL="0" rtl="0" algn="l">
              <a:lnSpc>
                <a:spcPct val="100000"/>
              </a:lnSpc>
              <a:spcBef>
                <a:spcPts val="0"/>
              </a:spcBef>
              <a:spcAft>
                <a:spcPts val="0"/>
              </a:spcAft>
              <a:buNone/>
            </a:pPr>
            <a:r>
              <a:rPr lang="en-GB">
                <a:solidFill>
                  <a:schemeClr val="dk1"/>
                </a:solidFill>
                <a:highlight>
                  <a:schemeClr val="lt1"/>
                </a:highlight>
              </a:rPr>
              <a:t>A critical region is a region in which the null hypothesis is rejected. It is also known as ‘Rejection Region’.</a:t>
            </a:r>
            <a:endParaRPr>
              <a:solidFill>
                <a:schemeClr val="dk1"/>
              </a:solidFill>
              <a:highlight>
                <a:schemeClr val="lt1"/>
              </a:highlight>
            </a:endParaRPr>
          </a:p>
          <a:p>
            <a:pPr indent="0" lvl="0" marL="0" rtl="0" algn="l">
              <a:lnSpc>
                <a:spcPct val="100000"/>
              </a:lnSpc>
              <a:spcBef>
                <a:spcPts val="3000"/>
              </a:spcBef>
              <a:spcAft>
                <a:spcPts val="0"/>
              </a:spcAft>
              <a:buNone/>
            </a:pPr>
            <a:r>
              <a:rPr lang="en-GB"/>
              <a:t>Example</a:t>
            </a:r>
            <a:endParaRPr/>
          </a:p>
          <a:p>
            <a:pPr indent="-269999" lvl="0" marL="727199" rtl="0" algn="l">
              <a:lnSpc>
                <a:spcPct val="100000"/>
              </a:lnSpc>
              <a:spcBef>
                <a:spcPts val="3000"/>
              </a:spcBef>
              <a:spcAft>
                <a:spcPts val="0"/>
              </a:spcAft>
              <a:buClr>
                <a:schemeClr val="dk1"/>
              </a:buClr>
              <a:buSzPts val="1100"/>
              <a:buFont typeface="Arial"/>
              <a:buNone/>
            </a:pPr>
            <a:r>
              <a:rPr lang="en-GB" sz="1400">
                <a:solidFill>
                  <a:schemeClr val="dk1"/>
                </a:solidFill>
              </a:rPr>
              <a:t>Let X: the number of bolts manufactured in a day and </a:t>
            </a:r>
            <a:endParaRPr sz="1400">
              <a:solidFill>
                <a:schemeClr val="dk1"/>
              </a:solidFill>
            </a:endParaRPr>
          </a:p>
          <a:p>
            <a:pPr indent="-269999" lvl="0" marL="727199" rtl="0" algn="l">
              <a:lnSpc>
                <a:spcPct val="100000"/>
              </a:lnSpc>
              <a:spcBef>
                <a:spcPts val="2000"/>
              </a:spcBef>
              <a:spcAft>
                <a:spcPts val="0"/>
              </a:spcAft>
              <a:buClr>
                <a:schemeClr val="dk1"/>
              </a:buClr>
              <a:buSzPts val="1100"/>
              <a:buFont typeface="Arial"/>
              <a:buNone/>
            </a:pPr>
            <a:r>
              <a:rPr lang="en-GB" sz="1400">
                <a:solidFill>
                  <a:schemeClr val="dk1"/>
                </a:solidFill>
              </a:rPr>
              <a:t>µ: the average number of bolts manufactured in a day </a:t>
            </a:r>
            <a:endParaRPr sz="1400">
              <a:solidFill>
                <a:schemeClr val="dk1"/>
              </a:solidFill>
            </a:endParaRPr>
          </a:p>
          <a:p>
            <a:pPr indent="-269999" lvl="0" marL="727199" rtl="0" algn="l">
              <a:lnSpc>
                <a:spcPct val="100000"/>
              </a:lnSpc>
              <a:spcBef>
                <a:spcPts val="2000"/>
              </a:spcBef>
              <a:spcAft>
                <a:spcPts val="2000"/>
              </a:spcAft>
              <a:buClr>
                <a:schemeClr val="dk1"/>
              </a:buClr>
              <a:buSzPts val="1100"/>
              <a:buFont typeface="Arial"/>
              <a:buNone/>
            </a:pPr>
            <a:r>
              <a:rPr lang="en-GB" sz="1400">
                <a:solidFill>
                  <a:schemeClr val="dk1"/>
                </a:solidFill>
              </a:rPr>
              <a:t>H</a:t>
            </a:r>
            <a:r>
              <a:rPr baseline="-25000" lang="en-GB" sz="1400">
                <a:solidFill>
                  <a:schemeClr val="dk1"/>
                </a:solidFill>
              </a:rPr>
              <a:t>0</a:t>
            </a:r>
            <a:r>
              <a:rPr lang="en-GB" sz="1400">
                <a:solidFill>
                  <a:schemeClr val="dk1"/>
                </a:solidFill>
              </a:rPr>
              <a:t>: µ = 60		Against	H</a:t>
            </a:r>
            <a:r>
              <a:rPr baseline="-25000" lang="en-GB" sz="1400">
                <a:solidFill>
                  <a:schemeClr val="dk1"/>
                </a:solidFill>
              </a:rPr>
              <a:t>1</a:t>
            </a:r>
            <a:r>
              <a:rPr lang="en-GB" sz="1400">
                <a:solidFill>
                  <a:schemeClr val="dk1"/>
                </a:solidFill>
              </a:rPr>
              <a:t>: µ ≠ 60</a:t>
            </a:r>
            <a:endParaRPr/>
          </a:p>
        </p:txBody>
      </p:sp>
      <p:sp>
        <p:nvSpPr>
          <p:cNvPr id="553" name="Google Shape;553;p7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Two</a:t>
            </a:r>
            <a:r>
              <a:rPr lang="en-GB"/>
              <a:t> tailed test</a:t>
            </a:r>
            <a:endParaRPr/>
          </a:p>
        </p:txBody>
      </p:sp>
      <p:grpSp>
        <p:nvGrpSpPr>
          <p:cNvPr id="554" name="Google Shape;554;p74"/>
          <p:cNvGrpSpPr/>
          <p:nvPr/>
        </p:nvGrpSpPr>
        <p:grpSpPr>
          <a:xfrm>
            <a:off x="5467250" y="2722150"/>
            <a:ext cx="3475126" cy="1916651"/>
            <a:chOff x="5084182" y="2616529"/>
            <a:chExt cx="3585191" cy="1979602"/>
          </a:xfrm>
        </p:grpSpPr>
        <p:pic>
          <p:nvPicPr>
            <p:cNvPr id="555" name="Google Shape;555;p74"/>
            <p:cNvPicPr preferRelativeResize="0"/>
            <p:nvPr/>
          </p:nvPicPr>
          <p:blipFill rotWithShape="1">
            <a:blip r:embed="rId3">
              <a:alphaModFix/>
            </a:blip>
            <a:srcRect b="0" l="-1634" r="4904" t="0"/>
            <a:stretch/>
          </p:blipFill>
          <p:spPr>
            <a:xfrm>
              <a:off x="5084182" y="2616529"/>
              <a:ext cx="3585191" cy="1979602"/>
            </a:xfrm>
            <a:prstGeom prst="rect">
              <a:avLst/>
            </a:prstGeom>
            <a:noFill/>
            <a:ln>
              <a:noFill/>
            </a:ln>
          </p:spPr>
        </p:pic>
        <p:sp>
          <p:nvSpPr>
            <p:cNvPr id="556" name="Google Shape;556;p74"/>
            <p:cNvSpPr txBox="1"/>
            <p:nvPr/>
          </p:nvSpPr>
          <p:spPr>
            <a:xfrm>
              <a:off x="5847550" y="4189575"/>
              <a:ext cx="4563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nir"/>
                  <a:ea typeface="Avenir"/>
                  <a:cs typeface="Avenir"/>
                  <a:sym typeface="Avenir"/>
                </a:rPr>
                <a:t>α/2</a:t>
              </a:r>
              <a:endParaRPr>
                <a:latin typeface="Avenir"/>
                <a:ea typeface="Avenir"/>
                <a:cs typeface="Avenir"/>
                <a:sym typeface="Avenir"/>
              </a:endParaRPr>
            </a:p>
          </p:txBody>
        </p:sp>
        <p:sp>
          <p:nvSpPr>
            <p:cNvPr id="557" name="Google Shape;557;p74"/>
            <p:cNvSpPr txBox="1"/>
            <p:nvPr/>
          </p:nvSpPr>
          <p:spPr>
            <a:xfrm>
              <a:off x="7339550" y="4189575"/>
              <a:ext cx="4563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nir"/>
                  <a:ea typeface="Avenir"/>
                  <a:cs typeface="Avenir"/>
                  <a:sym typeface="Avenir"/>
                </a:rPr>
                <a:t>α/2</a:t>
              </a:r>
              <a:endParaRPr>
                <a:latin typeface="Avenir"/>
                <a:ea typeface="Avenir"/>
                <a:cs typeface="Avenir"/>
                <a:sym typeface="Aveni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00">
                <a:solidFill>
                  <a:schemeClr val="dk1"/>
                </a:solidFill>
              </a:rPr>
              <a:t>2.	</a:t>
            </a:r>
            <a:r>
              <a:rPr lang="en-GB" sz="1600">
                <a:solidFill>
                  <a:schemeClr val="dk1"/>
                </a:solidFill>
              </a:rPr>
              <a:t>The new virus testing kit takes less time than usual testing kit that takes 34 hours for </a:t>
            </a:r>
            <a:endParaRPr sz="1600">
              <a:solidFill>
                <a:schemeClr val="dk1"/>
              </a:solidFill>
            </a:endParaRPr>
          </a:p>
          <a:p>
            <a:pPr indent="457200" lvl="0" marL="0" rtl="0" algn="l">
              <a:lnSpc>
                <a:spcPct val="100000"/>
              </a:lnSpc>
              <a:spcBef>
                <a:spcPts val="0"/>
              </a:spcBef>
              <a:spcAft>
                <a:spcPts val="0"/>
              </a:spcAft>
              <a:buNone/>
            </a:pPr>
            <a:r>
              <a:rPr lang="en-GB" sz="1600">
                <a:solidFill>
                  <a:schemeClr val="dk1"/>
                </a:solidFill>
              </a:rPr>
              <a:t>the results</a:t>
            </a:r>
            <a:endParaRPr sz="1600">
              <a:solidFill>
                <a:schemeClr val="dk1"/>
              </a:solidFill>
            </a:endParaRPr>
          </a:p>
          <a:p>
            <a:pPr indent="0" lvl="0" marL="0" rtl="0" algn="l">
              <a:lnSpc>
                <a:spcPct val="100000"/>
              </a:lnSpc>
              <a:spcBef>
                <a:spcPts val="2000"/>
              </a:spcBef>
              <a:spcAft>
                <a:spcPts val="0"/>
              </a:spcAft>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None/>
            </a:pPr>
            <a:r>
              <a:rPr lang="en-GB" sz="1600">
                <a:solidFill>
                  <a:schemeClr val="dk1"/>
                </a:solidFill>
              </a:rPr>
              <a:t>The null and alternative hypothesis for the following scenarios:</a:t>
            </a:r>
            <a:endParaRPr sz="1600">
              <a:solidFill>
                <a:schemeClr val="dk1"/>
              </a:solidFill>
            </a:endParaRPr>
          </a:p>
          <a:p>
            <a:pPr indent="0" lvl="0" marL="0" rtl="0" algn="l">
              <a:lnSpc>
                <a:spcPct val="100000"/>
              </a:lnSpc>
              <a:spcBef>
                <a:spcPts val="2000"/>
              </a:spcBef>
              <a:spcAft>
                <a:spcPts val="2000"/>
              </a:spcAft>
              <a:buNone/>
            </a:pPr>
            <a:r>
              <a:t/>
            </a:r>
            <a:endParaRPr sz="1600">
              <a:solidFill>
                <a:schemeClr val="dk1"/>
              </a:solidFill>
            </a:endParaRPr>
          </a:p>
        </p:txBody>
      </p:sp>
      <p:sp>
        <p:nvSpPr>
          <p:cNvPr id="563" name="Google Shape;563;p75"/>
          <p:cNvSpPr txBox="1"/>
          <p:nvPr/>
        </p:nvSpPr>
        <p:spPr>
          <a:xfrm>
            <a:off x="422025" y="3401475"/>
            <a:ext cx="8399700" cy="1601700"/>
          </a:xfrm>
          <a:prstGeom prst="rect">
            <a:avLst/>
          </a:prstGeom>
          <a:noFill/>
          <a:ln>
            <a:noFill/>
          </a:ln>
        </p:spPr>
        <p:txBody>
          <a:bodyPr anchorCtr="0" anchor="t" bIns="91425" lIns="91425" spcFirstLastPara="1" rIns="91425" wrap="square" tIns="91425">
            <a:noAutofit/>
          </a:bodyPr>
          <a:lstStyle/>
          <a:p>
            <a:pPr indent="-269999" lvl="0" marL="727199" rtl="0" algn="l">
              <a:spcBef>
                <a:spcPts val="0"/>
              </a:spcBef>
              <a:spcAft>
                <a:spcPts val="0"/>
              </a:spcAft>
              <a:buNone/>
            </a:pPr>
            <a:r>
              <a:rPr lang="en-GB">
                <a:solidFill>
                  <a:schemeClr val="dk1"/>
                </a:solidFill>
                <a:latin typeface="Avenir"/>
                <a:ea typeface="Avenir"/>
                <a:cs typeface="Avenir"/>
                <a:sym typeface="Avenir"/>
              </a:rPr>
              <a:t>Let X: the time required for the results by a testing kit</a:t>
            </a:r>
            <a:endParaRPr>
              <a:solidFill>
                <a:schemeClr val="dk1"/>
              </a:solidFill>
              <a:latin typeface="Avenir"/>
              <a:ea typeface="Avenir"/>
              <a:cs typeface="Avenir"/>
              <a:sym typeface="Avenir"/>
            </a:endParaRPr>
          </a:p>
          <a:p>
            <a:pPr indent="-269999" lvl="0" marL="727199" rtl="0" algn="l">
              <a:spcBef>
                <a:spcPts val="2000"/>
              </a:spcBef>
              <a:spcAft>
                <a:spcPts val="0"/>
              </a:spcAft>
              <a:buNone/>
            </a:pPr>
            <a:r>
              <a:rPr lang="en-GB">
                <a:solidFill>
                  <a:schemeClr val="dk1"/>
                </a:solidFill>
                <a:latin typeface="Avenir"/>
                <a:ea typeface="Avenir"/>
                <a:cs typeface="Avenir"/>
                <a:sym typeface="Avenir"/>
              </a:rPr>
              <a:t>µ: the average </a:t>
            </a:r>
            <a:r>
              <a:rPr lang="en-GB">
                <a:solidFill>
                  <a:schemeClr val="dk1"/>
                </a:solidFill>
                <a:latin typeface="Avenir"/>
                <a:ea typeface="Avenir"/>
                <a:cs typeface="Avenir"/>
                <a:sym typeface="Avenir"/>
              </a:rPr>
              <a:t>time required for the results by a testing kit</a:t>
            </a:r>
            <a:endParaRPr>
              <a:solidFill>
                <a:schemeClr val="dk1"/>
              </a:solidFill>
              <a:latin typeface="Avenir"/>
              <a:ea typeface="Avenir"/>
              <a:cs typeface="Avenir"/>
              <a:sym typeface="Avenir"/>
            </a:endParaRPr>
          </a:p>
          <a:p>
            <a:pPr indent="-269999" lvl="0" marL="727199" rtl="0" algn="l">
              <a:spcBef>
                <a:spcPts val="2000"/>
              </a:spcBef>
              <a:spcAft>
                <a:spcPts val="2000"/>
              </a:spcAft>
              <a:buNone/>
            </a:pPr>
            <a:r>
              <a:rPr lang="en-GB">
                <a:solidFill>
                  <a:schemeClr val="dk1"/>
                </a:solidFill>
                <a:latin typeface="Avenir"/>
                <a:ea typeface="Avenir"/>
                <a:cs typeface="Avenir"/>
                <a:sym typeface="Avenir"/>
              </a:rPr>
              <a:t>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µ ≥ 34		Against	H</a:t>
            </a:r>
            <a:r>
              <a:rPr baseline="-25000" lang="en-GB">
                <a:solidFill>
                  <a:schemeClr val="dk1"/>
                </a:solidFill>
                <a:latin typeface="Avenir"/>
                <a:ea typeface="Avenir"/>
                <a:cs typeface="Avenir"/>
                <a:sym typeface="Avenir"/>
              </a:rPr>
              <a:t>1</a:t>
            </a:r>
            <a:r>
              <a:rPr lang="en-GB">
                <a:solidFill>
                  <a:schemeClr val="dk1"/>
                </a:solidFill>
                <a:latin typeface="Avenir"/>
                <a:ea typeface="Avenir"/>
                <a:cs typeface="Avenir"/>
                <a:sym typeface="Avenir"/>
              </a:rPr>
              <a:t>: µ &lt; 34</a:t>
            </a:r>
            <a:endParaRPr>
              <a:solidFill>
                <a:schemeClr val="dk1"/>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76"/>
          <p:cNvPicPr preferRelativeResize="0"/>
          <p:nvPr/>
        </p:nvPicPr>
        <p:blipFill>
          <a:blip r:embed="rId3">
            <a:alphaModFix/>
          </a:blip>
          <a:stretch>
            <a:fillRect/>
          </a:stretch>
        </p:blipFill>
        <p:spPr>
          <a:xfrm>
            <a:off x="5282400" y="2660000"/>
            <a:ext cx="3861599" cy="2192475"/>
          </a:xfrm>
          <a:prstGeom prst="rect">
            <a:avLst/>
          </a:prstGeom>
          <a:noFill/>
          <a:ln>
            <a:noFill/>
          </a:ln>
        </p:spPr>
      </p:pic>
      <p:sp>
        <p:nvSpPr>
          <p:cNvPr id="569" name="Google Shape;569;p76"/>
          <p:cNvSpPr txBox="1"/>
          <p:nvPr>
            <p:ph idx="2" type="body"/>
          </p:nvPr>
        </p:nvSpPr>
        <p:spPr>
          <a:xfrm>
            <a:off x="422025" y="1571700"/>
            <a:ext cx="8413200" cy="338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highlight>
                  <a:schemeClr val="lt1"/>
                </a:highlight>
              </a:rPr>
              <a:t>A left-tailed test is a statistical hypothesis test set up to show that the sample parameter would be lower than the population parameter.</a:t>
            </a:r>
            <a:endParaRPr/>
          </a:p>
          <a:p>
            <a:pPr indent="0" lvl="0" marL="0" rtl="0" algn="l">
              <a:lnSpc>
                <a:spcPct val="100000"/>
              </a:lnSpc>
              <a:spcBef>
                <a:spcPts val="3000"/>
              </a:spcBef>
              <a:spcAft>
                <a:spcPts val="0"/>
              </a:spcAft>
              <a:buClr>
                <a:schemeClr val="dk1"/>
              </a:buClr>
              <a:buSzPts val="1100"/>
              <a:buFont typeface="Arial"/>
              <a:buNone/>
            </a:pPr>
            <a:r>
              <a:rPr lang="en-GB"/>
              <a:t>Example</a:t>
            </a:r>
            <a:endParaRPr/>
          </a:p>
          <a:p>
            <a:pPr indent="-269999" lvl="0" marL="727199" rtl="0" algn="l">
              <a:lnSpc>
                <a:spcPct val="100000"/>
              </a:lnSpc>
              <a:spcBef>
                <a:spcPts val="3000"/>
              </a:spcBef>
              <a:spcAft>
                <a:spcPts val="0"/>
              </a:spcAft>
              <a:buClr>
                <a:schemeClr val="dk1"/>
              </a:buClr>
              <a:buSzPts val="1100"/>
              <a:buFont typeface="Arial"/>
              <a:buNone/>
            </a:pPr>
            <a:r>
              <a:rPr lang="en-GB" sz="1400">
                <a:solidFill>
                  <a:schemeClr val="dk1"/>
                </a:solidFill>
              </a:rPr>
              <a:t>Let X: the time required for the results by a testing kit</a:t>
            </a:r>
            <a:endParaRPr sz="1400">
              <a:solidFill>
                <a:schemeClr val="dk1"/>
              </a:solidFill>
            </a:endParaRPr>
          </a:p>
          <a:p>
            <a:pPr indent="-269999" lvl="0" marL="727199" rtl="0" algn="l">
              <a:lnSpc>
                <a:spcPct val="100000"/>
              </a:lnSpc>
              <a:spcBef>
                <a:spcPts val="2000"/>
              </a:spcBef>
              <a:spcAft>
                <a:spcPts val="0"/>
              </a:spcAft>
              <a:buClr>
                <a:schemeClr val="dk1"/>
              </a:buClr>
              <a:buSzPts val="1100"/>
              <a:buFont typeface="Arial"/>
              <a:buNone/>
            </a:pPr>
            <a:r>
              <a:rPr lang="en-GB" sz="1400">
                <a:solidFill>
                  <a:schemeClr val="dk1"/>
                </a:solidFill>
              </a:rPr>
              <a:t>µ: the average time required for the results by a testing kit</a:t>
            </a:r>
            <a:endParaRPr sz="1400">
              <a:solidFill>
                <a:schemeClr val="dk1"/>
              </a:solidFill>
            </a:endParaRPr>
          </a:p>
          <a:p>
            <a:pPr indent="-269999" lvl="0" marL="727199" rtl="0" algn="l">
              <a:lnSpc>
                <a:spcPct val="100000"/>
              </a:lnSpc>
              <a:spcBef>
                <a:spcPts val="2000"/>
              </a:spcBef>
              <a:spcAft>
                <a:spcPts val="0"/>
              </a:spcAft>
              <a:buClr>
                <a:schemeClr val="dk1"/>
              </a:buClr>
              <a:buSzPts val="1100"/>
              <a:buFont typeface="Arial"/>
              <a:buNone/>
            </a:pPr>
            <a:r>
              <a:rPr lang="en-GB" sz="1400">
                <a:solidFill>
                  <a:schemeClr val="dk1"/>
                </a:solidFill>
              </a:rPr>
              <a:t>H</a:t>
            </a:r>
            <a:r>
              <a:rPr baseline="-25000" lang="en-GB" sz="1400">
                <a:solidFill>
                  <a:schemeClr val="dk1"/>
                </a:solidFill>
              </a:rPr>
              <a:t>0</a:t>
            </a:r>
            <a:r>
              <a:rPr lang="en-GB" sz="1400">
                <a:solidFill>
                  <a:schemeClr val="dk1"/>
                </a:solidFill>
              </a:rPr>
              <a:t>: µ ≥ 34		Against	H</a:t>
            </a:r>
            <a:r>
              <a:rPr baseline="-25000" lang="en-GB" sz="1400">
                <a:solidFill>
                  <a:schemeClr val="dk1"/>
                </a:solidFill>
              </a:rPr>
              <a:t>1</a:t>
            </a:r>
            <a:r>
              <a:rPr lang="en-GB" sz="1400">
                <a:solidFill>
                  <a:schemeClr val="dk1"/>
                </a:solidFill>
              </a:rPr>
              <a:t>: µ &lt; 34</a:t>
            </a:r>
            <a:endParaRPr sz="1400">
              <a:solidFill>
                <a:schemeClr val="dk1"/>
              </a:solidFill>
            </a:endParaRPr>
          </a:p>
          <a:p>
            <a:pPr indent="0" lvl="0" marL="0" rtl="0" algn="l">
              <a:lnSpc>
                <a:spcPct val="100000"/>
              </a:lnSpc>
              <a:spcBef>
                <a:spcPts val="2000"/>
              </a:spcBef>
              <a:spcAft>
                <a:spcPts val="3000"/>
              </a:spcAft>
              <a:buNone/>
            </a:pPr>
            <a:r>
              <a:t/>
            </a:r>
            <a:endParaRPr/>
          </a:p>
        </p:txBody>
      </p:sp>
      <p:sp>
        <p:nvSpPr>
          <p:cNvPr id="570" name="Google Shape;570;p76"/>
          <p:cNvSpPr txBox="1"/>
          <p:nvPr/>
        </p:nvSpPr>
        <p:spPr>
          <a:xfrm>
            <a:off x="6075100" y="4037175"/>
            <a:ext cx="3552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nir"/>
                <a:ea typeface="Avenir"/>
                <a:cs typeface="Avenir"/>
                <a:sym typeface="Avenir"/>
              </a:rPr>
              <a:t>α</a:t>
            </a:r>
            <a:endParaRPr>
              <a:latin typeface="Avenir"/>
              <a:ea typeface="Avenir"/>
              <a:cs typeface="Avenir"/>
              <a:sym typeface="Avenir"/>
            </a:endParaRPr>
          </a:p>
        </p:txBody>
      </p:sp>
      <p:sp>
        <p:nvSpPr>
          <p:cNvPr id="571" name="Google Shape;571;p76"/>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Left</a:t>
            </a:r>
            <a:r>
              <a:rPr lang="en-GB"/>
              <a:t> tailed test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7"/>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00">
                <a:solidFill>
                  <a:schemeClr val="dk1"/>
                </a:solidFill>
              </a:rPr>
              <a:t>3. 	</a:t>
            </a:r>
            <a:r>
              <a:rPr lang="en-GB" sz="1600">
                <a:solidFill>
                  <a:schemeClr val="dk1"/>
                </a:solidFill>
              </a:rPr>
              <a:t>An analyst wants to test whether the Apple Inc. has outperformed in 2019 by 13.5%</a:t>
            </a:r>
            <a:endParaRPr sz="1600">
              <a:solidFill>
                <a:schemeClr val="dk1"/>
              </a:solidFill>
            </a:endParaRPr>
          </a:p>
          <a:p>
            <a:pPr indent="0" lvl="0" marL="0" rtl="0" algn="l">
              <a:lnSpc>
                <a:spcPct val="100000"/>
              </a:lnSpc>
              <a:spcBef>
                <a:spcPts val="2000"/>
              </a:spcBef>
              <a:spcAft>
                <a:spcPts val="0"/>
              </a:spcAft>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None/>
            </a:pPr>
            <a:r>
              <a:rPr lang="en-GB" sz="1600">
                <a:solidFill>
                  <a:schemeClr val="dk1"/>
                </a:solidFill>
              </a:rPr>
              <a:t>The null and alternative hypothesis for the following scenarios:</a:t>
            </a:r>
            <a:endParaRPr sz="1600">
              <a:solidFill>
                <a:schemeClr val="dk1"/>
              </a:solidFill>
            </a:endParaRPr>
          </a:p>
          <a:p>
            <a:pPr indent="0" lvl="0" marL="0" rtl="0" algn="l">
              <a:lnSpc>
                <a:spcPct val="100000"/>
              </a:lnSpc>
              <a:spcBef>
                <a:spcPts val="2000"/>
              </a:spcBef>
              <a:spcAft>
                <a:spcPts val="2000"/>
              </a:spcAft>
              <a:buNone/>
            </a:pPr>
            <a:r>
              <a:t/>
            </a:r>
            <a:endParaRPr sz="1600">
              <a:solidFill>
                <a:schemeClr val="dk1"/>
              </a:solidFill>
            </a:endParaRPr>
          </a:p>
        </p:txBody>
      </p:sp>
      <p:sp>
        <p:nvSpPr>
          <p:cNvPr id="577" name="Google Shape;577;p77"/>
          <p:cNvSpPr txBox="1"/>
          <p:nvPr/>
        </p:nvSpPr>
        <p:spPr>
          <a:xfrm>
            <a:off x="422025" y="3219825"/>
            <a:ext cx="8399700" cy="1601700"/>
          </a:xfrm>
          <a:prstGeom prst="rect">
            <a:avLst/>
          </a:prstGeom>
          <a:noFill/>
          <a:ln>
            <a:noFill/>
          </a:ln>
        </p:spPr>
        <p:txBody>
          <a:bodyPr anchorCtr="0" anchor="t" bIns="91425" lIns="91425" spcFirstLastPara="1" rIns="91425" wrap="square" tIns="91425">
            <a:noAutofit/>
          </a:bodyPr>
          <a:lstStyle/>
          <a:p>
            <a:pPr indent="-269999" lvl="0" marL="727199" rtl="0" algn="l">
              <a:spcBef>
                <a:spcPts val="0"/>
              </a:spcBef>
              <a:spcAft>
                <a:spcPts val="0"/>
              </a:spcAft>
              <a:buNone/>
            </a:pPr>
            <a:r>
              <a:rPr lang="en-GB">
                <a:solidFill>
                  <a:schemeClr val="dk1"/>
                </a:solidFill>
                <a:latin typeface="Avenir"/>
                <a:ea typeface="Avenir"/>
                <a:cs typeface="Avenir"/>
                <a:sym typeface="Avenir"/>
              </a:rPr>
              <a:t>Let X: the performance of Apple Inc. stock</a:t>
            </a:r>
            <a:endParaRPr>
              <a:solidFill>
                <a:schemeClr val="dk1"/>
              </a:solidFill>
              <a:latin typeface="Avenir"/>
              <a:ea typeface="Avenir"/>
              <a:cs typeface="Avenir"/>
              <a:sym typeface="Avenir"/>
            </a:endParaRPr>
          </a:p>
          <a:p>
            <a:pPr indent="-269999" lvl="0" marL="727199" rtl="0" algn="l">
              <a:spcBef>
                <a:spcPts val="2000"/>
              </a:spcBef>
              <a:spcAft>
                <a:spcPts val="0"/>
              </a:spcAft>
              <a:buNone/>
            </a:pPr>
            <a:r>
              <a:rPr lang="en-GB">
                <a:solidFill>
                  <a:schemeClr val="dk1"/>
                </a:solidFill>
                <a:latin typeface="Avenir"/>
                <a:ea typeface="Avenir"/>
                <a:cs typeface="Avenir"/>
                <a:sym typeface="Avenir"/>
              </a:rPr>
              <a:t>µ: the average </a:t>
            </a:r>
            <a:r>
              <a:rPr lang="en-GB">
                <a:solidFill>
                  <a:schemeClr val="dk1"/>
                </a:solidFill>
                <a:latin typeface="Avenir"/>
                <a:ea typeface="Avenir"/>
                <a:cs typeface="Avenir"/>
                <a:sym typeface="Avenir"/>
              </a:rPr>
              <a:t>performance of Apple Inc. stock</a:t>
            </a:r>
            <a:endParaRPr>
              <a:solidFill>
                <a:schemeClr val="dk1"/>
              </a:solidFill>
              <a:latin typeface="Avenir"/>
              <a:ea typeface="Avenir"/>
              <a:cs typeface="Avenir"/>
              <a:sym typeface="Avenir"/>
            </a:endParaRPr>
          </a:p>
          <a:p>
            <a:pPr indent="-269999" lvl="0" marL="727199" rtl="0" algn="l">
              <a:spcBef>
                <a:spcPts val="2000"/>
              </a:spcBef>
              <a:spcAft>
                <a:spcPts val="2000"/>
              </a:spcAft>
              <a:buNone/>
            </a:pPr>
            <a:r>
              <a:rPr lang="en-GB">
                <a:solidFill>
                  <a:schemeClr val="dk1"/>
                </a:solidFill>
                <a:latin typeface="Avenir"/>
                <a:ea typeface="Avenir"/>
                <a:cs typeface="Avenir"/>
                <a:sym typeface="Avenir"/>
              </a:rPr>
              <a:t>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µ ≤ 13.5		Against	H</a:t>
            </a:r>
            <a:r>
              <a:rPr baseline="-25000" lang="en-GB">
                <a:solidFill>
                  <a:schemeClr val="dk1"/>
                </a:solidFill>
                <a:latin typeface="Avenir"/>
                <a:ea typeface="Avenir"/>
                <a:cs typeface="Avenir"/>
                <a:sym typeface="Avenir"/>
              </a:rPr>
              <a:t>1</a:t>
            </a:r>
            <a:r>
              <a:rPr lang="en-GB">
                <a:solidFill>
                  <a:schemeClr val="dk1"/>
                </a:solidFill>
                <a:latin typeface="Avenir"/>
                <a:ea typeface="Avenir"/>
                <a:cs typeface="Avenir"/>
                <a:sym typeface="Avenir"/>
              </a:rPr>
              <a:t>: µ &gt; 13.5</a:t>
            </a:r>
            <a:endParaRPr>
              <a:solidFill>
                <a:schemeClr val="dk1"/>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8"/>
          <p:cNvSpPr txBox="1"/>
          <p:nvPr>
            <p:ph idx="2" type="body"/>
          </p:nvPr>
        </p:nvSpPr>
        <p:spPr>
          <a:xfrm>
            <a:off x="422025" y="1571700"/>
            <a:ext cx="8413200" cy="31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highlight>
                  <a:schemeClr val="lt1"/>
                </a:highlight>
              </a:rPr>
              <a:t>A right-tailed test is a statistical hypothesis test set up to show that the sample parameter would be higher than the population parameter.</a:t>
            </a:r>
            <a:endParaRPr/>
          </a:p>
          <a:p>
            <a:pPr indent="0" lvl="0" marL="0" rtl="0" algn="l">
              <a:lnSpc>
                <a:spcPct val="100000"/>
              </a:lnSpc>
              <a:spcBef>
                <a:spcPts val="3000"/>
              </a:spcBef>
              <a:spcAft>
                <a:spcPts val="0"/>
              </a:spcAft>
              <a:buClr>
                <a:schemeClr val="dk1"/>
              </a:buClr>
              <a:buSzPts val="1100"/>
              <a:buFont typeface="Arial"/>
              <a:buNone/>
            </a:pPr>
            <a:r>
              <a:rPr lang="en-GB"/>
              <a:t>Example</a:t>
            </a:r>
            <a:endParaRPr/>
          </a:p>
          <a:p>
            <a:pPr indent="-269999" lvl="0" marL="727199" rtl="0" algn="l">
              <a:lnSpc>
                <a:spcPct val="100000"/>
              </a:lnSpc>
              <a:spcBef>
                <a:spcPts val="3000"/>
              </a:spcBef>
              <a:spcAft>
                <a:spcPts val="0"/>
              </a:spcAft>
              <a:buClr>
                <a:schemeClr val="dk1"/>
              </a:buClr>
              <a:buSzPts val="1100"/>
              <a:buFont typeface="Arial"/>
              <a:buNone/>
            </a:pPr>
            <a:r>
              <a:rPr lang="en-GB" sz="1400">
                <a:solidFill>
                  <a:schemeClr val="dk1"/>
                </a:solidFill>
              </a:rPr>
              <a:t>Let X: the performance of Apple Inc. stock</a:t>
            </a:r>
            <a:endParaRPr sz="1400">
              <a:solidFill>
                <a:schemeClr val="dk1"/>
              </a:solidFill>
            </a:endParaRPr>
          </a:p>
          <a:p>
            <a:pPr indent="-269999" lvl="0" marL="727199" rtl="0" algn="l">
              <a:lnSpc>
                <a:spcPct val="100000"/>
              </a:lnSpc>
              <a:spcBef>
                <a:spcPts val="2000"/>
              </a:spcBef>
              <a:spcAft>
                <a:spcPts val="0"/>
              </a:spcAft>
              <a:buClr>
                <a:schemeClr val="dk1"/>
              </a:buClr>
              <a:buSzPts val="1100"/>
              <a:buFont typeface="Arial"/>
              <a:buNone/>
            </a:pPr>
            <a:r>
              <a:rPr lang="en-GB" sz="1400">
                <a:solidFill>
                  <a:schemeClr val="dk1"/>
                </a:solidFill>
              </a:rPr>
              <a:t>µ: the average performance of Apple Inc. stock</a:t>
            </a:r>
            <a:endParaRPr sz="1400">
              <a:solidFill>
                <a:schemeClr val="dk1"/>
              </a:solidFill>
            </a:endParaRPr>
          </a:p>
          <a:p>
            <a:pPr indent="-269999" lvl="0" marL="727199" rtl="0" algn="l">
              <a:lnSpc>
                <a:spcPct val="100000"/>
              </a:lnSpc>
              <a:spcBef>
                <a:spcPts val="2000"/>
              </a:spcBef>
              <a:spcAft>
                <a:spcPts val="2000"/>
              </a:spcAft>
              <a:buClr>
                <a:schemeClr val="dk1"/>
              </a:buClr>
              <a:buSzPts val="1100"/>
              <a:buFont typeface="Arial"/>
              <a:buNone/>
            </a:pPr>
            <a:r>
              <a:rPr lang="en-GB" sz="1400">
                <a:solidFill>
                  <a:schemeClr val="dk1"/>
                </a:solidFill>
              </a:rPr>
              <a:t>H</a:t>
            </a:r>
            <a:r>
              <a:rPr baseline="-25000" lang="en-GB" sz="1400">
                <a:solidFill>
                  <a:schemeClr val="dk1"/>
                </a:solidFill>
              </a:rPr>
              <a:t>0</a:t>
            </a:r>
            <a:r>
              <a:rPr lang="en-GB" sz="1400">
                <a:solidFill>
                  <a:schemeClr val="dk1"/>
                </a:solidFill>
              </a:rPr>
              <a:t>: µ ≤ 13.5		Against	H</a:t>
            </a:r>
            <a:r>
              <a:rPr baseline="-25000" lang="en-GB" sz="1400">
                <a:solidFill>
                  <a:schemeClr val="dk1"/>
                </a:solidFill>
              </a:rPr>
              <a:t>1</a:t>
            </a:r>
            <a:r>
              <a:rPr lang="en-GB" sz="1400">
                <a:solidFill>
                  <a:schemeClr val="dk1"/>
                </a:solidFill>
              </a:rPr>
              <a:t>: µ &gt; 13.5</a:t>
            </a:r>
            <a:endParaRPr/>
          </a:p>
        </p:txBody>
      </p:sp>
      <p:pic>
        <p:nvPicPr>
          <p:cNvPr id="583" name="Google Shape;583;p78"/>
          <p:cNvPicPr preferRelativeResize="0"/>
          <p:nvPr/>
        </p:nvPicPr>
        <p:blipFill>
          <a:blip r:embed="rId3">
            <a:alphaModFix/>
          </a:blip>
          <a:stretch>
            <a:fillRect/>
          </a:stretch>
        </p:blipFill>
        <p:spPr>
          <a:xfrm>
            <a:off x="4978525" y="2602875"/>
            <a:ext cx="3981101" cy="2345625"/>
          </a:xfrm>
          <a:prstGeom prst="rect">
            <a:avLst/>
          </a:prstGeom>
          <a:noFill/>
          <a:ln>
            <a:noFill/>
          </a:ln>
        </p:spPr>
      </p:pic>
      <p:sp>
        <p:nvSpPr>
          <p:cNvPr id="584" name="Google Shape;584;p78"/>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Right tailed test</a:t>
            </a:r>
            <a:endParaRPr/>
          </a:p>
        </p:txBody>
      </p:sp>
      <p:sp>
        <p:nvSpPr>
          <p:cNvPr id="585" name="Google Shape;585;p78"/>
          <p:cNvSpPr txBox="1"/>
          <p:nvPr/>
        </p:nvSpPr>
        <p:spPr>
          <a:xfrm>
            <a:off x="7783175" y="3901325"/>
            <a:ext cx="3939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nir"/>
                <a:ea typeface="Avenir"/>
                <a:cs typeface="Avenir"/>
                <a:sym typeface="Avenir"/>
              </a:rPr>
              <a:t>α</a:t>
            </a:r>
            <a:endParaRPr>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9"/>
          <p:cNvSpPr txBox="1"/>
          <p:nvPr>
            <p:ph idx="2" type="body"/>
          </p:nvPr>
        </p:nvSpPr>
        <p:spPr>
          <a:xfrm>
            <a:off x="422025" y="1571700"/>
            <a:ext cx="8406900" cy="29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Write the null and alternative hypothesis and identify the type of the test.</a:t>
            </a:r>
            <a:endParaRPr>
              <a:solidFill>
                <a:schemeClr val="dk1"/>
              </a:solidFill>
            </a:endParaRPr>
          </a:p>
          <a:p>
            <a:pPr indent="-330200" lvl="0" marL="457200" rtl="0" algn="l">
              <a:lnSpc>
                <a:spcPct val="100000"/>
              </a:lnSpc>
              <a:spcBef>
                <a:spcPts val="1600"/>
              </a:spcBef>
              <a:spcAft>
                <a:spcPts val="0"/>
              </a:spcAft>
              <a:buClr>
                <a:schemeClr val="dk1"/>
              </a:buClr>
              <a:buSzPts val="1600"/>
              <a:buChar char="●"/>
            </a:pPr>
            <a:r>
              <a:rPr lang="en-GB" sz="1600">
                <a:solidFill>
                  <a:schemeClr val="dk1"/>
                </a:solidFill>
              </a:rPr>
              <a:t>To test the hypothesis that the mean </a:t>
            </a:r>
            <a:r>
              <a:rPr lang="en-GB" sz="1600">
                <a:solidFill>
                  <a:schemeClr val="dk1"/>
                </a:solidFill>
              </a:rPr>
              <a:t>diastolic blood pressure for a group of 85 adults is less than 90mm</a:t>
            </a:r>
            <a:endParaRPr sz="1600">
              <a:solidFill>
                <a:schemeClr val="dk1"/>
              </a:solidFill>
            </a:endParaRPr>
          </a:p>
          <a:p>
            <a:pPr indent="-330200" lvl="0" marL="457200" rtl="0" algn="l">
              <a:lnSpc>
                <a:spcPct val="100000"/>
              </a:lnSpc>
              <a:spcBef>
                <a:spcPts val="2000"/>
              </a:spcBef>
              <a:spcAft>
                <a:spcPts val="0"/>
              </a:spcAft>
              <a:buClr>
                <a:schemeClr val="dk1"/>
              </a:buClr>
              <a:buSzPts val="1600"/>
              <a:buChar char="●"/>
            </a:pPr>
            <a:r>
              <a:rPr lang="en-GB" sz="1600">
                <a:solidFill>
                  <a:schemeClr val="dk1"/>
                </a:solidFill>
              </a:rPr>
              <a:t>The tensile strength of an alloy is more than 500 Pa</a:t>
            </a:r>
            <a:endParaRPr sz="1600">
              <a:solidFill>
                <a:schemeClr val="dk1"/>
              </a:solidFill>
            </a:endParaRPr>
          </a:p>
          <a:p>
            <a:pPr indent="-330200" lvl="0" marL="457200" rtl="0" algn="l">
              <a:lnSpc>
                <a:spcPct val="100000"/>
              </a:lnSpc>
              <a:spcBef>
                <a:spcPts val="2000"/>
              </a:spcBef>
              <a:spcAft>
                <a:spcPts val="0"/>
              </a:spcAft>
              <a:buClr>
                <a:schemeClr val="dk1"/>
              </a:buClr>
              <a:buSzPts val="1600"/>
              <a:buChar char="●"/>
            </a:pPr>
            <a:r>
              <a:rPr lang="en-GB" sz="1600">
                <a:solidFill>
                  <a:schemeClr val="dk1"/>
                </a:solidFill>
              </a:rPr>
              <a:t>The average heart rate of a healthy human is 85 beats per minute</a:t>
            </a:r>
            <a:endParaRPr sz="1600">
              <a:solidFill>
                <a:schemeClr val="dk1"/>
              </a:solidFill>
            </a:endParaRPr>
          </a:p>
          <a:p>
            <a:pPr indent="-330200" lvl="0" marL="457200" rtl="0" algn="l">
              <a:lnSpc>
                <a:spcPct val="100000"/>
              </a:lnSpc>
              <a:spcBef>
                <a:spcPts val="2000"/>
              </a:spcBef>
              <a:spcAft>
                <a:spcPts val="0"/>
              </a:spcAft>
              <a:buClr>
                <a:schemeClr val="dk1"/>
              </a:buClr>
              <a:buSzPts val="1600"/>
              <a:buChar char="●"/>
            </a:pPr>
            <a:r>
              <a:rPr lang="en-GB" sz="1600">
                <a:solidFill>
                  <a:schemeClr val="dk1"/>
                </a:solidFill>
              </a:rPr>
              <a:t>The yield BT cotton is more than 450 kg lint per hectare</a:t>
            </a:r>
            <a:endParaRPr sz="1600">
              <a:solidFill>
                <a:schemeClr val="dk1"/>
              </a:solidFill>
            </a:endParaRPr>
          </a:p>
          <a:p>
            <a:pPr indent="0" lvl="0" marL="0" rtl="0" algn="l">
              <a:spcBef>
                <a:spcPts val="2000"/>
              </a:spcBef>
              <a:spcAft>
                <a:spcPts val="1600"/>
              </a:spcAft>
              <a:buClr>
                <a:schemeClr val="dk1"/>
              </a:buClr>
              <a:buSzPts val="1100"/>
              <a:buFont typeface="Arial"/>
              <a:buNone/>
            </a:pPr>
            <a:r>
              <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0"/>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graphicFrame>
        <p:nvGraphicFramePr>
          <p:cNvPr id="596" name="Google Shape;596;p80"/>
          <p:cNvGraphicFramePr/>
          <p:nvPr/>
        </p:nvGraphicFramePr>
        <p:xfrm>
          <a:off x="1073063" y="1571710"/>
          <a:ext cx="3000000" cy="3000000"/>
        </p:xfrm>
        <a:graphic>
          <a:graphicData uri="http://schemas.openxmlformats.org/drawingml/2006/table">
            <a:tbl>
              <a:tblPr>
                <a:noFill/>
                <a:tableStyleId>{65965AB5-D4C1-40D1-A1C3-6FC95AC935A1}</a:tableStyleId>
              </a:tblPr>
              <a:tblGrid>
                <a:gridCol w="3213125"/>
                <a:gridCol w="1720000"/>
                <a:gridCol w="2064750"/>
              </a:tblGrid>
              <a:tr h="386100">
                <a:tc>
                  <a:txBody>
                    <a:bodyPr/>
                    <a:lstStyle/>
                    <a:p>
                      <a:pPr indent="0" lvl="0" marL="0" rtl="0" algn="ctr">
                        <a:spcBef>
                          <a:spcPts val="0"/>
                        </a:spcBef>
                        <a:spcAft>
                          <a:spcPts val="0"/>
                        </a:spcAft>
                        <a:buNone/>
                      </a:pPr>
                      <a:r>
                        <a:rPr lang="en-GB">
                          <a:latin typeface="Avenir"/>
                          <a:ea typeface="Avenir"/>
                          <a:cs typeface="Avenir"/>
                          <a:sym typeface="Avenir"/>
                        </a:rPr>
                        <a:t>Example</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Hypothesis</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Test Type</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854675">
                <a:tc>
                  <a:txBody>
                    <a:bodyPr/>
                    <a:lstStyle/>
                    <a:p>
                      <a:pPr indent="0" lvl="0" marL="0" rtl="0" algn="ctr">
                        <a:spcBef>
                          <a:spcPts val="0"/>
                        </a:spcBef>
                        <a:spcAft>
                          <a:spcPts val="0"/>
                        </a:spcAft>
                        <a:buNone/>
                      </a:pPr>
                      <a:r>
                        <a:rPr lang="en-GB">
                          <a:latin typeface="Avenir"/>
                          <a:ea typeface="Avenir"/>
                          <a:cs typeface="Avenir"/>
                          <a:sym typeface="Avenir"/>
                        </a:rPr>
                        <a:t>The company manager claims that the average weight of cookies in a gift box is 235 gm</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latin typeface="Avenir"/>
                          <a:ea typeface="Avenir"/>
                          <a:cs typeface="Avenir"/>
                          <a:sym typeface="Avenir"/>
                        </a:rPr>
                        <a:t>H</a:t>
                      </a:r>
                      <a:r>
                        <a:rPr baseline="-25000" lang="en-GB">
                          <a:latin typeface="Avenir"/>
                          <a:ea typeface="Avenir"/>
                          <a:cs typeface="Avenir"/>
                          <a:sym typeface="Avenir"/>
                        </a:rPr>
                        <a:t>0</a:t>
                      </a:r>
                      <a:r>
                        <a:rPr lang="en-GB">
                          <a:latin typeface="Avenir"/>
                          <a:ea typeface="Avenir"/>
                          <a:cs typeface="Avenir"/>
                          <a:sym typeface="Avenir"/>
                        </a:rPr>
                        <a:t>: μ = 235</a:t>
                      </a:r>
                      <a:endParaRPr>
                        <a:latin typeface="Avenir"/>
                        <a:ea typeface="Avenir"/>
                        <a:cs typeface="Avenir"/>
                        <a:sym typeface="Avenir"/>
                      </a:endParaRPr>
                    </a:p>
                    <a:p>
                      <a:pPr indent="0" lvl="0" marL="0" rtl="0" algn="ctr">
                        <a:spcBef>
                          <a:spcPts val="1000"/>
                        </a:spcBef>
                        <a:spcAft>
                          <a:spcPts val="1000"/>
                        </a:spcAft>
                        <a:buNone/>
                      </a:pPr>
                      <a:r>
                        <a:rPr lang="en-GB">
                          <a:latin typeface="Avenir"/>
                          <a:ea typeface="Avenir"/>
                          <a:cs typeface="Avenir"/>
                          <a:sym typeface="Avenir"/>
                        </a:rPr>
                        <a:t>H</a:t>
                      </a:r>
                      <a:r>
                        <a:rPr baseline="-25000" lang="en-GB">
                          <a:latin typeface="Avenir"/>
                          <a:ea typeface="Avenir"/>
                          <a:cs typeface="Avenir"/>
                          <a:sym typeface="Avenir"/>
                        </a:rPr>
                        <a:t>1</a:t>
                      </a:r>
                      <a:r>
                        <a:rPr lang="en-GB">
                          <a:latin typeface="Avenir"/>
                          <a:ea typeface="Avenir"/>
                          <a:cs typeface="Avenir"/>
                          <a:sym typeface="Avenir"/>
                        </a:rPr>
                        <a:t>: μ ≠ 235</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Two Tailed Test</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4675">
                <a:tc>
                  <a:txBody>
                    <a:bodyPr/>
                    <a:lstStyle/>
                    <a:p>
                      <a:pPr indent="0" lvl="0" marL="0" rtl="0" algn="ctr">
                        <a:spcBef>
                          <a:spcPts val="0"/>
                        </a:spcBef>
                        <a:spcAft>
                          <a:spcPts val="0"/>
                        </a:spcAft>
                        <a:buNone/>
                      </a:pPr>
                      <a:r>
                        <a:rPr lang="en-GB">
                          <a:latin typeface="Avenir"/>
                          <a:ea typeface="Avenir"/>
                          <a:cs typeface="Avenir"/>
                          <a:sym typeface="Avenir"/>
                        </a:rPr>
                        <a:t>The station officer claims that the bullet train takes less than 2 hours </a:t>
                      </a:r>
                      <a:r>
                        <a:rPr lang="en-GB">
                          <a:latin typeface="Avenir"/>
                          <a:ea typeface="Avenir"/>
                          <a:cs typeface="Avenir"/>
                          <a:sym typeface="Avenir"/>
                        </a:rPr>
                        <a:t>from London to Brussels</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latin typeface="Avenir"/>
                          <a:ea typeface="Avenir"/>
                          <a:cs typeface="Avenir"/>
                          <a:sym typeface="Avenir"/>
                        </a:rPr>
                        <a:t>H</a:t>
                      </a:r>
                      <a:r>
                        <a:rPr baseline="-25000" lang="en-GB">
                          <a:latin typeface="Avenir"/>
                          <a:ea typeface="Avenir"/>
                          <a:cs typeface="Avenir"/>
                          <a:sym typeface="Avenir"/>
                        </a:rPr>
                        <a:t>0</a:t>
                      </a:r>
                      <a:r>
                        <a:rPr lang="en-GB">
                          <a:latin typeface="Avenir"/>
                          <a:ea typeface="Avenir"/>
                          <a:cs typeface="Avenir"/>
                          <a:sym typeface="Avenir"/>
                        </a:rPr>
                        <a:t>: μ ≥ 2</a:t>
                      </a:r>
                      <a:endParaRPr>
                        <a:latin typeface="Avenir"/>
                        <a:ea typeface="Avenir"/>
                        <a:cs typeface="Avenir"/>
                        <a:sym typeface="Avenir"/>
                      </a:endParaRPr>
                    </a:p>
                    <a:p>
                      <a:pPr indent="0" lvl="0" marL="0" rtl="0" algn="ctr">
                        <a:spcBef>
                          <a:spcPts val="1000"/>
                        </a:spcBef>
                        <a:spcAft>
                          <a:spcPts val="1000"/>
                        </a:spcAft>
                        <a:buNone/>
                      </a:pPr>
                      <a:r>
                        <a:rPr lang="en-GB">
                          <a:latin typeface="Avenir"/>
                          <a:ea typeface="Avenir"/>
                          <a:cs typeface="Avenir"/>
                          <a:sym typeface="Avenir"/>
                        </a:rPr>
                        <a:t>H</a:t>
                      </a:r>
                      <a:r>
                        <a:rPr baseline="-25000" lang="en-GB">
                          <a:latin typeface="Avenir"/>
                          <a:ea typeface="Avenir"/>
                          <a:cs typeface="Avenir"/>
                          <a:sym typeface="Avenir"/>
                        </a:rPr>
                        <a:t>1</a:t>
                      </a:r>
                      <a:r>
                        <a:rPr lang="en-GB">
                          <a:latin typeface="Avenir"/>
                          <a:ea typeface="Avenir"/>
                          <a:cs typeface="Avenir"/>
                          <a:sym typeface="Avenir"/>
                        </a:rPr>
                        <a:t>: μ &lt; 2</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Left Tailed Test</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4675">
                <a:tc>
                  <a:txBody>
                    <a:bodyPr/>
                    <a:lstStyle/>
                    <a:p>
                      <a:pPr indent="0" lvl="0" marL="0" rtl="0" algn="ctr">
                        <a:spcBef>
                          <a:spcPts val="0"/>
                        </a:spcBef>
                        <a:spcAft>
                          <a:spcPts val="0"/>
                        </a:spcAft>
                        <a:buClr>
                          <a:schemeClr val="dk1"/>
                        </a:buClr>
                        <a:buSzPts val="1100"/>
                        <a:buFont typeface="Arial"/>
                        <a:buNone/>
                      </a:pPr>
                      <a:r>
                        <a:rPr lang="en-GB">
                          <a:latin typeface="Avenir"/>
                          <a:ea typeface="Avenir"/>
                          <a:cs typeface="Avenir"/>
                          <a:sym typeface="Avenir"/>
                        </a:rPr>
                        <a:t>To test whether the average number of boat rides are more than 10 per day</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H</a:t>
                      </a:r>
                      <a:r>
                        <a:rPr baseline="-25000" lang="en-GB">
                          <a:latin typeface="Avenir"/>
                          <a:ea typeface="Avenir"/>
                          <a:cs typeface="Avenir"/>
                          <a:sym typeface="Avenir"/>
                        </a:rPr>
                        <a:t>0</a:t>
                      </a:r>
                      <a:r>
                        <a:rPr lang="en-GB">
                          <a:latin typeface="Avenir"/>
                          <a:ea typeface="Avenir"/>
                          <a:cs typeface="Avenir"/>
                          <a:sym typeface="Avenir"/>
                        </a:rPr>
                        <a:t>: μ ≤ 10</a:t>
                      </a:r>
                      <a:endParaRPr>
                        <a:latin typeface="Avenir"/>
                        <a:ea typeface="Avenir"/>
                        <a:cs typeface="Avenir"/>
                        <a:sym typeface="Avenir"/>
                      </a:endParaRPr>
                    </a:p>
                    <a:p>
                      <a:pPr indent="0" lvl="0" marL="0" rtl="0" algn="ctr">
                        <a:spcBef>
                          <a:spcPts val="1000"/>
                        </a:spcBef>
                        <a:spcAft>
                          <a:spcPts val="1000"/>
                        </a:spcAft>
                        <a:buNone/>
                      </a:pPr>
                      <a:r>
                        <a:rPr lang="en-GB">
                          <a:latin typeface="Avenir"/>
                          <a:ea typeface="Avenir"/>
                          <a:cs typeface="Avenir"/>
                          <a:sym typeface="Avenir"/>
                        </a:rPr>
                        <a:t>H</a:t>
                      </a:r>
                      <a:r>
                        <a:rPr baseline="-25000" lang="en-GB">
                          <a:latin typeface="Avenir"/>
                          <a:ea typeface="Avenir"/>
                          <a:cs typeface="Avenir"/>
                          <a:sym typeface="Avenir"/>
                        </a:rPr>
                        <a:t>1</a:t>
                      </a:r>
                      <a:r>
                        <a:rPr lang="en-GB">
                          <a:latin typeface="Avenir"/>
                          <a:ea typeface="Avenir"/>
                          <a:cs typeface="Avenir"/>
                          <a:sym typeface="Avenir"/>
                        </a:rPr>
                        <a:t>: </a:t>
                      </a:r>
                      <a:r>
                        <a:rPr lang="en-GB">
                          <a:latin typeface="Avenir"/>
                          <a:ea typeface="Avenir"/>
                          <a:cs typeface="Avenir"/>
                          <a:sym typeface="Avenir"/>
                        </a:rPr>
                        <a:t>μ &gt; 10</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Right Tailed Test</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Decision Making Methods</a:t>
            </a:r>
            <a:endParaRPr/>
          </a:p>
        </p:txBody>
      </p:sp>
      <p:sp>
        <p:nvSpPr>
          <p:cNvPr id="602" name="Google Shape;602;p81"/>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2"/>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making methods</a:t>
            </a:r>
            <a:endParaRPr>
              <a:solidFill>
                <a:srgbClr val="FF0000"/>
              </a:solidFill>
            </a:endParaRPr>
          </a:p>
        </p:txBody>
      </p:sp>
      <p:sp>
        <p:nvSpPr>
          <p:cNvPr id="608" name="Google Shape;608;p82"/>
          <p:cNvSpPr txBox="1"/>
          <p:nvPr>
            <p:ph idx="2" type="body"/>
          </p:nvPr>
        </p:nvSpPr>
        <p:spPr>
          <a:xfrm>
            <a:off x="422025" y="1571700"/>
            <a:ext cx="8413200" cy="3046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Test statistic, p-value and confidence interval are the three different criterias to test the acceptance/ rejection of null hypothesis</a:t>
            </a:r>
            <a:endParaRPr/>
          </a:p>
          <a:p>
            <a:pPr indent="-330200" lvl="0" marL="457200" rtl="0" algn="l">
              <a:lnSpc>
                <a:spcPct val="100000"/>
              </a:lnSpc>
              <a:spcBef>
                <a:spcPts val="2300"/>
              </a:spcBef>
              <a:spcAft>
                <a:spcPts val="0"/>
              </a:spcAft>
              <a:buSzPts val="1600"/>
              <a:buChar char="●"/>
            </a:pPr>
            <a:r>
              <a:rPr lang="en-GB"/>
              <a:t>Test statistic is a sample statistic that is used to conduct a hypothesis test</a:t>
            </a:r>
            <a:endParaRPr/>
          </a:p>
          <a:p>
            <a:pPr indent="-330200" lvl="0" marL="457200" rtl="0" algn="l">
              <a:lnSpc>
                <a:spcPct val="100000"/>
              </a:lnSpc>
              <a:spcBef>
                <a:spcPts val="2300"/>
              </a:spcBef>
              <a:spcAft>
                <a:spcPts val="0"/>
              </a:spcAft>
              <a:buSzPts val="1600"/>
              <a:buChar char="●"/>
            </a:pPr>
            <a:r>
              <a:rPr lang="en-GB"/>
              <a:t>The p-value criteria returns the probability of getting the value greater than or equal to the test statistic</a:t>
            </a:r>
            <a:endParaRPr/>
          </a:p>
          <a:p>
            <a:pPr indent="-330200" lvl="0" marL="457200" rtl="0" algn="l">
              <a:lnSpc>
                <a:spcPct val="100000"/>
              </a:lnSpc>
              <a:spcBef>
                <a:spcPts val="2300"/>
              </a:spcBef>
              <a:spcAft>
                <a:spcPts val="0"/>
              </a:spcAft>
              <a:buSzPts val="1600"/>
              <a:buChar char="●"/>
            </a:pPr>
            <a:r>
              <a:rPr lang="en-GB"/>
              <a:t>The null hypothesis is accepted if the confidence interval contains the </a:t>
            </a:r>
            <a:r>
              <a:rPr lang="en-GB">
                <a:solidFill>
                  <a:schemeClr val="dk1"/>
                </a:solidFill>
              </a:rPr>
              <a:t>specified population parameter</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3"/>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 statistic</a:t>
            </a:r>
            <a:endParaRPr/>
          </a:p>
        </p:txBody>
      </p:sp>
      <p:sp>
        <p:nvSpPr>
          <p:cNvPr id="614" name="Google Shape;614;p83"/>
          <p:cNvSpPr txBox="1"/>
          <p:nvPr>
            <p:ph idx="2" type="body"/>
          </p:nvPr>
        </p:nvSpPr>
        <p:spPr>
          <a:xfrm>
            <a:off x="422025" y="1571700"/>
            <a:ext cx="8413200" cy="2982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a:solidFill>
                  <a:schemeClr val="dk1"/>
                </a:solidFill>
              </a:rPr>
              <a:t>The decision whether to accept or reject the null hypothesis is based on the test statistic value</a:t>
            </a:r>
            <a:endParaRPr/>
          </a:p>
          <a:p>
            <a:pPr indent="-330200" lvl="0" marL="457200" rtl="0" algn="l">
              <a:lnSpc>
                <a:spcPct val="100000"/>
              </a:lnSpc>
              <a:spcBef>
                <a:spcPts val="2300"/>
              </a:spcBef>
              <a:spcAft>
                <a:spcPts val="0"/>
              </a:spcAft>
              <a:buSzPts val="1600"/>
              <a:buChar char="●"/>
            </a:pPr>
            <a:r>
              <a:rPr lang="en-GB"/>
              <a:t>Depending upon the problem in hand the test statistic changes</a:t>
            </a:r>
            <a:endParaRPr/>
          </a:p>
          <a:p>
            <a:pPr indent="-330200" lvl="0" marL="457200" rtl="0" algn="l">
              <a:lnSpc>
                <a:spcPct val="100000"/>
              </a:lnSpc>
              <a:spcBef>
                <a:spcPts val="2300"/>
              </a:spcBef>
              <a:spcAft>
                <a:spcPts val="0"/>
              </a:spcAft>
              <a:buSzPts val="1600"/>
              <a:buChar char="●"/>
            </a:pPr>
            <a:r>
              <a:rPr lang="en-GB"/>
              <a:t>The test statistic is used to quantify the sample data that distinguishes the null and alternative hypothesis</a:t>
            </a:r>
            <a:endParaRPr/>
          </a:p>
          <a:p>
            <a:pPr indent="-330200" lvl="0" marL="457200" rtl="0" algn="l">
              <a:lnSpc>
                <a:spcPct val="100000"/>
              </a:lnSpc>
              <a:spcBef>
                <a:spcPts val="2300"/>
              </a:spcBef>
              <a:spcAft>
                <a:spcPts val="0"/>
              </a:spcAft>
              <a:buSzPts val="1600"/>
              <a:buChar char="●"/>
            </a:pPr>
            <a:r>
              <a:rPr lang="en-GB"/>
              <a:t>The sampling distribution of a test statistic under the null hypothesis is used to calculate the p-value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2" type="body"/>
          </p:nvPr>
        </p:nvSpPr>
        <p:spPr>
          <a:xfrm>
            <a:off x="422025" y="1571700"/>
            <a:ext cx="83898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spcBef>
                <a:spcPts val="2000"/>
              </a:spcBef>
              <a:spcAft>
                <a:spcPts val="0"/>
              </a:spcAft>
              <a:buClr>
                <a:schemeClr val="dk1"/>
              </a:buClr>
              <a:buSzPts val="1100"/>
              <a:buFont typeface="Arial"/>
              <a:buNone/>
            </a:pPr>
            <a:r>
              <a:rPr lang="en-GB">
                <a:solidFill>
                  <a:schemeClr val="dk1"/>
                </a:solidFill>
              </a:rPr>
              <a:t>What would be the average income of a 27-year-old in London? How would you calculate it?</a:t>
            </a:r>
            <a:endParaRPr>
              <a:solidFill>
                <a:schemeClr val="dk1"/>
              </a:solidFill>
            </a:endParaRPr>
          </a:p>
          <a:p>
            <a:pPr indent="0" lvl="0" marL="0" rtl="0" algn="l">
              <a:spcBef>
                <a:spcPts val="1600"/>
              </a:spcBef>
              <a:spcAft>
                <a:spcPts val="1600"/>
              </a:spcAft>
              <a:buClr>
                <a:schemeClr val="dk1"/>
              </a:buClr>
              <a:buSzPts val="1100"/>
              <a:buFont typeface="Arial"/>
              <a:buNone/>
            </a:pPr>
            <a:r>
              <a:t/>
            </a:r>
            <a:endParaRPr>
              <a:solidFill>
                <a:schemeClr val="dk1"/>
              </a:solidFill>
            </a:endParaRPr>
          </a:p>
        </p:txBody>
      </p:sp>
      <p:sp>
        <p:nvSpPr>
          <p:cNvPr id="149" name="Google Shape;149;p21"/>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Estimate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Procedure - using test statistic</a:t>
            </a:r>
            <a:endParaRPr/>
          </a:p>
        </p:txBody>
      </p:sp>
      <p:pic>
        <p:nvPicPr>
          <p:cNvPr id="620" name="Google Shape;620;p84"/>
          <p:cNvPicPr preferRelativeResize="0"/>
          <p:nvPr/>
        </p:nvPicPr>
        <p:blipFill>
          <a:blip r:embed="rId3">
            <a:alphaModFix/>
          </a:blip>
          <a:stretch>
            <a:fillRect/>
          </a:stretch>
        </p:blipFill>
        <p:spPr>
          <a:xfrm>
            <a:off x="2205575" y="1297450"/>
            <a:ext cx="4921499" cy="355139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p-value</a:t>
            </a:r>
            <a:endParaRPr/>
          </a:p>
        </p:txBody>
      </p:sp>
      <p:sp>
        <p:nvSpPr>
          <p:cNvPr id="626" name="Google Shape;626;p85"/>
          <p:cNvSpPr txBox="1"/>
          <p:nvPr>
            <p:ph idx="2" type="body"/>
          </p:nvPr>
        </p:nvSpPr>
        <p:spPr>
          <a:xfrm>
            <a:off x="422025" y="1571700"/>
            <a:ext cx="8413200" cy="2821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 p-value is the mostly used criteria while performing the hypothesis test </a:t>
            </a:r>
            <a:endParaRPr/>
          </a:p>
          <a:p>
            <a:pPr indent="-330200" lvl="0" marL="457200" rtl="0" algn="l">
              <a:lnSpc>
                <a:spcPct val="100000"/>
              </a:lnSpc>
              <a:spcBef>
                <a:spcPts val="3000"/>
              </a:spcBef>
              <a:spcAft>
                <a:spcPts val="0"/>
              </a:spcAft>
              <a:buSzPts val="1600"/>
              <a:buChar char="●"/>
            </a:pPr>
            <a:r>
              <a:rPr lang="en-GB"/>
              <a:t>It is the probability of getting a value greater than or equal to the test statistic</a:t>
            </a:r>
            <a:endParaRPr/>
          </a:p>
          <a:p>
            <a:pPr indent="-330200" lvl="0" marL="457200" rtl="0" algn="l">
              <a:lnSpc>
                <a:spcPct val="100000"/>
              </a:lnSpc>
              <a:spcBef>
                <a:spcPts val="3000"/>
              </a:spcBef>
              <a:spcAft>
                <a:spcPts val="0"/>
              </a:spcAft>
              <a:buSzPts val="1600"/>
              <a:buChar char="●"/>
            </a:pPr>
            <a:r>
              <a:rPr lang="en-GB"/>
              <a:t>If T is the </a:t>
            </a:r>
            <a:r>
              <a:rPr lang="en-GB">
                <a:solidFill>
                  <a:srgbClr val="25AAE2"/>
                </a:solidFill>
              </a:rPr>
              <a:t>test statistic</a:t>
            </a:r>
            <a:r>
              <a:rPr lang="en-GB"/>
              <a:t> and T</a:t>
            </a:r>
            <a:r>
              <a:rPr baseline="-25000" lang="en-GB"/>
              <a:t>0</a:t>
            </a:r>
            <a:r>
              <a:rPr lang="en-GB"/>
              <a:t> is calculated value then observed level of significance or p-value is P(T&gt;T</a:t>
            </a:r>
            <a:r>
              <a:rPr baseline="-25000" lang="en-GB"/>
              <a:t>0</a:t>
            </a:r>
            <a:r>
              <a:rPr lang="en-GB"/>
              <a:t>| H</a:t>
            </a:r>
            <a:r>
              <a:rPr baseline="-25000" lang="en-GB"/>
              <a:t>0</a:t>
            </a:r>
            <a:r>
              <a:rPr lang="en-GB"/>
              <a:t> is true)</a:t>
            </a:r>
            <a:endParaRPr/>
          </a:p>
          <a:p>
            <a:pPr indent="-330200" lvl="0" marL="457200" rtl="0" algn="l">
              <a:lnSpc>
                <a:spcPct val="100000"/>
              </a:lnSpc>
              <a:spcBef>
                <a:spcPts val="3000"/>
              </a:spcBef>
              <a:spcAft>
                <a:spcPts val="3000"/>
              </a:spcAft>
              <a:buSzPts val="1600"/>
              <a:buChar char="●"/>
            </a:pPr>
            <a:r>
              <a:rPr lang="en-GB"/>
              <a:t>The test is significant if the p-value is less than or equal to the level of significance (α)</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6"/>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p-value</a:t>
            </a:r>
            <a:endParaRPr/>
          </a:p>
        </p:txBody>
      </p:sp>
      <p:sp>
        <p:nvSpPr>
          <p:cNvPr id="632" name="Google Shape;632;p86"/>
          <p:cNvSpPr txBox="1"/>
          <p:nvPr>
            <p:ph idx="2" type="body"/>
          </p:nvPr>
        </p:nvSpPr>
        <p:spPr>
          <a:xfrm>
            <a:off x="422025" y="1724100"/>
            <a:ext cx="8289900" cy="858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3000"/>
              </a:spcAft>
              <a:buSzPts val="1600"/>
              <a:buChar char="●"/>
            </a:pPr>
            <a:r>
              <a:rPr lang="en-GB"/>
              <a:t>The smaller p-value supports the alternative hypothesis, as it exhibits the difference between the observed data and the null hypothesis</a:t>
            </a:r>
            <a:endParaRPr/>
          </a:p>
        </p:txBody>
      </p:sp>
      <p:pic>
        <p:nvPicPr>
          <p:cNvPr id="633" name="Google Shape;633;p86"/>
          <p:cNvPicPr preferRelativeResize="0"/>
          <p:nvPr/>
        </p:nvPicPr>
        <p:blipFill>
          <a:blip r:embed="rId3">
            <a:alphaModFix/>
          </a:blip>
          <a:stretch>
            <a:fillRect/>
          </a:stretch>
        </p:blipFill>
        <p:spPr>
          <a:xfrm>
            <a:off x="2178849" y="2657625"/>
            <a:ext cx="4786300" cy="19730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Procedure - using p-value</a:t>
            </a:r>
            <a:endParaRPr/>
          </a:p>
        </p:txBody>
      </p:sp>
      <p:pic>
        <p:nvPicPr>
          <p:cNvPr id="639" name="Google Shape;639;p87"/>
          <p:cNvPicPr preferRelativeResize="0"/>
          <p:nvPr/>
        </p:nvPicPr>
        <p:blipFill>
          <a:blip r:embed="rId3">
            <a:alphaModFix/>
          </a:blip>
          <a:stretch>
            <a:fillRect/>
          </a:stretch>
        </p:blipFill>
        <p:spPr>
          <a:xfrm>
            <a:off x="1987750" y="1214325"/>
            <a:ext cx="5168501" cy="36696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8"/>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Procedure - using confidence interval</a:t>
            </a:r>
            <a:endParaRPr/>
          </a:p>
        </p:txBody>
      </p:sp>
      <p:pic>
        <p:nvPicPr>
          <p:cNvPr id="645" name="Google Shape;645;p88"/>
          <p:cNvPicPr preferRelativeResize="0"/>
          <p:nvPr/>
        </p:nvPicPr>
        <p:blipFill>
          <a:blip r:embed="rId3">
            <a:alphaModFix/>
          </a:blip>
          <a:stretch>
            <a:fillRect/>
          </a:stretch>
        </p:blipFill>
        <p:spPr>
          <a:xfrm>
            <a:off x="1902675" y="1468025"/>
            <a:ext cx="5599076" cy="3279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Tests based on Z statistic</a:t>
            </a:r>
            <a:endParaRPr/>
          </a:p>
        </p:txBody>
      </p:sp>
      <p:sp>
        <p:nvSpPr>
          <p:cNvPr id="651" name="Google Shape;651;p89"/>
          <p:cNvSpPr txBox="1"/>
          <p:nvPr/>
        </p:nvSpPr>
        <p:spPr>
          <a:xfrm>
            <a:off x="1358375" y="3861450"/>
            <a:ext cx="286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ph idx="2" type="body"/>
          </p:nvPr>
        </p:nvSpPr>
        <p:spPr>
          <a:xfrm>
            <a:off x="422025" y="1571700"/>
            <a:ext cx="8395500" cy="29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Assumptions:</a:t>
            </a:r>
            <a:endParaRPr/>
          </a:p>
          <a:p>
            <a:pPr indent="-330200" lvl="0" marL="457200" rtl="0" algn="l">
              <a:lnSpc>
                <a:spcPct val="100000"/>
              </a:lnSpc>
              <a:spcBef>
                <a:spcPts val="1600"/>
              </a:spcBef>
              <a:spcAft>
                <a:spcPts val="0"/>
              </a:spcAft>
              <a:buSzPts val="1600"/>
              <a:buChar char="●"/>
            </a:pPr>
            <a:r>
              <a:rPr lang="en-GB">
                <a:solidFill>
                  <a:schemeClr val="dk1"/>
                </a:solidFill>
              </a:rPr>
              <a:t>The data is continuous in nature</a:t>
            </a:r>
            <a:endParaRPr/>
          </a:p>
          <a:p>
            <a:pPr indent="-330200" lvl="0" marL="457200" rtl="0" algn="l">
              <a:lnSpc>
                <a:spcPct val="100000"/>
              </a:lnSpc>
              <a:spcBef>
                <a:spcPts val="2000"/>
              </a:spcBef>
              <a:spcAft>
                <a:spcPts val="0"/>
              </a:spcAft>
              <a:buSzPts val="1600"/>
              <a:buChar char="●"/>
            </a:pPr>
            <a:r>
              <a:rPr lang="en-GB"/>
              <a:t>The sample is assumed to be drawn from a population following the normal distribution</a:t>
            </a:r>
            <a:endParaRPr/>
          </a:p>
          <a:p>
            <a:pPr indent="-330200" lvl="0" marL="457200" rtl="0" algn="l">
              <a:lnSpc>
                <a:spcPct val="100000"/>
              </a:lnSpc>
              <a:spcBef>
                <a:spcPts val="2000"/>
              </a:spcBef>
              <a:spcAft>
                <a:spcPts val="0"/>
              </a:spcAft>
              <a:buSzPts val="1600"/>
              <a:buChar char="●"/>
            </a:pPr>
            <a:r>
              <a:rPr lang="en-GB"/>
              <a:t>The sample is a simple random sample (each observation is equally likely to be drawn)</a:t>
            </a:r>
            <a:endParaRPr/>
          </a:p>
          <a:p>
            <a:pPr indent="0" lvl="0" marL="457200" rtl="0" algn="l">
              <a:spcBef>
                <a:spcPts val="2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57" name="Google Shape;657;p90"/>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Tests based on Z statistic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1"/>
          <p:cNvSpPr/>
          <p:nvPr/>
        </p:nvSpPr>
        <p:spPr>
          <a:xfrm>
            <a:off x="5113075" y="2105825"/>
            <a:ext cx="2525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1"/>
          <p:cNvSpPr/>
          <p:nvPr/>
        </p:nvSpPr>
        <p:spPr>
          <a:xfrm>
            <a:off x="1343925" y="2105825"/>
            <a:ext cx="2525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1"/>
          <p:cNvSpPr txBox="1"/>
          <p:nvPr>
            <p:ph idx="2" type="body"/>
          </p:nvPr>
        </p:nvSpPr>
        <p:spPr>
          <a:xfrm>
            <a:off x="422025" y="1571700"/>
            <a:ext cx="7332900" cy="3068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sz="1600">
                <a:solidFill>
                  <a:schemeClr val="dk1"/>
                </a:solidFill>
              </a:rPr>
              <a:t>The hypothesis to test whether the population is normally distributed</a:t>
            </a:r>
            <a:endParaRPr sz="1600">
              <a:solidFill>
                <a:schemeClr val="dk1"/>
              </a:solidFill>
            </a:endParaRPr>
          </a:p>
          <a:p>
            <a:pPr indent="457200" lvl="0" marL="457200" rtl="0" algn="l">
              <a:lnSpc>
                <a:spcPct val="100000"/>
              </a:lnSpc>
              <a:spcBef>
                <a:spcPts val="2000"/>
              </a:spcBef>
              <a:spcAft>
                <a:spcPts val="0"/>
              </a:spcAft>
              <a:buClr>
                <a:schemeClr val="dk1"/>
              </a:buClr>
              <a:buSzPts val="1100"/>
              <a:buFont typeface="Arial"/>
              <a:buNone/>
            </a:pPr>
            <a:r>
              <a:rPr lang="en-GB" sz="1600">
                <a:solidFill>
                  <a:schemeClr val="dk1"/>
                </a:solidFill>
              </a:rPr>
              <a:t>H</a:t>
            </a:r>
            <a:r>
              <a:rPr baseline="-25000" lang="en-GB" sz="1600">
                <a:solidFill>
                  <a:schemeClr val="dk1"/>
                </a:solidFill>
              </a:rPr>
              <a:t>0</a:t>
            </a:r>
            <a:r>
              <a:rPr lang="en-GB" sz="1600">
                <a:solidFill>
                  <a:schemeClr val="dk1"/>
                </a:solidFill>
              </a:rPr>
              <a:t>: The data is normal            against  	 H</a:t>
            </a:r>
            <a:r>
              <a:rPr baseline="-25000" lang="en-GB" sz="1600">
                <a:solidFill>
                  <a:schemeClr val="dk1"/>
                </a:solidFill>
              </a:rPr>
              <a:t>1</a:t>
            </a:r>
            <a:r>
              <a:rPr lang="en-GB" sz="1600">
                <a:solidFill>
                  <a:schemeClr val="dk1"/>
                </a:solidFill>
              </a:rPr>
              <a:t>:  The data is not normal</a:t>
            </a:r>
            <a:endParaRPr sz="1600">
              <a:solidFill>
                <a:schemeClr val="dk1"/>
              </a:solidFill>
            </a:endParaRPr>
          </a:p>
          <a:p>
            <a:pPr indent="-330200" lvl="0" marL="457200" rtl="0" algn="l">
              <a:lnSpc>
                <a:spcPct val="100000"/>
              </a:lnSpc>
              <a:spcBef>
                <a:spcPts val="4000"/>
              </a:spcBef>
              <a:spcAft>
                <a:spcPts val="0"/>
              </a:spcAft>
              <a:buClr>
                <a:schemeClr val="dk1"/>
              </a:buClr>
              <a:buSzPts val="1600"/>
              <a:buChar char="●"/>
            </a:pPr>
            <a:r>
              <a:rPr lang="en-GB" sz="1600">
                <a:solidFill>
                  <a:schemeClr val="dk1"/>
                </a:solidFill>
              </a:rPr>
              <a:t>Failing to reject H</a:t>
            </a:r>
            <a:r>
              <a:rPr baseline="-25000" lang="en-GB" sz="1600">
                <a:solidFill>
                  <a:schemeClr val="dk1"/>
                </a:solidFill>
              </a:rPr>
              <a:t>0</a:t>
            </a:r>
            <a:r>
              <a:rPr lang="en-GB" sz="1600">
                <a:solidFill>
                  <a:schemeClr val="dk1"/>
                </a:solidFill>
              </a:rPr>
              <a:t>, implies that the data is normally distributed</a:t>
            </a:r>
            <a:endParaRPr sz="1600">
              <a:solidFill>
                <a:schemeClr val="dk1"/>
              </a:solidFill>
            </a:endParaRPr>
          </a:p>
          <a:p>
            <a:pPr indent="-330200" lvl="0" marL="457200" rtl="0" algn="l">
              <a:lnSpc>
                <a:spcPct val="100000"/>
              </a:lnSpc>
              <a:spcBef>
                <a:spcPts val="4000"/>
              </a:spcBef>
              <a:spcAft>
                <a:spcPts val="0"/>
              </a:spcAft>
              <a:buClr>
                <a:schemeClr val="dk1"/>
              </a:buClr>
              <a:buSzPts val="1600"/>
              <a:buChar char="●"/>
            </a:pPr>
            <a:r>
              <a:rPr lang="en-GB" sz="1600">
                <a:solidFill>
                  <a:schemeClr val="dk1"/>
                </a:solidFill>
              </a:rPr>
              <a:t>The Shapiro-Wilk test is used </a:t>
            </a:r>
            <a:endParaRPr sz="1600">
              <a:solidFill>
                <a:schemeClr val="dk1"/>
              </a:solidFill>
            </a:endParaRPr>
          </a:p>
          <a:p>
            <a:pPr indent="0" lvl="0" marL="0" rtl="0" algn="l">
              <a:lnSpc>
                <a:spcPct val="100000"/>
              </a:lnSpc>
              <a:spcBef>
                <a:spcPts val="1500"/>
              </a:spcBef>
              <a:spcAft>
                <a:spcPts val="0"/>
              </a:spcAft>
              <a:buNone/>
            </a:pPr>
            <a:r>
              <a:rPr lang="en-GB" sz="1600">
                <a:solidFill>
                  <a:schemeClr val="dk1"/>
                </a:solidFill>
              </a:rPr>
              <a:t> </a:t>
            </a:r>
            <a:r>
              <a:rPr lang="en-GB" sz="1600">
                <a:solidFill>
                  <a:srgbClr val="25AAE2"/>
                </a:solidFill>
              </a:rPr>
              <a:t>Note: The python code for Shapiro test is scipy.stats.shapiro(Sample)</a:t>
            </a:r>
            <a:endParaRPr sz="1600">
              <a:solidFill>
                <a:schemeClr val="dk1"/>
              </a:solidFill>
            </a:endParaRPr>
          </a:p>
        </p:txBody>
      </p:sp>
      <p:sp>
        <p:nvSpPr>
          <p:cNvPr id="665" name="Google Shape;665;p91"/>
          <p:cNvSpPr txBox="1"/>
          <p:nvPr>
            <p:ph idx="1" type="subTitle"/>
          </p:nvPr>
        </p:nvSpPr>
        <p:spPr>
          <a:xfrm>
            <a:off x="422025" y="974925"/>
            <a:ext cx="5341200" cy="47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Test for normality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92"/>
          <p:cNvPicPr preferRelativeResize="0"/>
          <p:nvPr/>
        </p:nvPicPr>
        <p:blipFill>
          <a:blip r:embed="rId3">
            <a:alphaModFix/>
          </a:blip>
          <a:stretch>
            <a:fillRect/>
          </a:stretch>
        </p:blipFill>
        <p:spPr>
          <a:xfrm>
            <a:off x="5762500" y="2738400"/>
            <a:ext cx="3302949" cy="1849650"/>
          </a:xfrm>
          <a:prstGeom prst="rect">
            <a:avLst/>
          </a:prstGeom>
          <a:noFill/>
          <a:ln>
            <a:noFill/>
          </a:ln>
        </p:spPr>
      </p:pic>
      <p:sp>
        <p:nvSpPr>
          <p:cNvPr id="671" name="Google Shape;671;p92"/>
          <p:cNvSpPr/>
          <p:nvPr/>
        </p:nvSpPr>
        <p:spPr>
          <a:xfrm>
            <a:off x="2288200" y="2063050"/>
            <a:ext cx="1022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2"/>
          <p:cNvSpPr/>
          <p:nvPr/>
        </p:nvSpPr>
        <p:spPr>
          <a:xfrm>
            <a:off x="4244450" y="2063050"/>
            <a:ext cx="1022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2"/>
          <p:cNvSpPr/>
          <p:nvPr/>
        </p:nvSpPr>
        <p:spPr>
          <a:xfrm>
            <a:off x="2288200" y="2952150"/>
            <a:ext cx="39780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2"/>
          <p:cNvSpPr/>
          <p:nvPr/>
        </p:nvSpPr>
        <p:spPr>
          <a:xfrm>
            <a:off x="2288200" y="3406250"/>
            <a:ext cx="39780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2"/>
          <p:cNvSpPr txBox="1"/>
          <p:nvPr>
            <p:ph idx="2" type="body"/>
          </p:nvPr>
        </p:nvSpPr>
        <p:spPr>
          <a:xfrm>
            <a:off x="422025" y="1571700"/>
            <a:ext cx="8015700" cy="2450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 hypothesis to test whether the population mean is equal to a specified value</a:t>
            </a:r>
            <a:endParaRPr/>
          </a:p>
          <a:p>
            <a:pPr indent="457200" lvl="0" marL="1371600" rtl="0" algn="l">
              <a:lnSpc>
                <a:spcPct val="100000"/>
              </a:lnSpc>
              <a:spcBef>
                <a:spcPts val="1600"/>
              </a:spcBef>
              <a:spcAft>
                <a:spcPts val="0"/>
              </a:spcAft>
              <a:buNone/>
            </a:pPr>
            <a:r>
              <a:rPr lang="en-GB"/>
              <a:t>H</a:t>
            </a:r>
            <a:r>
              <a:rPr baseline="-25000" lang="en-GB"/>
              <a:t>0  </a:t>
            </a:r>
            <a:r>
              <a:rPr lang="en-GB"/>
              <a:t>: µ = µ</a:t>
            </a:r>
            <a:r>
              <a:rPr baseline="-25000" lang="en-GB"/>
              <a:t>0</a:t>
            </a:r>
            <a:r>
              <a:rPr lang="en-GB"/>
              <a:t>   against   H</a:t>
            </a:r>
            <a:r>
              <a:rPr baseline="-25000" lang="en-GB"/>
              <a:t>1</a:t>
            </a:r>
            <a:r>
              <a:rPr lang="en-GB"/>
              <a:t> : </a:t>
            </a:r>
            <a:r>
              <a:rPr lang="en-GB">
                <a:solidFill>
                  <a:schemeClr val="dk1"/>
                </a:solidFill>
              </a:rPr>
              <a:t>µ ≠ µ</a:t>
            </a:r>
            <a:r>
              <a:rPr baseline="-25000" lang="en-GB">
                <a:solidFill>
                  <a:schemeClr val="dk1"/>
                </a:solidFill>
              </a:rPr>
              <a:t>0</a:t>
            </a:r>
            <a:endParaRPr/>
          </a:p>
          <a:p>
            <a:pPr indent="-330200" lvl="0" marL="457200" rtl="0" algn="l">
              <a:lnSpc>
                <a:spcPct val="100000"/>
              </a:lnSpc>
              <a:spcBef>
                <a:spcPts val="1600"/>
              </a:spcBef>
              <a:spcAft>
                <a:spcPts val="0"/>
              </a:spcAft>
              <a:buSzPts val="1600"/>
              <a:buChar char="●"/>
            </a:pPr>
            <a:r>
              <a:rPr lang="en-GB">
                <a:solidFill>
                  <a:schemeClr val="dk1"/>
                </a:solidFill>
              </a:rPr>
              <a:t>It implies</a:t>
            </a:r>
            <a:endParaRPr>
              <a:solidFill>
                <a:schemeClr val="dk1"/>
              </a:solidFill>
            </a:endParaRPr>
          </a:p>
          <a:p>
            <a:pPr indent="0" lvl="0" marL="457200" rtl="0" algn="l">
              <a:lnSpc>
                <a:spcPct val="100000"/>
              </a:lnSpc>
              <a:spcBef>
                <a:spcPts val="1600"/>
              </a:spcBef>
              <a:spcAft>
                <a:spcPts val="0"/>
              </a:spcAft>
              <a:buNone/>
            </a:pPr>
            <a:r>
              <a:rPr lang="en-GB">
                <a:solidFill>
                  <a:schemeClr val="dk1"/>
                </a:solidFill>
              </a:rPr>
              <a:t>			H</a:t>
            </a:r>
            <a:r>
              <a:rPr baseline="-25000" lang="en-GB">
                <a:solidFill>
                  <a:schemeClr val="dk1"/>
                </a:solidFill>
              </a:rPr>
              <a:t>0</a:t>
            </a:r>
            <a:r>
              <a:rPr lang="en-GB">
                <a:solidFill>
                  <a:schemeClr val="dk1"/>
                </a:solidFill>
              </a:rPr>
              <a:t>: The population mean is equal to </a:t>
            </a:r>
            <a:r>
              <a:rPr lang="en-GB">
                <a:solidFill>
                  <a:schemeClr val="dk1"/>
                </a:solidFill>
              </a:rPr>
              <a:t>µ</a:t>
            </a:r>
            <a:r>
              <a:rPr baseline="-25000" lang="en-GB">
                <a:solidFill>
                  <a:schemeClr val="dk1"/>
                </a:solidFill>
              </a:rPr>
              <a:t>0</a:t>
            </a:r>
            <a:endParaRPr>
              <a:solidFill>
                <a:schemeClr val="dk1"/>
              </a:solidFill>
            </a:endParaRPr>
          </a:p>
          <a:p>
            <a:pPr indent="0" lvl="0" marL="457200" rtl="0" algn="l">
              <a:lnSpc>
                <a:spcPct val="100000"/>
              </a:lnSpc>
              <a:spcBef>
                <a:spcPts val="1600"/>
              </a:spcBef>
              <a:spcAft>
                <a:spcPts val="1600"/>
              </a:spcAft>
              <a:buNone/>
            </a:pPr>
            <a:r>
              <a:rPr lang="en-GB">
                <a:solidFill>
                  <a:schemeClr val="dk1"/>
                </a:solidFill>
              </a:rPr>
              <a:t>	against 	H</a:t>
            </a:r>
            <a:r>
              <a:rPr baseline="-25000" lang="en-GB">
                <a:solidFill>
                  <a:schemeClr val="dk1"/>
                </a:solidFill>
              </a:rPr>
              <a:t>1</a:t>
            </a:r>
            <a:r>
              <a:rPr lang="en-GB">
                <a:solidFill>
                  <a:schemeClr val="dk1"/>
                </a:solidFill>
              </a:rPr>
              <a:t>: T</a:t>
            </a:r>
            <a:r>
              <a:rPr lang="en-GB">
                <a:solidFill>
                  <a:schemeClr val="dk1"/>
                </a:solidFill>
              </a:rPr>
              <a:t>he population mean is not equal to µ</a:t>
            </a:r>
            <a:r>
              <a:rPr baseline="-25000" lang="en-GB">
                <a:solidFill>
                  <a:schemeClr val="dk1"/>
                </a:solidFill>
              </a:rPr>
              <a:t>0</a:t>
            </a:r>
            <a:endParaRPr>
              <a:solidFill>
                <a:schemeClr val="dk1"/>
              </a:solidFill>
            </a:endParaRPr>
          </a:p>
        </p:txBody>
      </p:sp>
      <p:sp>
        <p:nvSpPr>
          <p:cNvPr id="676" name="Google Shape;676;p92"/>
          <p:cNvSpPr txBox="1"/>
          <p:nvPr/>
        </p:nvSpPr>
        <p:spPr>
          <a:xfrm>
            <a:off x="422025" y="4261825"/>
            <a:ext cx="6356100" cy="69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Failing to reject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implies that population mean is equal to </a:t>
            </a:r>
            <a:r>
              <a:rPr lang="en-GB" sz="1600">
                <a:solidFill>
                  <a:schemeClr val="dk1"/>
                </a:solidFill>
                <a:latin typeface="Avenir"/>
                <a:ea typeface="Avenir"/>
                <a:cs typeface="Avenir"/>
                <a:sym typeface="Avenir"/>
              </a:rPr>
              <a:t>µ</a:t>
            </a:r>
            <a:r>
              <a:rPr baseline="-25000" lang="en-GB" sz="1600">
                <a:solidFill>
                  <a:schemeClr val="dk1"/>
                </a:solidFill>
                <a:latin typeface="Avenir"/>
                <a:ea typeface="Avenir"/>
                <a:cs typeface="Avenir"/>
                <a:sym typeface="Avenir"/>
              </a:rPr>
              <a:t>0</a:t>
            </a:r>
            <a:endParaRPr sz="1600">
              <a:solidFill>
                <a:schemeClr val="dk1"/>
              </a:solidFill>
              <a:latin typeface="Avenir"/>
              <a:ea typeface="Avenir"/>
              <a:cs typeface="Avenir"/>
              <a:sym typeface="Avenir"/>
            </a:endParaRPr>
          </a:p>
        </p:txBody>
      </p:sp>
      <p:sp>
        <p:nvSpPr>
          <p:cNvPr id="677" name="Google Shape;677;p92"/>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Two tailed test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93"/>
          <p:cNvPicPr preferRelativeResize="0"/>
          <p:nvPr/>
        </p:nvPicPr>
        <p:blipFill>
          <a:blip r:embed="rId3">
            <a:alphaModFix/>
          </a:blip>
          <a:stretch>
            <a:fillRect/>
          </a:stretch>
        </p:blipFill>
        <p:spPr>
          <a:xfrm>
            <a:off x="5968398" y="2492450"/>
            <a:ext cx="3112200" cy="1769375"/>
          </a:xfrm>
          <a:prstGeom prst="rect">
            <a:avLst/>
          </a:prstGeom>
          <a:noFill/>
          <a:ln>
            <a:noFill/>
          </a:ln>
        </p:spPr>
      </p:pic>
      <p:sp>
        <p:nvSpPr>
          <p:cNvPr id="683" name="Google Shape;683;p93"/>
          <p:cNvSpPr/>
          <p:nvPr/>
        </p:nvSpPr>
        <p:spPr>
          <a:xfrm>
            <a:off x="2288200" y="2063050"/>
            <a:ext cx="1022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3"/>
          <p:cNvSpPr/>
          <p:nvPr/>
        </p:nvSpPr>
        <p:spPr>
          <a:xfrm>
            <a:off x="2288200" y="2952150"/>
            <a:ext cx="37881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3"/>
          <p:cNvSpPr/>
          <p:nvPr/>
        </p:nvSpPr>
        <p:spPr>
          <a:xfrm>
            <a:off x="4244450" y="2063050"/>
            <a:ext cx="1022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3"/>
          <p:cNvSpPr/>
          <p:nvPr/>
        </p:nvSpPr>
        <p:spPr>
          <a:xfrm>
            <a:off x="2288200" y="3406250"/>
            <a:ext cx="37881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3"/>
          <p:cNvSpPr txBox="1"/>
          <p:nvPr>
            <p:ph idx="2" type="body"/>
          </p:nvPr>
        </p:nvSpPr>
        <p:spPr>
          <a:xfrm>
            <a:off x="422025" y="1571700"/>
            <a:ext cx="8015700" cy="2450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 hypothesis to test whether the population mean is equal to a specified value</a:t>
            </a:r>
            <a:endParaRPr/>
          </a:p>
          <a:p>
            <a:pPr indent="457200" lvl="0" marL="1371600" rtl="0" algn="l">
              <a:lnSpc>
                <a:spcPct val="100000"/>
              </a:lnSpc>
              <a:spcBef>
                <a:spcPts val="1600"/>
              </a:spcBef>
              <a:spcAft>
                <a:spcPts val="0"/>
              </a:spcAft>
              <a:buNone/>
            </a:pPr>
            <a:r>
              <a:rPr lang="en-GB"/>
              <a:t>H</a:t>
            </a:r>
            <a:r>
              <a:rPr baseline="-25000" lang="en-GB"/>
              <a:t>0  </a:t>
            </a:r>
            <a:r>
              <a:rPr lang="en-GB"/>
              <a:t>: µ ≥ µ</a:t>
            </a:r>
            <a:r>
              <a:rPr baseline="-25000" lang="en-GB"/>
              <a:t>0</a:t>
            </a:r>
            <a:r>
              <a:rPr lang="en-GB"/>
              <a:t>   against   H</a:t>
            </a:r>
            <a:r>
              <a:rPr baseline="-25000" lang="en-GB"/>
              <a:t>1</a:t>
            </a:r>
            <a:r>
              <a:rPr lang="en-GB"/>
              <a:t> : </a:t>
            </a:r>
            <a:r>
              <a:rPr lang="en-GB">
                <a:solidFill>
                  <a:schemeClr val="dk1"/>
                </a:solidFill>
              </a:rPr>
              <a:t>µ &lt; µ</a:t>
            </a:r>
            <a:r>
              <a:rPr baseline="-25000" lang="en-GB">
                <a:solidFill>
                  <a:schemeClr val="dk1"/>
                </a:solidFill>
              </a:rPr>
              <a:t>0</a:t>
            </a:r>
            <a:endParaRPr/>
          </a:p>
          <a:p>
            <a:pPr indent="-330200" lvl="0" marL="457200" rtl="0" algn="l">
              <a:lnSpc>
                <a:spcPct val="100000"/>
              </a:lnSpc>
              <a:spcBef>
                <a:spcPts val="1600"/>
              </a:spcBef>
              <a:spcAft>
                <a:spcPts val="0"/>
              </a:spcAft>
              <a:buSzPts val="1600"/>
              <a:buChar char="●"/>
            </a:pPr>
            <a:r>
              <a:rPr lang="en-GB">
                <a:solidFill>
                  <a:schemeClr val="dk1"/>
                </a:solidFill>
              </a:rPr>
              <a:t>It implies</a:t>
            </a:r>
            <a:endParaRPr>
              <a:solidFill>
                <a:schemeClr val="dk1"/>
              </a:solidFill>
            </a:endParaRPr>
          </a:p>
          <a:p>
            <a:pPr indent="0" lvl="0" marL="457200" rtl="0" algn="l">
              <a:lnSpc>
                <a:spcPct val="100000"/>
              </a:lnSpc>
              <a:spcBef>
                <a:spcPts val="1600"/>
              </a:spcBef>
              <a:spcAft>
                <a:spcPts val="0"/>
              </a:spcAft>
              <a:buNone/>
            </a:pPr>
            <a:r>
              <a:rPr lang="en-GB">
                <a:solidFill>
                  <a:schemeClr val="dk1"/>
                </a:solidFill>
              </a:rPr>
              <a:t>			H</a:t>
            </a:r>
            <a:r>
              <a:rPr baseline="-25000" lang="en-GB">
                <a:solidFill>
                  <a:schemeClr val="dk1"/>
                </a:solidFill>
              </a:rPr>
              <a:t>0</a:t>
            </a:r>
            <a:r>
              <a:rPr lang="en-GB">
                <a:solidFill>
                  <a:schemeClr val="dk1"/>
                </a:solidFill>
              </a:rPr>
              <a:t>: The population mean is equal to µ</a:t>
            </a:r>
            <a:r>
              <a:rPr baseline="-25000" lang="en-GB">
                <a:solidFill>
                  <a:schemeClr val="dk1"/>
                </a:solidFill>
              </a:rPr>
              <a:t>0</a:t>
            </a:r>
            <a:endParaRPr>
              <a:solidFill>
                <a:schemeClr val="dk1"/>
              </a:solidFill>
            </a:endParaRPr>
          </a:p>
          <a:p>
            <a:pPr indent="0" lvl="0" marL="457200" rtl="0" algn="l">
              <a:lnSpc>
                <a:spcPct val="100000"/>
              </a:lnSpc>
              <a:spcBef>
                <a:spcPts val="1600"/>
              </a:spcBef>
              <a:spcAft>
                <a:spcPts val="1600"/>
              </a:spcAft>
              <a:buNone/>
            </a:pPr>
            <a:r>
              <a:rPr lang="en-GB">
                <a:solidFill>
                  <a:schemeClr val="dk1"/>
                </a:solidFill>
              </a:rPr>
              <a:t>	against 	H</a:t>
            </a:r>
            <a:r>
              <a:rPr baseline="-25000" lang="en-GB">
                <a:solidFill>
                  <a:schemeClr val="dk1"/>
                </a:solidFill>
              </a:rPr>
              <a:t>1</a:t>
            </a:r>
            <a:r>
              <a:rPr lang="en-GB">
                <a:solidFill>
                  <a:schemeClr val="dk1"/>
                </a:solidFill>
              </a:rPr>
              <a:t>: The population mean is less than µ</a:t>
            </a:r>
            <a:r>
              <a:rPr baseline="-25000" lang="en-GB">
                <a:solidFill>
                  <a:schemeClr val="dk1"/>
                </a:solidFill>
              </a:rPr>
              <a:t>0</a:t>
            </a:r>
            <a:endParaRPr>
              <a:solidFill>
                <a:schemeClr val="dk1"/>
              </a:solidFill>
            </a:endParaRPr>
          </a:p>
        </p:txBody>
      </p:sp>
      <p:sp>
        <p:nvSpPr>
          <p:cNvPr id="688" name="Google Shape;688;p93"/>
          <p:cNvSpPr txBox="1"/>
          <p:nvPr/>
        </p:nvSpPr>
        <p:spPr>
          <a:xfrm>
            <a:off x="422025" y="4261825"/>
            <a:ext cx="6356100" cy="69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Failing to reject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implies that population mean is equal to µ</a:t>
            </a:r>
            <a:r>
              <a:rPr baseline="-25000" lang="en-GB" sz="1600">
                <a:solidFill>
                  <a:schemeClr val="dk1"/>
                </a:solidFill>
                <a:latin typeface="Avenir"/>
                <a:ea typeface="Avenir"/>
                <a:cs typeface="Avenir"/>
                <a:sym typeface="Avenir"/>
              </a:rPr>
              <a:t>0</a:t>
            </a:r>
            <a:endParaRPr sz="1600">
              <a:solidFill>
                <a:schemeClr val="dk1"/>
              </a:solidFill>
              <a:latin typeface="Avenir"/>
              <a:ea typeface="Avenir"/>
              <a:cs typeface="Avenir"/>
              <a:sym typeface="Avenir"/>
            </a:endParaRPr>
          </a:p>
        </p:txBody>
      </p:sp>
      <p:sp>
        <p:nvSpPr>
          <p:cNvPr id="689" name="Google Shape;689;p93"/>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Left tailed test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2" type="body"/>
          </p:nvPr>
        </p:nvSpPr>
        <p:spPr>
          <a:xfrm>
            <a:off x="422025" y="1571700"/>
            <a:ext cx="8583900" cy="316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r>
              <a:rPr lang="en-GB">
                <a:solidFill>
                  <a:schemeClr val="dk1"/>
                </a:solidFill>
              </a:rPr>
              <a:t>:</a:t>
            </a:r>
            <a:endParaRPr>
              <a:solidFill>
                <a:schemeClr val="dk1"/>
              </a:solidFill>
            </a:endParaRPr>
          </a:p>
          <a:p>
            <a:pPr indent="0" lvl="0" marL="0" rtl="0" algn="l">
              <a:lnSpc>
                <a:spcPct val="100000"/>
              </a:lnSpc>
              <a:spcBef>
                <a:spcPts val="2000"/>
              </a:spcBef>
              <a:spcAft>
                <a:spcPts val="0"/>
              </a:spcAft>
              <a:buNone/>
            </a:pPr>
            <a:r>
              <a:rPr lang="en-GB">
                <a:solidFill>
                  <a:schemeClr val="dk1"/>
                </a:solidFill>
              </a:rPr>
              <a:t>The trivial way is to collect the income data of every 27-year-old, further compute its mean. </a:t>
            </a:r>
            <a:endParaRPr>
              <a:solidFill>
                <a:schemeClr val="dk1"/>
              </a:solidFill>
            </a:endParaRPr>
          </a:p>
          <a:p>
            <a:pPr indent="0" lvl="0" marL="0" rtl="0" algn="l">
              <a:lnSpc>
                <a:spcPct val="100000"/>
              </a:lnSpc>
              <a:spcBef>
                <a:spcPts val="1600"/>
              </a:spcBef>
              <a:spcAft>
                <a:spcPts val="1600"/>
              </a:spcAft>
              <a:buNone/>
            </a:pPr>
            <a:r>
              <a:rPr lang="en-GB">
                <a:solidFill>
                  <a:schemeClr val="dk1"/>
                </a:solidFill>
              </a:rPr>
              <a:t>This mean would be the population mean.</a:t>
            </a:r>
            <a:endParaRPr>
              <a:solidFill>
                <a:schemeClr val="dk1"/>
              </a:solidFill>
            </a:endParaRPr>
          </a:p>
        </p:txBody>
      </p:sp>
      <p:sp>
        <p:nvSpPr>
          <p:cNvPr id="155" name="Google Shape;155;p22"/>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Estimate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94"/>
          <p:cNvPicPr preferRelativeResize="0"/>
          <p:nvPr/>
        </p:nvPicPr>
        <p:blipFill rotWithShape="1">
          <a:blip r:embed="rId3">
            <a:alphaModFix/>
          </a:blip>
          <a:srcRect b="10514" l="0" r="0" t="0"/>
          <a:stretch/>
        </p:blipFill>
        <p:spPr>
          <a:xfrm>
            <a:off x="5987100" y="2466675"/>
            <a:ext cx="3055525" cy="1696650"/>
          </a:xfrm>
          <a:prstGeom prst="rect">
            <a:avLst/>
          </a:prstGeom>
          <a:noFill/>
          <a:ln>
            <a:noFill/>
          </a:ln>
        </p:spPr>
      </p:pic>
      <p:sp>
        <p:nvSpPr>
          <p:cNvPr id="695" name="Google Shape;695;p94"/>
          <p:cNvSpPr/>
          <p:nvPr/>
        </p:nvSpPr>
        <p:spPr>
          <a:xfrm>
            <a:off x="2288200" y="2063050"/>
            <a:ext cx="1022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4"/>
          <p:cNvSpPr/>
          <p:nvPr/>
        </p:nvSpPr>
        <p:spPr>
          <a:xfrm>
            <a:off x="2288200" y="2952150"/>
            <a:ext cx="37881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4"/>
          <p:cNvSpPr/>
          <p:nvPr/>
        </p:nvSpPr>
        <p:spPr>
          <a:xfrm>
            <a:off x="4244450" y="2063050"/>
            <a:ext cx="10224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4"/>
          <p:cNvSpPr/>
          <p:nvPr/>
        </p:nvSpPr>
        <p:spPr>
          <a:xfrm>
            <a:off x="2288200" y="3406250"/>
            <a:ext cx="3788100" cy="364800"/>
          </a:xfrm>
          <a:prstGeom prst="roundRect">
            <a:avLst>
              <a:gd fmla="val 16667" name="adj"/>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4"/>
          <p:cNvSpPr txBox="1"/>
          <p:nvPr>
            <p:ph idx="2" type="body"/>
          </p:nvPr>
        </p:nvSpPr>
        <p:spPr>
          <a:xfrm>
            <a:off x="422025" y="1571700"/>
            <a:ext cx="8015700" cy="2450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 hypothesis to test whether the population mean is equal to a specified value</a:t>
            </a:r>
            <a:endParaRPr/>
          </a:p>
          <a:p>
            <a:pPr indent="457200" lvl="0" marL="1371600" rtl="0" algn="l">
              <a:lnSpc>
                <a:spcPct val="100000"/>
              </a:lnSpc>
              <a:spcBef>
                <a:spcPts val="1600"/>
              </a:spcBef>
              <a:spcAft>
                <a:spcPts val="0"/>
              </a:spcAft>
              <a:buNone/>
            </a:pPr>
            <a:r>
              <a:rPr lang="en-GB"/>
              <a:t>H</a:t>
            </a:r>
            <a:r>
              <a:rPr baseline="-25000" lang="en-GB"/>
              <a:t>0  </a:t>
            </a:r>
            <a:r>
              <a:rPr lang="en-GB"/>
              <a:t>: µ ≤ µ</a:t>
            </a:r>
            <a:r>
              <a:rPr baseline="-25000" lang="en-GB"/>
              <a:t>0</a:t>
            </a:r>
            <a:r>
              <a:rPr lang="en-GB"/>
              <a:t>   against   H</a:t>
            </a:r>
            <a:r>
              <a:rPr baseline="-25000" lang="en-GB"/>
              <a:t>1</a:t>
            </a:r>
            <a:r>
              <a:rPr lang="en-GB"/>
              <a:t> : </a:t>
            </a:r>
            <a:r>
              <a:rPr lang="en-GB">
                <a:solidFill>
                  <a:schemeClr val="dk1"/>
                </a:solidFill>
              </a:rPr>
              <a:t>µ &gt; µ</a:t>
            </a:r>
            <a:r>
              <a:rPr baseline="-25000" lang="en-GB">
                <a:solidFill>
                  <a:schemeClr val="dk1"/>
                </a:solidFill>
              </a:rPr>
              <a:t>0</a:t>
            </a:r>
            <a:endParaRPr/>
          </a:p>
          <a:p>
            <a:pPr indent="-330200" lvl="0" marL="457200" rtl="0" algn="l">
              <a:lnSpc>
                <a:spcPct val="100000"/>
              </a:lnSpc>
              <a:spcBef>
                <a:spcPts val="1600"/>
              </a:spcBef>
              <a:spcAft>
                <a:spcPts val="0"/>
              </a:spcAft>
              <a:buSzPts val="1600"/>
              <a:buChar char="●"/>
            </a:pPr>
            <a:r>
              <a:rPr lang="en-GB">
                <a:solidFill>
                  <a:schemeClr val="dk1"/>
                </a:solidFill>
              </a:rPr>
              <a:t>It implies</a:t>
            </a:r>
            <a:endParaRPr>
              <a:solidFill>
                <a:schemeClr val="dk1"/>
              </a:solidFill>
            </a:endParaRPr>
          </a:p>
          <a:p>
            <a:pPr indent="0" lvl="0" marL="457200" rtl="0" algn="l">
              <a:lnSpc>
                <a:spcPct val="100000"/>
              </a:lnSpc>
              <a:spcBef>
                <a:spcPts val="1600"/>
              </a:spcBef>
              <a:spcAft>
                <a:spcPts val="0"/>
              </a:spcAft>
              <a:buNone/>
            </a:pPr>
            <a:r>
              <a:rPr lang="en-GB">
                <a:solidFill>
                  <a:schemeClr val="dk1"/>
                </a:solidFill>
              </a:rPr>
              <a:t>			H</a:t>
            </a:r>
            <a:r>
              <a:rPr baseline="-25000" lang="en-GB">
                <a:solidFill>
                  <a:schemeClr val="dk1"/>
                </a:solidFill>
              </a:rPr>
              <a:t>0</a:t>
            </a:r>
            <a:r>
              <a:rPr lang="en-GB">
                <a:solidFill>
                  <a:schemeClr val="dk1"/>
                </a:solidFill>
              </a:rPr>
              <a:t>: The population mean is equal to µ</a:t>
            </a:r>
            <a:r>
              <a:rPr baseline="-25000" lang="en-GB">
                <a:solidFill>
                  <a:schemeClr val="dk1"/>
                </a:solidFill>
              </a:rPr>
              <a:t>0</a:t>
            </a:r>
            <a:endParaRPr>
              <a:solidFill>
                <a:schemeClr val="dk1"/>
              </a:solidFill>
            </a:endParaRPr>
          </a:p>
          <a:p>
            <a:pPr indent="0" lvl="0" marL="457200" rtl="0" algn="l">
              <a:lnSpc>
                <a:spcPct val="100000"/>
              </a:lnSpc>
              <a:spcBef>
                <a:spcPts val="1600"/>
              </a:spcBef>
              <a:spcAft>
                <a:spcPts val="1600"/>
              </a:spcAft>
              <a:buNone/>
            </a:pPr>
            <a:r>
              <a:rPr lang="en-GB">
                <a:solidFill>
                  <a:schemeClr val="dk1"/>
                </a:solidFill>
              </a:rPr>
              <a:t>	against 	H</a:t>
            </a:r>
            <a:r>
              <a:rPr baseline="-25000" lang="en-GB">
                <a:solidFill>
                  <a:schemeClr val="dk1"/>
                </a:solidFill>
              </a:rPr>
              <a:t>1</a:t>
            </a:r>
            <a:r>
              <a:rPr lang="en-GB">
                <a:solidFill>
                  <a:schemeClr val="dk1"/>
                </a:solidFill>
              </a:rPr>
              <a:t>: The population mean is more than µ</a:t>
            </a:r>
            <a:r>
              <a:rPr baseline="-25000" lang="en-GB">
                <a:solidFill>
                  <a:schemeClr val="dk1"/>
                </a:solidFill>
              </a:rPr>
              <a:t>0</a:t>
            </a:r>
            <a:endParaRPr>
              <a:solidFill>
                <a:schemeClr val="dk1"/>
              </a:solidFill>
            </a:endParaRPr>
          </a:p>
        </p:txBody>
      </p:sp>
      <p:sp>
        <p:nvSpPr>
          <p:cNvPr id="700" name="Google Shape;700;p94"/>
          <p:cNvSpPr txBox="1"/>
          <p:nvPr/>
        </p:nvSpPr>
        <p:spPr>
          <a:xfrm>
            <a:off x="422025" y="4261825"/>
            <a:ext cx="6356100" cy="69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Failing to reject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implies that population mean is equal to µ</a:t>
            </a:r>
            <a:r>
              <a:rPr baseline="-25000" lang="en-GB" sz="1600">
                <a:solidFill>
                  <a:schemeClr val="dk1"/>
                </a:solidFill>
                <a:latin typeface="Avenir"/>
                <a:ea typeface="Avenir"/>
                <a:cs typeface="Avenir"/>
                <a:sym typeface="Avenir"/>
              </a:rPr>
              <a:t>0</a:t>
            </a:r>
            <a:endParaRPr sz="1600">
              <a:solidFill>
                <a:schemeClr val="dk1"/>
              </a:solidFill>
              <a:latin typeface="Avenir"/>
              <a:ea typeface="Avenir"/>
              <a:cs typeface="Avenir"/>
              <a:sym typeface="Avenir"/>
            </a:endParaRPr>
          </a:p>
        </p:txBody>
      </p:sp>
      <p:sp>
        <p:nvSpPr>
          <p:cNvPr id="701" name="Google Shape;701;p94"/>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Right</a:t>
            </a:r>
            <a:r>
              <a:rPr lang="en-GB"/>
              <a:t> tailed test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5"/>
          <p:cNvSpPr txBox="1"/>
          <p:nvPr>
            <p:ph idx="2" type="body"/>
          </p:nvPr>
        </p:nvSpPr>
        <p:spPr>
          <a:xfrm>
            <a:off x="422025" y="1571688"/>
            <a:ext cx="8267100" cy="486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a:t>The test statistic </a:t>
            </a:r>
            <a:r>
              <a:rPr lang="en-GB">
                <a:solidFill>
                  <a:schemeClr val="dk1"/>
                </a:solidFill>
              </a:rPr>
              <a:t>Z</a:t>
            </a:r>
            <a:r>
              <a:rPr lang="en-GB">
                <a:solidFill>
                  <a:schemeClr val="dk1"/>
                </a:solidFill>
              </a:rPr>
              <a:t> is </a:t>
            </a:r>
            <a:r>
              <a:rPr lang="en-GB"/>
              <a:t>given by</a:t>
            </a:r>
            <a:endParaRPr>
              <a:solidFill>
                <a:schemeClr val="dk1"/>
              </a:solidFill>
            </a:endParaRPr>
          </a:p>
        </p:txBody>
      </p:sp>
      <p:sp>
        <p:nvSpPr>
          <p:cNvPr id="707" name="Google Shape;707;p95"/>
          <p:cNvSpPr txBox="1"/>
          <p:nvPr>
            <p:ph idx="1" type="subTitle"/>
          </p:nvPr>
        </p:nvSpPr>
        <p:spPr>
          <a:xfrm>
            <a:off x="438450" y="4202325"/>
            <a:ext cx="8267100" cy="675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sz="1600">
                <a:solidFill>
                  <a:schemeClr val="dk1"/>
                </a:solidFill>
              </a:rPr>
              <a:t>Under H</a:t>
            </a:r>
            <a:r>
              <a:rPr baseline="-25000" lang="en-GB" sz="1600">
                <a:solidFill>
                  <a:schemeClr val="dk1"/>
                </a:solidFill>
              </a:rPr>
              <a:t>0</a:t>
            </a:r>
            <a:r>
              <a:rPr lang="en-GB" sz="1600">
                <a:solidFill>
                  <a:schemeClr val="dk1"/>
                </a:solidFill>
              </a:rPr>
              <a:t>, t</a:t>
            </a:r>
            <a:r>
              <a:rPr lang="en-GB" sz="1600">
                <a:solidFill>
                  <a:schemeClr val="dk1"/>
                </a:solidFill>
              </a:rPr>
              <a:t>he test statistic follows normal distribution</a:t>
            </a:r>
            <a:endParaRPr sz="1600">
              <a:solidFill>
                <a:schemeClr val="dk1"/>
              </a:solidFill>
            </a:endParaRPr>
          </a:p>
          <a:p>
            <a:pPr indent="0" lvl="0" marL="0" rtl="0" algn="l">
              <a:lnSpc>
                <a:spcPct val="100000"/>
              </a:lnSpc>
              <a:spcBef>
                <a:spcPts val="1600"/>
              </a:spcBef>
              <a:spcAft>
                <a:spcPts val="1600"/>
              </a:spcAft>
              <a:buNone/>
            </a:pPr>
            <a:r>
              <a:rPr lang="en-GB" sz="1600">
                <a:solidFill>
                  <a:schemeClr val="dk1"/>
                </a:solidFill>
              </a:rPr>
              <a:t>               </a:t>
            </a:r>
            <a:endParaRPr sz="1600">
              <a:solidFill>
                <a:schemeClr val="dk1"/>
              </a:solidFill>
            </a:endParaRPr>
          </a:p>
        </p:txBody>
      </p:sp>
      <p:sp>
        <p:nvSpPr>
          <p:cNvPr id="708" name="Google Shape;708;p95"/>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Tests based on Z statistic</a:t>
            </a:r>
            <a:endParaRPr/>
          </a:p>
        </p:txBody>
      </p:sp>
      <p:pic>
        <p:nvPicPr>
          <p:cNvPr descr="Z = \frac{\bar X - \mu}{\sigma/\sqrt n}" id="709" name="Google Shape;709;p95" title="MathEquation,#000000"/>
          <p:cNvPicPr preferRelativeResize="0"/>
          <p:nvPr/>
        </p:nvPicPr>
        <p:blipFill>
          <a:blip r:embed="rId3">
            <a:alphaModFix/>
          </a:blip>
          <a:stretch>
            <a:fillRect/>
          </a:stretch>
        </p:blipFill>
        <p:spPr>
          <a:xfrm>
            <a:off x="4027975" y="2449996"/>
            <a:ext cx="1088050" cy="530425"/>
          </a:xfrm>
          <a:prstGeom prst="rect">
            <a:avLst/>
          </a:prstGeom>
          <a:noFill/>
          <a:ln>
            <a:noFill/>
          </a:ln>
        </p:spPr>
      </p:pic>
      <p:sp>
        <p:nvSpPr>
          <p:cNvPr id="710" name="Google Shape;710;p95"/>
          <p:cNvSpPr txBox="1"/>
          <p:nvPr/>
        </p:nvSpPr>
        <p:spPr>
          <a:xfrm>
            <a:off x="2594100" y="2013400"/>
            <a:ext cx="11376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5AAE2"/>
                </a:solidFill>
                <a:latin typeface="Avenir"/>
                <a:ea typeface="Avenir"/>
                <a:cs typeface="Avenir"/>
                <a:sym typeface="Avenir"/>
              </a:rPr>
              <a:t>Sample mean</a:t>
            </a:r>
            <a:endParaRPr sz="1200">
              <a:solidFill>
                <a:srgbClr val="25AAE2"/>
              </a:solidFill>
              <a:latin typeface="Avenir"/>
              <a:ea typeface="Avenir"/>
              <a:cs typeface="Avenir"/>
              <a:sym typeface="Avenir"/>
            </a:endParaRPr>
          </a:p>
        </p:txBody>
      </p:sp>
      <p:sp>
        <p:nvSpPr>
          <p:cNvPr id="711" name="Google Shape;711;p95"/>
          <p:cNvSpPr txBox="1"/>
          <p:nvPr/>
        </p:nvSpPr>
        <p:spPr>
          <a:xfrm>
            <a:off x="6018625" y="2058000"/>
            <a:ext cx="13737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rgbClr val="25AAE2"/>
                </a:solidFill>
                <a:latin typeface="Avenir"/>
                <a:ea typeface="Avenir"/>
                <a:cs typeface="Avenir"/>
                <a:sym typeface="Avenir"/>
              </a:rPr>
              <a:t>Specified</a:t>
            </a:r>
            <a:r>
              <a:rPr lang="en-GB" sz="1200">
                <a:solidFill>
                  <a:srgbClr val="25AAE2"/>
                </a:solidFill>
                <a:latin typeface="Avenir"/>
                <a:ea typeface="Avenir"/>
                <a:cs typeface="Avenir"/>
                <a:sym typeface="Avenir"/>
              </a:rPr>
              <a:t> mean</a:t>
            </a:r>
            <a:endParaRPr sz="1200">
              <a:solidFill>
                <a:srgbClr val="25AAE2"/>
              </a:solidFill>
              <a:latin typeface="Avenir"/>
              <a:ea typeface="Avenir"/>
              <a:cs typeface="Avenir"/>
              <a:sym typeface="Avenir"/>
            </a:endParaRPr>
          </a:p>
        </p:txBody>
      </p:sp>
      <p:sp>
        <p:nvSpPr>
          <p:cNvPr id="712" name="Google Shape;712;p95"/>
          <p:cNvSpPr txBox="1"/>
          <p:nvPr/>
        </p:nvSpPr>
        <p:spPr>
          <a:xfrm>
            <a:off x="2156100" y="3252800"/>
            <a:ext cx="22317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5AAE2"/>
                </a:solidFill>
                <a:latin typeface="Avenir"/>
                <a:ea typeface="Avenir"/>
                <a:cs typeface="Avenir"/>
                <a:sym typeface="Avenir"/>
              </a:rPr>
              <a:t>Population standard deviation</a:t>
            </a:r>
            <a:endParaRPr sz="1200">
              <a:solidFill>
                <a:srgbClr val="25AAE2"/>
              </a:solidFill>
              <a:latin typeface="Avenir"/>
              <a:ea typeface="Avenir"/>
              <a:cs typeface="Avenir"/>
              <a:sym typeface="Avenir"/>
            </a:endParaRPr>
          </a:p>
        </p:txBody>
      </p:sp>
      <p:sp>
        <p:nvSpPr>
          <p:cNvPr id="713" name="Google Shape;713;p95"/>
          <p:cNvSpPr txBox="1"/>
          <p:nvPr/>
        </p:nvSpPr>
        <p:spPr>
          <a:xfrm>
            <a:off x="5271800" y="3306363"/>
            <a:ext cx="11970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rgbClr val="25AAE2"/>
                </a:solidFill>
                <a:latin typeface="Avenir"/>
                <a:ea typeface="Avenir"/>
                <a:cs typeface="Avenir"/>
                <a:sym typeface="Avenir"/>
              </a:rPr>
              <a:t>Sample size</a:t>
            </a:r>
            <a:endParaRPr sz="1200">
              <a:solidFill>
                <a:srgbClr val="25AAE2"/>
              </a:solidFill>
              <a:latin typeface="Avenir"/>
              <a:ea typeface="Avenir"/>
              <a:cs typeface="Avenir"/>
              <a:sym typeface="Avenir"/>
            </a:endParaRPr>
          </a:p>
        </p:txBody>
      </p:sp>
      <p:cxnSp>
        <p:nvCxnSpPr>
          <p:cNvPr id="714" name="Google Shape;714;p95"/>
          <p:cNvCxnSpPr>
            <a:stCxn id="710" idx="3"/>
          </p:cNvCxnSpPr>
          <p:nvPr/>
        </p:nvCxnSpPr>
        <p:spPr>
          <a:xfrm>
            <a:off x="3731700" y="2162050"/>
            <a:ext cx="1007100" cy="281700"/>
          </a:xfrm>
          <a:prstGeom prst="bentConnector3">
            <a:avLst>
              <a:gd fmla="val 99196" name="adj1"/>
            </a:avLst>
          </a:prstGeom>
          <a:noFill/>
          <a:ln cap="flat" cmpd="sng" w="9525">
            <a:solidFill>
              <a:srgbClr val="25AAE2"/>
            </a:solidFill>
            <a:prstDash val="solid"/>
            <a:round/>
            <a:headEnd len="med" w="med" type="none"/>
            <a:tailEnd len="med" w="med" type="triangle"/>
          </a:ln>
        </p:spPr>
      </p:cxnSp>
      <p:cxnSp>
        <p:nvCxnSpPr>
          <p:cNvPr id="715" name="Google Shape;715;p95"/>
          <p:cNvCxnSpPr>
            <a:stCxn id="711" idx="1"/>
          </p:cNvCxnSpPr>
          <p:nvPr/>
        </p:nvCxnSpPr>
        <p:spPr>
          <a:xfrm flipH="1">
            <a:off x="5011525" y="2206650"/>
            <a:ext cx="1007100" cy="253800"/>
          </a:xfrm>
          <a:prstGeom prst="bentConnector3">
            <a:avLst>
              <a:gd fmla="val 100012" name="adj1"/>
            </a:avLst>
          </a:prstGeom>
          <a:noFill/>
          <a:ln cap="flat" cmpd="sng" w="9525">
            <a:solidFill>
              <a:srgbClr val="25AAE2"/>
            </a:solidFill>
            <a:prstDash val="solid"/>
            <a:round/>
            <a:headEnd len="med" w="med" type="none"/>
            <a:tailEnd len="med" w="med" type="triangle"/>
          </a:ln>
        </p:spPr>
      </p:cxnSp>
      <p:cxnSp>
        <p:nvCxnSpPr>
          <p:cNvPr id="716" name="Google Shape;716;p95"/>
          <p:cNvCxnSpPr/>
          <p:nvPr/>
        </p:nvCxnSpPr>
        <p:spPr>
          <a:xfrm rot="-5400000">
            <a:off x="4280700" y="3087522"/>
            <a:ext cx="474600" cy="260400"/>
          </a:xfrm>
          <a:prstGeom prst="bentConnector3">
            <a:avLst>
              <a:gd fmla="val -1291" name="adj1"/>
            </a:avLst>
          </a:prstGeom>
          <a:noFill/>
          <a:ln cap="flat" cmpd="sng" w="9525">
            <a:solidFill>
              <a:srgbClr val="25AAE2"/>
            </a:solidFill>
            <a:prstDash val="solid"/>
            <a:round/>
            <a:headEnd len="med" w="med" type="none"/>
            <a:tailEnd len="med" w="med" type="triangle"/>
          </a:ln>
        </p:spPr>
      </p:cxnSp>
      <p:cxnSp>
        <p:nvCxnSpPr>
          <p:cNvPr id="717" name="Google Shape;717;p95"/>
          <p:cNvCxnSpPr/>
          <p:nvPr/>
        </p:nvCxnSpPr>
        <p:spPr>
          <a:xfrm flipH="1" rot="5400000">
            <a:off x="4885700" y="3087284"/>
            <a:ext cx="511800" cy="260400"/>
          </a:xfrm>
          <a:prstGeom prst="bentConnector3">
            <a:avLst>
              <a:gd fmla="val -1291" name="adj1"/>
            </a:avLst>
          </a:prstGeom>
          <a:noFill/>
          <a:ln cap="flat" cmpd="sng" w="9525">
            <a:solidFill>
              <a:srgbClr val="25AAE2"/>
            </a:solidFill>
            <a:prstDash val="solid"/>
            <a:round/>
            <a:headEnd len="med" w="med" type="non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6"/>
          <p:cNvSpPr txBox="1"/>
          <p:nvPr>
            <p:ph idx="2" type="body"/>
          </p:nvPr>
        </p:nvSpPr>
        <p:spPr>
          <a:xfrm>
            <a:off x="630300" y="2022300"/>
            <a:ext cx="7883400" cy="10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The python code to conduct a Z test for population mean is </a:t>
            </a:r>
            <a:endParaRPr>
              <a:solidFill>
                <a:schemeClr val="dk1"/>
              </a:solidFill>
            </a:endParaRPr>
          </a:p>
          <a:p>
            <a:pPr indent="0" lvl="0" marL="0" rtl="0" algn="ctr">
              <a:spcBef>
                <a:spcPts val="1600"/>
              </a:spcBef>
              <a:spcAft>
                <a:spcPts val="0"/>
              </a:spcAft>
              <a:buClr>
                <a:schemeClr val="dk1"/>
              </a:buClr>
              <a:buSzPts val="1100"/>
              <a:buFont typeface="Arial"/>
              <a:buNone/>
            </a:pPr>
            <a:r>
              <a:rPr lang="en-GB">
                <a:solidFill>
                  <a:srgbClr val="25AAE2"/>
                </a:solidFill>
              </a:rPr>
              <a:t>statsmodels.stats.weightstats.ztest(sample, value, alternative)</a:t>
            </a:r>
            <a:endParaRPr>
              <a:solidFill>
                <a:srgbClr val="25AAE2"/>
              </a:solidFill>
            </a:endParaRPr>
          </a:p>
          <a:p>
            <a:pPr indent="0" lvl="0" marL="0" rtl="0" algn="ctr">
              <a:spcBef>
                <a:spcPts val="1600"/>
              </a:spcBef>
              <a:spcAft>
                <a:spcPts val="1600"/>
              </a:spcAft>
              <a:buClr>
                <a:schemeClr val="dk1"/>
              </a:buClr>
              <a:buSzPts val="1100"/>
              <a:buFont typeface="Arial"/>
              <a:buNone/>
            </a:pPr>
            <a:r>
              <a:t/>
            </a:r>
            <a:endParaRPr>
              <a:solidFill>
                <a:srgbClr val="25AAE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7"/>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rule</a:t>
            </a:r>
            <a:endParaRPr/>
          </a:p>
        </p:txBody>
      </p:sp>
      <p:graphicFrame>
        <p:nvGraphicFramePr>
          <p:cNvPr id="728" name="Google Shape;728;p97"/>
          <p:cNvGraphicFramePr/>
          <p:nvPr/>
        </p:nvGraphicFramePr>
        <p:xfrm>
          <a:off x="305375" y="1907975"/>
          <a:ext cx="3000000" cy="3000000"/>
        </p:xfrm>
        <a:graphic>
          <a:graphicData uri="http://schemas.openxmlformats.org/drawingml/2006/table">
            <a:tbl>
              <a:tblPr>
                <a:noFill/>
                <a:tableStyleId>{65965AB5-D4C1-40D1-A1C3-6FC95AC935A1}</a:tableStyleId>
              </a:tblPr>
              <a:tblGrid>
                <a:gridCol w="2079200"/>
                <a:gridCol w="988750"/>
                <a:gridCol w="2051975"/>
                <a:gridCol w="1706650"/>
                <a:gridCol w="1706650"/>
              </a:tblGrid>
              <a:tr h="640450">
                <a:tc>
                  <a:txBody>
                    <a:bodyPr/>
                    <a:lstStyle/>
                    <a:p>
                      <a:pPr indent="0" lvl="0" marL="0" rtl="0" algn="ctr">
                        <a:spcBef>
                          <a:spcPts val="0"/>
                        </a:spcBef>
                        <a:spcAft>
                          <a:spcPts val="0"/>
                        </a:spcAft>
                        <a:buNone/>
                      </a:pPr>
                      <a:r>
                        <a:t/>
                      </a:r>
                      <a:endParaRPr>
                        <a:latin typeface="Avenir"/>
                        <a:ea typeface="Avenir"/>
                        <a:cs typeface="Avenir"/>
                        <a:sym typeface="Aveni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Avenir"/>
                          <a:ea typeface="Avenir"/>
                          <a:cs typeface="Avenir"/>
                          <a:sym typeface="Avenir"/>
                        </a:rPr>
                        <a:t>H</a:t>
                      </a:r>
                      <a:r>
                        <a:rPr baseline="-25000" lang="en-GB">
                          <a:latin typeface="Avenir"/>
                          <a:ea typeface="Avenir"/>
                          <a:cs typeface="Avenir"/>
                          <a:sym typeface="Avenir"/>
                        </a:rPr>
                        <a:t>1</a:t>
                      </a:r>
                      <a:endParaRPr baseline="-25000">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Based on critical region</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Based on p-value</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GB">
                          <a:latin typeface="Avenir"/>
                          <a:ea typeface="Avenir"/>
                          <a:cs typeface="Avenir"/>
                          <a:sym typeface="Avenir"/>
                        </a:rPr>
                        <a:t>Based on confidence interval</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95700">
                <a:tc>
                  <a:txBody>
                    <a:bodyPr/>
                    <a:lstStyle/>
                    <a:p>
                      <a:pPr indent="0" lvl="0" marL="0" rtl="0" algn="ctr">
                        <a:spcBef>
                          <a:spcPts val="0"/>
                        </a:spcBef>
                        <a:spcAft>
                          <a:spcPts val="0"/>
                        </a:spcAft>
                        <a:buNone/>
                      </a:pPr>
                      <a:r>
                        <a:rPr lang="en-GB">
                          <a:latin typeface="Avenir"/>
                          <a:ea typeface="Avenir"/>
                          <a:cs typeface="Avenir"/>
                          <a:sym typeface="Avenir"/>
                        </a:rPr>
                        <a:t>For two tailed test</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µ</a:t>
                      </a:r>
                      <a:r>
                        <a:rPr lang="en-GB">
                          <a:solidFill>
                            <a:schemeClr val="dk1"/>
                          </a:solidFill>
                          <a:latin typeface="Avenir"/>
                          <a:ea typeface="Avenir"/>
                          <a:cs typeface="Avenir"/>
                          <a:sym typeface="Avenir"/>
                        </a:rPr>
                        <a:t> </a:t>
                      </a:r>
                      <a:r>
                        <a:rPr lang="en-GB">
                          <a:solidFill>
                            <a:schemeClr val="dk1"/>
                          </a:solidFill>
                          <a:latin typeface="Avenir"/>
                          <a:ea typeface="Avenir"/>
                          <a:cs typeface="Avenir"/>
                          <a:sym typeface="Avenir"/>
                        </a:rPr>
                        <a:t>≠ µ</a:t>
                      </a:r>
                      <a:r>
                        <a:rPr baseline="-25000" lang="en-GB">
                          <a:solidFill>
                            <a:schemeClr val="dk1"/>
                          </a:solidFill>
                          <a:latin typeface="Avenir"/>
                          <a:ea typeface="Avenir"/>
                          <a:cs typeface="Avenir"/>
                          <a:sym typeface="Avenir"/>
                        </a:rPr>
                        <a:t>0</a:t>
                      </a:r>
                      <a:endParaRPr sz="1200">
                        <a:solidFill>
                          <a:schemeClr val="dk1"/>
                        </a:solidFill>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Avenir"/>
                          <a:ea typeface="Avenir"/>
                          <a:cs typeface="Avenir"/>
                          <a:sym typeface="Avenir"/>
                        </a:rPr>
                        <a:t>Reject 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if |Z|&gt; Z</a:t>
                      </a:r>
                      <a:r>
                        <a:rPr baseline="-25000" lang="en-GB">
                          <a:solidFill>
                            <a:schemeClr val="dk1"/>
                          </a:solidFill>
                          <a:latin typeface="Avenir"/>
                          <a:ea typeface="Avenir"/>
                          <a:cs typeface="Avenir"/>
                          <a:sym typeface="Avenir"/>
                        </a:rPr>
                        <a:t>α/2 </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Reject 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if p-value is less than or equal to the level of significance</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rtl="0" algn="ctr">
                        <a:lnSpc>
                          <a:spcPct val="115000"/>
                        </a:lnSpc>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Reject 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if µ</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does not lie in the confidence interval</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5700">
                <a:tc>
                  <a:txBody>
                    <a:bodyPr/>
                    <a:lstStyle/>
                    <a:p>
                      <a:pPr indent="0" lvl="0" marL="0" rtl="0" algn="ctr">
                        <a:spcBef>
                          <a:spcPts val="0"/>
                        </a:spcBef>
                        <a:spcAft>
                          <a:spcPts val="0"/>
                        </a:spcAft>
                        <a:buNone/>
                      </a:pPr>
                      <a:r>
                        <a:rPr lang="en-GB">
                          <a:latin typeface="Avenir"/>
                          <a:ea typeface="Avenir"/>
                          <a:cs typeface="Avenir"/>
                          <a:sym typeface="Avenir"/>
                        </a:rPr>
                        <a:t>For left tailed test</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µ &lt; µ</a:t>
                      </a:r>
                      <a:r>
                        <a:rPr baseline="-25000" lang="en-GB">
                          <a:solidFill>
                            <a:schemeClr val="dk1"/>
                          </a:solidFill>
                          <a:latin typeface="Avenir"/>
                          <a:ea typeface="Avenir"/>
                          <a:cs typeface="Avenir"/>
                          <a:sym typeface="Avenir"/>
                        </a:rPr>
                        <a:t>0</a:t>
                      </a:r>
                      <a:endParaRPr>
                        <a:solidFill>
                          <a:schemeClr val="dk1"/>
                        </a:solidFill>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Reject 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if Z &lt; -Z</a:t>
                      </a:r>
                      <a:r>
                        <a:rPr baseline="-25000" lang="en-GB">
                          <a:solidFill>
                            <a:schemeClr val="dk1"/>
                          </a:solidFill>
                          <a:latin typeface="Avenir"/>
                          <a:ea typeface="Avenir"/>
                          <a:cs typeface="Avenir"/>
                          <a:sym typeface="Avenir"/>
                        </a:rPr>
                        <a:t>α </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709250">
                <a:tc>
                  <a:txBody>
                    <a:bodyPr/>
                    <a:lstStyle/>
                    <a:p>
                      <a:pPr indent="0" lvl="0" marL="0" rtl="0" algn="ctr">
                        <a:spcBef>
                          <a:spcPts val="0"/>
                        </a:spcBef>
                        <a:spcAft>
                          <a:spcPts val="0"/>
                        </a:spcAft>
                        <a:buNone/>
                      </a:pPr>
                      <a:r>
                        <a:rPr lang="en-GB">
                          <a:latin typeface="Avenir"/>
                          <a:ea typeface="Avenir"/>
                          <a:cs typeface="Avenir"/>
                          <a:sym typeface="Avenir"/>
                        </a:rPr>
                        <a:t>For right tailed test</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µ &gt; µ</a:t>
                      </a:r>
                      <a:r>
                        <a:rPr baseline="-25000" lang="en-GB">
                          <a:solidFill>
                            <a:schemeClr val="dk1"/>
                          </a:solidFill>
                          <a:latin typeface="Avenir"/>
                          <a:ea typeface="Avenir"/>
                          <a:cs typeface="Avenir"/>
                          <a:sym typeface="Avenir"/>
                        </a:rPr>
                        <a:t>0</a:t>
                      </a:r>
                      <a:endParaRPr>
                        <a:solidFill>
                          <a:schemeClr val="dk1"/>
                        </a:solidFill>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Reject H</a:t>
                      </a:r>
                      <a:r>
                        <a:rPr baseline="-25000" lang="en-GB">
                          <a:solidFill>
                            <a:schemeClr val="dk1"/>
                          </a:solidFill>
                          <a:latin typeface="Avenir"/>
                          <a:ea typeface="Avenir"/>
                          <a:cs typeface="Avenir"/>
                          <a:sym typeface="Avenir"/>
                        </a:rPr>
                        <a:t>0</a:t>
                      </a:r>
                      <a:r>
                        <a:rPr lang="en-GB">
                          <a:solidFill>
                            <a:schemeClr val="dk1"/>
                          </a:solidFill>
                          <a:latin typeface="Avenir"/>
                          <a:ea typeface="Avenir"/>
                          <a:cs typeface="Avenir"/>
                          <a:sym typeface="Avenir"/>
                        </a:rPr>
                        <a:t> if Z &gt; Z</a:t>
                      </a:r>
                      <a:r>
                        <a:rPr baseline="-25000" lang="en-GB">
                          <a:solidFill>
                            <a:schemeClr val="dk1"/>
                          </a:solidFill>
                          <a:latin typeface="Avenir"/>
                          <a:ea typeface="Avenir"/>
                          <a:cs typeface="Avenir"/>
                          <a:sym typeface="Avenir"/>
                        </a:rPr>
                        <a:t>α</a:t>
                      </a:r>
                      <a:endParaRPr>
                        <a:latin typeface="Avenir"/>
                        <a:ea typeface="Avenir"/>
                        <a:cs typeface="Avenir"/>
                        <a:sym typeface="Aveni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8"/>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34" name="Google Shape;734;p98"/>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A car manufacturing company claims that the mileage of their new car is 25 kmph with a standard deviation of 2.5 kmph. A random sample of 45 cars was drawn and recorded their mileage as per the standard procedure. From the sample, the mean mileage was seen to be 24 kmph. Is this evidence to claim that the mean mileage is different from 25kmph? (assume normality of data)</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rPr lang="en-GB" sz="1600">
                <a:solidFill>
                  <a:schemeClr val="dk1"/>
                </a:solidFill>
              </a:rPr>
              <a:t>Test the claim using critical region technique, p-value technique and confidence interval technique. [Use α = 0.01].</a:t>
            </a:r>
            <a:endParaRPr sz="16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9"/>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40" name="Google Shape;740;p99"/>
          <p:cNvSpPr txBox="1"/>
          <p:nvPr>
            <p:ph idx="2" type="body"/>
          </p:nvPr>
        </p:nvSpPr>
        <p:spPr>
          <a:xfrm>
            <a:off x="422025" y="1571700"/>
            <a:ext cx="8399700" cy="326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r>
              <a:rPr lang="en-GB">
                <a:solidFill>
                  <a:schemeClr val="dk1"/>
                </a:solidFill>
              </a:rPr>
              <a:t>:</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A car manufacturing company claims that the mileage of a car is 25 kmph with a standard deviation of 2.5 kmph. </a:t>
            </a:r>
            <a:br>
              <a:rPr lang="en-GB" sz="1600">
                <a:solidFill>
                  <a:schemeClr val="dk1"/>
                </a:solidFill>
              </a:rPr>
            </a:br>
            <a:r>
              <a:rPr lang="en-GB" sz="1600">
                <a:solidFill>
                  <a:schemeClr val="dk1"/>
                </a:solidFill>
              </a:rPr>
              <a:t>Thus µ = 25 kmph and σ = 2.5 kmph</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A random sample of 45 cars was drawn and recorded their mileage as per the standard procedure. From the sample, the mean mileage was seen to be 24 kmph. </a:t>
            </a:r>
            <a:br>
              <a:rPr lang="en-GB" sz="1600">
                <a:solidFill>
                  <a:schemeClr val="dk1"/>
                </a:solidFill>
              </a:rPr>
            </a:br>
            <a:r>
              <a:rPr lang="en-GB" sz="1600">
                <a:solidFill>
                  <a:schemeClr val="dk1"/>
                </a:solidFill>
              </a:rPr>
              <a:t>Thus     = 24 kmph and n = 45</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rPr lang="en-GB" sz="1600">
                <a:solidFill>
                  <a:schemeClr val="dk1"/>
                </a:solidFill>
              </a:rPr>
              <a:t>To find: Evidence to claim that the mean mileage is different from 25kmph </a:t>
            </a:r>
            <a:endParaRPr sz="1600">
              <a:solidFill>
                <a:schemeClr val="dk1"/>
              </a:solidFill>
            </a:endParaRPr>
          </a:p>
        </p:txBody>
      </p:sp>
      <p:pic>
        <p:nvPicPr>
          <p:cNvPr descr="\bar X \pm z_{\alpha/2} \frac{\sigma}{\sqrt{n}}" id="741" name="Google Shape;741;p99" title="MathEquation,#000000"/>
          <p:cNvPicPr preferRelativeResize="0"/>
          <p:nvPr/>
        </p:nvPicPr>
        <p:blipFill rotWithShape="1">
          <a:blip r:embed="rId3">
            <a:alphaModFix/>
          </a:blip>
          <a:srcRect b="37146" l="0" r="81345" t="0"/>
          <a:stretch/>
        </p:blipFill>
        <p:spPr>
          <a:xfrm>
            <a:off x="1024325" y="3696975"/>
            <a:ext cx="185550" cy="2031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0"/>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47" name="Google Shape;747;p100"/>
          <p:cNvSpPr txBox="1"/>
          <p:nvPr>
            <p:ph idx="2" type="body"/>
          </p:nvPr>
        </p:nvSpPr>
        <p:spPr>
          <a:xfrm>
            <a:off x="422025" y="1571700"/>
            <a:ext cx="8399700" cy="3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50000"/>
              </a:lnSpc>
              <a:spcBef>
                <a:spcPts val="2000"/>
              </a:spcBef>
              <a:spcAft>
                <a:spcPts val="0"/>
              </a:spcAft>
              <a:buClr>
                <a:schemeClr val="dk1"/>
              </a:buClr>
              <a:buSzPts val="1100"/>
              <a:buFont typeface="Arial"/>
              <a:buNone/>
            </a:pPr>
            <a:r>
              <a:rPr lang="en-GB" sz="1600">
                <a:solidFill>
                  <a:schemeClr val="dk1"/>
                </a:solidFill>
              </a:rPr>
              <a:t>Here X: the mileage of the new car</a:t>
            </a:r>
            <a:br>
              <a:rPr lang="en-GB" sz="1600">
                <a:solidFill>
                  <a:schemeClr val="dk1"/>
                </a:solidFill>
              </a:rPr>
            </a:br>
            <a:r>
              <a:rPr lang="en-GB" sz="1600">
                <a:solidFill>
                  <a:schemeClr val="dk1"/>
                </a:solidFill>
              </a:rPr>
              <a:t>X~N(µ,σ</a:t>
            </a:r>
            <a:r>
              <a:rPr baseline="30000" lang="en-GB" sz="1600">
                <a:solidFill>
                  <a:schemeClr val="dk1"/>
                </a:solidFill>
              </a:rPr>
              <a:t>2</a:t>
            </a:r>
            <a:r>
              <a:rPr lang="en-GB" sz="1600">
                <a:solidFill>
                  <a:schemeClr val="dk1"/>
                </a:solidFill>
              </a:rPr>
              <a:t>) </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To test, H</a:t>
            </a:r>
            <a:r>
              <a:rPr baseline="-25000" lang="en-GB" sz="1600">
                <a:solidFill>
                  <a:schemeClr val="dk1"/>
                </a:solidFill>
              </a:rPr>
              <a:t>0  </a:t>
            </a:r>
            <a:r>
              <a:rPr lang="en-GB" sz="1600">
                <a:solidFill>
                  <a:schemeClr val="dk1"/>
                </a:solidFill>
              </a:rPr>
              <a:t>: µ = 25   against   H</a:t>
            </a:r>
            <a:r>
              <a:rPr baseline="-25000" lang="en-GB" sz="1600">
                <a:solidFill>
                  <a:schemeClr val="dk1"/>
                </a:solidFill>
              </a:rPr>
              <a:t>1</a:t>
            </a:r>
            <a:r>
              <a:rPr lang="en-GB" sz="1600">
                <a:solidFill>
                  <a:schemeClr val="dk1"/>
                </a:solidFill>
              </a:rPr>
              <a:t> : µ ≠ 25</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Obtain the solution using critical region technique.</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The test statistics: </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600">
              <a:solidFill>
                <a:schemeClr val="dk1"/>
              </a:solidFill>
            </a:endParaRPr>
          </a:p>
        </p:txBody>
      </p:sp>
      <p:pic>
        <p:nvPicPr>
          <p:cNvPr descr="Z = \frac{\bar X - \mu}{\sigma/\sqrt n} \sim N(0,1)" id="748" name="Google Shape;748;p100" title="MathEquation,#000000"/>
          <p:cNvPicPr preferRelativeResize="0"/>
          <p:nvPr/>
        </p:nvPicPr>
        <p:blipFill>
          <a:blip r:embed="rId3">
            <a:alphaModFix/>
          </a:blip>
          <a:stretch>
            <a:fillRect/>
          </a:stretch>
        </p:blipFill>
        <p:spPr>
          <a:xfrm>
            <a:off x="2564925" y="4314825"/>
            <a:ext cx="1883050" cy="444875"/>
          </a:xfrm>
          <a:prstGeom prst="rect">
            <a:avLst/>
          </a:prstGeom>
          <a:noFill/>
          <a:ln>
            <a:noFill/>
          </a:ln>
        </p:spPr>
      </p:pic>
      <p:pic>
        <p:nvPicPr>
          <p:cNvPr id="749" name="Google Shape;749;p100"/>
          <p:cNvPicPr preferRelativeResize="0"/>
          <p:nvPr/>
        </p:nvPicPr>
        <p:blipFill>
          <a:blip r:embed="rId4">
            <a:alphaModFix/>
          </a:blip>
          <a:stretch>
            <a:fillRect/>
          </a:stretch>
        </p:blipFill>
        <p:spPr>
          <a:xfrm>
            <a:off x="5306375" y="2330625"/>
            <a:ext cx="3302949" cy="18496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1"/>
          <p:cNvSpPr txBox="1"/>
          <p:nvPr>
            <p:ph idx="2" type="body"/>
          </p:nvPr>
        </p:nvSpPr>
        <p:spPr>
          <a:xfrm>
            <a:off x="422025" y="1571700"/>
            <a:ext cx="8669400" cy="3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a:t>
            </a:r>
            <a:r>
              <a:rPr lang="en-GB" sz="1600">
                <a:solidFill>
                  <a:schemeClr val="dk1"/>
                </a:solidFill>
              </a:rPr>
              <a:t>he test statistics: </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Here α = 0.01, so </a:t>
            </a:r>
            <a:r>
              <a:rPr lang="en-GB" sz="1600">
                <a:solidFill>
                  <a:schemeClr val="dk1"/>
                </a:solidFill>
              </a:rPr>
              <a:t>z</a:t>
            </a:r>
            <a:r>
              <a:rPr baseline="-25000" lang="en-GB" sz="1600">
                <a:solidFill>
                  <a:schemeClr val="dk1"/>
                </a:solidFill>
              </a:rPr>
              <a:t>0.005</a:t>
            </a:r>
            <a:r>
              <a:rPr lang="en-GB" sz="1600">
                <a:solidFill>
                  <a:schemeClr val="dk1"/>
                </a:solidFill>
              </a:rPr>
              <a:t> = 2.575</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Decision: Reject H</a:t>
            </a:r>
            <a:r>
              <a:rPr baseline="-25000" lang="en-GB" sz="1600">
                <a:solidFill>
                  <a:schemeClr val="dk1"/>
                </a:solidFill>
              </a:rPr>
              <a:t>0</a:t>
            </a:r>
            <a:r>
              <a:rPr lang="en-GB" sz="1600">
                <a:solidFill>
                  <a:schemeClr val="dk1"/>
                </a:solidFill>
              </a:rPr>
              <a:t>, if |Z</a:t>
            </a:r>
            <a:r>
              <a:rPr baseline="-25000" lang="en-GB" sz="1600">
                <a:solidFill>
                  <a:schemeClr val="dk1"/>
                </a:solidFill>
              </a:rPr>
              <a:t>calc</a:t>
            </a:r>
            <a:r>
              <a:rPr lang="en-GB" sz="1600">
                <a:solidFill>
                  <a:schemeClr val="dk1"/>
                </a:solidFill>
              </a:rPr>
              <a:t>| &gt; Z</a:t>
            </a:r>
            <a:r>
              <a:rPr baseline="-25000" lang="en-GB" sz="1600">
                <a:solidFill>
                  <a:schemeClr val="dk1"/>
                </a:solidFill>
              </a:rPr>
              <a:t>α/2</a:t>
            </a:r>
            <a:r>
              <a:rPr lang="en-GB" sz="1600">
                <a:solidFill>
                  <a:schemeClr val="dk1"/>
                </a:solidFill>
              </a:rPr>
              <a:t>. Here |-2.68| &gt; 2.575.  </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Thus reject H</a:t>
            </a:r>
            <a:r>
              <a:rPr baseline="-25000" lang="en-GB" sz="1600">
                <a:solidFill>
                  <a:schemeClr val="dk1"/>
                </a:solidFill>
              </a:rPr>
              <a:t>0</a:t>
            </a:r>
            <a:r>
              <a:rPr lang="en-GB" sz="1600">
                <a:solidFill>
                  <a:schemeClr val="dk1"/>
                </a:solidFill>
              </a:rPr>
              <a:t>. </a:t>
            </a:r>
            <a:br>
              <a:rPr lang="en-GB" sz="1600">
                <a:solidFill>
                  <a:schemeClr val="dk1"/>
                </a:solidFill>
              </a:rPr>
            </a:br>
            <a:r>
              <a:rPr lang="en-GB" sz="1600">
                <a:solidFill>
                  <a:schemeClr val="dk1"/>
                </a:solidFill>
              </a:rPr>
              <a:t>Thus there is enough evidence to conclude that the mean mileage is different from 25 kmph. </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400">
              <a:solidFill>
                <a:schemeClr val="dk1"/>
              </a:solidFill>
            </a:endParaRPr>
          </a:p>
        </p:txBody>
      </p:sp>
      <p:sp>
        <p:nvSpPr>
          <p:cNvPr id="755" name="Google Shape;755;p101"/>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pic>
        <p:nvPicPr>
          <p:cNvPr id="756" name="Google Shape;756;p101"/>
          <p:cNvPicPr preferRelativeResize="0"/>
          <p:nvPr/>
        </p:nvPicPr>
        <p:blipFill>
          <a:blip r:embed="rId3">
            <a:alphaModFix/>
          </a:blip>
          <a:stretch>
            <a:fillRect/>
          </a:stretch>
        </p:blipFill>
        <p:spPr>
          <a:xfrm>
            <a:off x="5841050" y="2010375"/>
            <a:ext cx="3302949" cy="1849650"/>
          </a:xfrm>
          <a:prstGeom prst="rect">
            <a:avLst/>
          </a:prstGeom>
          <a:noFill/>
          <a:ln>
            <a:noFill/>
          </a:ln>
        </p:spPr>
      </p:pic>
      <p:sp>
        <p:nvSpPr>
          <p:cNvPr id="757" name="Google Shape;757;p101"/>
          <p:cNvSpPr txBox="1"/>
          <p:nvPr/>
        </p:nvSpPr>
        <p:spPr>
          <a:xfrm>
            <a:off x="6821675" y="3432950"/>
            <a:ext cx="5250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Avenir"/>
                <a:ea typeface="Avenir"/>
                <a:cs typeface="Avenir"/>
                <a:sym typeface="Avenir"/>
              </a:rPr>
              <a:t>-2.575</a:t>
            </a:r>
            <a:endParaRPr sz="200">
              <a:latin typeface="Avenir"/>
              <a:ea typeface="Avenir"/>
              <a:cs typeface="Avenir"/>
              <a:sym typeface="Avenir"/>
            </a:endParaRPr>
          </a:p>
        </p:txBody>
      </p:sp>
      <p:sp>
        <p:nvSpPr>
          <p:cNvPr id="758" name="Google Shape;758;p101"/>
          <p:cNvSpPr txBox="1"/>
          <p:nvPr/>
        </p:nvSpPr>
        <p:spPr>
          <a:xfrm>
            <a:off x="7724975" y="3432950"/>
            <a:ext cx="6342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Avenir"/>
                <a:ea typeface="Avenir"/>
                <a:cs typeface="Avenir"/>
                <a:sym typeface="Avenir"/>
              </a:rPr>
              <a:t>2</a:t>
            </a:r>
            <a:r>
              <a:rPr lang="en-GB" sz="900">
                <a:latin typeface="Avenir"/>
                <a:ea typeface="Avenir"/>
                <a:cs typeface="Avenir"/>
                <a:sym typeface="Avenir"/>
              </a:rPr>
              <a:t>.575</a:t>
            </a:r>
            <a:endParaRPr sz="200">
              <a:latin typeface="Avenir"/>
              <a:ea typeface="Avenir"/>
              <a:cs typeface="Avenir"/>
              <a:sym typeface="Avenir"/>
            </a:endParaRPr>
          </a:p>
        </p:txBody>
      </p:sp>
      <p:pic>
        <p:nvPicPr>
          <p:cNvPr descr="Z_{calc} = \frac{\bar X - \mu}{\sigma/ \sqrt{n}} =  \frac{24 - 25}{2.5/ \sqrt{45}} = -2.68" id="759" name="Google Shape;759;p101" title="MathEquation,#000000"/>
          <p:cNvPicPr preferRelativeResize="0"/>
          <p:nvPr/>
        </p:nvPicPr>
        <p:blipFill>
          <a:blip r:embed="rId4">
            <a:alphaModFix/>
          </a:blip>
          <a:stretch>
            <a:fillRect/>
          </a:stretch>
        </p:blipFill>
        <p:spPr>
          <a:xfrm>
            <a:off x="2267600" y="2439038"/>
            <a:ext cx="3441290" cy="5334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2"/>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65" name="Google Shape;765;p102"/>
          <p:cNvSpPr txBox="1"/>
          <p:nvPr>
            <p:ph idx="2" type="body"/>
          </p:nvPr>
        </p:nvSpPr>
        <p:spPr>
          <a:xfrm>
            <a:off x="422025" y="1571700"/>
            <a:ext cx="8669400" cy="3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Let us obtain the decision using the p-value method.</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t/>
            </a:r>
            <a:endParaRPr sz="1600">
              <a:solidFill>
                <a:schemeClr val="dk1"/>
              </a:solidFill>
            </a:endParaRPr>
          </a:p>
          <a:p>
            <a:pPr indent="-1170000" lvl="0" marL="1170000" rtl="0" algn="l">
              <a:lnSpc>
                <a:spcPct val="150000"/>
              </a:lnSpc>
              <a:spcBef>
                <a:spcPts val="2000"/>
              </a:spcBef>
              <a:spcAft>
                <a:spcPts val="0"/>
              </a:spcAft>
              <a:buClr>
                <a:schemeClr val="dk1"/>
              </a:buClr>
              <a:buSzPts val="1100"/>
              <a:buFont typeface="Arial"/>
              <a:buNone/>
            </a:pPr>
            <a:r>
              <a:rPr lang="en-GB" sz="1400">
                <a:solidFill>
                  <a:schemeClr val="dk1"/>
                </a:solidFill>
              </a:rPr>
              <a:t>The p-value = 2 .P(|Z| &gt; |Z</a:t>
            </a:r>
            <a:r>
              <a:rPr baseline="-25000" lang="en-GB" sz="1400">
                <a:solidFill>
                  <a:schemeClr val="dk1"/>
                </a:solidFill>
              </a:rPr>
              <a:t>calc</a:t>
            </a:r>
            <a:r>
              <a:rPr lang="en-GB" sz="1400">
                <a:solidFill>
                  <a:schemeClr val="dk1"/>
                </a:solidFill>
              </a:rPr>
              <a:t>|, under H</a:t>
            </a:r>
            <a:r>
              <a:rPr baseline="-25000" lang="en-GB" sz="1400">
                <a:solidFill>
                  <a:schemeClr val="dk1"/>
                </a:solidFill>
              </a:rPr>
              <a:t>0</a:t>
            </a:r>
            <a:r>
              <a:rPr lang="en-GB" sz="1400">
                <a:solidFill>
                  <a:schemeClr val="dk1"/>
                </a:solidFill>
              </a:rPr>
              <a:t>)</a:t>
            </a:r>
            <a:br>
              <a:rPr lang="en-GB" sz="1400">
                <a:solidFill>
                  <a:schemeClr val="dk1"/>
                </a:solidFill>
              </a:rPr>
            </a:br>
            <a:r>
              <a:rPr lang="en-GB" sz="1400">
                <a:solidFill>
                  <a:schemeClr val="dk1"/>
                </a:solidFill>
              </a:rPr>
              <a:t>= 2 .P(|Z| &gt; 2.68, µ = 25)   … (due to symmetricity)</a:t>
            </a:r>
            <a:br>
              <a:rPr lang="en-GB" sz="1400">
                <a:solidFill>
                  <a:schemeClr val="dk1"/>
                </a:solidFill>
              </a:rPr>
            </a:br>
            <a:r>
              <a:rPr lang="en-GB" sz="1400">
                <a:solidFill>
                  <a:schemeClr val="dk1"/>
                </a:solidFill>
              </a:rPr>
              <a:t>= 0.0074</a:t>
            </a:r>
            <a:endParaRPr sz="1400">
              <a:solidFill>
                <a:schemeClr val="dk1"/>
              </a:solidFill>
            </a:endParaRPr>
          </a:p>
          <a:p>
            <a:pPr indent="0" lvl="0" marL="0" rtl="0" algn="l">
              <a:lnSpc>
                <a:spcPct val="150000"/>
              </a:lnSpc>
              <a:spcBef>
                <a:spcPts val="1500"/>
              </a:spcBef>
              <a:spcAft>
                <a:spcPts val="0"/>
              </a:spcAft>
              <a:buClr>
                <a:schemeClr val="dk1"/>
              </a:buClr>
              <a:buSzPts val="1100"/>
              <a:buFont typeface="Arial"/>
              <a:buNone/>
            </a:pPr>
            <a:r>
              <a:rPr lang="en-GB" sz="1600">
                <a:solidFill>
                  <a:schemeClr val="dk1"/>
                </a:solidFill>
              </a:rPr>
              <a:t>Since p-value &lt; 0.01, we reject H</a:t>
            </a:r>
            <a:r>
              <a:rPr baseline="-25000" lang="en-GB" sz="1600">
                <a:solidFill>
                  <a:schemeClr val="dk1"/>
                </a:solidFill>
              </a:rPr>
              <a:t>0</a:t>
            </a:r>
            <a:r>
              <a:rPr lang="en-GB" sz="1600">
                <a:solidFill>
                  <a:schemeClr val="dk1"/>
                </a:solidFill>
              </a:rPr>
              <a:t>.</a:t>
            </a:r>
            <a:br>
              <a:rPr lang="en-GB" sz="1600">
                <a:solidFill>
                  <a:schemeClr val="dk1"/>
                </a:solidFill>
              </a:rPr>
            </a:br>
            <a:r>
              <a:rPr lang="en-GB" sz="1600">
                <a:solidFill>
                  <a:schemeClr val="dk1"/>
                </a:solidFill>
              </a:rPr>
              <a:t>Thus there is enough evidence to conclude that the mean mileage is different from 25 kmph.</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400">
              <a:solidFill>
                <a:schemeClr val="dk1"/>
              </a:solidFill>
            </a:endParaRPr>
          </a:p>
        </p:txBody>
      </p:sp>
      <p:pic>
        <p:nvPicPr>
          <p:cNvPr id="766" name="Google Shape;766;p102"/>
          <p:cNvPicPr preferRelativeResize="0"/>
          <p:nvPr/>
        </p:nvPicPr>
        <p:blipFill rotWithShape="1">
          <a:blip r:embed="rId3">
            <a:alphaModFix/>
          </a:blip>
          <a:srcRect b="10514" l="0" r="0" t="0"/>
          <a:stretch/>
        </p:blipFill>
        <p:spPr>
          <a:xfrm>
            <a:off x="6035900" y="2554025"/>
            <a:ext cx="3055525" cy="1696650"/>
          </a:xfrm>
          <a:prstGeom prst="rect">
            <a:avLst/>
          </a:prstGeom>
          <a:noFill/>
          <a:ln>
            <a:noFill/>
          </a:ln>
        </p:spPr>
      </p:pic>
      <p:pic>
        <p:nvPicPr>
          <p:cNvPr descr="Z_{calc} = -2.68" id="767" name="Google Shape;767;p102" title="MathEquation,#000000"/>
          <p:cNvPicPr preferRelativeResize="0"/>
          <p:nvPr/>
        </p:nvPicPr>
        <p:blipFill>
          <a:blip r:embed="rId4">
            <a:alphaModFix/>
          </a:blip>
          <a:stretch>
            <a:fillRect/>
          </a:stretch>
        </p:blipFill>
        <p:spPr>
          <a:xfrm>
            <a:off x="1797982" y="2647375"/>
            <a:ext cx="1329496" cy="231000"/>
          </a:xfrm>
          <a:prstGeom prst="rect">
            <a:avLst/>
          </a:prstGeom>
          <a:noFill/>
          <a:ln>
            <a:noFill/>
          </a:ln>
        </p:spPr>
      </p:pic>
      <p:sp>
        <p:nvSpPr>
          <p:cNvPr id="768" name="Google Shape;768;p102"/>
          <p:cNvSpPr txBox="1"/>
          <p:nvPr/>
        </p:nvSpPr>
        <p:spPr>
          <a:xfrm>
            <a:off x="7758225" y="3863525"/>
            <a:ext cx="504000" cy="283200"/>
          </a:xfrm>
          <a:prstGeom prst="rect">
            <a:avLst/>
          </a:prstGeom>
          <a:noFill/>
          <a:ln>
            <a:noFill/>
          </a:ln>
        </p:spPr>
        <p:txBody>
          <a:bodyPr anchorCtr="0" anchor="t" bIns="91425" lIns="91425" spcFirstLastPara="1" rIns="91425" wrap="square" tIns="91425">
            <a:noAutofit/>
          </a:bodyPr>
          <a:lstStyle/>
          <a:p>
            <a:pPr indent="-1170000" lvl="0" marL="1170000" rtl="0" algn="l">
              <a:spcBef>
                <a:spcPts val="0"/>
              </a:spcBef>
              <a:spcAft>
                <a:spcPts val="2000"/>
              </a:spcAft>
              <a:buClr>
                <a:schemeClr val="dk1"/>
              </a:buClr>
              <a:buSzPts val="1100"/>
              <a:buFont typeface="Arial"/>
              <a:buNone/>
            </a:pPr>
            <a:r>
              <a:rPr lang="en-GB" sz="1200">
                <a:solidFill>
                  <a:schemeClr val="dk1"/>
                </a:solidFill>
                <a:latin typeface="Avenir"/>
                <a:ea typeface="Avenir"/>
                <a:cs typeface="Avenir"/>
                <a:sym typeface="Avenir"/>
              </a:rPr>
              <a:t>2.68</a:t>
            </a:r>
            <a:endParaRPr sz="1200">
              <a:latin typeface="Avenir"/>
              <a:ea typeface="Avenir"/>
              <a:cs typeface="Avenir"/>
              <a:sym typeface="Aveni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3"/>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74" name="Google Shape;774;p103"/>
          <p:cNvSpPr txBox="1"/>
          <p:nvPr>
            <p:ph idx="2" type="body"/>
          </p:nvPr>
        </p:nvSpPr>
        <p:spPr>
          <a:xfrm>
            <a:off x="422025" y="1571700"/>
            <a:ext cx="8669400" cy="3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Solution using</a:t>
            </a:r>
            <a:r>
              <a:rPr lang="en-GB" sz="1600">
                <a:solidFill>
                  <a:schemeClr val="dk1"/>
                </a:solidFill>
              </a:rPr>
              <a:t> confidence interval method.</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The confidence interval is given by </a:t>
            </a:r>
            <a:endParaRPr sz="1600">
              <a:solidFill>
                <a:schemeClr val="dk1"/>
              </a:solidFill>
            </a:endParaRPr>
          </a:p>
          <a:p>
            <a:pPr indent="0" lvl="0" marL="0" rtl="0" algn="l">
              <a:lnSpc>
                <a:spcPct val="200000"/>
              </a:lnSpc>
              <a:spcBef>
                <a:spcPts val="2000"/>
              </a:spcBef>
              <a:spcAft>
                <a:spcPts val="0"/>
              </a:spcAft>
              <a:buClr>
                <a:schemeClr val="dk1"/>
              </a:buClr>
              <a:buSzPts val="1100"/>
              <a:buFont typeface="Arial"/>
              <a:buNone/>
            </a:pPr>
            <a:r>
              <a:rPr lang="en-GB" sz="1600">
                <a:solidFill>
                  <a:schemeClr val="dk1"/>
                </a:solidFill>
              </a:rPr>
              <a:t>The CI = </a:t>
            </a:r>
            <a:r>
              <a:rPr lang="en-GB">
                <a:solidFill>
                  <a:schemeClr val="dk1"/>
                </a:solidFill>
              </a:rPr>
              <a:t>(                                  ) </a:t>
            </a:r>
            <a:r>
              <a:rPr lang="en-GB" sz="1600">
                <a:solidFill>
                  <a:schemeClr val="dk1"/>
                </a:solidFill>
              </a:rPr>
              <a:t>= </a:t>
            </a:r>
            <a:r>
              <a:rPr lang="en-GB">
                <a:solidFill>
                  <a:schemeClr val="dk1"/>
                </a:solidFill>
              </a:rPr>
              <a:t>(                                    ) </a:t>
            </a:r>
            <a:endParaRPr>
              <a:solidFill>
                <a:schemeClr val="dk1"/>
              </a:solidFill>
            </a:endParaRPr>
          </a:p>
          <a:p>
            <a:pPr indent="0" lvl="0" marL="0" rtl="0" algn="l">
              <a:lnSpc>
                <a:spcPct val="150000"/>
              </a:lnSpc>
              <a:spcBef>
                <a:spcPts val="4000"/>
              </a:spcBef>
              <a:spcAft>
                <a:spcPts val="0"/>
              </a:spcAft>
              <a:buClr>
                <a:schemeClr val="dk1"/>
              </a:buClr>
              <a:buSzPts val="1100"/>
              <a:buFont typeface="Arial"/>
              <a:buNone/>
            </a:pPr>
            <a:r>
              <a:rPr lang="en-GB" sz="1600">
                <a:solidFill>
                  <a:schemeClr val="dk1"/>
                </a:solidFill>
              </a:rPr>
              <a:t>Since µ</a:t>
            </a:r>
            <a:r>
              <a:rPr baseline="-25000" lang="en-GB" sz="1600">
                <a:solidFill>
                  <a:schemeClr val="dk1"/>
                </a:solidFill>
              </a:rPr>
              <a:t>0</a:t>
            </a:r>
            <a:r>
              <a:rPr lang="en-GB" sz="1600">
                <a:solidFill>
                  <a:schemeClr val="dk1"/>
                </a:solidFill>
              </a:rPr>
              <a:t> = 25, does not lie in (23.05, 24.95), we reject H</a:t>
            </a:r>
            <a:r>
              <a:rPr baseline="-25000" lang="en-GB" sz="1600">
                <a:solidFill>
                  <a:schemeClr val="dk1"/>
                </a:solidFill>
              </a:rPr>
              <a:t>0</a:t>
            </a:r>
            <a:r>
              <a:rPr lang="en-GB" sz="1600">
                <a:solidFill>
                  <a:schemeClr val="dk1"/>
                </a:solidFill>
              </a:rPr>
              <a:t>.</a:t>
            </a:r>
            <a:br>
              <a:rPr lang="en-GB" sz="1600">
                <a:solidFill>
                  <a:schemeClr val="dk1"/>
                </a:solidFill>
              </a:rPr>
            </a:br>
            <a:r>
              <a:rPr lang="en-GB" sz="1600">
                <a:solidFill>
                  <a:schemeClr val="dk1"/>
                </a:solidFill>
              </a:rPr>
              <a:t>Thus there is enough evidence to conclude that the mean mileage is different from 25 kmph.</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400">
              <a:solidFill>
                <a:schemeClr val="dk1"/>
              </a:solidFill>
            </a:endParaRPr>
          </a:p>
        </p:txBody>
      </p:sp>
      <p:pic>
        <p:nvPicPr>
          <p:cNvPr descr="\bar X \pm z_{\alpha/2} \frac{\sigma}{\sqrt{n}}" id="775" name="Google Shape;775;p103" title="MathEquation,#000000"/>
          <p:cNvPicPr preferRelativeResize="0"/>
          <p:nvPr/>
        </p:nvPicPr>
        <p:blipFill>
          <a:blip r:embed="rId3">
            <a:alphaModFix/>
          </a:blip>
          <a:stretch>
            <a:fillRect/>
          </a:stretch>
        </p:blipFill>
        <p:spPr>
          <a:xfrm>
            <a:off x="3793800" y="2698075"/>
            <a:ext cx="994674" cy="323275"/>
          </a:xfrm>
          <a:prstGeom prst="rect">
            <a:avLst/>
          </a:prstGeom>
          <a:noFill/>
          <a:ln>
            <a:noFill/>
          </a:ln>
        </p:spPr>
      </p:pic>
      <p:pic>
        <p:nvPicPr>
          <p:cNvPr descr="\bar X - z_{\alpha/2} \frac{\sigma}{\sqrt{n}}, \bar X + z_{\alpha/2} \frac{\sigma}{\sqrt{n}}" id="776" name="Google Shape;776;p103" title="MathEquation,#000000"/>
          <p:cNvPicPr preferRelativeResize="0"/>
          <p:nvPr/>
        </p:nvPicPr>
        <p:blipFill>
          <a:blip r:embed="rId4">
            <a:alphaModFix/>
          </a:blip>
          <a:stretch>
            <a:fillRect/>
          </a:stretch>
        </p:blipFill>
        <p:spPr>
          <a:xfrm>
            <a:off x="1480250" y="3200250"/>
            <a:ext cx="2032000" cy="317500"/>
          </a:xfrm>
          <a:prstGeom prst="rect">
            <a:avLst/>
          </a:prstGeom>
          <a:noFill/>
          <a:ln>
            <a:noFill/>
          </a:ln>
        </p:spPr>
      </p:pic>
      <p:pic>
        <p:nvPicPr>
          <p:cNvPr descr="24 - 2.575 \frac{2.5}{\sqrt{45}}, 24 + 2.575 \frac{2.5}{\sqrt{45}}" id="777" name="Google Shape;777;p103" title="MathEquation,#000000"/>
          <p:cNvPicPr preferRelativeResize="0"/>
          <p:nvPr/>
        </p:nvPicPr>
        <p:blipFill>
          <a:blip r:embed="rId5">
            <a:alphaModFix/>
          </a:blip>
          <a:stretch>
            <a:fillRect/>
          </a:stretch>
        </p:blipFill>
        <p:spPr>
          <a:xfrm>
            <a:off x="3955000" y="3200238"/>
            <a:ext cx="2247788" cy="317500"/>
          </a:xfrm>
          <a:prstGeom prst="rect">
            <a:avLst/>
          </a:prstGeom>
          <a:noFill/>
          <a:ln>
            <a:noFill/>
          </a:ln>
        </p:spPr>
      </p:pic>
      <p:sp>
        <p:nvSpPr>
          <p:cNvPr id="778" name="Google Shape;778;p103"/>
          <p:cNvSpPr txBox="1"/>
          <p:nvPr/>
        </p:nvSpPr>
        <p:spPr>
          <a:xfrm>
            <a:off x="3585725" y="3588200"/>
            <a:ext cx="3063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Avenir"/>
                <a:ea typeface="Avenir"/>
                <a:cs typeface="Avenir"/>
                <a:sym typeface="Avenir"/>
              </a:rPr>
              <a:t>=</a:t>
            </a:r>
            <a:endParaRPr sz="1600">
              <a:latin typeface="Avenir"/>
              <a:ea typeface="Avenir"/>
              <a:cs typeface="Avenir"/>
              <a:sym typeface="Avenir"/>
            </a:endParaRPr>
          </a:p>
        </p:txBody>
      </p:sp>
      <p:pic>
        <p:nvPicPr>
          <p:cNvPr descr="(23.05, 24.95)" id="779" name="Google Shape;779;p103" title="MathEquation,#000000"/>
          <p:cNvPicPr preferRelativeResize="0"/>
          <p:nvPr/>
        </p:nvPicPr>
        <p:blipFill>
          <a:blip r:embed="rId6">
            <a:alphaModFix/>
          </a:blip>
          <a:stretch>
            <a:fillRect/>
          </a:stretch>
        </p:blipFill>
        <p:spPr>
          <a:xfrm>
            <a:off x="3892023" y="3696625"/>
            <a:ext cx="1208324" cy="25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22025" y="445025"/>
            <a:ext cx="67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Point estimation</a:t>
            </a:r>
            <a:endParaRPr/>
          </a:p>
        </p:txBody>
      </p:sp>
      <p:sp>
        <p:nvSpPr>
          <p:cNvPr id="161" name="Google Shape;161;p23"/>
          <p:cNvSpPr txBox="1"/>
          <p:nvPr>
            <p:ph idx="2" type="body"/>
          </p:nvPr>
        </p:nvSpPr>
        <p:spPr>
          <a:xfrm>
            <a:off x="422025" y="1571700"/>
            <a:ext cx="83802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chemeClr val="dk1"/>
                </a:solidFill>
              </a:rPr>
              <a:t>Is this scenario feasible? Is it possible to collect data of every 27-year-old person?</a:t>
            </a:r>
            <a:endParaRPr>
              <a:solidFill>
                <a:schemeClr val="dk1"/>
              </a:solidFill>
            </a:endParaRPr>
          </a:p>
          <a:p>
            <a:pPr indent="-330200" lvl="0" marL="457200" rtl="0" algn="l">
              <a:lnSpc>
                <a:spcPct val="100000"/>
              </a:lnSpc>
              <a:spcBef>
                <a:spcPts val="5000"/>
              </a:spcBef>
              <a:spcAft>
                <a:spcPts val="0"/>
              </a:spcAft>
              <a:buClr>
                <a:schemeClr val="dk1"/>
              </a:buClr>
              <a:buSzPts val="1600"/>
              <a:buChar char="●"/>
            </a:pPr>
            <a:r>
              <a:rPr lang="en-GB">
                <a:solidFill>
                  <a:schemeClr val="dk1"/>
                </a:solidFill>
              </a:rPr>
              <a:t>To do so, draw a sample of size n and compute the mean.</a:t>
            </a:r>
            <a:endParaRPr>
              <a:solidFill>
                <a:schemeClr val="dk1"/>
              </a:solidFill>
            </a:endParaRPr>
          </a:p>
          <a:p>
            <a:pPr indent="-330200" lvl="0" marL="457200" rtl="0" algn="l">
              <a:lnSpc>
                <a:spcPct val="100000"/>
              </a:lnSpc>
              <a:spcBef>
                <a:spcPts val="3000"/>
              </a:spcBef>
              <a:spcAft>
                <a:spcPts val="3000"/>
              </a:spcAft>
              <a:buClr>
                <a:schemeClr val="dk1"/>
              </a:buClr>
              <a:buSzPts val="1600"/>
              <a:buChar char="●"/>
            </a:pPr>
            <a:r>
              <a:rPr lang="en-GB">
                <a:solidFill>
                  <a:schemeClr val="dk1"/>
                </a:solidFill>
              </a:rPr>
              <a:t>This sample mean is the point estimate of the population mean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4"/>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85" name="Google Shape;785;p104"/>
          <p:cNvSpPr txBox="1"/>
          <p:nvPr>
            <p:ph idx="2" type="body"/>
          </p:nvPr>
        </p:nvSpPr>
        <p:spPr>
          <a:xfrm>
            <a:off x="422025" y="1571700"/>
            <a:ext cx="5128800" cy="3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a:t>
            </a:r>
            <a:r>
              <a:rPr lang="en-GB">
                <a:solidFill>
                  <a:schemeClr val="dk1"/>
                </a:solidFill>
              </a:rPr>
              <a:t>olution:</a:t>
            </a:r>
            <a:r>
              <a:rPr lang="en-GB">
                <a:solidFill>
                  <a:schemeClr val="dk1"/>
                </a:solidFill>
              </a:rPr>
              <a:t> </a:t>
            </a:r>
            <a:r>
              <a:rPr lang="en-GB" sz="1500">
                <a:solidFill>
                  <a:schemeClr val="dk1"/>
                </a:solidFill>
              </a:rPr>
              <a:t>Calculate Z</a:t>
            </a:r>
            <a:r>
              <a:rPr baseline="-25000" lang="en-GB" sz="1500">
                <a:solidFill>
                  <a:schemeClr val="dk1"/>
                </a:solidFill>
              </a:rPr>
              <a:t>calc</a:t>
            </a:r>
            <a:endParaRPr sz="1600">
              <a:solidFill>
                <a:schemeClr val="dk1"/>
              </a:solidFill>
            </a:endParaRPr>
          </a:p>
        </p:txBody>
      </p:sp>
      <p:pic>
        <p:nvPicPr>
          <p:cNvPr id="786" name="Google Shape;786;p104"/>
          <p:cNvPicPr preferRelativeResize="0"/>
          <p:nvPr/>
        </p:nvPicPr>
        <p:blipFill rotWithShape="1">
          <a:blip r:embed="rId3">
            <a:alphaModFix/>
          </a:blip>
          <a:srcRect b="0" l="0" r="32578" t="0"/>
          <a:stretch/>
        </p:blipFill>
        <p:spPr>
          <a:xfrm>
            <a:off x="1934488" y="2082750"/>
            <a:ext cx="5554276" cy="2136775"/>
          </a:xfrm>
          <a:prstGeom prst="rect">
            <a:avLst/>
          </a:prstGeom>
          <a:noFill/>
          <a:ln cap="flat" cmpd="sng" w="9525">
            <a:solidFill>
              <a:srgbClr val="000000"/>
            </a:solidFill>
            <a:prstDash val="solid"/>
            <a:round/>
            <a:headEnd len="sm" w="sm" type="none"/>
            <a:tailEnd len="sm" w="sm" type="none"/>
          </a:ln>
        </p:spPr>
      </p:pic>
      <p:sp>
        <p:nvSpPr>
          <p:cNvPr id="787" name="Google Shape;787;p104"/>
          <p:cNvSpPr txBox="1"/>
          <p:nvPr>
            <p:ph idx="2" type="body"/>
          </p:nvPr>
        </p:nvSpPr>
        <p:spPr>
          <a:xfrm>
            <a:off x="422025" y="4314900"/>
            <a:ext cx="5128800" cy="39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chemeClr val="dk1"/>
                </a:solidFill>
              </a:rPr>
              <a:t>Reject H</a:t>
            </a:r>
            <a:r>
              <a:rPr baseline="-25000" lang="en-GB" sz="1600">
                <a:solidFill>
                  <a:schemeClr val="dk1"/>
                </a:solidFill>
              </a:rPr>
              <a:t>0</a:t>
            </a:r>
            <a:r>
              <a:rPr lang="en-GB" sz="1600">
                <a:solidFill>
                  <a:schemeClr val="dk1"/>
                </a:solidFill>
              </a:rPr>
              <a:t>, as </a:t>
            </a:r>
            <a:r>
              <a:rPr lang="en-GB" sz="1600">
                <a:solidFill>
                  <a:schemeClr val="dk1"/>
                </a:solidFill>
              </a:rPr>
              <a:t>|Z</a:t>
            </a:r>
            <a:r>
              <a:rPr baseline="-25000" lang="en-GB" sz="1600">
                <a:solidFill>
                  <a:schemeClr val="dk1"/>
                </a:solidFill>
              </a:rPr>
              <a:t>calc</a:t>
            </a:r>
            <a:r>
              <a:rPr lang="en-GB" sz="1600">
                <a:solidFill>
                  <a:schemeClr val="dk1"/>
                </a:solidFill>
              </a:rPr>
              <a:t>| &gt; Z</a:t>
            </a:r>
            <a:r>
              <a:rPr baseline="-25000" lang="en-GB" sz="1600">
                <a:solidFill>
                  <a:schemeClr val="dk1"/>
                </a:solidFill>
              </a:rPr>
              <a:t>α/2</a:t>
            </a:r>
            <a:r>
              <a:rPr lang="en-GB" sz="1600">
                <a:solidFill>
                  <a:schemeClr val="dk1"/>
                </a:solidFill>
              </a:rPr>
              <a:t>. Here |-2.68| &gt; 2.575</a:t>
            </a:r>
            <a:endParaRPr sz="160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5"/>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793" name="Google Shape;793;p105"/>
          <p:cNvSpPr txBox="1"/>
          <p:nvPr>
            <p:ph idx="2" type="body"/>
          </p:nvPr>
        </p:nvSpPr>
        <p:spPr>
          <a:xfrm>
            <a:off x="422025" y="15717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solution: </a:t>
            </a:r>
            <a:r>
              <a:rPr lang="en-GB" sz="1500">
                <a:solidFill>
                  <a:schemeClr val="dk1"/>
                </a:solidFill>
              </a:rPr>
              <a:t>Calculate </a:t>
            </a:r>
            <a:r>
              <a:rPr lang="en-GB" sz="1600">
                <a:solidFill>
                  <a:schemeClr val="dk1"/>
                </a:solidFill>
              </a:rPr>
              <a:t>p-value</a:t>
            </a:r>
            <a:endParaRPr sz="1600">
              <a:solidFill>
                <a:schemeClr val="dk1"/>
              </a:solidFill>
            </a:endParaRPr>
          </a:p>
        </p:txBody>
      </p:sp>
      <p:pic>
        <p:nvPicPr>
          <p:cNvPr id="794" name="Google Shape;794;p105"/>
          <p:cNvPicPr preferRelativeResize="0"/>
          <p:nvPr/>
        </p:nvPicPr>
        <p:blipFill rotWithShape="1">
          <a:blip r:embed="rId3">
            <a:alphaModFix/>
          </a:blip>
          <a:srcRect b="0" l="0" r="51049" t="0"/>
          <a:stretch/>
        </p:blipFill>
        <p:spPr>
          <a:xfrm>
            <a:off x="2332438" y="2380250"/>
            <a:ext cx="4326724" cy="1455525"/>
          </a:xfrm>
          <a:prstGeom prst="rect">
            <a:avLst/>
          </a:prstGeom>
          <a:noFill/>
          <a:ln cap="flat" cmpd="sng" w="9525">
            <a:solidFill>
              <a:srgbClr val="000000"/>
            </a:solidFill>
            <a:prstDash val="solid"/>
            <a:round/>
            <a:headEnd len="sm" w="sm" type="none"/>
            <a:tailEnd len="sm" w="sm" type="none"/>
          </a:ln>
        </p:spPr>
      </p:pic>
      <p:sp>
        <p:nvSpPr>
          <p:cNvPr id="795" name="Google Shape;795;p105"/>
          <p:cNvSpPr txBox="1"/>
          <p:nvPr>
            <p:ph idx="2" type="body"/>
          </p:nvPr>
        </p:nvSpPr>
        <p:spPr>
          <a:xfrm>
            <a:off x="422025" y="41625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chemeClr val="dk1"/>
                </a:solidFill>
              </a:rPr>
              <a:t>Since p-value &lt; 0.01, we reject H</a:t>
            </a:r>
            <a:r>
              <a:rPr baseline="-25000" lang="en-GB" sz="1600">
                <a:solidFill>
                  <a:schemeClr val="dk1"/>
                </a:solidFill>
              </a:rPr>
              <a:t>0</a:t>
            </a:r>
            <a:r>
              <a:rPr lang="en-GB" sz="1600">
                <a:solidFill>
                  <a:schemeClr val="dk1"/>
                </a:solidFill>
              </a:rPr>
              <a:t>.</a:t>
            </a:r>
            <a:endParaRPr sz="1600">
              <a:solidFill>
                <a:schemeClr val="dk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06"/>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Two tailed test</a:t>
            </a:r>
            <a:endParaRPr/>
          </a:p>
        </p:txBody>
      </p:sp>
      <p:sp>
        <p:nvSpPr>
          <p:cNvPr id="801" name="Google Shape;801;p106"/>
          <p:cNvSpPr txBox="1"/>
          <p:nvPr>
            <p:ph idx="2" type="body"/>
          </p:nvPr>
        </p:nvSpPr>
        <p:spPr>
          <a:xfrm>
            <a:off x="422025" y="15717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solution: </a:t>
            </a:r>
            <a:r>
              <a:rPr lang="en-GB" sz="1500">
                <a:solidFill>
                  <a:schemeClr val="dk1"/>
                </a:solidFill>
              </a:rPr>
              <a:t>Calculate </a:t>
            </a:r>
            <a:r>
              <a:rPr lang="en-GB" sz="1600">
                <a:solidFill>
                  <a:schemeClr val="dk1"/>
                </a:solidFill>
              </a:rPr>
              <a:t>99% confidence interval</a:t>
            </a:r>
            <a:endParaRPr sz="1600">
              <a:solidFill>
                <a:schemeClr val="dk1"/>
              </a:solidFill>
            </a:endParaRPr>
          </a:p>
        </p:txBody>
      </p:sp>
      <p:sp>
        <p:nvSpPr>
          <p:cNvPr id="802" name="Google Shape;802;p106"/>
          <p:cNvSpPr txBox="1"/>
          <p:nvPr>
            <p:ph idx="2" type="body"/>
          </p:nvPr>
        </p:nvSpPr>
        <p:spPr>
          <a:xfrm>
            <a:off x="422025" y="3857700"/>
            <a:ext cx="73575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chemeClr val="dk1"/>
                </a:solidFill>
              </a:rPr>
              <a:t>Since </a:t>
            </a:r>
            <a:r>
              <a:rPr lang="en-GB" sz="1600">
                <a:solidFill>
                  <a:schemeClr val="dk1"/>
                </a:solidFill>
              </a:rPr>
              <a:t>µ</a:t>
            </a:r>
            <a:r>
              <a:rPr baseline="-25000" lang="en-GB" sz="1600">
                <a:solidFill>
                  <a:schemeClr val="dk1"/>
                </a:solidFill>
              </a:rPr>
              <a:t>0</a:t>
            </a:r>
            <a:r>
              <a:rPr lang="en-GB" sz="1600">
                <a:solidFill>
                  <a:schemeClr val="dk1"/>
                </a:solidFill>
              </a:rPr>
              <a:t> = 25, does not lie in the confidence interval, we reject H</a:t>
            </a:r>
            <a:r>
              <a:rPr baseline="-25000" lang="en-GB" sz="1600">
                <a:solidFill>
                  <a:schemeClr val="dk1"/>
                </a:solidFill>
              </a:rPr>
              <a:t>0</a:t>
            </a:r>
            <a:r>
              <a:rPr lang="en-GB" sz="1600">
                <a:solidFill>
                  <a:schemeClr val="dk1"/>
                </a:solidFill>
              </a:rPr>
              <a:t>.</a:t>
            </a:r>
            <a:endParaRPr sz="1600">
              <a:solidFill>
                <a:schemeClr val="dk1"/>
              </a:solidFill>
            </a:endParaRPr>
          </a:p>
        </p:txBody>
      </p:sp>
      <p:pic>
        <p:nvPicPr>
          <p:cNvPr id="803" name="Google Shape;803;p106"/>
          <p:cNvPicPr preferRelativeResize="0"/>
          <p:nvPr/>
        </p:nvPicPr>
        <p:blipFill rotWithShape="1">
          <a:blip r:embed="rId3">
            <a:alphaModFix/>
          </a:blip>
          <a:srcRect b="0" l="0" r="18560" t="0"/>
          <a:stretch/>
        </p:blipFill>
        <p:spPr>
          <a:xfrm>
            <a:off x="972738" y="2357400"/>
            <a:ext cx="7198524" cy="9672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7"/>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Left</a:t>
            </a:r>
            <a:r>
              <a:rPr lang="en-GB">
                <a:solidFill>
                  <a:schemeClr val="dk1"/>
                </a:solidFill>
              </a:rPr>
              <a:t> tailed test</a:t>
            </a:r>
            <a:endParaRPr/>
          </a:p>
        </p:txBody>
      </p:sp>
      <p:sp>
        <p:nvSpPr>
          <p:cNvPr id="809" name="Google Shape;809;p107"/>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lnSpc>
                <a:spcPct val="100000"/>
              </a:lnSpc>
              <a:spcBef>
                <a:spcPts val="2000"/>
              </a:spcBef>
              <a:spcAft>
                <a:spcPts val="2000"/>
              </a:spcAft>
              <a:buClr>
                <a:schemeClr val="dk1"/>
              </a:buClr>
              <a:buSzPts val="1100"/>
              <a:buFont typeface="Arial"/>
              <a:buNone/>
            </a:pPr>
            <a:r>
              <a:rPr lang="en-GB" sz="1600">
                <a:solidFill>
                  <a:schemeClr val="dk1"/>
                </a:solidFill>
              </a:rPr>
              <a:t>A sample of 900 PVC pipes is found to have an average thickness of 12.5 mm. Can we assume that the sample is coming from a normal population with mean 13mm against that it is less than 13 mm. The population standard deviation is 1 mm. Test the hypothesis using the p-value method at 5% level of significance.</a:t>
            </a:r>
            <a:endParaRPr sz="1600">
              <a:solidFill>
                <a:schemeClr val="dk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8"/>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Left tailed test</a:t>
            </a:r>
            <a:endParaRPr/>
          </a:p>
        </p:txBody>
      </p:sp>
      <p:sp>
        <p:nvSpPr>
          <p:cNvPr id="815" name="Google Shape;815;p108"/>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r>
              <a:rPr lang="en-GB">
                <a:solidFill>
                  <a:schemeClr val="dk1"/>
                </a:solidFill>
              </a:rPr>
              <a:t>:</a:t>
            </a:r>
            <a:endParaRPr>
              <a:solidFill>
                <a:schemeClr val="dk1"/>
              </a:solidFill>
            </a:endParaRPr>
          </a:p>
          <a:p>
            <a:pPr indent="0" lvl="0" marL="0" rtl="0" algn="l">
              <a:lnSpc>
                <a:spcPct val="150000"/>
              </a:lnSpc>
              <a:spcBef>
                <a:spcPts val="2000"/>
              </a:spcBef>
              <a:spcAft>
                <a:spcPts val="0"/>
              </a:spcAft>
              <a:buClr>
                <a:schemeClr val="dk1"/>
              </a:buClr>
              <a:buSzPts val="1100"/>
              <a:buFont typeface="Arial"/>
              <a:buNone/>
            </a:pPr>
            <a:r>
              <a:rPr lang="en-GB" sz="1600">
                <a:solidFill>
                  <a:schemeClr val="dk1"/>
                </a:solidFill>
              </a:rPr>
              <a:t>Here X: the thickness of PVC pipes</a:t>
            </a:r>
            <a:br>
              <a:rPr lang="en-GB" sz="1600">
                <a:solidFill>
                  <a:schemeClr val="dk1"/>
                </a:solidFill>
              </a:rPr>
            </a:br>
            <a:r>
              <a:rPr lang="en-GB" sz="1600">
                <a:solidFill>
                  <a:schemeClr val="dk1"/>
                </a:solidFill>
              </a:rPr>
              <a:t>X~N(µ,σ</a:t>
            </a:r>
            <a:r>
              <a:rPr baseline="30000" lang="en-GB" sz="1600">
                <a:solidFill>
                  <a:schemeClr val="dk1"/>
                </a:solidFill>
              </a:rPr>
              <a:t>2</a:t>
            </a:r>
            <a:r>
              <a:rPr lang="en-GB" sz="1600">
                <a:solidFill>
                  <a:schemeClr val="dk1"/>
                </a:solidFill>
              </a:rPr>
              <a:t>) </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Here, µ = 13mm , σ = 1 mm,      = 12.5, n = 900</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To test, H</a:t>
            </a:r>
            <a:r>
              <a:rPr baseline="-25000" lang="en-GB" sz="1600">
                <a:solidFill>
                  <a:schemeClr val="dk1"/>
                </a:solidFill>
              </a:rPr>
              <a:t>0  </a:t>
            </a:r>
            <a:r>
              <a:rPr lang="en-GB" sz="1600">
                <a:solidFill>
                  <a:schemeClr val="dk1"/>
                </a:solidFill>
              </a:rPr>
              <a:t>: µ ≥ 13   against   H</a:t>
            </a:r>
            <a:r>
              <a:rPr baseline="-25000" lang="en-GB" sz="1600">
                <a:solidFill>
                  <a:schemeClr val="dk1"/>
                </a:solidFill>
              </a:rPr>
              <a:t>1</a:t>
            </a:r>
            <a:r>
              <a:rPr lang="en-GB" sz="1600">
                <a:solidFill>
                  <a:schemeClr val="dk1"/>
                </a:solidFill>
              </a:rPr>
              <a:t> : µ &lt; 13</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Obtain the solution using p-value technique.</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600">
              <a:solidFill>
                <a:schemeClr val="dk1"/>
              </a:solidFill>
            </a:endParaRPr>
          </a:p>
        </p:txBody>
      </p:sp>
      <p:pic>
        <p:nvPicPr>
          <p:cNvPr descr="\bar X \pm z_{\alpha/2} \frac{\sigma}{\sqrt{n}}" id="816" name="Google Shape;816;p108" title="MathEquation,#000000"/>
          <p:cNvPicPr preferRelativeResize="0"/>
          <p:nvPr/>
        </p:nvPicPr>
        <p:blipFill rotWithShape="1">
          <a:blip r:embed="rId3">
            <a:alphaModFix/>
          </a:blip>
          <a:srcRect b="37146" l="0" r="81345" t="0"/>
          <a:stretch/>
        </p:blipFill>
        <p:spPr>
          <a:xfrm>
            <a:off x="3203900" y="3176875"/>
            <a:ext cx="185550" cy="203175"/>
          </a:xfrm>
          <a:prstGeom prst="rect">
            <a:avLst/>
          </a:prstGeom>
          <a:noFill/>
          <a:ln>
            <a:noFill/>
          </a:ln>
        </p:spPr>
      </p:pic>
      <p:pic>
        <p:nvPicPr>
          <p:cNvPr id="817" name="Google Shape;817;p108"/>
          <p:cNvPicPr preferRelativeResize="0"/>
          <p:nvPr/>
        </p:nvPicPr>
        <p:blipFill>
          <a:blip r:embed="rId4">
            <a:alphaModFix/>
          </a:blip>
          <a:stretch>
            <a:fillRect/>
          </a:stretch>
        </p:blipFill>
        <p:spPr>
          <a:xfrm>
            <a:off x="5418398" y="2298350"/>
            <a:ext cx="3112200" cy="17693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pic>
        <p:nvPicPr>
          <p:cNvPr id="822" name="Google Shape;822;p109"/>
          <p:cNvPicPr preferRelativeResize="0"/>
          <p:nvPr/>
        </p:nvPicPr>
        <p:blipFill>
          <a:blip r:embed="rId3">
            <a:alphaModFix/>
          </a:blip>
          <a:stretch>
            <a:fillRect/>
          </a:stretch>
        </p:blipFill>
        <p:spPr>
          <a:xfrm>
            <a:off x="5505983" y="2362550"/>
            <a:ext cx="3315818" cy="1756850"/>
          </a:xfrm>
          <a:prstGeom prst="rect">
            <a:avLst/>
          </a:prstGeom>
          <a:noFill/>
          <a:ln>
            <a:noFill/>
          </a:ln>
        </p:spPr>
      </p:pic>
      <p:sp>
        <p:nvSpPr>
          <p:cNvPr id="823" name="Google Shape;823;p109"/>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Left tailed test</a:t>
            </a:r>
            <a:endParaRPr/>
          </a:p>
        </p:txBody>
      </p:sp>
      <p:sp>
        <p:nvSpPr>
          <p:cNvPr id="824" name="Google Shape;824;p109"/>
          <p:cNvSpPr txBox="1"/>
          <p:nvPr>
            <p:ph idx="2" type="body"/>
          </p:nvPr>
        </p:nvSpPr>
        <p:spPr>
          <a:xfrm>
            <a:off x="422025" y="1571700"/>
            <a:ext cx="8399700" cy="91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The test statistics: </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600">
              <a:solidFill>
                <a:schemeClr val="dk1"/>
              </a:solidFill>
            </a:endParaRPr>
          </a:p>
        </p:txBody>
      </p:sp>
      <p:pic>
        <p:nvPicPr>
          <p:cNvPr descr="Z_{calc} = \frac{\bar X - \mu}{\sigma/ \sqrt{n}} =  \frac{12.5 - 13}{1/ \sqrt{900}} = -15" id="825" name="Google Shape;825;p109" title="MathEquation,#000000"/>
          <p:cNvPicPr preferRelativeResize="0"/>
          <p:nvPr/>
        </p:nvPicPr>
        <p:blipFill>
          <a:blip r:embed="rId4">
            <a:alphaModFix/>
          </a:blip>
          <a:stretch>
            <a:fillRect/>
          </a:stretch>
        </p:blipFill>
        <p:spPr>
          <a:xfrm>
            <a:off x="2361381" y="2197563"/>
            <a:ext cx="3232728" cy="533400"/>
          </a:xfrm>
          <a:prstGeom prst="rect">
            <a:avLst/>
          </a:prstGeom>
          <a:noFill/>
          <a:ln>
            <a:noFill/>
          </a:ln>
        </p:spPr>
      </p:pic>
      <p:sp>
        <p:nvSpPr>
          <p:cNvPr id="826" name="Google Shape;826;p109"/>
          <p:cNvSpPr txBox="1"/>
          <p:nvPr/>
        </p:nvSpPr>
        <p:spPr>
          <a:xfrm>
            <a:off x="180000" y="3124300"/>
            <a:ext cx="8641800" cy="1809900"/>
          </a:xfrm>
          <a:prstGeom prst="rect">
            <a:avLst/>
          </a:prstGeom>
          <a:noFill/>
          <a:ln>
            <a:noFill/>
          </a:ln>
        </p:spPr>
        <p:txBody>
          <a:bodyPr anchorCtr="0" anchor="t" bIns="91425" lIns="91425" spcFirstLastPara="1" rIns="91425" wrap="square" tIns="91425">
            <a:noAutofit/>
          </a:bodyPr>
          <a:lstStyle/>
          <a:p>
            <a:pPr indent="-1170000" lvl="0" marL="1170000" rtl="0" algn="l">
              <a:lnSpc>
                <a:spcPct val="100000"/>
              </a:lnSpc>
              <a:spcBef>
                <a:spcPts val="0"/>
              </a:spcBef>
              <a:spcAft>
                <a:spcPts val="0"/>
              </a:spcAft>
              <a:buNone/>
            </a:pPr>
            <a:r>
              <a:rPr lang="en-GB" sz="1600">
                <a:solidFill>
                  <a:schemeClr val="dk1"/>
                </a:solidFill>
                <a:latin typeface="Avenir"/>
                <a:ea typeface="Avenir"/>
                <a:cs typeface="Avenir"/>
                <a:sym typeface="Avenir"/>
              </a:rPr>
              <a:t>The p-value = P(Z &lt;  Z</a:t>
            </a:r>
            <a:r>
              <a:rPr baseline="-25000" lang="en-GB" sz="1600">
                <a:solidFill>
                  <a:schemeClr val="dk1"/>
                </a:solidFill>
                <a:latin typeface="Avenir"/>
                <a:ea typeface="Avenir"/>
                <a:cs typeface="Avenir"/>
                <a:sym typeface="Avenir"/>
              </a:rPr>
              <a:t>calc</a:t>
            </a:r>
            <a:r>
              <a:rPr lang="en-GB" sz="1600">
                <a:solidFill>
                  <a:schemeClr val="dk1"/>
                </a:solidFill>
                <a:latin typeface="Avenir"/>
                <a:ea typeface="Avenir"/>
                <a:cs typeface="Avenir"/>
                <a:sym typeface="Avenir"/>
              </a:rPr>
              <a:t>, under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a:t>
            </a:r>
            <a:r>
              <a:rPr lang="en-GB" sz="1600">
                <a:solidFill>
                  <a:schemeClr val="dk1"/>
                </a:solidFill>
                <a:latin typeface="Avenir"/>
                <a:ea typeface="Avenir"/>
                <a:cs typeface="Avenir"/>
                <a:sym typeface="Avenir"/>
              </a:rPr>
              <a:t>= P(</a:t>
            </a:r>
            <a:r>
              <a:rPr lang="en-GB" sz="1600">
                <a:solidFill>
                  <a:schemeClr val="dk1"/>
                </a:solidFill>
                <a:latin typeface="Avenir"/>
                <a:ea typeface="Avenir"/>
                <a:cs typeface="Avenir"/>
                <a:sym typeface="Avenir"/>
              </a:rPr>
              <a:t>Z &lt; -15</a:t>
            </a:r>
            <a:r>
              <a:rPr lang="en-GB" sz="1600">
                <a:solidFill>
                  <a:schemeClr val="dk1"/>
                </a:solidFill>
                <a:latin typeface="Avenir"/>
                <a:ea typeface="Avenir"/>
                <a:cs typeface="Avenir"/>
                <a:sym typeface="Avenir"/>
              </a:rPr>
              <a:t>, µ = 13) = 0.00</a:t>
            </a:r>
            <a:endParaRPr sz="1600">
              <a:solidFill>
                <a:schemeClr val="dk1"/>
              </a:solidFill>
              <a:latin typeface="Avenir"/>
              <a:ea typeface="Avenir"/>
              <a:cs typeface="Avenir"/>
              <a:sym typeface="Avenir"/>
            </a:endParaRPr>
          </a:p>
          <a:p>
            <a:pPr indent="0" lvl="0" marL="0" rtl="0" algn="l">
              <a:lnSpc>
                <a:spcPct val="150000"/>
              </a:lnSpc>
              <a:spcBef>
                <a:spcPts val="3000"/>
              </a:spcBef>
              <a:spcAft>
                <a:spcPts val="2000"/>
              </a:spcAft>
              <a:buNone/>
            </a:pPr>
            <a:r>
              <a:rPr lang="en-GB" sz="1600">
                <a:solidFill>
                  <a:schemeClr val="dk1"/>
                </a:solidFill>
                <a:latin typeface="Avenir"/>
                <a:ea typeface="Avenir"/>
                <a:cs typeface="Avenir"/>
                <a:sym typeface="Avenir"/>
              </a:rPr>
              <a:t>Since p-value &lt; 0.05, we reject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a:t>
            </a:r>
            <a:br>
              <a:rPr lang="en-GB" sz="1600">
                <a:solidFill>
                  <a:schemeClr val="dk1"/>
                </a:solidFill>
                <a:latin typeface="Avenir"/>
                <a:ea typeface="Avenir"/>
                <a:cs typeface="Avenir"/>
                <a:sym typeface="Avenir"/>
              </a:rPr>
            </a:br>
            <a:r>
              <a:rPr lang="en-GB" sz="1600">
                <a:solidFill>
                  <a:schemeClr val="dk1"/>
                </a:solidFill>
                <a:latin typeface="Avenir"/>
                <a:ea typeface="Avenir"/>
                <a:cs typeface="Avenir"/>
                <a:sym typeface="Avenir"/>
              </a:rPr>
              <a:t>Thus there is enough evidence to conclude that the sample may not be regarded as coming from population with mean 13</a:t>
            </a:r>
            <a:endParaRPr sz="1600">
              <a:solidFill>
                <a:schemeClr val="dk1"/>
              </a:solidFill>
              <a:latin typeface="Avenir"/>
              <a:ea typeface="Avenir"/>
              <a:cs typeface="Avenir"/>
              <a:sym typeface="Aveni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10"/>
          <p:cNvSpPr txBox="1"/>
          <p:nvPr>
            <p:ph idx="2" type="body"/>
          </p:nvPr>
        </p:nvSpPr>
        <p:spPr>
          <a:xfrm>
            <a:off x="422025" y="15717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Python solution: </a:t>
            </a:r>
            <a:r>
              <a:rPr lang="en-GB" sz="1500">
                <a:solidFill>
                  <a:schemeClr val="dk1"/>
                </a:solidFill>
              </a:rPr>
              <a:t>Calculate </a:t>
            </a:r>
            <a:r>
              <a:rPr lang="en-GB" sz="1600">
                <a:solidFill>
                  <a:schemeClr val="dk1"/>
                </a:solidFill>
              </a:rPr>
              <a:t>p-value</a:t>
            </a:r>
            <a:endParaRPr sz="1600">
              <a:solidFill>
                <a:schemeClr val="dk1"/>
              </a:solidFill>
            </a:endParaRPr>
          </a:p>
        </p:txBody>
      </p:sp>
      <p:sp>
        <p:nvSpPr>
          <p:cNvPr id="832" name="Google Shape;832;p110"/>
          <p:cNvSpPr txBox="1"/>
          <p:nvPr>
            <p:ph idx="2" type="body"/>
          </p:nvPr>
        </p:nvSpPr>
        <p:spPr>
          <a:xfrm>
            <a:off x="422025" y="3933900"/>
            <a:ext cx="5128800" cy="4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chemeClr val="dk1"/>
                </a:solidFill>
              </a:rPr>
              <a:t>Since p-value &lt; 0.05, we reject H</a:t>
            </a:r>
            <a:r>
              <a:rPr baseline="-25000" lang="en-GB" sz="1600">
                <a:solidFill>
                  <a:schemeClr val="dk1"/>
                </a:solidFill>
              </a:rPr>
              <a:t>0</a:t>
            </a:r>
            <a:r>
              <a:rPr lang="en-GB" sz="1600">
                <a:solidFill>
                  <a:schemeClr val="dk1"/>
                </a:solidFill>
              </a:rPr>
              <a:t>.</a:t>
            </a:r>
            <a:endParaRPr sz="1600">
              <a:solidFill>
                <a:schemeClr val="dk1"/>
              </a:solidFill>
            </a:endParaRPr>
          </a:p>
        </p:txBody>
      </p:sp>
      <p:sp>
        <p:nvSpPr>
          <p:cNvPr id="833" name="Google Shape;833;p110"/>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Left tailed test</a:t>
            </a:r>
            <a:endParaRPr/>
          </a:p>
        </p:txBody>
      </p:sp>
      <p:pic>
        <p:nvPicPr>
          <p:cNvPr id="834" name="Google Shape;834;p110"/>
          <p:cNvPicPr preferRelativeResize="0"/>
          <p:nvPr/>
        </p:nvPicPr>
        <p:blipFill rotWithShape="1">
          <a:blip r:embed="rId3">
            <a:alphaModFix/>
          </a:blip>
          <a:srcRect b="0" l="0" r="50687" t="0"/>
          <a:stretch/>
        </p:blipFill>
        <p:spPr>
          <a:xfrm>
            <a:off x="2392563" y="2419988"/>
            <a:ext cx="4358876" cy="1108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1"/>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Right</a:t>
            </a:r>
            <a:r>
              <a:rPr lang="en-GB">
                <a:solidFill>
                  <a:schemeClr val="dk1"/>
                </a:solidFill>
              </a:rPr>
              <a:t> tailed test</a:t>
            </a:r>
            <a:endParaRPr/>
          </a:p>
        </p:txBody>
      </p:sp>
      <p:sp>
        <p:nvSpPr>
          <p:cNvPr id="840" name="Google Shape;840;p111"/>
          <p:cNvSpPr txBox="1"/>
          <p:nvPr>
            <p:ph idx="2" type="body"/>
          </p:nvPr>
        </p:nvSpPr>
        <p:spPr>
          <a:xfrm>
            <a:off x="422025" y="1571700"/>
            <a:ext cx="8399700" cy="313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An e-commerce company claims that the mean delivery time of food items on their website in NYC is 60 minutes with a standard deviation of 30 minutes. A random sample of 45 customers ordered from the website, and the mean time for delivery was found to be 75 minutes. Is this enough evidence to claim that the mean time to get items delivered is more than 60 minutes. (assume normality of data)</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rPr lang="en-GB" sz="1600">
                <a:solidFill>
                  <a:schemeClr val="dk1"/>
                </a:solidFill>
              </a:rPr>
              <a:t>Test the claim using p-value technique. [Use α = 0.05].</a:t>
            </a:r>
            <a:endParaRPr sz="1600">
              <a:solidFill>
                <a:schemeClr val="dk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12"/>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Right</a:t>
            </a:r>
            <a:r>
              <a:rPr lang="en-GB">
                <a:solidFill>
                  <a:schemeClr val="dk1"/>
                </a:solidFill>
              </a:rPr>
              <a:t> tailed test</a:t>
            </a:r>
            <a:endParaRPr/>
          </a:p>
        </p:txBody>
      </p:sp>
      <p:sp>
        <p:nvSpPr>
          <p:cNvPr id="846" name="Google Shape;846;p112"/>
          <p:cNvSpPr txBox="1"/>
          <p:nvPr>
            <p:ph idx="2" type="body"/>
          </p:nvPr>
        </p:nvSpPr>
        <p:spPr>
          <a:xfrm>
            <a:off x="422025" y="1571700"/>
            <a:ext cx="8399700" cy="29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50000"/>
              </a:lnSpc>
              <a:spcBef>
                <a:spcPts val="2000"/>
              </a:spcBef>
              <a:spcAft>
                <a:spcPts val="0"/>
              </a:spcAft>
              <a:buClr>
                <a:schemeClr val="dk1"/>
              </a:buClr>
              <a:buSzPts val="1100"/>
              <a:buFont typeface="Arial"/>
              <a:buNone/>
            </a:pPr>
            <a:r>
              <a:rPr lang="en-GB" sz="1600">
                <a:solidFill>
                  <a:schemeClr val="dk1"/>
                </a:solidFill>
              </a:rPr>
              <a:t>Here X: Time (in minutes) to receive the delivery</a:t>
            </a:r>
            <a:br>
              <a:rPr lang="en-GB" sz="1600">
                <a:solidFill>
                  <a:schemeClr val="dk1"/>
                </a:solidFill>
              </a:rPr>
            </a:br>
            <a:r>
              <a:rPr lang="en-GB" sz="1600">
                <a:solidFill>
                  <a:schemeClr val="dk1"/>
                </a:solidFill>
              </a:rPr>
              <a:t>X~N(µ,σ</a:t>
            </a:r>
            <a:r>
              <a:rPr baseline="30000" lang="en-GB" sz="1600">
                <a:solidFill>
                  <a:schemeClr val="dk1"/>
                </a:solidFill>
              </a:rPr>
              <a:t>2</a:t>
            </a:r>
            <a:r>
              <a:rPr lang="en-GB" sz="1600">
                <a:solidFill>
                  <a:schemeClr val="dk1"/>
                </a:solidFill>
              </a:rPr>
              <a:t>) </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Here, µ = 60 , σ = 30,      = 75, n = 45</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To test, H</a:t>
            </a:r>
            <a:r>
              <a:rPr baseline="-25000" lang="en-GB" sz="1600">
                <a:solidFill>
                  <a:schemeClr val="dk1"/>
                </a:solidFill>
              </a:rPr>
              <a:t>0  </a:t>
            </a:r>
            <a:r>
              <a:rPr lang="en-GB" sz="1600">
                <a:solidFill>
                  <a:schemeClr val="dk1"/>
                </a:solidFill>
              </a:rPr>
              <a:t>: µ ≤ 60   against   H</a:t>
            </a:r>
            <a:r>
              <a:rPr baseline="-25000" lang="en-GB" sz="1600">
                <a:solidFill>
                  <a:schemeClr val="dk1"/>
                </a:solidFill>
              </a:rPr>
              <a:t>1</a:t>
            </a:r>
            <a:r>
              <a:rPr lang="en-GB" sz="1600">
                <a:solidFill>
                  <a:schemeClr val="dk1"/>
                </a:solidFill>
              </a:rPr>
              <a:t> : µ &gt; 60</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Obtain the solution using p-value technique.</a:t>
            </a:r>
            <a:endParaRPr sz="1600">
              <a:solidFill>
                <a:schemeClr val="dk1"/>
              </a:solidFill>
            </a:endParaRPr>
          </a:p>
          <a:p>
            <a:pPr indent="0" lvl="0" marL="0" rtl="0" algn="l">
              <a:lnSpc>
                <a:spcPct val="100000"/>
              </a:lnSpc>
              <a:spcBef>
                <a:spcPts val="200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600">
              <a:solidFill>
                <a:schemeClr val="dk1"/>
              </a:solidFill>
            </a:endParaRPr>
          </a:p>
        </p:txBody>
      </p:sp>
      <p:pic>
        <p:nvPicPr>
          <p:cNvPr descr="\bar X \pm z_{\alpha/2} \frac{\sigma}{\sqrt{n}}" id="847" name="Google Shape;847;p112" title="MathEquation,#000000"/>
          <p:cNvPicPr preferRelativeResize="0"/>
          <p:nvPr/>
        </p:nvPicPr>
        <p:blipFill rotWithShape="1">
          <a:blip r:embed="rId3">
            <a:alphaModFix/>
          </a:blip>
          <a:srcRect b="37146" l="0" r="81345" t="0"/>
          <a:stretch/>
        </p:blipFill>
        <p:spPr>
          <a:xfrm>
            <a:off x="2605500" y="3176875"/>
            <a:ext cx="185550" cy="203175"/>
          </a:xfrm>
          <a:prstGeom prst="rect">
            <a:avLst/>
          </a:prstGeom>
          <a:noFill/>
          <a:ln>
            <a:noFill/>
          </a:ln>
        </p:spPr>
      </p:pic>
      <p:pic>
        <p:nvPicPr>
          <p:cNvPr id="848" name="Google Shape;848;p112"/>
          <p:cNvPicPr preferRelativeResize="0"/>
          <p:nvPr/>
        </p:nvPicPr>
        <p:blipFill rotWithShape="1">
          <a:blip r:embed="rId4">
            <a:alphaModFix/>
          </a:blip>
          <a:srcRect b="10514" l="0" r="0" t="0"/>
          <a:stretch/>
        </p:blipFill>
        <p:spPr>
          <a:xfrm>
            <a:off x="5482750" y="2583125"/>
            <a:ext cx="3055525" cy="16966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3"/>
          <p:cNvSpPr txBox="1"/>
          <p:nvPr>
            <p:ph idx="1" type="subTitle"/>
          </p:nvPr>
        </p:nvSpPr>
        <p:spPr>
          <a:xfrm>
            <a:off x="422025" y="974925"/>
            <a:ext cx="5341200" cy="39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Right</a:t>
            </a:r>
            <a:r>
              <a:rPr lang="en-GB">
                <a:solidFill>
                  <a:schemeClr val="dk1"/>
                </a:solidFill>
              </a:rPr>
              <a:t> tailed test</a:t>
            </a:r>
            <a:endParaRPr/>
          </a:p>
        </p:txBody>
      </p:sp>
      <p:sp>
        <p:nvSpPr>
          <p:cNvPr id="854" name="Google Shape;854;p113"/>
          <p:cNvSpPr txBox="1"/>
          <p:nvPr>
            <p:ph idx="2" type="body"/>
          </p:nvPr>
        </p:nvSpPr>
        <p:spPr>
          <a:xfrm>
            <a:off x="422025" y="1571700"/>
            <a:ext cx="8399700" cy="91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indent="0" lvl="0" marL="0" rtl="0" algn="l">
              <a:lnSpc>
                <a:spcPct val="100000"/>
              </a:lnSpc>
              <a:spcBef>
                <a:spcPts val="2000"/>
              </a:spcBef>
              <a:spcAft>
                <a:spcPts val="0"/>
              </a:spcAft>
              <a:buClr>
                <a:schemeClr val="dk1"/>
              </a:buClr>
              <a:buSzPts val="1100"/>
              <a:buFont typeface="Arial"/>
              <a:buNone/>
            </a:pPr>
            <a:r>
              <a:rPr lang="en-GB" sz="1600">
                <a:solidFill>
                  <a:schemeClr val="dk1"/>
                </a:solidFill>
              </a:rPr>
              <a:t>The test statistics: </a:t>
            </a:r>
            <a:endParaRPr sz="1600">
              <a:solidFill>
                <a:schemeClr val="dk1"/>
              </a:solidFill>
            </a:endParaRPr>
          </a:p>
          <a:p>
            <a:pPr indent="0" lvl="0" marL="0" rtl="0" algn="l">
              <a:lnSpc>
                <a:spcPct val="100000"/>
              </a:lnSpc>
              <a:spcBef>
                <a:spcPts val="2000"/>
              </a:spcBef>
              <a:spcAft>
                <a:spcPts val="2000"/>
              </a:spcAft>
              <a:buClr>
                <a:schemeClr val="dk1"/>
              </a:buClr>
              <a:buSzPts val="1100"/>
              <a:buFont typeface="Arial"/>
              <a:buNone/>
            </a:pPr>
            <a:r>
              <a:t/>
            </a:r>
            <a:endParaRPr sz="1600">
              <a:solidFill>
                <a:schemeClr val="dk1"/>
              </a:solidFill>
            </a:endParaRPr>
          </a:p>
        </p:txBody>
      </p:sp>
      <p:pic>
        <p:nvPicPr>
          <p:cNvPr descr="Z_{calc} = \frac{\bar X - \mu}{\sigma/ \sqrt{n}} =  \frac{75 - 60}{30/ \sqrt{45}} = 3.35" id="855" name="Google Shape;855;p113" title="MathEquation,#000000"/>
          <p:cNvPicPr preferRelativeResize="0"/>
          <p:nvPr/>
        </p:nvPicPr>
        <p:blipFill>
          <a:blip r:embed="rId3">
            <a:alphaModFix/>
          </a:blip>
          <a:stretch>
            <a:fillRect/>
          </a:stretch>
        </p:blipFill>
        <p:spPr>
          <a:xfrm>
            <a:off x="2373535" y="2197563"/>
            <a:ext cx="3208422" cy="533400"/>
          </a:xfrm>
          <a:prstGeom prst="rect">
            <a:avLst/>
          </a:prstGeom>
          <a:noFill/>
          <a:ln>
            <a:noFill/>
          </a:ln>
        </p:spPr>
      </p:pic>
      <p:pic>
        <p:nvPicPr>
          <p:cNvPr id="856" name="Google Shape;856;p113"/>
          <p:cNvPicPr preferRelativeResize="0"/>
          <p:nvPr/>
        </p:nvPicPr>
        <p:blipFill rotWithShape="1">
          <a:blip r:embed="rId4">
            <a:alphaModFix/>
          </a:blip>
          <a:srcRect b="10514" l="0" r="0" t="0"/>
          <a:stretch/>
        </p:blipFill>
        <p:spPr>
          <a:xfrm>
            <a:off x="6088475" y="2304325"/>
            <a:ext cx="3055525" cy="1696650"/>
          </a:xfrm>
          <a:prstGeom prst="rect">
            <a:avLst/>
          </a:prstGeom>
          <a:noFill/>
          <a:ln>
            <a:noFill/>
          </a:ln>
        </p:spPr>
      </p:pic>
      <p:sp>
        <p:nvSpPr>
          <p:cNvPr id="857" name="Google Shape;857;p113"/>
          <p:cNvSpPr txBox="1"/>
          <p:nvPr/>
        </p:nvSpPr>
        <p:spPr>
          <a:xfrm>
            <a:off x="180000" y="3124300"/>
            <a:ext cx="8641800" cy="1809900"/>
          </a:xfrm>
          <a:prstGeom prst="rect">
            <a:avLst/>
          </a:prstGeom>
          <a:noFill/>
          <a:ln>
            <a:noFill/>
          </a:ln>
        </p:spPr>
        <p:txBody>
          <a:bodyPr anchorCtr="0" anchor="t" bIns="91425" lIns="91425" spcFirstLastPara="1" rIns="91425" wrap="square" tIns="91425">
            <a:noAutofit/>
          </a:bodyPr>
          <a:lstStyle/>
          <a:p>
            <a:pPr indent="-1170000" lvl="0" marL="1170000" rtl="0" algn="l">
              <a:lnSpc>
                <a:spcPct val="100000"/>
              </a:lnSpc>
              <a:spcBef>
                <a:spcPts val="0"/>
              </a:spcBef>
              <a:spcAft>
                <a:spcPts val="0"/>
              </a:spcAft>
              <a:buNone/>
            </a:pPr>
            <a:r>
              <a:rPr lang="en-GB" sz="1600">
                <a:solidFill>
                  <a:schemeClr val="dk1"/>
                </a:solidFill>
                <a:latin typeface="Avenir"/>
                <a:ea typeface="Avenir"/>
                <a:cs typeface="Avenir"/>
                <a:sym typeface="Avenir"/>
              </a:rPr>
              <a:t>The p-value = P(Z &gt;  Z</a:t>
            </a:r>
            <a:r>
              <a:rPr baseline="-25000" lang="en-GB" sz="1600">
                <a:solidFill>
                  <a:schemeClr val="dk1"/>
                </a:solidFill>
                <a:latin typeface="Avenir"/>
                <a:ea typeface="Avenir"/>
                <a:cs typeface="Avenir"/>
                <a:sym typeface="Avenir"/>
              </a:rPr>
              <a:t>calc</a:t>
            </a:r>
            <a:r>
              <a:rPr lang="en-GB" sz="1600">
                <a:solidFill>
                  <a:schemeClr val="dk1"/>
                </a:solidFill>
                <a:latin typeface="Avenir"/>
                <a:ea typeface="Avenir"/>
                <a:cs typeface="Avenir"/>
                <a:sym typeface="Avenir"/>
              </a:rPr>
              <a:t>, under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 = P(Z &gt; 3.35, µ = 60) = 0.0004</a:t>
            </a:r>
            <a:endParaRPr sz="1600">
              <a:solidFill>
                <a:schemeClr val="dk1"/>
              </a:solidFill>
              <a:latin typeface="Avenir"/>
              <a:ea typeface="Avenir"/>
              <a:cs typeface="Avenir"/>
              <a:sym typeface="Avenir"/>
            </a:endParaRPr>
          </a:p>
          <a:p>
            <a:pPr indent="0" lvl="0" marL="0" rtl="0" algn="l">
              <a:lnSpc>
                <a:spcPct val="150000"/>
              </a:lnSpc>
              <a:spcBef>
                <a:spcPts val="3000"/>
              </a:spcBef>
              <a:spcAft>
                <a:spcPts val="2000"/>
              </a:spcAft>
              <a:buNone/>
            </a:pPr>
            <a:r>
              <a:rPr lang="en-GB" sz="1600">
                <a:solidFill>
                  <a:schemeClr val="dk1"/>
                </a:solidFill>
                <a:latin typeface="Avenir"/>
                <a:ea typeface="Avenir"/>
                <a:cs typeface="Avenir"/>
                <a:sym typeface="Avenir"/>
              </a:rPr>
              <a:t>Since p-value &lt; 0.05, we reject H</a:t>
            </a:r>
            <a:r>
              <a:rPr baseline="-25000" lang="en-GB" sz="1600">
                <a:solidFill>
                  <a:schemeClr val="dk1"/>
                </a:solidFill>
                <a:latin typeface="Avenir"/>
                <a:ea typeface="Avenir"/>
                <a:cs typeface="Avenir"/>
                <a:sym typeface="Avenir"/>
              </a:rPr>
              <a:t>0</a:t>
            </a:r>
            <a:r>
              <a:rPr lang="en-GB" sz="1600">
                <a:solidFill>
                  <a:schemeClr val="dk1"/>
                </a:solidFill>
                <a:latin typeface="Avenir"/>
                <a:ea typeface="Avenir"/>
                <a:cs typeface="Avenir"/>
                <a:sym typeface="Avenir"/>
              </a:rPr>
              <a:t>.</a:t>
            </a:r>
            <a:br>
              <a:rPr lang="en-GB" sz="1600">
                <a:solidFill>
                  <a:schemeClr val="dk1"/>
                </a:solidFill>
                <a:latin typeface="Avenir"/>
                <a:ea typeface="Avenir"/>
                <a:cs typeface="Avenir"/>
                <a:sym typeface="Avenir"/>
              </a:rPr>
            </a:br>
            <a:r>
              <a:rPr lang="en-GB" sz="1600">
                <a:solidFill>
                  <a:schemeClr val="dk1"/>
                </a:solidFill>
                <a:latin typeface="Avenir"/>
                <a:ea typeface="Avenir"/>
                <a:cs typeface="Avenir"/>
                <a:sym typeface="Avenir"/>
              </a:rPr>
              <a:t>Thus there is enough evidence to conclude that the mean delivery time is more than 60 min</a:t>
            </a:r>
            <a:endParaRPr sz="1600">
              <a:solidFill>
                <a:schemeClr val="dk1"/>
              </a:solidFill>
              <a:latin typeface="Avenir"/>
              <a:ea typeface="Avenir"/>
              <a:cs typeface="Avenir"/>
              <a:sym typeface="Avenir"/>
            </a:endParaRPr>
          </a:p>
        </p:txBody>
      </p:sp>
      <p:sp>
        <p:nvSpPr>
          <p:cNvPr id="858" name="Google Shape;858;p113"/>
          <p:cNvSpPr txBox="1"/>
          <p:nvPr/>
        </p:nvSpPr>
        <p:spPr>
          <a:xfrm>
            <a:off x="7898500" y="3619850"/>
            <a:ext cx="4464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Avenir"/>
                <a:ea typeface="Avenir"/>
                <a:cs typeface="Avenir"/>
                <a:sym typeface="Avenir"/>
              </a:rPr>
              <a:t>3.35</a:t>
            </a:r>
            <a:endParaRPr sz="1000">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