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3"/>
      <p:bold r:id="rId144"/>
      <p:italic r:id="rId145"/>
      <p:boldItalic r:id="rId1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66">
          <p15:clr>
            <a:srgbClr val="9AA0A6"/>
          </p15:clr>
        </p15:guide>
        <p15:guide id="2" pos="57">
          <p15:clr>
            <a:srgbClr val="9AA0A6"/>
          </p15:clr>
        </p15:guide>
        <p15:guide id="3" orient="horz" pos="99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llikarjuna Doddamane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95A173-0079-484B-9F22-560EEED06976}">
  <a:tblStyle styleId="{9195A173-0079-484B-9F22-560EEED069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pos="266"/>
        <p:guide pos="57"/>
        <p:guide orient="horz" pos="9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1.fntdata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2.fntdata"/><Relationship Id="rId90" Type="http://schemas.openxmlformats.org/officeDocument/2006/relationships/slide" Target="slides/slide8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1-19T06:18:02.757" idx="7">
    <p:pos x="6000" y="0"/>
    <p:text>equal situation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1-19T06:33:20.092" idx="8">
    <p:pos x="6000" y="0"/>
    <p:text>equal situation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1-19T06:36:28.685" idx="9">
    <p:pos x="6000" y="0"/>
    <p:text>mention what is M?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69f9a7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869f9a7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8f4825582f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8f4825582f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542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4e39d4c2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9" name="Google Shape;849;g94e39d4c2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89358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94e39d4c2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9" name="Google Shape;859;g94e39d4c2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46693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974526ca9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4" name="Google Shape;864;g974526ca9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51216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974526ca9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0" name="Google Shape;870;g974526ca9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67797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974526ca9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g974526ca9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66295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74526ca9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74526ca9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98802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5346f63106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g5346f63106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84780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711b6d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5" name="Google Shape;905;g9711b6d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01725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0ed635b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1" name="Google Shape;911;g70ed635b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92466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7d7fd7b3f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7" name="Google Shape;917;g7d7fd7b3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26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8f4825582f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g8f4825582f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4177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4ee847ae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" name="Google Shape;923;g94ee847ae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03491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9341ce015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9" name="Google Shape;929;g9341ce015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50453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9341ce015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5" name="Google Shape;935;g9341ce015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77222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9341ce015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6" name="Google Shape;946;g9341ce015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62704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9341ce015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7" name="Google Shape;957;g9341ce015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6772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9341ce015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5" name="Google Shape;965;g9341ce015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39796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341ce015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3" name="Google Shape;973;g9341ce015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37044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9341ce015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7" name="Google Shape;987;g9341ce015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80748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9341ce015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3" name="Google Shape;993;g9341ce015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966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9341ce015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g9341ce015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805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f4825582f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4" name="Google Shape;664;g8f4825582f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1569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936372071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g936372071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48425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341ce015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7" name="Google Shape;1027;g9341ce015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65525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9341ce015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0" name="Google Shape;1040;g9341ce015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04908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9341ce015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7" name="Google Shape;1047;g9341ce015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22614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627e4b9a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1" name="Google Shape;1061;g9627e4b9a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99946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936372071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0" name="Google Shape;1070;g936372071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73843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9627e4b9a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3" name="Google Shape;1083;g9627e4b9a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81938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9341ce01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2" name="Google Shape;1092;g9341ce01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78144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9341ce015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1" name="Google Shape;1101;g9341ce015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57308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9341ce015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7" name="Google Shape;1107;g9341ce015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76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8f4825582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g8f4825582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94251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9341ce015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3" name="Google Shape;1113;g9341ce015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0871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936372071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1" name="Google Shape;1121;g936372071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05851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936372071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8" name="Google Shape;1128;g936372071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5566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936372071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4" name="Google Shape;1134;g936372071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46405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936372071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0" name="Google Shape;1140;g936372071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43063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936372071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1" name="Google Shape;1151;g936372071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40588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936372071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2" name="Google Shape;1162;g936372071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78887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936372071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3" name="Google Shape;1173;g936372071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06011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936372071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936372071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91205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936372071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9" name="Google Shape;1199;g936372071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0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8f4825582f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g8f4825582f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08523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936372071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8" name="Google Shape;1208;g936372071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460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8f4825582f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g8f4825582f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953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f4825582f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g8f4825582f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026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91e3cac1b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g91e3cac1b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231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1e3cac1b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g91e3cac1b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870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91e3cac1b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91e3cac1b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18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9f9a7c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869f9a7c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91e3cac1b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g91e3cac1b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021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ffaf4ac7c6840fd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6" name="Google Shape;736;g1ffaf4ac7c6840fd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603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91e3cac1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g91e3cac1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173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869f9a7cf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7" name="Google Shape;747;g869f9a7cf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30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91e3cac1b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g91e3cac1b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349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91e3cac1b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9" name="Google Shape;759;g91e3cac1b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222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91e3cac1b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5" name="Google Shape;765;g91e3cac1b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29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175f205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1" name="Google Shape;771;g9175f2051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221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91e3cac1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g91e3cac1b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426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91e3cac1b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g91e3cac1b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577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f4825582f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g8f4825582f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2995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91e3cac1b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9" name="Google Shape;789;g91e3cac1b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245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91e3cac1b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1" name="Google Shape;801;g91e3cac1b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152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91e3cac1b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g91e3cac1b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395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9687c476b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g9687c476b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3956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900fac9ce6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4" name="Google Shape;824;g900fac9ce6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5282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902e5307e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2" name="Google Shape;832;g902e5307e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256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91e3cac1b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2" name="Google Shape;842;g91e3cac1b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8633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1e3cac1b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3" name="Google Shape;853;g91e3cac1b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2311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900fac9ce6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g900fac9ce6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905dbfd853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7" name="Google Shape;867;g905dbfd853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21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f4825582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g8f4825582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3349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905dbfd853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905dbfd853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382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ffaf4ac7c6840fd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3" name="Google Shape;883;g1ffaf4ac7c6840fd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2025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9175f2051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8" name="Google Shape;888;g9175f2051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9810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9175f2051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4" name="Google Shape;894;g9175f2051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2160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91e3cac1b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6" name="Google Shape;906;g91e3cac1b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9340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1e3cac1b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2" name="Google Shape;912;g91e3cac1b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4566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1e3cac1b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" name="Google Shape;925;g91e3cac1b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4207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93eb1a1315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2" name="Google Shape;932;g93eb1a1315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1728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91e3cac1b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8" name="Google Shape;938;g91e3cac1b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6392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905dbfd853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5" name="Google Shape;945;g905dbfd853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804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8f4825582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g8f4825582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3698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05dbfd85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g905dbfd853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4427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05dbfd853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05dbfd853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3414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ffaf4ac7c6840fd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7" name="Google Shape;967;g1ffaf4ac7c6840fd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3948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9175f2051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2" name="Google Shape;972;g9175f2051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3509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9175f2051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8" name="Google Shape;978;g9175f2051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781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9175f2051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g9175f2051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2067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9175f2051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6" name="Google Shape;996;g9175f2051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3361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9661ce4c5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g9661ce4c5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1529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9661ce4c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9" name="Google Shape;1009;g9661ce4c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5999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9175f2051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g9175f2051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90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f4825582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g8f4825582f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3128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9175f2051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3" name="Google Shape;1023;g9175f2051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548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9175f2051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0" name="Google Shape;1030;g9175f2051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031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9175f2051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8" name="Google Shape;1038;g9175f2051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0040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175f20513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6" name="Google Shape;1046;g9175f20513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2743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96838269d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4" name="Google Shape;1054;g96838269d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80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9661ce4c5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9" name="Google Shape;1059;g9661ce4c5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8491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9661ce4c5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5" name="Google Shape;1065;g9661ce4c5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5730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9661ce4c5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1" name="Google Shape;1071;g9661ce4c5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0698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9661ce4c5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3" name="Google Shape;1083;g9661ce4c5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3116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9175f2051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5" name="Google Shape;1095;g9175f2051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1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8f4825582f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g8f4825582f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0915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ffaf4ac7c6840fd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3" name="Google Shape;1103;g1ffaf4ac7c6840fd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6619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91e3cac1b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8" name="Google Shape;1108;g91e3cac1b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4838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9175f2051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4" name="Google Shape;1114;g9175f2051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0296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9661ce4c5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1" name="Google Shape;1121;g9661ce4c5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5936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9175f20513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9" name="Google Shape;1129;g9175f20513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61270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9175f2051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6" name="Google Shape;1136;g9175f2051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6565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9175f20513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3" name="Google Shape;1143;g9175f20513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9711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9175f20513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0" name="Google Shape;1150;g9175f20513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322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9584d976c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8" name="Google Shape;1158;g9584d976c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6619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9584d976c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4" name="Google Shape;1164;g9584d976c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427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8f4825582f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g8f4825582f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1443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96838269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0" name="Google Shape;1170;g96838269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2762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a6660386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9" name="Google Shape;1179;ga6660386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89590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9175f20513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3" name="Google Shape;1193;g9175f20513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26713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ffaf4ac7c6840fd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4" name="Google Shape;1204;g1ffaf4ac7c6840fd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085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47fde4d9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g947fde4d9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21447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947fde4d9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947fde4d9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4565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947fde4d9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5" name="Google Shape;725;g947fde4d9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23848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4e39d4c2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94e39d4c2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10001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47fde4d9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47fde4d9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29965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947fde4d9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947fde4d9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99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8f4825582f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g8f4825582f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833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94e39d4c2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94e39d4c2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27837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9711b6d0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g9711b6d0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65055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947fde4d9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8" name="Google Shape;788;g947fde4d9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34462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47fde4d9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4" name="Google Shape;794;g947fde4d9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97258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94e39d4c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g94e39d4c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34858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94e39d4c2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g94e39d4c2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98008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94e39d4c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9" name="Google Shape;819;g94e39d4c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2352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94e39d4c2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6" name="Google Shape;826;g94e39d4c2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10260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94e39d4c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2" name="Google Shape;832;g94e39d4c2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62526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94e39d4c2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9" name="Google Shape;839;g94e39d4c2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24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400"/>
              <a:buNone/>
              <a:defRPr sz="34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ease Note Slide">
  <p:cSld name="Please Not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l="11594" t="4095" r="10693" b="4688"/>
          <a:stretch/>
        </p:blipFill>
        <p:spPr>
          <a:xfrm>
            <a:off x="422025" y="162950"/>
            <a:ext cx="944050" cy="8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96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- Content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- Content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934975" y="1571700"/>
            <a:ext cx="39999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422025" y="974925"/>
            <a:ext cx="5341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3"/>
          </p:nvPr>
        </p:nvSpPr>
        <p:spPr>
          <a:xfrm>
            <a:off x="422025" y="1571700"/>
            <a:ext cx="3999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- Image + Content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315125" y="1571700"/>
            <a:ext cx="39999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2"/>
          </p:nvPr>
        </p:nvSpPr>
        <p:spPr>
          <a:xfrm>
            <a:off x="422025" y="974925"/>
            <a:ext cx="5341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Y Slide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l="18269" t="18234" r="27374" b="23340"/>
          <a:stretch/>
        </p:blipFill>
        <p:spPr>
          <a:xfrm>
            <a:off x="422025" y="300050"/>
            <a:ext cx="1067350" cy="67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nt to know more slide">
  <p:cSld name="2_Desig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9"/>
          <p:cNvGrpSpPr/>
          <p:nvPr/>
        </p:nvGrpSpPr>
        <p:grpSpPr>
          <a:xfrm>
            <a:off x="0" y="0"/>
            <a:ext cx="381000" cy="1371600"/>
            <a:chOff x="0" y="0"/>
            <a:chExt cx="381000" cy="1371600"/>
          </a:xfrm>
        </p:grpSpPr>
        <p:sp>
          <p:nvSpPr>
            <p:cNvPr id="48" name="Google Shape;48;p9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8775" y="1039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 rotWithShape="1">
          <a:blip r:embed="rId3">
            <a:alphaModFix/>
          </a:blip>
          <a:srcRect t="14764" r="12633" b="8176"/>
          <a:stretch/>
        </p:blipFill>
        <p:spPr>
          <a:xfrm>
            <a:off x="422025" y="319000"/>
            <a:ext cx="1379783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d You Know">
  <p:cSld name="2_Design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0"/>
          <p:cNvGrpSpPr/>
          <p:nvPr/>
        </p:nvGrpSpPr>
        <p:grpSpPr>
          <a:xfrm>
            <a:off x="0" y="0"/>
            <a:ext cx="381000" cy="1371600"/>
            <a:chOff x="0" y="0"/>
            <a:chExt cx="381000" cy="1371600"/>
          </a:xfrm>
        </p:grpSpPr>
        <p:sp>
          <p:nvSpPr>
            <p:cNvPr id="56" name="Google Shape;56;p10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8775" y="1039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25" y="356025"/>
            <a:ext cx="1688800" cy="6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 type="secHead">
  <p:cSld name="Section 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70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Q&amp;A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1"/>
          <p:cNvGrpSpPr/>
          <p:nvPr/>
        </p:nvGrpSpPr>
        <p:grpSpPr>
          <a:xfrm>
            <a:off x="0" y="0"/>
            <a:ext cx="381000" cy="1371600"/>
            <a:chOff x="0" y="0"/>
            <a:chExt cx="381000" cy="1371600"/>
          </a:xfrm>
        </p:grpSpPr>
        <p:sp>
          <p:nvSpPr>
            <p:cNvPr id="64" name="Google Shape;64;p11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" name="Google Shape;6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8775" y="1039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3">
            <a:alphaModFix/>
          </a:blip>
          <a:srcRect t="17385" b="22683"/>
          <a:stretch/>
        </p:blipFill>
        <p:spPr>
          <a:xfrm>
            <a:off x="560425" y="294500"/>
            <a:ext cx="1305925" cy="78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68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○"/>
              <a:defRPr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■"/>
              <a:defRPr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○"/>
              <a:defRPr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■"/>
              <a:defRPr>
                <a:latin typeface="Avenir"/>
                <a:ea typeface="Avenir"/>
                <a:cs typeface="Avenir"/>
                <a:sym typeface="Aveni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○"/>
              <a:defRPr>
                <a:latin typeface="Avenir"/>
                <a:ea typeface="Avenir"/>
                <a:cs typeface="Avenir"/>
                <a:sym typeface="Aveni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venir"/>
              <a:buChar char="■"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0" y="0"/>
            <a:ext cx="381000" cy="1371600"/>
            <a:chOff x="0" y="0"/>
            <a:chExt cx="381000" cy="1371600"/>
          </a:xfrm>
        </p:grpSpPr>
        <p:sp>
          <p:nvSpPr>
            <p:cNvPr id="10" name="Google Shape;10;p1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18775" y="103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60" r:id="rId8"/>
    <p:sldLayoutId id="2147483661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9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9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9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54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4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78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>
            <a:off x="904009" y="2666696"/>
            <a:ext cx="7874986" cy="8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Statistics</a:t>
            </a:r>
            <a:endParaRPr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/>
          </p:nvPr>
        </p:nvSpPr>
        <p:spPr>
          <a:xfrm>
            <a:off x="644236" y="913340"/>
            <a:ext cx="7500914" cy="15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smtClean="0">
                <a:solidFill>
                  <a:schemeClr val="bg1">
                    <a:lumMod val="50000"/>
                  </a:schemeClr>
                </a:solidFill>
              </a:rPr>
              <a:t>Proportion, Non-parametric Tests and Two-way ANOVA</a:t>
            </a:r>
            <a:endParaRPr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5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65379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One sample test for proportion </a:t>
            </a:r>
            <a:endParaRPr/>
          </a:p>
        </p:txBody>
      </p:sp>
      <p:sp>
        <p:nvSpPr>
          <p:cNvPr id="651" name="Google Shape;651;p85"/>
          <p:cNvSpPr txBox="1"/>
          <p:nvPr/>
        </p:nvSpPr>
        <p:spPr>
          <a:xfrm>
            <a:off x="422025" y="1571700"/>
            <a:ext cx="83997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</a:t>
            </a:r>
            <a:r>
              <a:rPr lang="en-GB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sz="1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To test: 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null hypothesis that at most 25% of all businesses had not consulted before opening the business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 P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0.25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test,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 P ≤ 25   against  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P &gt; 25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52" name="Google Shape;652;p85"/>
          <p:cNvPicPr preferRelativeResize="0"/>
          <p:nvPr/>
        </p:nvPicPr>
        <p:blipFill rotWithShape="1">
          <a:blip r:embed="rId3">
            <a:alphaModFix/>
          </a:blip>
          <a:srcRect b="10514"/>
          <a:stretch/>
        </p:blipFill>
        <p:spPr>
          <a:xfrm>
            <a:off x="5283700" y="2815050"/>
            <a:ext cx="3055525" cy="169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36941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6111000" cy="3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 test statistic H = 6.041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From the chi-square table we have χ</a:t>
            </a:r>
            <a:r>
              <a:rPr lang="en-GB" sz="1600" baseline="30000">
                <a:solidFill>
                  <a:schemeClr val="dk1"/>
                </a:solidFill>
              </a:rPr>
              <a:t>2</a:t>
            </a:r>
            <a:r>
              <a:rPr lang="en-GB" sz="1600" baseline="-25000">
                <a:solidFill>
                  <a:schemeClr val="dk1"/>
                </a:solidFill>
              </a:rPr>
              <a:t>t-1,α</a:t>
            </a:r>
            <a:r>
              <a:rPr lang="en-GB" sz="1600">
                <a:solidFill>
                  <a:schemeClr val="dk1"/>
                </a:solidFill>
              </a:rPr>
              <a:t> = χ</a:t>
            </a:r>
            <a:r>
              <a:rPr lang="en-GB" sz="1600" baseline="30000">
                <a:solidFill>
                  <a:schemeClr val="dk1"/>
                </a:solidFill>
              </a:rPr>
              <a:t>2</a:t>
            </a:r>
            <a:r>
              <a:rPr lang="en-GB" sz="1600" baseline="-25000">
                <a:solidFill>
                  <a:schemeClr val="dk1"/>
                </a:solidFill>
              </a:rPr>
              <a:t>3-1,0.05</a:t>
            </a:r>
            <a:r>
              <a:rPr lang="en-GB" sz="1600">
                <a:solidFill>
                  <a:schemeClr val="dk1"/>
                </a:solidFill>
              </a:rPr>
              <a:t> = 5.991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Since H &gt; χ</a:t>
            </a:r>
            <a:r>
              <a:rPr lang="en-GB" sz="1600" baseline="30000">
                <a:solidFill>
                  <a:schemeClr val="dk1"/>
                </a:solidFill>
              </a:rPr>
              <a:t>2</a:t>
            </a:r>
            <a:r>
              <a:rPr lang="en-GB" sz="1600" baseline="-25000">
                <a:solidFill>
                  <a:schemeClr val="dk1"/>
                </a:solidFill>
              </a:rPr>
              <a:t>t-1,α</a:t>
            </a:r>
            <a:r>
              <a:rPr lang="en-GB" sz="1600">
                <a:solidFill>
                  <a:schemeClr val="dk1"/>
                </a:solidFill>
              </a:rPr>
              <a:t> ( 6.041 &gt; 5.991), we fail to reject H</a:t>
            </a:r>
            <a:r>
              <a:rPr lang="en-GB" sz="1600" baseline="-25000">
                <a:solidFill>
                  <a:schemeClr val="dk1"/>
                </a:solidFill>
              </a:rPr>
              <a:t>0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 associate p-value is 0.048 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Since p-value &lt; 0.05, we reject H</a:t>
            </a:r>
            <a:r>
              <a:rPr lang="en-GB" sz="1600" baseline="-25000">
                <a:solidFill>
                  <a:schemeClr val="dk1"/>
                </a:solidFill>
              </a:rPr>
              <a:t>0</a:t>
            </a:r>
            <a:r>
              <a:rPr lang="en-GB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Thus there is enough evidence to conclude that the tensile strength due to machines is different 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52" name="Google Shape;852;p107"/>
          <p:cNvPicPr preferRelativeResize="0"/>
          <p:nvPr/>
        </p:nvPicPr>
        <p:blipFill rotWithShape="1">
          <a:blip r:embed="rId3">
            <a:alphaModFix/>
          </a:blip>
          <a:srcRect r="56610"/>
          <a:stretch/>
        </p:blipFill>
        <p:spPr>
          <a:xfrm>
            <a:off x="6470375" y="2038000"/>
            <a:ext cx="2356026" cy="18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07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Kruskal wallis H test</a:t>
            </a:r>
            <a:endParaRPr/>
          </a:p>
        </p:txBody>
      </p:sp>
      <p:pic>
        <p:nvPicPr>
          <p:cNvPr id="854" name="Google Shape;85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875" y="2802250"/>
            <a:ext cx="788825" cy="3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107"/>
          <p:cNvSpPr txBox="1"/>
          <p:nvPr/>
        </p:nvSpPr>
        <p:spPr>
          <a:xfrm>
            <a:off x="6891225" y="3795225"/>
            <a:ext cx="7887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5.991 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56" name="Google Shape;856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3025" y="3464373"/>
            <a:ext cx="454375" cy="27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7346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08"/>
          <p:cNvSpPr txBox="1">
            <a:spLocks noGrp="1"/>
          </p:cNvSpPr>
          <p:nvPr>
            <p:ph type="body" idx="2"/>
          </p:nvPr>
        </p:nvSpPr>
        <p:spPr>
          <a:xfrm>
            <a:off x="1786350" y="2022300"/>
            <a:ext cx="55713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python code to conduct kruskal wallis H test is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5AAE2"/>
                </a:solidFill>
              </a:rPr>
              <a:t>scipy.stats.kruskal(sample_A, sample_B, sample_C)</a:t>
            </a:r>
            <a:endParaRPr>
              <a:solidFill>
                <a:srgbClr val="25AA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121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0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Non-parametric post hoc test</a:t>
            </a:r>
            <a:endParaRPr/>
          </a:p>
        </p:txBody>
      </p:sp>
      <p:sp>
        <p:nvSpPr>
          <p:cNvPr id="867" name="Google Shape;867;p10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5500" cy="32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post hoc test performed after non-parametric Kruskal Wallis H test is conover test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It test is based on studentized range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hypothesis remains the same as that of a parametric post-hoc test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42234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1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6384000" cy="17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Thus the test hypothesis for are our example are</a:t>
            </a:r>
            <a:endParaRPr/>
          </a:p>
          <a:p>
            <a:pPr marL="457200" lvl="0" indent="457200" algn="l" rtl="0">
              <a:lnSpc>
                <a:spcPct val="2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400"/>
              <a:t>H</a:t>
            </a:r>
            <a:r>
              <a:rPr lang="en-GB" sz="1400" baseline="-25000"/>
              <a:t>01</a:t>
            </a:r>
            <a:r>
              <a:rPr lang="en-GB" sz="1400"/>
              <a:t>: μ</a:t>
            </a:r>
            <a:r>
              <a:rPr lang="en-GB" sz="1400" baseline="-25000"/>
              <a:t>machine_A</a:t>
            </a:r>
            <a:r>
              <a:rPr lang="en-GB" sz="1400"/>
              <a:t> = μ</a:t>
            </a:r>
            <a:r>
              <a:rPr lang="en-GB" sz="1400" baseline="-25000">
                <a:solidFill>
                  <a:schemeClr val="dk1"/>
                </a:solidFill>
              </a:rPr>
              <a:t>machine_B</a:t>
            </a:r>
            <a:r>
              <a:rPr lang="en-GB" sz="1400"/>
              <a:t>	         Against 	H</a:t>
            </a:r>
            <a:r>
              <a:rPr lang="en-GB" sz="1400" baseline="-25000"/>
              <a:t>11</a:t>
            </a:r>
            <a:r>
              <a:rPr lang="en-GB" sz="1400"/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machine_A</a:t>
            </a:r>
            <a:r>
              <a:rPr lang="en-GB" sz="1400"/>
              <a:t> ≠ μ</a:t>
            </a:r>
            <a:r>
              <a:rPr lang="en-GB" sz="1400" baseline="-25000">
                <a:solidFill>
                  <a:schemeClr val="dk1"/>
                </a:solidFill>
              </a:rPr>
              <a:t>machine_B</a:t>
            </a:r>
            <a:endParaRPr sz="1400"/>
          </a:p>
          <a:p>
            <a:pPr marL="4572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H</a:t>
            </a:r>
            <a:r>
              <a:rPr lang="en-GB" sz="1400" baseline="-25000"/>
              <a:t>02</a:t>
            </a:r>
            <a:r>
              <a:rPr lang="en-GB" sz="1400"/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machine_A</a:t>
            </a:r>
            <a:r>
              <a:rPr lang="en-GB" sz="1400"/>
              <a:t> = μ</a:t>
            </a:r>
            <a:r>
              <a:rPr lang="en-GB" sz="1400" baseline="-25000">
                <a:solidFill>
                  <a:schemeClr val="dk1"/>
                </a:solidFill>
              </a:rPr>
              <a:t>machine_C	</a:t>
            </a:r>
            <a:r>
              <a:rPr lang="en-GB" sz="1400"/>
              <a:t>	Against 	H</a:t>
            </a:r>
            <a:r>
              <a:rPr lang="en-GB" sz="1400" baseline="-25000"/>
              <a:t>12</a:t>
            </a:r>
            <a:r>
              <a:rPr lang="en-GB" sz="1400"/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machine_A</a:t>
            </a:r>
            <a:r>
              <a:rPr lang="en-GB" sz="1400"/>
              <a:t> ≠ μ</a:t>
            </a:r>
            <a:r>
              <a:rPr lang="en-GB" sz="1400" baseline="-25000">
                <a:solidFill>
                  <a:schemeClr val="dk1"/>
                </a:solidFill>
              </a:rPr>
              <a:t>machine_C</a:t>
            </a:r>
            <a:endParaRPr sz="1400" baseline="-250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H</a:t>
            </a:r>
            <a:r>
              <a:rPr lang="en-GB" sz="1400" baseline="-25000">
                <a:solidFill>
                  <a:schemeClr val="dk1"/>
                </a:solidFill>
              </a:rPr>
              <a:t>03</a:t>
            </a:r>
            <a:r>
              <a:rPr lang="en-GB" sz="1400">
                <a:solidFill>
                  <a:schemeClr val="dk1"/>
                </a:solidFill>
              </a:rPr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machine_B</a:t>
            </a:r>
            <a:r>
              <a:rPr lang="en-GB" sz="1400">
                <a:solidFill>
                  <a:schemeClr val="dk1"/>
                </a:solidFill>
              </a:rPr>
              <a:t> = μ</a:t>
            </a:r>
            <a:r>
              <a:rPr lang="en-GB" sz="1400" baseline="-25000">
                <a:solidFill>
                  <a:schemeClr val="dk1"/>
                </a:solidFill>
              </a:rPr>
              <a:t>machine_C</a:t>
            </a:r>
            <a:r>
              <a:rPr lang="en-GB" sz="1400">
                <a:solidFill>
                  <a:schemeClr val="dk1"/>
                </a:solidFill>
              </a:rPr>
              <a:t>         Against 	H</a:t>
            </a:r>
            <a:r>
              <a:rPr lang="en-GB" sz="1400" baseline="-25000">
                <a:solidFill>
                  <a:schemeClr val="dk1"/>
                </a:solidFill>
              </a:rPr>
              <a:t>13</a:t>
            </a:r>
            <a:r>
              <a:rPr lang="en-GB" sz="1400">
                <a:solidFill>
                  <a:schemeClr val="dk1"/>
                </a:solidFill>
              </a:rPr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machine_A</a:t>
            </a:r>
            <a:r>
              <a:rPr lang="en-GB" sz="1400">
                <a:solidFill>
                  <a:schemeClr val="dk1"/>
                </a:solidFill>
              </a:rPr>
              <a:t> ≠ μ</a:t>
            </a:r>
            <a:r>
              <a:rPr lang="en-GB" sz="1400" baseline="-25000">
                <a:solidFill>
                  <a:schemeClr val="dk1"/>
                </a:solidFill>
              </a:rPr>
              <a:t>machine_C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73" name="Google Shape;873;p110"/>
          <p:cNvSpPr txBox="1"/>
          <p:nvPr/>
        </p:nvSpPr>
        <p:spPr>
          <a:xfrm>
            <a:off x="996225" y="4216637"/>
            <a:ext cx="12468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Machine A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4" name="Google Shape;874;p110"/>
          <p:cNvSpPr txBox="1"/>
          <p:nvPr/>
        </p:nvSpPr>
        <p:spPr>
          <a:xfrm>
            <a:off x="2692506" y="3898975"/>
            <a:ext cx="12468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Machine B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5" name="Google Shape;875;p110"/>
          <p:cNvSpPr txBox="1"/>
          <p:nvPr/>
        </p:nvSpPr>
        <p:spPr>
          <a:xfrm>
            <a:off x="2692506" y="4496225"/>
            <a:ext cx="12468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Machine C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76" name="Google Shape;876;p110"/>
          <p:cNvCxnSpPr>
            <a:stCxn id="873" idx="3"/>
            <a:endCxn id="874" idx="1"/>
          </p:cNvCxnSpPr>
          <p:nvPr/>
        </p:nvCxnSpPr>
        <p:spPr>
          <a:xfrm rot="10800000" flipH="1">
            <a:off x="2243025" y="4038737"/>
            <a:ext cx="449400" cy="3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7" name="Google Shape;877;p110"/>
          <p:cNvCxnSpPr>
            <a:stCxn id="873" idx="3"/>
            <a:endCxn id="875" idx="1"/>
          </p:cNvCxnSpPr>
          <p:nvPr/>
        </p:nvCxnSpPr>
        <p:spPr>
          <a:xfrm>
            <a:off x="2243025" y="4356437"/>
            <a:ext cx="449400" cy="2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8" name="Google Shape;878;p110"/>
          <p:cNvSpPr txBox="1"/>
          <p:nvPr/>
        </p:nvSpPr>
        <p:spPr>
          <a:xfrm>
            <a:off x="5162850" y="4187225"/>
            <a:ext cx="1286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Machine B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9" name="Google Shape;879;p110"/>
          <p:cNvSpPr txBox="1"/>
          <p:nvPr/>
        </p:nvSpPr>
        <p:spPr>
          <a:xfrm>
            <a:off x="6861072" y="4187225"/>
            <a:ext cx="1286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Machine C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80" name="Google Shape;880;p110"/>
          <p:cNvCxnSpPr>
            <a:stCxn id="878" idx="3"/>
            <a:endCxn id="879" idx="1"/>
          </p:cNvCxnSpPr>
          <p:nvPr/>
        </p:nvCxnSpPr>
        <p:spPr>
          <a:xfrm>
            <a:off x="6449550" y="4356425"/>
            <a:ext cx="41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1" name="Google Shape;881;p11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Non-parametric post hoc test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612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1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Non-parametric post hoc test</a:t>
            </a:r>
            <a:endParaRPr/>
          </a:p>
        </p:txBody>
      </p:sp>
      <p:sp>
        <p:nvSpPr>
          <p:cNvPr id="887" name="Google Shape;887;p11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5500" cy="22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post hoc test performed after non-parametric Kruskal Wallis H test is Conover test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python code to conduct non-parametric post hoc test is </a:t>
            </a:r>
            <a:endParaRPr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AAE2"/>
                </a:solidFill>
              </a:rPr>
              <a:t>scikit_posthocs.posthoc_conover()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2024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201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The output is as follows:</a:t>
            </a:r>
            <a:endParaRPr/>
          </a:p>
        </p:txBody>
      </p:sp>
      <p:sp>
        <p:nvSpPr>
          <p:cNvPr id="893" name="Google Shape;893;p112"/>
          <p:cNvSpPr txBox="1"/>
          <p:nvPr/>
        </p:nvSpPr>
        <p:spPr>
          <a:xfrm>
            <a:off x="422025" y="4146825"/>
            <a:ext cx="81447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α = 0.05, it can been seen that there is statistical difference between pairs of machines (A,B) and  (A,C).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4" name="Google Shape;894;p112"/>
          <p:cNvSpPr txBox="1"/>
          <p:nvPr/>
        </p:nvSpPr>
        <p:spPr>
          <a:xfrm>
            <a:off x="5796975" y="2441200"/>
            <a:ext cx="29922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r>
              <a:rPr lang="en-GB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Reject H</a:t>
            </a:r>
            <a:r>
              <a:rPr lang="en-GB" baseline="-250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 if p-value is less than α</a:t>
            </a:r>
            <a:endParaRPr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5" name="Google Shape;895;p11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Non-parametric post hoc test</a:t>
            </a:r>
            <a:endParaRPr/>
          </a:p>
        </p:txBody>
      </p:sp>
      <p:pic>
        <p:nvPicPr>
          <p:cNvPr id="896" name="Google Shape;896;p112"/>
          <p:cNvPicPr preferRelativeResize="0"/>
          <p:nvPr/>
        </p:nvPicPr>
        <p:blipFill rotWithShape="1">
          <a:blip r:embed="rId3">
            <a:alphaModFix/>
          </a:blip>
          <a:srcRect t="9485"/>
          <a:stretch/>
        </p:blipFill>
        <p:spPr>
          <a:xfrm>
            <a:off x="585725" y="2332313"/>
            <a:ext cx="4651524" cy="157701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877082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13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graphicFrame>
        <p:nvGraphicFramePr>
          <p:cNvPr id="902" name="Google Shape;902;p113"/>
          <p:cNvGraphicFramePr/>
          <p:nvPr/>
        </p:nvGraphicFramePr>
        <p:xfrm>
          <a:off x="952500" y="1782400"/>
          <a:ext cx="7239000" cy="2705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Parametric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Non-parametric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Equal groups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Tukey HSD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Conover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Unequal groups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Scheffe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Dunn’s multiple Comparison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1890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- way ANOVA</a:t>
            </a:r>
            <a:endParaRPr/>
          </a:p>
        </p:txBody>
      </p:sp>
      <p:sp>
        <p:nvSpPr>
          <p:cNvPr id="908" name="Google Shape;908;p11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3600" cy="23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Ryan only considered the effect of the machines on the tensile strength</a:t>
            </a:r>
            <a:endParaRPr/>
          </a:p>
          <a:p>
            <a:pPr marL="457200" lvl="0" indent="-330200" algn="l" rtl="0"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What if he considers the effect of work shifts used?</a:t>
            </a:r>
            <a:endParaRPr/>
          </a:p>
          <a:p>
            <a:pPr marL="457200" lvl="0" indent="-330200" algn="l" rtl="0">
              <a:spcBef>
                <a:spcPts val="3000"/>
              </a:spcBef>
              <a:spcAft>
                <a:spcPts val="3000"/>
              </a:spcAft>
              <a:buSzPts val="1600"/>
              <a:buChar char="●"/>
            </a:pPr>
            <a:r>
              <a:rPr lang="en-GB"/>
              <a:t>The effect of the quality of material and the effect due to machine can be tested using two way ANOVA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95126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 </a:t>
            </a:r>
            <a:endParaRPr/>
          </a:p>
        </p:txBody>
      </p:sp>
      <p:sp>
        <p:nvSpPr>
          <p:cNvPr id="914" name="Google Shape;914;p115"/>
          <p:cNvSpPr txBox="1"/>
          <p:nvPr/>
        </p:nvSpPr>
        <p:spPr>
          <a:xfrm>
            <a:off x="1358375" y="3861450"/>
            <a:ext cx="286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5772403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16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</a:t>
            </a:r>
            <a:endParaRPr/>
          </a:p>
        </p:txBody>
      </p:sp>
      <p:sp>
        <p:nvSpPr>
          <p:cNvPr id="920" name="Google Shape;920;p116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3600" cy="23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business is thriving, and Ryan finds it crucial that the production should progress without any breaks. He decides to have three shifts - Morning, Afternoon and Night shift.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Now there are two factors that may affect the tensile strength of the alloy wire.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production machine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workforce at each shift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74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6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65379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One sample test for proportion </a:t>
            </a:r>
            <a:endParaRPr/>
          </a:p>
        </p:txBody>
      </p:sp>
      <p:sp>
        <p:nvSpPr>
          <p:cNvPr id="658" name="Google Shape;658;p86"/>
          <p:cNvSpPr txBox="1"/>
          <p:nvPr/>
        </p:nvSpPr>
        <p:spPr>
          <a:xfrm>
            <a:off x="422025" y="1571700"/>
            <a:ext cx="8399700" cy="3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</a:t>
            </a:r>
            <a:r>
              <a:rPr lang="en-GB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sz="1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test statistic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p-value = P(Z &gt; 1.79) = 0.0367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As p-value &lt; 0.05, reject H</a:t>
            </a:r>
            <a:r>
              <a:rPr lang="en-GB" sz="1600" baseline="-25000"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.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We may conclude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that at least 25% of all businesses had not consulted before starting the business.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59" name="Google Shape;659;p86"/>
          <p:cNvPicPr preferRelativeResize="0"/>
          <p:nvPr/>
        </p:nvPicPr>
        <p:blipFill rotWithShape="1">
          <a:blip r:embed="rId3">
            <a:alphaModFix/>
          </a:blip>
          <a:srcRect b="10514"/>
          <a:stretch/>
        </p:blipFill>
        <p:spPr>
          <a:xfrm>
            <a:off x="5713725" y="1918875"/>
            <a:ext cx="3055525" cy="16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86" descr="Z = \frac{p - P_0 }{\sqrt{\frac{P_0 (1-P_0)} {n}}} =  \frac{0.2909 - 0.25 }{\sqrt{\frac{0.25 (0.75)} {316}}} = 1.7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682" y="2157779"/>
            <a:ext cx="315528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86"/>
          <p:cNvSpPr txBox="1"/>
          <p:nvPr/>
        </p:nvSpPr>
        <p:spPr>
          <a:xfrm>
            <a:off x="7438425" y="3240675"/>
            <a:ext cx="663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70000" lvl="0" indent="-1170000" algn="l" rtl="0"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1.79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72255179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1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</a:t>
            </a:r>
            <a:endParaRPr/>
          </a:p>
        </p:txBody>
      </p:sp>
      <p:sp>
        <p:nvSpPr>
          <p:cNvPr id="926" name="Google Shape;926;p11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36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two way ANOVA the effect due to two nominal variables can be tested over a numeric variable</a:t>
            </a:r>
            <a:endParaRPr/>
          </a:p>
          <a:p>
            <a:pPr marL="457200" lvl="0" indent="-330200" algn="l" rtl="0"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Ryan can test for effect of machine on the tensile strength while he tests for effect due to shifts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Now the effect of machines can be considered as the treatments and the effect due to shifts are the blocks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30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42901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18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Blocking</a:t>
            </a:r>
            <a:endParaRPr/>
          </a:p>
        </p:txBody>
      </p:sp>
      <p:sp>
        <p:nvSpPr>
          <p:cNvPr id="932" name="Google Shape;932;p118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36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Previously, Ryan had only one shift that was working. So there was no possible variation that could occur</a:t>
            </a:r>
            <a:endParaRPr/>
          </a:p>
          <a:p>
            <a:pPr marL="457200" lvl="0" indent="-330200" algn="l" rtl="0"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Now when he has 3 shifts the and possible variation due to these shifts may arise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data becomes heterogeneous and can be made homogeneous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3000"/>
              </a:spcBef>
              <a:spcAft>
                <a:spcPts val="3000"/>
              </a:spcAft>
              <a:buSzPts val="1600"/>
              <a:buChar char="●"/>
            </a:pPr>
            <a:r>
              <a:rPr lang="en-GB"/>
              <a:t>Blocking is used when the data is not homogeneous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29763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1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One of the null hypothesis to be tested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-GB"/>
              <a:t>								    Against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None/>
            </a:pPr>
            <a:endParaRPr/>
          </a:p>
        </p:txBody>
      </p:sp>
      <p:sp>
        <p:nvSpPr>
          <p:cNvPr id="938" name="Google Shape;938;p119"/>
          <p:cNvSpPr/>
          <p:nvPr/>
        </p:nvSpPr>
        <p:spPr>
          <a:xfrm>
            <a:off x="1135525" y="2228375"/>
            <a:ext cx="2930700" cy="838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19"/>
          <p:cNvSpPr/>
          <p:nvPr/>
        </p:nvSpPr>
        <p:spPr>
          <a:xfrm>
            <a:off x="5616225" y="2228375"/>
            <a:ext cx="2930700" cy="838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119"/>
          <p:cNvSpPr txBox="1"/>
          <p:nvPr/>
        </p:nvSpPr>
        <p:spPr>
          <a:xfrm>
            <a:off x="1135525" y="2228375"/>
            <a:ext cx="29307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GB" baseline="-25000">
                <a:latin typeface="Avenir"/>
                <a:ea typeface="Avenir"/>
                <a:cs typeface="Avenir"/>
                <a:sym typeface="Avenir"/>
              </a:rPr>
              <a:t>01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: The averages of all treatments are same.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269999" lvl="0" indent="-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i.e.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α</a:t>
            </a:r>
            <a:r>
              <a:rPr lang="en-GB" baseline="-25000"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α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… =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α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1" name="Google Shape;941;p119"/>
          <p:cNvSpPr txBox="1"/>
          <p:nvPr/>
        </p:nvSpPr>
        <p:spPr>
          <a:xfrm>
            <a:off x="5616225" y="2228375"/>
            <a:ext cx="29307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2699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11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At the least one treatment has a different average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2" name="Google Shape;942;p119"/>
          <p:cNvSpPr txBox="1">
            <a:spLocks noGrp="1"/>
          </p:cNvSpPr>
          <p:nvPr>
            <p:ph type="body" idx="2"/>
          </p:nvPr>
        </p:nvSpPr>
        <p:spPr>
          <a:xfrm>
            <a:off x="422025" y="3558250"/>
            <a:ext cx="8399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40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Failing to reject H</a:t>
            </a:r>
            <a:r>
              <a:rPr lang="en-GB" baseline="-25000">
                <a:solidFill>
                  <a:schemeClr val="dk1"/>
                </a:solidFill>
              </a:rPr>
              <a:t>01</a:t>
            </a:r>
            <a:r>
              <a:rPr lang="en-GB">
                <a:solidFill>
                  <a:schemeClr val="dk1"/>
                </a:solidFill>
              </a:rPr>
              <a:t>, implies that all treatment have the same average</a:t>
            </a:r>
            <a:endParaRPr/>
          </a:p>
        </p:txBody>
      </p:sp>
      <p:sp>
        <p:nvSpPr>
          <p:cNvPr id="943" name="Google Shape;943;p11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11845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Another</a:t>
            </a:r>
            <a:r>
              <a:rPr lang="en-GB"/>
              <a:t> null hypothesis to be tested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-GB"/>
              <a:t>								    Against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None/>
            </a:pPr>
            <a:endParaRPr/>
          </a:p>
        </p:txBody>
      </p:sp>
      <p:sp>
        <p:nvSpPr>
          <p:cNvPr id="949" name="Google Shape;949;p120"/>
          <p:cNvSpPr/>
          <p:nvPr/>
        </p:nvSpPr>
        <p:spPr>
          <a:xfrm>
            <a:off x="1135525" y="2228375"/>
            <a:ext cx="2930700" cy="838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120"/>
          <p:cNvSpPr/>
          <p:nvPr/>
        </p:nvSpPr>
        <p:spPr>
          <a:xfrm>
            <a:off x="5616225" y="2228375"/>
            <a:ext cx="2930700" cy="838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120"/>
          <p:cNvSpPr txBox="1"/>
          <p:nvPr/>
        </p:nvSpPr>
        <p:spPr>
          <a:xfrm>
            <a:off x="1135525" y="2228375"/>
            <a:ext cx="29307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GB" baseline="-25000">
                <a:latin typeface="Avenir"/>
                <a:ea typeface="Avenir"/>
                <a:cs typeface="Avenir"/>
                <a:sym typeface="Avenir"/>
              </a:rPr>
              <a:t>02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: The averages of all blocks are same.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269999" lvl="0" indent="-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i.e.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β</a:t>
            </a:r>
            <a:r>
              <a:rPr lang="en-GB" baseline="-25000"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β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… = β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2" name="Google Shape;952;p120"/>
          <p:cNvSpPr txBox="1"/>
          <p:nvPr/>
        </p:nvSpPr>
        <p:spPr>
          <a:xfrm>
            <a:off x="5616225" y="2228375"/>
            <a:ext cx="29307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2699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12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At the least one block has a different average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3" name="Google Shape;953;p120"/>
          <p:cNvSpPr txBox="1">
            <a:spLocks noGrp="1"/>
          </p:cNvSpPr>
          <p:nvPr>
            <p:ph type="body" idx="2"/>
          </p:nvPr>
        </p:nvSpPr>
        <p:spPr>
          <a:xfrm>
            <a:off x="422025" y="3558250"/>
            <a:ext cx="8399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40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Failing to reject H</a:t>
            </a:r>
            <a:r>
              <a:rPr lang="en-GB" baseline="-25000">
                <a:solidFill>
                  <a:schemeClr val="dk1"/>
                </a:solidFill>
              </a:rPr>
              <a:t>02</a:t>
            </a:r>
            <a:r>
              <a:rPr lang="en-GB">
                <a:solidFill>
                  <a:schemeClr val="dk1"/>
                </a:solidFill>
              </a:rPr>
              <a:t>, implies that all blocks have the same average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4" name="Google Shape;954;p12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953327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2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</a:t>
            </a:r>
            <a:endParaRPr/>
          </a:p>
        </p:txBody>
      </p:sp>
      <p:sp>
        <p:nvSpPr>
          <p:cNvPr id="960" name="Google Shape;960;p12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4000"/>
              </a:spcAft>
              <a:buSzPts val="1600"/>
              <a:buChar char="●"/>
            </a:pPr>
            <a:r>
              <a:rPr lang="en-GB"/>
              <a:t>Suppose Ryan collects data for tensile strength of wires produced by each machine at each shift</a:t>
            </a:r>
            <a:endParaRPr/>
          </a:p>
        </p:txBody>
      </p:sp>
      <p:graphicFrame>
        <p:nvGraphicFramePr>
          <p:cNvPr id="961" name="Google Shape;961;p121"/>
          <p:cNvGraphicFramePr/>
          <p:nvPr/>
        </p:nvGraphicFramePr>
        <p:xfrm>
          <a:off x="5341275" y="2314000"/>
          <a:ext cx="3652075" cy="2224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Morning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68.7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84.7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Afternoon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56.1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85.3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Night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57.3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87.9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2" name="Google Shape;962;p121"/>
          <p:cNvSpPr txBox="1"/>
          <p:nvPr/>
        </p:nvSpPr>
        <p:spPr>
          <a:xfrm>
            <a:off x="422025" y="2661350"/>
            <a:ext cx="47304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are 4 treatments (t = 4)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are 3 blocks (b = 3)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5000"/>
              </a:spcBef>
              <a:spcAft>
                <a:spcPts val="500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4183430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2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</a:t>
            </a:r>
            <a:endParaRPr/>
          </a:p>
        </p:txBody>
      </p:sp>
      <p:graphicFrame>
        <p:nvGraphicFramePr>
          <p:cNvPr id="968" name="Google Shape;968;p122"/>
          <p:cNvGraphicFramePr/>
          <p:nvPr/>
        </p:nvGraphicFramePr>
        <p:xfrm>
          <a:off x="5341275" y="231400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Morning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68.7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84.7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Afternoon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56.1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85.3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Night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57.3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87.9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9" name="Google Shape;969;p122"/>
          <p:cNvSpPr txBox="1"/>
          <p:nvPr/>
        </p:nvSpPr>
        <p:spPr>
          <a:xfrm>
            <a:off x="422025" y="1571700"/>
            <a:ext cx="4533300" cy="3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Each treatment has 5 observations (n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5) where i = 1, 2, …, t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Each block as 4 observations (b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4) </a:t>
            </a:r>
            <a:b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where j = 1, 2, …, b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Total number of observations is given by 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70" name="Google Shape;970;p122" descr="N = \sum_i^{t}\sum_j^b n_{ij} 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00" y="3914100"/>
            <a:ext cx="1577350" cy="38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4077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23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</a:t>
            </a:r>
            <a:endParaRPr/>
          </a:p>
        </p:txBody>
      </p:sp>
      <p:sp>
        <p:nvSpPr>
          <p:cNvPr id="976" name="Google Shape;976;p12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400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Let α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 (i=1, 2, …, t) denote the average strength due to each machine and  β</a:t>
            </a:r>
            <a:r>
              <a:rPr lang="en-GB" baseline="-25000">
                <a:solidFill>
                  <a:schemeClr val="dk1"/>
                </a:solidFill>
              </a:rPr>
              <a:t>j</a:t>
            </a:r>
            <a:r>
              <a:rPr lang="en-GB">
                <a:solidFill>
                  <a:schemeClr val="dk1"/>
                </a:solidFill>
              </a:rPr>
              <a:t> dnote the average strength due to the shift</a:t>
            </a:r>
            <a:endParaRPr b="1"/>
          </a:p>
        </p:txBody>
      </p:sp>
      <p:sp>
        <p:nvSpPr>
          <p:cNvPr id="977" name="Google Shape;977;p123"/>
          <p:cNvSpPr txBox="1"/>
          <p:nvPr/>
        </p:nvSpPr>
        <p:spPr>
          <a:xfrm>
            <a:off x="436700" y="2319425"/>
            <a:ext cx="46680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our example, t = 4 and b = 3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test hypothesis can be written as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8" name="Google Shape;978;p123"/>
          <p:cNvSpPr txBox="1"/>
          <p:nvPr/>
        </p:nvSpPr>
        <p:spPr>
          <a:xfrm>
            <a:off x="436700" y="3747725"/>
            <a:ext cx="19611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GB" baseline="-25000">
                <a:latin typeface="Avenir"/>
                <a:ea typeface="Avenir"/>
                <a:cs typeface="Avenir"/>
                <a:sym typeface="Avenir"/>
              </a:rPr>
              <a:t>01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α</a:t>
            </a:r>
            <a:r>
              <a:rPr lang="en-GB" baseline="-25000"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α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α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α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9" name="Google Shape;979;p123"/>
          <p:cNvSpPr txBox="1"/>
          <p:nvPr/>
        </p:nvSpPr>
        <p:spPr>
          <a:xfrm>
            <a:off x="3132525" y="3747725"/>
            <a:ext cx="2284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11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At least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α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is different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0" name="Google Shape;980;p123"/>
          <p:cNvSpPr txBox="1"/>
          <p:nvPr/>
        </p:nvSpPr>
        <p:spPr>
          <a:xfrm>
            <a:off x="2229825" y="3747725"/>
            <a:ext cx="902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Against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981" name="Google Shape;981;p123"/>
          <p:cNvGraphicFramePr/>
          <p:nvPr/>
        </p:nvGraphicFramePr>
        <p:xfrm>
          <a:off x="5341275" y="2314000"/>
          <a:ext cx="3652075" cy="2224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Morning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68.7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84.7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Afternoon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56.1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85.3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Night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57.3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87.9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2" name="Google Shape;982;p123"/>
          <p:cNvSpPr txBox="1"/>
          <p:nvPr/>
        </p:nvSpPr>
        <p:spPr>
          <a:xfrm>
            <a:off x="422025" y="4383025"/>
            <a:ext cx="19611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GB" baseline="-25000">
                <a:latin typeface="Avenir"/>
                <a:ea typeface="Avenir"/>
                <a:cs typeface="Avenir"/>
                <a:sym typeface="Avenir"/>
              </a:rPr>
              <a:t>02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β</a:t>
            </a:r>
            <a:r>
              <a:rPr lang="en-GB" baseline="-25000"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β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β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3" name="Google Shape;983;p123"/>
          <p:cNvSpPr txBox="1"/>
          <p:nvPr/>
        </p:nvSpPr>
        <p:spPr>
          <a:xfrm>
            <a:off x="3132525" y="4383025"/>
            <a:ext cx="2284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12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At least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β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is different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4" name="Google Shape;984;p123"/>
          <p:cNvSpPr txBox="1"/>
          <p:nvPr/>
        </p:nvSpPr>
        <p:spPr>
          <a:xfrm>
            <a:off x="2229825" y="4383025"/>
            <a:ext cx="902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Against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8823192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2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</a:t>
            </a:r>
            <a:endParaRPr/>
          </a:p>
        </p:txBody>
      </p:sp>
      <p:sp>
        <p:nvSpPr>
          <p:cNvPr id="990" name="Google Shape;990;p12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3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one way ANOVA, the entire population variance is split into two component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Variation due to treatments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Variation due to blocks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Error variation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SzPts val="1600"/>
              <a:buChar char="●"/>
            </a:pPr>
            <a:r>
              <a:rPr lang="en-GB"/>
              <a:t>Total variation = Treatment Variation + Block Variation + Error Variation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74779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2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variation</a:t>
            </a:r>
            <a:endParaRPr/>
          </a:p>
        </p:txBody>
      </p:sp>
      <p:sp>
        <p:nvSpPr>
          <p:cNvPr id="996" name="Google Shape;996;p125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It is the total sum of squares (TSS)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Let x</a:t>
            </a:r>
            <a:r>
              <a:rPr lang="en-GB" baseline="-25000">
                <a:solidFill>
                  <a:schemeClr val="dk1"/>
                </a:solidFill>
              </a:rPr>
              <a:t>ij</a:t>
            </a:r>
            <a:r>
              <a:rPr lang="en-GB">
                <a:solidFill>
                  <a:schemeClr val="dk1"/>
                </a:solidFill>
              </a:rPr>
              <a:t> be the observations in the i</a:t>
            </a:r>
            <a:r>
              <a:rPr lang="en-GB" baseline="30000">
                <a:solidFill>
                  <a:schemeClr val="dk1"/>
                </a:solidFill>
              </a:rPr>
              <a:t>th</a:t>
            </a:r>
            <a:r>
              <a:rPr lang="en-GB">
                <a:solidFill>
                  <a:schemeClr val="dk1"/>
                </a:solidFill>
              </a:rPr>
              <a:t> treatment and j</a:t>
            </a:r>
            <a:r>
              <a:rPr lang="en-GB" baseline="30000">
                <a:solidFill>
                  <a:schemeClr val="dk1"/>
                </a:solidFill>
              </a:rPr>
              <a:t>th</a:t>
            </a:r>
            <a:r>
              <a:rPr lang="en-GB">
                <a:solidFill>
                  <a:schemeClr val="dk1"/>
                </a:solidFill>
              </a:rPr>
              <a:t> block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     is the grand mean, i.e. the mean of all observations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total variation is given by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None/>
            </a:pPr>
            <a:endParaRPr sz="1400">
              <a:solidFill>
                <a:srgbClr val="25AAE2"/>
              </a:solidFill>
            </a:endParaRPr>
          </a:p>
        </p:txBody>
      </p:sp>
      <p:pic>
        <p:nvPicPr>
          <p:cNvPr id="997" name="Google Shape;997;p125" descr="\bar x_{..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00" y="2690095"/>
            <a:ext cx="210104" cy="1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125" descr="TSS = \sum_i^t \sum_j^{b} (x_{ij} - \bar x_{..})^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111" y="3568186"/>
            <a:ext cx="2865642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125"/>
          <p:cNvSpPr txBox="1"/>
          <p:nvPr/>
        </p:nvSpPr>
        <p:spPr>
          <a:xfrm>
            <a:off x="2183600" y="4409250"/>
            <a:ext cx="1585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Summation over the treatments</a:t>
            </a:r>
            <a:endParaRPr sz="12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0" name="Google Shape;1000;p125"/>
          <p:cNvSpPr txBox="1"/>
          <p:nvPr/>
        </p:nvSpPr>
        <p:spPr>
          <a:xfrm>
            <a:off x="4782100" y="4359450"/>
            <a:ext cx="2178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Summation over the blocks</a:t>
            </a:r>
            <a:endParaRPr sz="12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01" name="Google Shape;1001;p125"/>
          <p:cNvCxnSpPr>
            <a:stCxn id="999" idx="3"/>
          </p:cNvCxnSpPr>
          <p:nvPr/>
        </p:nvCxnSpPr>
        <p:spPr>
          <a:xfrm rot="10800000" flipH="1">
            <a:off x="3768800" y="4052400"/>
            <a:ext cx="304500" cy="6141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2" name="Google Shape;1002;p125"/>
          <p:cNvCxnSpPr>
            <a:stCxn id="1000" idx="1"/>
          </p:cNvCxnSpPr>
          <p:nvPr/>
        </p:nvCxnSpPr>
        <p:spPr>
          <a:xfrm rot="10800000">
            <a:off x="4477600" y="4052400"/>
            <a:ext cx="304500" cy="6141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2300378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26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Treatment variation</a:t>
            </a:r>
            <a:endParaRPr/>
          </a:p>
        </p:txBody>
      </p:sp>
      <p:sp>
        <p:nvSpPr>
          <p:cNvPr id="1008" name="Google Shape;1008;p126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21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It is the treatment sum of squares (TrSS)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Let x</a:t>
            </a:r>
            <a:r>
              <a:rPr lang="en-GB" baseline="-25000">
                <a:solidFill>
                  <a:schemeClr val="dk1"/>
                </a:solidFill>
              </a:rPr>
              <a:t>i.</a:t>
            </a:r>
            <a:r>
              <a:rPr lang="en-GB">
                <a:solidFill>
                  <a:schemeClr val="dk1"/>
                </a:solidFill>
              </a:rPr>
              <a:t> be the observations in the i</a:t>
            </a:r>
            <a:r>
              <a:rPr lang="en-GB" baseline="30000">
                <a:solidFill>
                  <a:schemeClr val="dk1"/>
                </a:solidFill>
              </a:rPr>
              <a:t>th</a:t>
            </a:r>
            <a:r>
              <a:rPr lang="en-GB">
                <a:solidFill>
                  <a:schemeClr val="dk1"/>
                </a:solidFill>
              </a:rPr>
              <a:t> treatment with b observations in each treatment and      is the mean over i</a:t>
            </a:r>
            <a:r>
              <a:rPr lang="en-GB" baseline="30000">
                <a:solidFill>
                  <a:schemeClr val="dk1"/>
                </a:solidFill>
              </a:rPr>
              <a:t>th</a:t>
            </a:r>
            <a:r>
              <a:rPr lang="en-GB">
                <a:solidFill>
                  <a:schemeClr val="dk1"/>
                </a:solidFill>
              </a:rPr>
              <a:t> treatment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    is the grand mean,  i.e. the mean of all observations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treatment variation is given by</a:t>
            </a:r>
            <a:endParaRPr sz="1400">
              <a:solidFill>
                <a:srgbClr val="25AAE2"/>
              </a:solidFill>
            </a:endParaRPr>
          </a:p>
        </p:txBody>
      </p:sp>
      <p:pic>
        <p:nvPicPr>
          <p:cNvPr id="1009" name="Google Shape;1009;p126" descr="\bar x_{i.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625" y="2482850"/>
            <a:ext cx="219506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126" descr="\bar x_{..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500" y="3004770"/>
            <a:ext cx="210104" cy="1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126" descr="TrSS = \sum_i^t b (\bar x_{i.} - \bar x_{..})^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019" y="3800375"/>
            <a:ext cx="2779622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126"/>
          <p:cNvSpPr txBox="1"/>
          <p:nvPr/>
        </p:nvSpPr>
        <p:spPr>
          <a:xfrm>
            <a:off x="2362075" y="4524700"/>
            <a:ext cx="1585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Summation over all treatments</a:t>
            </a:r>
            <a:endParaRPr sz="12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13" name="Google Shape;1013;p126"/>
          <p:cNvCxnSpPr>
            <a:stCxn id="1012" idx="3"/>
          </p:cNvCxnSpPr>
          <p:nvPr/>
        </p:nvCxnSpPr>
        <p:spPr>
          <a:xfrm rot="10800000" flipH="1">
            <a:off x="3947275" y="4168750"/>
            <a:ext cx="304500" cy="6132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7182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841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sample tests for population proportion</a:t>
            </a:r>
            <a:endParaRPr/>
          </a:p>
        </p:txBody>
      </p:sp>
      <p:sp>
        <p:nvSpPr>
          <p:cNvPr id="667" name="Google Shape;667;p8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18900" cy="23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Let there be two samples sizes n</a:t>
            </a:r>
            <a:r>
              <a:rPr lang="en-GB" baseline="-25000"/>
              <a:t>1</a:t>
            </a:r>
            <a:r>
              <a:rPr lang="en-GB"/>
              <a:t> and n</a:t>
            </a:r>
            <a:r>
              <a:rPr lang="en-GB" baseline="-25000"/>
              <a:t>2</a:t>
            </a:r>
            <a:r>
              <a:rPr lang="en-GB"/>
              <a:t> from</a:t>
            </a:r>
            <a:r>
              <a:rPr lang="en-GB">
                <a:solidFill>
                  <a:schemeClr val="dk1"/>
                </a:solidFill>
              </a:rPr>
              <a:t> different populations of </a:t>
            </a:r>
            <a:r>
              <a:rPr lang="en-GB"/>
              <a:t>such that x</a:t>
            </a:r>
            <a:r>
              <a:rPr lang="en-GB" baseline="-25000"/>
              <a:t>1</a:t>
            </a:r>
            <a:r>
              <a:rPr lang="en-GB"/>
              <a:t> and x</a:t>
            </a:r>
            <a:r>
              <a:rPr lang="en-GB" baseline="-25000"/>
              <a:t>2</a:t>
            </a:r>
            <a:r>
              <a:rPr lang="en-GB"/>
              <a:t> are the number of specific items in each of them respectively 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Suppose these samples have proportions of specific items p</a:t>
            </a:r>
            <a:r>
              <a:rPr lang="en-GB" baseline="-25000"/>
              <a:t>1</a:t>
            </a:r>
            <a:r>
              <a:rPr lang="en-GB"/>
              <a:t> and p</a:t>
            </a:r>
            <a:r>
              <a:rPr lang="en-GB" baseline="-25000"/>
              <a:t>2</a:t>
            </a:r>
            <a:r>
              <a:rPr lang="en-GB"/>
              <a:t> respectively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To test the equality of population proportion from which these samples are chosen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62327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2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variation</a:t>
            </a:r>
            <a:endParaRPr/>
          </a:p>
        </p:txBody>
      </p:sp>
      <p:sp>
        <p:nvSpPr>
          <p:cNvPr id="1019" name="Google Shape;1019;p12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21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It is the block sum of squares (BSS)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Let x</a:t>
            </a:r>
            <a:r>
              <a:rPr lang="en-GB" baseline="-25000">
                <a:solidFill>
                  <a:schemeClr val="dk1"/>
                </a:solidFill>
              </a:rPr>
              <a:t>.j</a:t>
            </a:r>
            <a:r>
              <a:rPr lang="en-GB">
                <a:solidFill>
                  <a:schemeClr val="dk1"/>
                </a:solidFill>
              </a:rPr>
              <a:t> be the observations in the j</a:t>
            </a:r>
            <a:r>
              <a:rPr lang="en-GB" baseline="30000">
                <a:solidFill>
                  <a:schemeClr val="dk1"/>
                </a:solidFill>
              </a:rPr>
              <a:t>th</a:t>
            </a:r>
            <a:r>
              <a:rPr lang="en-GB">
                <a:solidFill>
                  <a:schemeClr val="dk1"/>
                </a:solidFill>
              </a:rPr>
              <a:t> block with t observations in each block and      is the mean over j</a:t>
            </a:r>
            <a:r>
              <a:rPr lang="en-GB" baseline="30000">
                <a:solidFill>
                  <a:schemeClr val="dk1"/>
                </a:solidFill>
              </a:rPr>
              <a:t>th</a:t>
            </a:r>
            <a:r>
              <a:rPr lang="en-GB">
                <a:solidFill>
                  <a:schemeClr val="dk1"/>
                </a:solidFill>
              </a:rPr>
              <a:t> block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    is the grand mean,  i.e. the mean of all observations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block variation is given by</a:t>
            </a:r>
            <a:endParaRPr sz="1400">
              <a:solidFill>
                <a:srgbClr val="25AAE2"/>
              </a:solidFill>
            </a:endParaRPr>
          </a:p>
        </p:txBody>
      </p:sp>
      <p:pic>
        <p:nvPicPr>
          <p:cNvPr id="1020" name="Google Shape;1020;p127" descr="\bar x_{.j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348" y="2208375"/>
            <a:ext cx="201758" cy="1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127" descr="\bar x_{..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500" y="2942045"/>
            <a:ext cx="210104" cy="1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127" descr="BSS = \sum_j^b t (\bar x_{.j} - \bar x_{..})^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0815" y="3800375"/>
            <a:ext cx="2284032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127"/>
          <p:cNvSpPr txBox="1"/>
          <p:nvPr/>
        </p:nvSpPr>
        <p:spPr>
          <a:xfrm>
            <a:off x="2362075" y="4524700"/>
            <a:ext cx="1585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Summation over all blocks</a:t>
            </a:r>
            <a:endParaRPr sz="12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24" name="Google Shape;1024;p127"/>
          <p:cNvCxnSpPr>
            <a:stCxn id="1023" idx="3"/>
          </p:cNvCxnSpPr>
          <p:nvPr/>
        </p:nvCxnSpPr>
        <p:spPr>
          <a:xfrm rot="10800000" flipH="1">
            <a:off x="3947275" y="4168750"/>
            <a:ext cx="304500" cy="6132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7786989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28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variation</a:t>
            </a:r>
            <a:endParaRPr/>
          </a:p>
        </p:txBody>
      </p:sp>
      <p:sp>
        <p:nvSpPr>
          <p:cNvPr id="1030" name="Google Shape;1030;p128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19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It is the error sum of squares (ESS)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Let x</a:t>
            </a:r>
            <a:r>
              <a:rPr lang="en-GB" b="1" baseline="-25000">
                <a:solidFill>
                  <a:schemeClr val="dk1"/>
                </a:solidFill>
              </a:rPr>
              <a:t>i•</a:t>
            </a:r>
            <a:r>
              <a:rPr lang="en-GB">
                <a:solidFill>
                  <a:schemeClr val="dk1"/>
                </a:solidFill>
              </a:rPr>
              <a:t> be the observations in the i</a:t>
            </a:r>
            <a:r>
              <a:rPr lang="en-GB" baseline="30000">
                <a:solidFill>
                  <a:schemeClr val="dk1"/>
                </a:solidFill>
              </a:rPr>
              <a:t>th</a:t>
            </a:r>
            <a:r>
              <a:rPr lang="en-GB">
                <a:solidFill>
                  <a:schemeClr val="dk1"/>
                </a:solidFill>
              </a:rPr>
              <a:t> treatment and      is the mean over j</a:t>
            </a:r>
            <a:r>
              <a:rPr lang="en-GB" baseline="30000">
                <a:solidFill>
                  <a:schemeClr val="dk1"/>
                </a:solidFill>
              </a:rPr>
              <a:t>th</a:t>
            </a:r>
            <a:r>
              <a:rPr lang="en-GB">
                <a:solidFill>
                  <a:schemeClr val="dk1"/>
                </a:solidFill>
              </a:rPr>
              <a:t> block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    is the grand mean,  i.e. the mean of all observations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error sum of squares is given by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None/>
            </a:pPr>
            <a:endParaRPr sz="1400">
              <a:solidFill>
                <a:srgbClr val="25AAE2"/>
              </a:solidFill>
            </a:endParaRPr>
          </a:p>
        </p:txBody>
      </p:sp>
      <p:pic>
        <p:nvPicPr>
          <p:cNvPr id="1031" name="Google Shape;1031;p128" descr="\bar x_{.j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500" y="2209975"/>
            <a:ext cx="201758" cy="1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128" descr="\bar x_{..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000" y="2690095"/>
            <a:ext cx="210104" cy="1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128" descr="ESS = \sum_i^t \sum_j^{b} (x_{ij} - \bar x_{i.} - \bar x_{.j} + \bar x_{..})^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3018" y="3625886"/>
            <a:ext cx="3717074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128"/>
          <p:cNvSpPr txBox="1"/>
          <p:nvPr/>
        </p:nvSpPr>
        <p:spPr>
          <a:xfrm>
            <a:off x="2233475" y="4377725"/>
            <a:ext cx="1585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Summation over all treatments</a:t>
            </a:r>
            <a:endParaRPr sz="12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5" name="Google Shape;1035;p128"/>
          <p:cNvSpPr txBox="1"/>
          <p:nvPr/>
        </p:nvSpPr>
        <p:spPr>
          <a:xfrm>
            <a:off x="4831975" y="4327925"/>
            <a:ext cx="1521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Summation over all blocks</a:t>
            </a:r>
            <a:endParaRPr sz="12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6" name="Google Shape;1036;p128"/>
          <p:cNvCxnSpPr>
            <a:stCxn id="1034" idx="3"/>
          </p:cNvCxnSpPr>
          <p:nvPr/>
        </p:nvCxnSpPr>
        <p:spPr>
          <a:xfrm rot="10800000" flipH="1">
            <a:off x="3818675" y="4020875"/>
            <a:ext cx="304500" cy="6141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7" name="Google Shape;1037;p128"/>
          <p:cNvCxnSpPr>
            <a:stCxn id="1035" idx="1"/>
          </p:cNvCxnSpPr>
          <p:nvPr/>
        </p:nvCxnSpPr>
        <p:spPr>
          <a:xfrm rot="10800000">
            <a:off x="4527475" y="4020875"/>
            <a:ext cx="304500" cy="6141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373597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29"/>
          <p:cNvSpPr txBox="1">
            <a:spLocks noGrp="1"/>
          </p:cNvSpPr>
          <p:nvPr>
            <p:ph type="body" idx="2"/>
          </p:nvPr>
        </p:nvSpPr>
        <p:spPr>
          <a:xfrm>
            <a:off x="464025" y="2271000"/>
            <a:ext cx="84069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During problem solving, the error sum of squares is obtained as:</a:t>
            </a:r>
            <a:endParaRPr/>
          </a:p>
          <a:p>
            <a:pPr marL="457200" lvl="0" indent="0" algn="l" rtl="0">
              <a:spcBef>
                <a:spcPts val="20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43" name="Google Shape;1043;p129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Error sum of squares</a:t>
            </a:r>
            <a:endParaRPr/>
          </a:p>
        </p:txBody>
      </p:sp>
      <p:pic>
        <p:nvPicPr>
          <p:cNvPr id="1044" name="Google Shape;1044;p129" descr="&quot;ESS&quot; = &quot;TSS&quot; - &quot;TrSS&quot; - &quot;BSS&quot;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675" y="2917563"/>
            <a:ext cx="2871304" cy="3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72925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3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</a:t>
            </a:r>
            <a:endParaRPr/>
          </a:p>
        </p:txBody>
      </p:sp>
      <p:sp>
        <p:nvSpPr>
          <p:cNvPr id="1050" name="Google Shape;1050;p13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test statistic for treatments is given by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Under H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, the test statistic follows F-distribution with (df</a:t>
            </a:r>
            <a:r>
              <a:rPr lang="en-GB" baseline="-25000">
                <a:solidFill>
                  <a:schemeClr val="dk1"/>
                </a:solidFill>
              </a:rPr>
              <a:t>Tr</a:t>
            </a:r>
            <a:r>
              <a:rPr lang="en-GB">
                <a:solidFill>
                  <a:schemeClr val="dk1"/>
                </a:solidFill>
              </a:rPr>
              <a:t>, df</a:t>
            </a:r>
            <a:r>
              <a:rPr lang="en-GB" baseline="-25000">
                <a:solidFill>
                  <a:schemeClr val="dk1"/>
                </a:solidFill>
              </a:rPr>
              <a:t>e</a:t>
            </a:r>
            <a:r>
              <a:rPr lang="en-GB">
                <a:solidFill>
                  <a:schemeClr val="dk1"/>
                </a:solidFill>
              </a:rPr>
              <a:t>) degrees of freedom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4000"/>
              </a:spcBef>
              <a:spcAft>
                <a:spcPts val="20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Decision Rule: If F</a:t>
            </a:r>
            <a:r>
              <a:rPr lang="en-GB" baseline="-25000">
                <a:solidFill>
                  <a:schemeClr val="dk1"/>
                </a:solidFill>
              </a:rPr>
              <a:t>cal</a:t>
            </a:r>
            <a:r>
              <a:rPr lang="en-GB">
                <a:solidFill>
                  <a:schemeClr val="dk1"/>
                </a:solidFill>
              </a:rPr>
              <a:t> ≥ F</a:t>
            </a:r>
            <a:r>
              <a:rPr lang="en-GB" baseline="-25000">
                <a:solidFill>
                  <a:schemeClr val="dk1"/>
                </a:solidFill>
              </a:rPr>
              <a:t>(t-1, (t-1)(b-1)),α</a:t>
            </a:r>
            <a:r>
              <a:rPr lang="en-GB">
                <a:solidFill>
                  <a:schemeClr val="dk1"/>
                </a:solidFill>
              </a:rPr>
              <a:t> then we reject H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at α% level of significance</a:t>
            </a:r>
            <a:endParaRPr sz="1800"/>
          </a:p>
        </p:txBody>
      </p:sp>
      <p:grpSp>
        <p:nvGrpSpPr>
          <p:cNvPr id="1051" name="Google Shape;1051;p130"/>
          <p:cNvGrpSpPr/>
          <p:nvPr/>
        </p:nvGrpSpPr>
        <p:grpSpPr>
          <a:xfrm>
            <a:off x="2070054" y="2026175"/>
            <a:ext cx="6864046" cy="1344475"/>
            <a:chOff x="2070054" y="2026175"/>
            <a:chExt cx="6864046" cy="1344475"/>
          </a:xfrm>
        </p:grpSpPr>
        <p:pic>
          <p:nvPicPr>
            <p:cNvPr id="1052" name="Google Shape;1052;p130" descr="&quot;F-ratio&quot; = &quot;MTrSS&quot;/&quot;MESS&quot; = s_t^2/s_e^2&#10;&#10;" title="MathEquation,#000000"/>
            <p:cNvPicPr preferRelativeResize="0"/>
            <p:nvPr/>
          </p:nvPicPr>
          <p:blipFill rotWithShape="1">
            <a:blip r:embed="rId3">
              <a:alphaModFix/>
            </a:blip>
            <a:srcRect r="57301"/>
            <a:stretch/>
          </p:blipFill>
          <p:spPr>
            <a:xfrm>
              <a:off x="2070054" y="2534075"/>
              <a:ext cx="890450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3" name="Google Shape;1053;p130" descr="\frac{\frac{TrSS}{df_{Tr}}}{\frac{ESS}{df_{e}}}&#10;&#10;" title="MathEquation,#0000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63756" y="2299181"/>
              <a:ext cx="696350" cy="10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4" name="Google Shape;1054;p130" descr="&quot;F-ratio&quot; = &quot;MTrSS&quot;/&quot;MESS&quot; = s_t^2/s_e^2&#10;&#10;" title="MathEquation,#000000"/>
            <p:cNvPicPr preferRelativeResize="0"/>
            <p:nvPr/>
          </p:nvPicPr>
          <p:blipFill rotWithShape="1">
            <a:blip r:embed="rId3">
              <a:alphaModFix/>
            </a:blip>
            <a:srcRect l="31789" r="25512"/>
            <a:stretch/>
          </p:blipFill>
          <p:spPr>
            <a:xfrm>
              <a:off x="3863355" y="2534075"/>
              <a:ext cx="890450" cy="495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55" name="Google Shape;1055;p130"/>
            <p:cNvCxnSpPr>
              <a:stCxn id="1054" idx="0"/>
              <a:endCxn id="1056" idx="1"/>
            </p:cNvCxnSpPr>
            <p:nvPr/>
          </p:nvCxnSpPr>
          <p:spPr>
            <a:xfrm rot="-5400000">
              <a:off x="4780780" y="1690475"/>
              <a:ext cx="371400" cy="1315800"/>
            </a:xfrm>
            <a:prstGeom prst="bentConnector2">
              <a:avLst/>
            </a:prstGeom>
            <a:noFill/>
            <a:ln w="9525" cap="flat" cmpd="sng">
              <a:solidFill>
                <a:srgbClr val="25AAE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056" name="Google Shape;1056;p130"/>
            <p:cNvSpPr txBox="1"/>
            <p:nvPr/>
          </p:nvSpPr>
          <p:spPr>
            <a:xfrm>
              <a:off x="5624500" y="2026175"/>
              <a:ext cx="3309600" cy="2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Mean Treatment Sum of Squares (</a:t>
              </a:r>
              <a:r>
                <a:rPr lang="en-GB" sz="1600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s</a:t>
              </a:r>
              <a:r>
                <a:rPr lang="en-GB" sz="1600" baseline="30000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2</a:t>
              </a:r>
              <a:r>
                <a:rPr lang="en-GB" sz="1600" baseline="-25000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t</a:t>
              </a:r>
              <a:r>
                <a:rPr lang="en-GB" sz="1600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7" name="Google Shape;1057;p130"/>
            <p:cNvSpPr txBox="1"/>
            <p:nvPr/>
          </p:nvSpPr>
          <p:spPr>
            <a:xfrm>
              <a:off x="5656775" y="3097650"/>
              <a:ext cx="2771400" cy="2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Mean Error Sum of Squares (</a:t>
              </a:r>
              <a:r>
                <a:rPr lang="en-GB" sz="1600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s</a:t>
              </a:r>
              <a:r>
                <a:rPr lang="en-GB" sz="1600" baseline="30000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2</a:t>
              </a:r>
              <a:r>
                <a:rPr lang="en-GB" sz="1600" baseline="-25000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e</a:t>
              </a:r>
              <a:r>
                <a:rPr lang="en-GB" sz="1600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058" name="Google Shape;1058;p130"/>
            <p:cNvCxnSpPr>
              <a:stCxn id="1054" idx="2"/>
              <a:endCxn id="1057" idx="1"/>
            </p:cNvCxnSpPr>
            <p:nvPr/>
          </p:nvCxnSpPr>
          <p:spPr>
            <a:xfrm rot="-5400000" flipH="1">
              <a:off x="4880230" y="2457725"/>
              <a:ext cx="204900" cy="1348200"/>
            </a:xfrm>
            <a:prstGeom prst="bentConnector2">
              <a:avLst/>
            </a:prstGeom>
            <a:noFill/>
            <a:ln w="9525" cap="flat" cmpd="sng">
              <a:solidFill>
                <a:srgbClr val="25AAE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3179913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3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</a:t>
            </a:r>
            <a:endParaRPr/>
          </a:p>
        </p:txBody>
      </p:sp>
      <p:sp>
        <p:nvSpPr>
          <p:cNvPr id="1064" name="Google Shape;1064;p13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GB">
                <a:solidFill>
                  <a:schemeClr val="dk1"/>
                </a:solidFill>
              </a:rPr>
              <a:t>Decision Rule: If F</a:t>
            </a:r>
            <a:r>
              <a:rPr lang="en-GB" baseline="-25000">
                <a:solidFill>
                  <a:schemeClr val="dk1"/>
                </a:solidFill>
              </a:rPr>
              <a:t>cal</a:t>
            </a:r>
            <a:r>
              <a:rPr lang="en-GB">
                <a:solidFill>
                  <a:schemeClr val="dk1"/>
                </a:solidFill>
              </a:rPr>
              <a:t> ≥ F</a:t>
            </a:r>
            <a:r>
              <a:rPr lang="en-GB" baseline="-25000">
                <a:solidFill>
                  <a:schemeClr val="dk1"/>
                </a:solidFill>
              </a:rPr>
              <a:t>(t-1, (t-1)(b-1)),α</a:t>
            </a:r>
            <a:r>
              <a:rPr lang="en-GB">
                <a:solidFill>
                  <a:schemeClr val="dk1"/>
                </a:solidFill>
              </a:rPr>
              <a:t> then we reject H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at α% level of significance</a:t>
            </a:r>
            <a:endParaRPr sz="1800"/>
          </a:p>
        </p:txBody>
      </p:sp>
      <p:pic>
        <p:nvPicPr>
          <p:cNvPr id="1065" name="Google Shape;1065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050" y="2115625"/>
            <a:ext cx="3160496" cy="2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950" y="3543675"/>
            <a:ext cx="788825" cy="3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131"/>
          <p:cNvSpPr txBox="1"/>
          <p:nvPr/>
        </p:nvSpPr>
        <p:spPr>
          <a:xfrm>
            <a:off x="3422425" y="4524750"/>
            <a:ext cx="13227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</a:t>
            </a:r>
            <a:r>
              <a:rPr lang="en-GB" sz="13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(t-1, (t-1)(b-1)),α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91128196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3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</a:t>
            </a:r>
            <a:endParaRPr/>
          </a:p>
        </p:txBody>
      </p:sp>
      <p:sp>
        <p:nvSpPr>
          <p:cNvPr id="1073" name="Google Shape;1073;p13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test statistic for blocks is given by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Under H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, the test statistic follows F-distribution with (df</a:t>
            </a:r>
            <a:r>
              <a:rPr lang="en-GB" baseline="-25000">
                <a:solidFill>
                  <a:schemeClr val="dk1"/>
                </a:solidFill>
              </a:rPr>
              <a:t>B</a:t>
            </a:r>
            <a:r>
              <a:rPr lang="en-GB">
                <a:solidFill>
                  <a:schemeClr val="dk1"/>
                </a:solidFill>
              </a:rPr>
              <a:t>, df</a:t>
            </a:r>
            <a:r>
              <a:rPr lang="en-GB" baseline="-25000">
                <a:solidFill>
                  <a:schemeClr val="dk1"/>
                </a:solidFill>
              </a:rPr>
              <a:t>e</a:t>
            </a:r>
            <a:r>
              <a:rPr lang="en-GB">
                <a:solidFill>
                  <a:schemeClr val="dk1"/>
                </a:solidFill>
              </a:rPr>
              <a:t>) degrees of freedom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4000"/>
              </a:spcBef>
              <a:spcAft>
                <a:spcPts val="20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Decision Rule: If F</a:t>
            </a:r>
            <a:r>
              <a:rPr lang="en-GB" baseline="-25000">
                <a:solidFill>
                  <a:schemeClr val="dk1"/>
                </a:solidFill>
              </a:rPr>
              <a:t>cal</a:t>
            </a:r>
            <a:r>
              <a:rPr lang="en-GB">
                <a:solidFill>
                  <a:schemeClr val="dk1"/>
                </a:solidFill>
              </a:rPr>
              <a:t> ≥ F</a:t>
            </a:r>
            <a:r>
              <a:rPr lang="en-GB" baseline="-25000">
                <a:solidFill>
                  <a:schemeClr val="dk1"/>
                </a:solidFill>
              </a:rPr>
              <a:t>(b-1, (t-1)(b-1)),α</a:t>
            </a:r>
            <a:r>
              <a:rPr lang="en-GB">
                <a:solidFill>
                  <a:schemeClr val="dk1"/>
                </a:solidFill>
              </a:rPr>
              <a:t> then we reject H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at α% level of significance</a:t>
            </a:r>
            <a:endParaRPr sz="1800"/>
          </a:p>
        </p:txBody>
      </p:sp>
      <p:pic>
        <p:nvPicPr>
          <p:cNvPr id="1074" name="Google Shape;1074;p132" descr="&quot;F-ratio&quot; = &quot;MTrSS&quot;/&quot;MESS&quot; = s_t^2/s_e^2&#10;&#10;" title="MathEquation,#000000"/>
          <p:cNvPicPr preferRelativeResize="0"/>
          <p:nvPr/>
        </p:nvPicPr>
        <p:blipFill rotWithShape="1">
          <a:blip r:embed="rId3">
            <a:alphaModFix/>
          </a:blip>
          <a:srcRect r="57301"/>
          <a:stretch/>
        </p:blipFill>
        <p:spPr>
          <a:xfrm>
            <a:off x="1980979" y="2534075"/>
            <a:ext cx="8904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132" descr="\frac{\frac{BSS}{df_{B}}}{\frac{ESS}{df_{e}}}&#10;&#10;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602" y="2299181"/>
            <a:ext cx="626508" cy="10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132" descr=" = &quot;MBSS&quot;/&quot;MESS&quot; &#10;&#10;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4265" y="2534075"/>
            <a:ext cx="852130" cy="495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7" name="Google Shape;1077;p132"/>
          <p:cNvCxnSpPr>
            <a:stCxn id="1076" idx="0"/>
            <a:endCxn id="1078" idx="1"/>
          </p:cNvCxnSpPr>
          <p:nvPr/>
        </p:nvCxnSpPr>
        <p:spPr>
          <a:xfrm rot="-5400000">
            <a:off x="4726680" y="1636325"/>
            <a:ext cx="371400" cy="14241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8" name="Google Shape;1078;p132"/>
          <p:cNvSpPr txBox="1"/>
          <p:nvPr/>
        </p:nvSpPr>
        <p:spPr>
          <a:xfrm>
            <a:off x="5624500" y="2026175"/>
            <a:ext cx="3309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Mean Block Sum of Squares (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</a:t>
            </a:r>
            <a:r>
              <a:rPr lang="en-GB" sz="1600" baseline="300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 baseline="-250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b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9" name="Google Shape;1079;p132"/>
          <p:cNvSpPr txBox="1"/>
          <p:nvPr/>
        </p:nvSpPr>
        <p:spPr>
          <a:xfrm>
            <a:off x="5656775" y="3097650"/>
            <a:ext cx="27714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Mean Error Sum of Squares (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</a:t>
            </a:r>
            <a:r>
              <a:rPr lang="en-GB" sz="1600" baseline="300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 baseline="-250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e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132"/>
          <p:cNvCxnSpPr>
            <a:stCxn id="1076" idx="2"/>
            <a:endCxn id="1079" idx="1"/>
          </p:cNvCxnSpPr>
          <p:nvPr/>
        </p:nvCxnSpPr>
        <p:spPr>
          <a:xfrm rot="-5400000" flipH="1">
            <a:off x="4826130" y="2403576"/>
            <a:ext cx="204900" cy="14565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4664516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33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</a:t>
            </a:r>
            <a:endParaRPr/>
          </a:p>
        </p:txBody>
      </p:sp>
      <p:sp>
        <p:nvSpPr>
          <p:cNvPr id="1086" name="Google Shape;1086;p13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GB">
                <a:solidFill>
                  <a:schemeClr val="dk1"/>
                </a:solidFill>
              </a:rPr>
              <a:t>Decision Rule: If F</a:t>
            </a:r>
            <a:r>
              <a:rPr lang="en-GB" baseline="-25000">
                <a:solidFill>
                  <a:schemeClr val="dk1"/>
                </a:solidFill>
              </a:rPr>
              <a:t>cal</a:t>
            </a:r>
            <a:r>
              <a:rPr lang="en-GB">
                <a:solidFill>
                  <a:schemeClr val="dk1"/>
                </a:solidFill>
              </a:rPr>
              <a:t> ≥ F</a:t>
            </a:r>
            <a:r>
              <a:rPr lang="en-GB" baseline="-25000">
                <a:solidFill>
                  <a:schemeClr val="dk1"/>
                </a:solidFill>
              </a:rPr>
              <a:t>(b-1, (t-1)(b-1)),α</a:t>
            </a:r>
            <a:r>
              <a:rPr lang="en-GB">
                <a:solidFill>
                  <a:schemeClr val="dk1"/>
                </a:solidFill>
              </a:rPr>
              <a:t> then we reject H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at α% level of significance</a:t>
            </a:r>
            <a:endParaRPr sz="1800"/>
          </a:p>
        </p:txBody>
      </p:sp>
      <p:pic>
        <p:nvPicPr>
          <p:cNvPr id="1087" name="Google Shape;1087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050" y="2115625"/>
            <a:ext cx="3160496" cy="2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950" y="3543675"/>
            <a:ext cx="788825" cy="3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133"/>
          <p:cNvSpPr txBox="1"/>
          <p:nvPr/>
        </p:nvSpPr>
        <p:spPr>
          <a:xfrm>
            <a:off x="3422425" y="4524750"/>
            <a:ext cx="13227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</a:t>
            </a:r>
            <a:r>
              <a:rPr lang="en-GB" sz="13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(b-1, (t-1)(b-1)),α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60019078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3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</a:t>
            </a:r>
            <a:endParaRPr/>
          </a:p>
        </p:txBody>
      </p:sp>
      <p:sp>
        <p:nvSpPr>
          <p:cNvPr id="1095" name="Google Shape;1095;p13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two ANOVA table is given as follows: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None/>
            </a:pPr>
            <a:endParaRPr sz="1800"/>
          </a:p>
        </p:txBody>
      </p:sp>
      <p:graphicFrame>
        <p:nvGraphicFramePr>
          <p:cNvPr id="1096" name="Google Shape;1096;p134"/>
          <p:cNvGraphicFramePr/>
          <p:nvPr/>
        </p:nvGraphicFramePr>
        <p:xfrm>
          <a:off x="738488" y="2057725"/>
          <a:ext cx="7646025" cy="2948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3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Source of variation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Degrees of freedom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Sum of Squares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Mean Sum of Squares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F-ratio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Treatment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t-1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TrSS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</a:t>
                      </a:r>
                      <a:r>
                        <a:rPr lang="en-GB" sz="1600" baseline="30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r>
                        <a:rPr lang="en-GB" sz="1600" baseline="-25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t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Block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b-1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BSS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</a:t>
                      </a:r>
                      <a:r>
                        <a:rPr lang="en-GB" sz="1600" baseline="30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r>
                        <a:rPr lang="en-GB" sz="1600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Error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(t-1)(b-1)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ESS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</a:t>
                      </a:r>
                      <a:r>
                        <a:rPr lang="en-GB" sz="1600" baseline="30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r>
                        <a:rPr lang="en-GB" sz="1600" baseline="-25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e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Total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bt-1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TSS</a:t>
                      </a: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97" name="Google Shape;1097;p134" descr="&quot;F-ratio&quot; = &quot;MTrSS&quot;/&quot;MESS&quot; = s_t^2/s_e^2&#10;&#10;" title="MathEquation,#000000"/>
          <p:cNvPicPr preferRelativeResize="0"/>
          <p:nvPr/>
        </p:nvPicPr>
        <p:blipFill rotWithShape="1">
          <a:blip r:embed="rId3">
            <a:alphaModFix/>
          </a:blip>
          <a:srcRect l="84825"/>
          <a:stretch/>
        </p:blipFill>
        <p:spPr>
          <a:xfrm>
            <a:off x="7643550" y="2948725"/>
            <a:ext cx="260604" cy="4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134" descr="\frac{s_b^2}{s_e^2}&#10;&#10;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000" y="3482675"/>
            <a:ext cx="201688" cy="406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9989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3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 - procedure</a:t>
            </a:r>
            <a:endParaRPr/>
          </a:p>
        </p:txBody>
      </p:sp>
      <p:sp>
        <p:nvSpPr>
          <p:cNvPr id="1104" name="Google Shape;1104;p135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5415000" cy="3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AutoNum type="arabicPeriod"/>
            </a:pPr>
            <a:r>
              <a:rPr lang="en-GB"/>
              <a:t>State the hypothesis to be tested </a:t>
            </a:r>
            <a:endParaRPr/>
          </a:p>
          <a:p>
            <a:pPr marL="457200" lvl="0" indent="-330200" algn="just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AutoNum type="arabicPeriod"/>
            </a:pPr>
            <a:r>
              <a:rPr lang="en-GB"/>
              <a:t>Compute the sum of squares</a:t>
            </a:r>
            <a:endParaRPr/>
          </a:p>
          <a:p>
            <a:pPr marL="914400" lvl="1" indent="-3175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AutoNum type="alphaLcPeriod"/>
            </a:pPr>
            <a:r>
              <a:rPr lang="en-GB"/>
              <a:t>The total sum of squares, TSS = ∑</a:t>
            </a:r>
            <a:r>
              <a:rPr lang="en-GB" baseline="30000"/>
              <a:t>t</a:t>
            </a:r>
            <a:r>
              <a:rPr lang="en-GB" baseline="-25000"/>
              <a:t>j=1</a:t>
            </a:r>
            <a:r>
              <a:rPr lang="en-GB"/>
              <a:t>∑</a:t>
            </a:r>
            <a:r>
              <a:rPr lang="en-GB" baseline="30000"/>
              <a:t>b</a:t>
            </a:r>
            <a:r>
              <a:rPr lang="en-GB" baseline="-25000"/>
              <a:t>i=1 </a:t>
            </a:r>
            <a:r>
              <a:rPr lang="en-GB"/>
              <a:t>(x</a:t>
            </a:r>
            <a:r>
              <a:rPr lang="en-GB" baseline="-25000"/>
              <a:t>ij</a:t>
            </a:r>
            <a:r>
              <a:rPr lang="en-GB"/>
              <a:t> - x̄</a:t>
            </a:r>
            <a:r>
              <a:rPr lang="en-GB" baseline="-25000"/>
              <a:t>..</a:t>
            </a:r>
            <a:r>
              <a:rPr lang="en-GB"/>
              <a:t>)</a:t>
            </a:r>
            <a:r>
              <a:rPr lang="en-GB" baseline="30000"/>
              <a:t>2</a:t>
            </a:r>
            <a:r>
              <a:rPr lang="en-GB"/>
              <a:t> </a:t>
            </a:r>
            <a:endParaRPr/>
          </a:p>
          <a:p>
            <a:pPr marL="914400" lvl="1" indent="-3175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AutoNum type="alphaLcPeriod"/>
            </a:pPr>
            <a:r>
              <a:rPr lang="en-GB"/>
              <a:t>The treatment sum of </a:t>
            </a:r>
            <a:r>
              <a:rPr lang="en-GB">
                <a:solidFill>
                  <a:schemeClr val="dk1"/>
                </a:solidFill>
              </a:rPr>
              <a:t>squares</a:t>
            </a:r>
            <a:r>
              <a:rPr lang="en-GB"/>
              <a:t> </a:t>
            </a:r>
            <a:r>
              <a:rPr lang="en-GB">
                <a:solidFill>
                  <a:schemeClr val="dk1"/>
                </a:solidFill>
              </a:rPr>
              <a:t>TrSS = ∑</a:t>
            </a:r>
            <a:r>
              <a:rPr lang="en-GB" baseline="30000">
                <a:solidFill>
                  <a:schemeClr val="dk1"/>
                </a:solidFill>
              </a:rPr>
              <a:t>t</a:t>
            </a:r>
            <a:r>
              <a:rPr lang="en-GB" baseline="-25000">
                <a:solidFill>
                  <a:schemeClr val="dk1"/>
                </a:solidFill>
              </a:rPr>
              <a:t>j=1</a:t>
            </a:r>
            <a:r>
              <a:rPr lang="en-GB">
                <a:solidFill>
                  <a:schemeClr val="dk1"/>
                </a:solidFill>
              </a:rPr>
              <a:t> b ( x̄</a:t>
            </a:r>
            <a:r>
              <a:rPr lang="en-GB" baseline="-25000">
                <a:solidFill>
                  <a:schemeClr val="dk1"/>
                </a:solidFill>
              </a:rPr>
              <a:t>i.</a:t>
            </a:r>
            <a:r>
              <a:rPr lang="en-GB">
                <a:solidFill>
                  <a:schemeClr val="dk1"/>
                </a:solidFill>
              </a:rPr>
              <a:t> -x̄</a:t>
            </a:r>
            <a:r>
              <a:rPr lang="en-GB" baseline="-25000">
                <a:solidFill>
                  <a:schemeClr val="dk1"/>
                </a:solidFill>
              </a:rPr>
              <a:t>..</a:t>
            </a:r>
            <a:r>
              <a:rPr lang="en-GB">
                <a:solidFill>
                  <a:schemeClr val="dk1"/>
                </a:solidFill>
              </a:rPr>
              <a:t>)</a:t>
            </a:r>
            <a:r>
              <a:rPr lang="en-GB" baseline="30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The block sum of squares BSS = ∑</a:t>
            </a:r>
            <a:r>
              <a:rPr lang="en-GB" baseline="30000">
                <a:solidFill>
                  <a:schemeClr val="dk1"/>
                </a:solidFill>
              </a:rPr>
              <a:t>b</a:t>
            </a:r>
            <a:r>
              <a:rPr lang="en-GB" baseline="-25000">
                <a:solidFill>
                  <a:schemeClr val="dk1"/>
                </a:solidFill>
              </a:rPr>
              <a:t>i=1</a:t>
            </a:r>
            <a:r>
              <a:rPr lang="en-GB">
                <a:solidFill>
                  <a:schemeClr val="dk1"/>
                </a:solidFill>
              </a:rPr>
              <a:t> t (x̄</a:t>
            </a:r>
            <a:r>
              <a:rPr lang="en-GB" baseline="-25000">
                <a:solidFill>
                  <a:schemeClr val="dk1"/>
                </a:solidFill>
              </a:rPr>
              <a:t>.j</a:t>
            </a:r>
            <a:r>
              <a:rPr lang="en-GB">
                <a:solidFill>
                  <a:schemeClr val="dk1"/>
                </a:solidFill>
              </a:rPr>
              <a:t> - x̄</a:t>
            </a:r>
            <a:r>
              <a:rPr lang="en-GB" baseline="-25000">
                <a:solidFill>
                  <a:schemeClr val="dk1"/>
                </a:solidFill>
              </a:rPr>
              <a:t>..</a:t>
            </a:r>
            <a:r>
              <a:rPr lang="en-GB">
                <a:solidFill>
                  <a:schemeClr val="dk1"/>
                </a:solidFill>
              </a:rPr>
              <a:t>)</a:t>
            </a:r>
            <a:r>
              <a:rPr lang="en-GB" baseline="30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2000"/>
              </a:spcBef>
              <a:spcAft>
                <a:spcPts val="3000"/>
              </a:spcAft>
              <a:buClr>
                <a:srgbClr val="000000"/>
              </a:buClr>
              <a:buSzPts val="1400"/>
              <a:buFont typeface="Avenir"/>
              <a:buAutoNum type="alphaLcPeriod"/>
            </a:pPr>
            <a:r>
              <a:rPr lang="en-GB"/>
              <a:t>The Error sum of squares, ESS = TSS - TrSS - BSS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253412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36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 - procedure</a:t>
            </a:r>
            <a:endParaRPr/>
          </a:p>
        </p:txBody>
      </p:sp>
      <p:sp>
        <p:nvSpPr>
          <p:cNvPr id="1110" name="Google Shape;1110;p136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3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AutoNum type="arabicPeriod" startAt="3"/>
            </a:pPr>
            <a:r>
              <a:rPr lang="en-GB"/>
              <a:t>Compute mean sum of squares </a:t>
            </a:r>
            <a:endParaRPr/>
          </a:p>
          <a:p>
            <a:pPr marL="914400" lvl="1" indent="-3175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AutoNum type="alphaLcPeriod"/>
            </a:pPr>
            <a:r>
              <a:rPr lang="en-GB"/>
              <a:t>s</a:t>
            </a:r>
            <a:r>
              <a:rPr lang="en-GB" baseline="30000"/>
              <a:t>2</a:t>
            </a:r>
            <a:r>
              <a:rPr lang="en-GB" baseline="-25000"/>
              <a:t>t</a:t>
            </a:r>
            <a:r>
              <a:rPr lang="en-GB"/>
              <a:t> = Mean treatment sum of squares (MTrSS) = TrSS/(t-1)</a:t>
            </a:r>
            <a:endParaRPr/>
          </a:p>
          <a:p>
            <a:pPr marL="914400" lvl="1" indent="-317500" algn="just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s</a:t>
            </a:r>
            <a:r>
              <a:rPr lang="en-GB" baseline="30000">
                <a:solidFill>
                  <a:schemeClr val="dk1"/>
                </a:solidFill>
              </a:rPr>
              <a:t>2</a:t>
            </a:r>
            <a:r>
              <a:rPr lang="en-GB" baseline="-25000">
                <a:solidFill>
                  <a:schemeClr val="dk1"/>
                </a:solidFill>
              </a:rPr>
              <a:t>b</a:t>
            </a:r>
            <a:r>
              <a:rPr lang="en-GB">
                <a:solidFill>
                  <a:schemeClr val="dk1"/>
                </a:solidFill>
              </a:rPr>
              <a:t> = Mean block sum of squares (MBSS) = BSS/(b-1)</a:t>
            </a:r>
            <a:endParaRPr/>
          </a:p>
          <a:p>
            <a:pPr marL="914400" lvl="1" indent="-317500" algn="just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AutoNum type="alphaLcPeriod"/>
            </a:pPr>
            <a:r>
              <a:rPr lang="en-GB"/>
              <a:t>s</a:t>
            </a:r>
            <a:r>
              <a:rPr lang="en-GB" baseline="30000"/>
              <a:t>2</a:t>
            </a:r>
            <a:r>
              <a:rPr lang="en-GB" baseline="-25000"/>
              <a:t>e</a:t>
            </a:r>
            <a:r>
              <a:rPr lang="en-GB"/>
              <a:t> = Mean error sum of squares (MESS) = ESS/[(t-1)(b-1)]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3508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8"/>
          <p:cNvSpPr/>
          <p:nvPr/>
        </p:nvSpPr>
        <p:spPr>
          <a:xfrm>
            <a:off x="2288200" y="3411400"/>
            <a:ext cx="53979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88"/>
          <p:cNvSpPr/>
          <p:nvPr/>
        </p:nvSpPr>
        <p:spPr>
          <a:xfrm>
            <a:off x="2288200" y="2063050"/>
            <a:ext cx="11349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88"/>
          <p:cNvSpPr/>
          <p:nvPr/>
        </p:nvSpPr>
        <p:spPr>
          <a:xfrm>
            <a:off x="4319575" y="2063050"/>
            <a:ext cx="11349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88"/>
          <p:cNvSpPr txBox="1"/>
          <p:nvPr/>
        </p:nvSpPr>
        <p:spPr>
          <a:xfrm>
            <a:off x="422025" y="4261825"/>
            <a:ext cx="83865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Failing to reject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implies that the two population proportions are equal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6" name="Google Shape;676;p88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sample test - hypothesis</a:t>
            </a:r>
            <a:endParaRPr/>
          </a:p>
        </p:txBody>
      </p:sp>
      <p:sp>
        <p:nvSpPr>
          <p:cNvPr id="677" name="Google Shape;677;p88"/>
          <p:cNvSpPr/>
          <p:nvPr/>
        </p:nvSpPr>
        <p:spPr>
          <a:xfrm>
            <a:off x="2288200" y="2944475"/>
            <a:ext cx="53979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88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86500" cy="24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hypothesis to test the population proportion </a:t>
            </a:r>
            <a:endParaRPr/>
          </a:p>
          <a:p>
            <a:pPr marL="13716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r>
              <a:rPr lang="en-GB" baseline="-25000"/>
              <a:t>0  </a:t>
            </a:r>
            <a:r>
              <a:rPr lang="en-GB"/>
              <a:t>: P</a:t>
            </a:r>
            <a:r>
              <a:rPr lang="en-GB" baseline="-25000"/>
              <a:t>1</a:t>
            </a:r>
            <a:r>
              <a:rPr lang="en-GB"/>
              <a:t> = P</a:t>
            </a:r>
            <a:r>
              <a:rPr lang="en-GB" baseline="-25000"/>
              <a:t>2</a:t>
            </a:r>
            <a:r>
              <a:rPr lang="en-GB"/>
              <a:t>   against   H</a:t>
            </a:r>
            <a:r>
              <a:rPr lang="en-GB" baseline="-25000"/>
              <a:t>1</a:t>
            </a:r>
            <a:r>
              <a:rPr lang="en-GB"/>
              <a:t> : </a:t>
            </a:r>
            <a:r>
              <a:rPr lang="en-GB">
                <a:solidFill>
                  <a:schemeClr val="dk1"/>
                </a:solidFill>
              </a:rPr>
              <a:t> P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≠ P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It implies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			H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: The two population proportions are equal (P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= P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	against 	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: The two population proportions are not equal (P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≠ P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2685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3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ANOVA - procedure</a:t>
            </a:r>
            <a:endParaRPr/>
          </a:p>
        </p:txBody>
      </p:sp>
      <p:sp>
        <p:nvSpPr>
          <p:cNvPr id="1116" name="Google Shape;1116;p13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3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AutoNum type="arabicPeriod" startAt="4"/>
            </a:pPr>
            <a:r>
              <a:rPr lang="en-GB">
                <a:solidFill>
                  <a:schemeClr val="dk1"/>
                </a:solidFill>
              </a:rPr>
              <a:t>Compute the F-ratios for </a:t>
            </a:r>
            <a:endParaRPr>
              <a:solidFill>
                <a:schemeClr val="dk1"/>
              </a:solidFill>
            </a:endParaRPr>
          </a:p>
          <a:p>
            <a:pPr marL="914400" lvl="1" indent="-3302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AutoNum type="alphaLcPeriod"/>
            </a:pPr>
            <a:r>
              <a:rPr lang="en-GB">
                <a:solidFill>
                  <a:schemeClr val="dk1"/>
                </a:solidFill>
              </a:rPr>
              <a:t>Treatment:</a:t>
            </a:r>
            <a:endParaRPr>
              <a:solidFill>
                <a:schemeClr val="dk1"/>
              </a:solidFill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Block:                </a:t>
            </a:r>
            <a:endParaRPr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AutoNum type="arabicPeriod" startAt="4"/>
            </a:pPr>
            <a:r>
              <a:rPr lang="en-GB"/>
              <a:t>Prepare the ANOVA table</a:t>
            </a:r>
            <a:endParaRPr/>
          </a:p>
          <a:p>
            <a:pPr marL="457200" lvl="0" indent="-3302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AutoNum type="arabicPeriod" startAt="4"/>
            </a:pPr>
            <a:r>
              <a:rPr lang="en-GB"/>
              <a:t>Write the decision and conclusion accordingly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2000"/>
              </a:spcAft>
              <a:buNone/>
            </a:pPr>
            <a:endParaRPr/>
          </a:p>
        </p:txBody>
      </p:sp>
      <p:pic>
        <p:nvPicPr>
          <p:cNvPr id="1117" name="Google Shape;1117;p137" descr="&quot;F-ratio&quot;_&quot;Tr&quot; = &quot;MTrSS&quot;/&quot;MESS&quot; = s_t^2/s_e^2&#10;&#10;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525" y="2074404"/>
            <a:ext cx="2020454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137" descr="&quot;F-ratio&quot;_&quot;B&quot; = &quot;MBSS&quot;/&quot;MESS&quot; = s_b^2/s_e^2&#10;&#10;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275" y="2910175"/>
            <a:ext cx="2020450" cy="44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58123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38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46923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Question: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 business is thriving, and Ryan finds it crucial that the production should progress without any breaks. He decides to have three shifts - Morning, Afternoon and Night shift.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Ryan collects data of tensile strength (in N/m</a:t>
            </a:r>
            <a:r>
              <a:rPr lang="en-GB" sz="1600" baseline="30000">
                <a:solidFill>
                  <a:schemeClr val="dk1"/>
                </a:solidFill>
              </a:rPr>
              <a:t>2</a:t>
            </a:r>
            <a:r>
              <a:rPr lang="en-GB" sz="1600">
                <a:solidFill>
                  <a:schemeClr val="dk1"/>
                </a:solidFill>
              </a:rPr>
              <a:t>) from all the 4 machines and the 3 shifts as given.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Test at 5% level of significance.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4" name="Google Shape;1124;p138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way ANOVA</a:t>
            </a:r>
            <a:endParaRPr/>
          </a:p>
        </p:txBody>
      </p:sp>
      <p:graphicFrame>
        <p:nvGraphicFramePr>
          <p:cNvPr id="1125" name="Google Shape;1125;p138"/>
          <p:cNvGraphicFramePr/>
          <p:nvPr/>
        </p:nvGraphicFramePr>
        <p:xfrm>
          <a:off x="5393775" y="2020050"/>
          <a:ext cx="3652075" cy="2224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Morning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68.7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84.7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Afternoon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56.1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85.3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Night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57.3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87.9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18072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3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70600" cy="33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There are 4 machines - A, B, C and D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Let α</a:t>
            </a:r>
            <a:r>
              <a:rPr lang="en-GB" sz="1600" baseline="-25000">
                <a:solidFill>
                  <a:schemeClr val="dk1"/>
                </a:solidFill>
              </a:rPr>
              <a:t>1</a:t>
            </a:r>
            <a:r>
              <a:rPr lang="en-GB" sz="1600">
                <a:solidFill>
                  <a:schemeClr val="dk1"/>
                </a:solidFill>
              </a:rPr>
              <a:t> be the average tensile strength due to machine A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      α</a:t>
            </a:r>
            <a:r>
              <a:rPr lang="en-GB" sz="1600" baseline="-25000">
                <a:solidFill>
                  <a:schemeClr val="dk1"/>
                </a:solidFill>
              </a:rPr>
              <a:t>2</a:t>
            </a:r>
            <a:r>
              <a:rPr lang="en-GB" sz="1600">
                <a:solidFill>
                  <a:schemeClr val="dk1"/>
                </a:solidFill>
              </a:rPr>
              <a:t> be the average tensile strength due to machine B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      α</a:t>
            </a:r>
            <a:r>
              <a:rPr lang="en-GB" sz="1600" baseline="-25000">
                <a:solidFill>
                  <a:schemeClr val="dk1"/>
                </a:solidFill>
              </a:rPr>
              <a:t>3</a:t>
            </a:r>
            <a:r>
              <a:rPr lang="en-GB" sz="1600">
                <a:solidFill>
                  <a:schemeClr val="dk1"/>
                </a:solidFill>
              </a:rPr>
              <a:t> be the average tensile strength due to machine C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      α</a:t>
            </a:r>
            <a:r>
              <a:rPr lang="en-GB" sz="1600" baseline="-25000">
                <a:solidFill>
                  <a:schemeClr val="dk1"/>
                </a:solidFill>
              </a:rPr>
              <a:t>4</a:t>
            </a:r>
            <a:r>
              <a:rPr lang="en-GB" sz="1600">
                <a:solidFill>
                  <a:schemeClr val="dk1"/>
                </a:solidFill>
              </a:rPr>
              <a:t> be the average tensile strength due to machine D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To test, </a:t>
            </a:r>
            <a:r>
              <a:rPr lang="en-GB" sz="1400">
                <a:solidFill>
                  <a:schemeClr val="dk1"/>
                </a:solidFill>
              </a:rPr>
              <a:t>H</a:t>
            </a:r>
            <a:r>
              <a:rPr lang="en-GB" sz="1400" baseline="-25000">
                <a:solidFill>
                  <a:schemeClr val="dk1"/>
                </a:solidFill>
              </a:rPr>
              <a:t>0</a:t>
            </a:r>
            <a:r>
              <a:rPr lang="en-GB" sz="1400">
                <a:solidFill>
                  <a:schemeClr val="dk1"/>
                </a:solidFill>
              </a:rPr>
              <a:t>: </a:t>
            </a:r>
            <a:r>
              <a:rPr lang="en-GB" sz="1600">
                <a:solidFill>
                  <a:schemeClr val="dk1"/>
                </a:solidFill>
              </a:rPr>
              <a:t>α</a:t>
            </a:r>
            <a:r>
              <a:rPr lang="en-GB" sz="1400" baseline="-25000">
                <a:solidFill>
                  <a:schemeClr val="dk1"/>
                </a:solidFill>
              </a:rPr>
              <a:t>1</a:t>
            </a:r>
            <a:r>
              <a:rPr lang="en-GB" sz="1400">
                <a:solidFill>
                  <a:schemeClr val="dk1"/>
                </a:solidFill>
              </a:rPr>
              <a:t> = </a:t>
            </a:r>
            <a:r>
              <a:rPr lang="en-GB" sz="1600">
                <a:solidFill>
                  <a:schemeClr val="dk1"/>
                </a:solidFill>
              </a:rPr>
              <a:t>α</a:t>
            </a:r>
            <a:r>
              <a:rPr lang="en-GB" sz="1400" baseline="-25000">
                <a:solidFill>
                  <a:schemeClr val="dk1"/>
                </a:solidFill>
              </a:rPr>
              <a:t>2</a:t>
            </a:r>
            <a:r>
              <a:rPr lang="en-GB" sz="1400">
                <a:solidFill>
                  <a:schemeClr val="dk1"/>
                </a:solidFill>
              </a:rPr>
              <a:t> = </a:t>
            </a:r>
            <a:r>
              <a:rPr lang="en-GB" sz="1600">
                <a:solidFill>
                  <a:schemeClr val="dk1"/>
                </a:solidFill>
              </a:rPr>
              <a:t>α</a:t>
            </a:r>
            <a:r>
              <a:rPr lang="en-GB" sz="1400" baseline="-25000">
                <a:solidFill>
                  <a:schemeClr val="dk1"/>
                </a:solidFill>
              </a:rPr>
              <a:t>3</a:t>
            </a:r>
            <a:r>
              <a:rPr lang="en-GB" sz="1400">
                <a:solidFill>
                  <a:schemeClr val="dk1"/>
                </a:solidFill>
              </a:rPr>
              <a:t> = </a:t>
            </a:r>
            <a:r>
              <a:rPr lang="en-GB" sz="1600">
                <a:solidFill>
                  <a:schemeClr val="dk1"/>
                </a:solidFill>
              </a:rPr>
              <a:t>α</a:t>
            </a:r>
            <a:r>
              <a:rPr lang="en-GB" sz="1400" baseline="-25000">
                <a:solidFill>
                  <a:schemeClr val="dk1"/>
                </a:solidFill>
              </a:rPr>
              <a:t>4</a:t>
            </a:r>
            <a:r>
              <a:rPr lang="en-GB" sz="1400">
                <a:solidFill>
                  <a:schemeClr val="dk1"/>
                </a:solidFill>
              </a:rPr>
              <a:t>	Against	H</a:t>
            </a:r>
            <a:r>
              <a:rPr lang="en-GB" sz="1400" baseline="-25000">
                <a:solidFill>
                  <a:schemeClr val="dk1"/>
                </a:solidFill>
              </a:rPr>
              <a:t>1</a:t>
            </a:r>
            <a:r>
              <a:rPr lang="en-GB" sz="1400">
                <a:solidFill>
                  <a:schemeClr val="dk1"/>
                </a:solidFill>
              </a:rPr>
              <a:t>: At least one </a:t>
            </a:r>
            <a:r>
              <a:rPr lang="en-GB" sz="1600">
                <a:solidFill>
                  <a:schemeClr val="dk1"/>
                </a:solidFill>
              </a:rPr>
              <a:t>α</a:t>
            </a:r>
            <a:r>
              <a:rPr lang="en-GB" sz="1400" baseline="-25000">
                <a:solidFill>
                  <a:schemeClr val="dk1"/>
                </a:solidFill>
              </a:rPr>
              <a:t>i</a:t>
            </a:r>
            <a:r>
              <a:rPr lang="en-GB" sz="1400">
                <a:solidFill>
                  <a:schemeClr val="dk1"/>
                </a:solidFill>
              </a:rPr>
              <a:t> is different (i=1, 2, 3, 4)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1" name="Google Shape;1131;p139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way ANOVA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737185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4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70600" cy="33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There are 3 shifts - Morning, Afternoon and Night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Let </a:t>
            </a:r>
            <a:r>
              <a:rPr lang="en-GB" sz="1400">
                <a:solidFill>
                  <a:schemeClr val="dk1"/>
                </a:solidFill>
              </a:rPr>
              <a:t>β</a:t>
            </a:r>
            <a:r>
              <a:rPr lang="en-GB" sz="1600" baseline="-25000">
                <a:solidFill>
                  <a:schemeClr val="dk1"/>
                </a:solidFill>
              </a:rPr>
              <a:t>1</a:t>
            </a:r>
            <a:r>
              <a:rPr lang="en-GB" sz="1600">
                <a:solidFill>
                  <a:schemeClr val="dk1"/>
                </a:solidFill>
              </a:rPr>
              <a:t> be the average tensile strength due to Morning shift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      </a:t>
            </a:r>
            <a:r>
              <a:rPr lang="en-GB" sz="1400">
                <a:solidFill>
                  <a:schemeClr val="dk1"/>
                </a:solidFill>
              </a:rPr>
              <a:t>β</a:t>
            </a:r>
            <a:r>
              <a:rPr lang="en-GB" sz="1600" baseline="-25000">
                <a:solidFill>
                  <a:schemeClr val="dk1"/>
                </a:solidFill>
              </a:rPr>
              <a:t>2</a:t>
            </a:r>
            <a:r>
              <a:rPr lang="en-GB" sz="1600">
                <a:solidFill>
                  <a:schemeClr val="dk1"/>
                </a:solidFill>
              </a:rPr>
              <a:t> be the average tensile strength due to Afternoon shift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      </a:t>
            </a:r>
            <a:r>
              <a:rPr lang="en-GB" sz="1400">
                <a:solidFill>
                  <a:schemeClr val="dk1"/>
                </a:solidFill>
              </a:rPr>
              <a:t>β</a:t>
            </a:r>
            <a:r>
              <a:rPr lang="en-GB" sz="1600" baseline="-25000">
                <a:solidFill>
                  <a:schemeClr val="dk1"/>
                </a:solidFill>
              </a:rPr>
              <a:t>3</a:t>
            </a:r>
            <a:r>
              <a:rPr lang="en-GB" sz="1600">
                <a:solidFill>
                  <a:schemeClr val="dk1"/>
                </a:solidFill>
              </a:rPr>
              <a:t> be the average tensile strength due to Night shift</a:t>
            </a:r>
            <a:br>
              <a:rPr lang="en-GB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To test, </a:t>
            </a:r>
            <a:r>
              <a:rPr lang="en-GB" sz="1400">
                <a:solidFill>
                  <a:schemeClr val="dk1"/>
                </a:solidFill>
              </a:rPr>
              <a:t>H</a:t>
            </a:r>
            <a:r>
              <a:rPr lang="en-GB" sz="1400" baseline="-25000">
                <a:solidFill>
                  <a:schemeClr val="dk1"/>
                </a:solidFill>
              </a:rPr>
              <a:t>0</a:t>
            </a:r>
            <a:r>
              <a:rPr lang="en-GB" sz="1400">
                <a:solidFill>
                  <a:schemeClr val="dk1"/>
                </a:solidFill>
              </a:rPr>
              <a:t>: β</a:t>
            </a:r>
            <a:r>
              <a:rPr lang="en-GB" sz="1400" baseline="-25000">
                <a:solidFill>
                  <a:schemeClr val="dk1"/>
                </a:solidFill>
              </a:rPr>
              <a:t>1</a:t>
            </a:r>
            <a:r>
              <a:rPr lang="en-GB" sz="1400">
                <a:solidFill>
                  <a:schemeClr val="dk1"/>
                </a:solidFill>
              </a:rPr>
              <a:t> = β</a:t>
            </a:r>
            <a:r>
              <a:rPr lang="en-GB" sz="1400" baseline="-25000">
                <a:solidFill>
                  <a:schemeClr val="dk1"/>
                </a:solidFill>
              </a:rPr>
              <a:t>2</a:t>
            </a:r>
            <a:r>
              <a:rPr lang="en-GB" sz="1400">
                <a:solidFill>
                  <a:schemeClr val="dk1"/>
                </a:solidFill>
              </a:rPr>
              <a:t> = β</a:t>
            </a:r>
            <a:r>
              <a:rPr lang="en-GB" sz="1400" baseline="-25000">
                <a:solidFill>
                  <a:schemeClr val="dk1"/>
                </a:solidFill>
              </a:rPr>
              <a:t>3</a:t>
            </a:r>
            <a:r>
              <a:rPr lang="en-GB" sz="1400">
                <a:solidFill>
                  <a:schemeClr val="dk1"/>
                </a:solidFill>
              </a:rPr>
              <a:t>	Against	H</a:t>
            </a:r>
            <a:r>
              <a:rPr lang="en-GB" sz="1400" baseline="-25000">
                <a:solidFill>
                  <a:schemeClr val="dk1"/>
                </a:solidFill>
              </a:rPr>
              <a:t>1</a:t>
            </a:r>
            <a:r>
              <a:rPr lang="en-GB" sz="1400">
                <a:solidFill>
                  <a:schemeClr val="dk1"/>
                </a:solidFill>
              </a:rPr>
              <a:t>: At least one β</a:t>
            </a:r>
            <a:r>
              <a:rPr lang="en-GB" sz="1400" baseline="-25000">
                <a:solidFill>
                  <a:schemeClr val="dk1"/>
                </a:solidFill>
              </a:rPr>
              <a:t>i</a:t>
            </a:r>
            <a:r>
              <a:rPr lang="en-GB" sz="1400">
                <a:solidFill>
                  <a:schemeClr val="dk1"/>
                </a:solidFill>
              </a:rPr>
              <a:t> is different (i=1, 2, 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7" name="Google Shape;1137;p140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way ANOVA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736883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4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3577800" cy="35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 grand mean: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 total sum of squares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3" name="Google Shape;1143;p141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way ANOVA</a:t>
            </a:r>
            <a:endParaRPr/>
          </a:p>
        </p:txBody>
      </p:sp>
      <p:pic>
        <p:nvPicPr>
          <p:cNvPr id="1144" name="Google Shape;1144;p141" descr="= (68.7 - 73.93)^2 + ... + (87.9 - 73.93)^2 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751" y="4165693"/>
            <a:ext cx="413288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p141" descr="\bar x_{..} =\frac{68.7 + 78.7 + ...+ 57.3 + 87.9}{12} = 73.9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973" y="2609197"/>
            <a:ext cx="3001818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141" descr="TSS = \sum_i^t \sum_j^b (\bar x_{ij} - \bar x_{..})^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724" y="3650472"/>
            <a:ext cx="2257778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141" descr="= 1511.567 &quot; (N/m&quot;^2&quot;)&quot;^2" title="MathEquation,#000000"/>
          <p:cNvPicPr preferRelativeResize="0"/>
          <p:nvPr/>
        </p:nvPicPr>
        <p:blipFill rotWithShape="1">
          <a:blip r:embed="rId6">
            <a:alphaModFix/>
          </a:blip>
          <a:srcRect l="3278"/>
          <a:stretch/>
        </p:blipFill>
        <p:spPr>
          <a:xfrm>
            <a:off x="1208750" y="4655525"/>
            <a:ext cx="1965330" cy="33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8" name="Google Shape;1148;p141"/>
          <p:cNvGraphicFramePr/>
          <p:nvPr/>
        </p:nvGraphicFramePr>
        <p:xfrm>
          <a:off x="4952850" y="1470725"/>
          <a:ext cx="3652075" cy="2224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Morning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68.7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84.7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Afternoon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56.1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85.3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Night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57.3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87.9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09673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4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35778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 treatment sum of squares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4" name="Google Shape;1154;p142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way ANOVA</a:t>
            </a:r>
            <a:endParaRPr/>
          </a:p>
        </p:txBody>
      </p:sp>
      <p:graphicFrame>
        <p:nvGraphicFramePr>
          <p:cNvPr id="1155" name="Google Shape;1155;p142"/>
          <p:cNvGraphicFramePr/>
          <p:nvPr/>
        </p:nvGraphicFramePr>
        <p:xfrm>
          <a:off x="5414150" y="2029363"/>
          <a:ext cx="3652075" cy="2621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Morning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68.7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84.7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Afternoon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56.1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85.3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Night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57.3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87.9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78.33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56.43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85.97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56" name="Google Shape;1156;p142" descr="\bar x_{i.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225" y="4354525"/>
            <a:ext cx="219506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142" descr="TrSS = \sum_i^t b (\bar x_{i.} - \bar x_{..})^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44" y="2817686"/>
            <a:ext cx="277962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142" descr="= 3(75 - 73.93)^2 +...+ 3(85.97 - 73.93)^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806" y="3629175"/>
            <a:ext cx="409965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142" descr="= 1414.647&quot; (N/m&quot;^2&quot;)&quot;^2" title="MathEquation,#000000"/>
          <p:cNvPicPr preferRelativeResize="0"/>
          <p:nvPr/>
        </p:nvPicPr>
        <p:blipFill rotWithShape="1">
          <a:blip r:embed="rId6">
            <a:alphaModFix/>
          </a:blip>
          <a:srcRect l="3892"/>
          <a:stretch/>
        </p:blipFill>
        <p:spPr>
          <a:xfrm>
            <a:off x="1042800" y="4231425"/>
            <a:ext cx="1727526" cy="29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86467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4" name="Google Shape;1164;p143"/>
          <p:cNvGraphicFramePr/>
          <p:nvPr/>
        </p:nvGraphicFramePr>
        <p:xfrm>
          <a:off x="4290800" y="1676463"/>
          <a:ext cx="4575925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Morning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68.7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84.7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Afternoon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56.1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85.3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73.05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Night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57.3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87.9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76.75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5" name="Google Shape;1165;p14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35778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 block sum of squares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6" name="Google Shape;1166;p143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way ANOVA</a:t>
            </a:r>
            <a:endParaRPr/>
          </a:p>
        </p:txBody>
      </p:sp>
      <p:pic>
        <p:nvPicPr>
          <p:cNvPr id="1167" name="Google Shape;1167;p143" descr="= 49.807&quot; (N/m&quot;^2&quot;)&quot;^2" title="MathEquation,#000000"/>
          <p:cNvPicPr preferRelativeResize="0"/>
          <p:nvPr/>
        </p:nvPicPr>
        <p:blipFill rotWithShape="1">
          <a:blip r:embed="rId3">
            <a:alphaModFix/>
          </a:blip>
          <a:srcRect l="5015"/>
          <a:stretch/>
        </p:blipFill>
        <p:spPr>
          <a:xfrm>
            <a:off x="1020200" y="4173425"/>
            <a:ext cx="1828574" cy="3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143" descr="\bar x_{.j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5523" y="1797750"/>
            <a:ext cx="201758" cy="1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143" descr="BSS = \sum_j^b t (\bar x_{.j} - \bar x_{..})^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00" y="2887325"/>
            <a:ext cx="2459528" cy="3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143" descr="= 4 (72 - 73.93)^2 + 4(73.05 - 73.93)^2 + 4 (76.75 - 73.93)^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0200" y="3554825"/>
            <a:ext cx="5699512" cy="29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65466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4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42078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 treatment sum of squares is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Or it can be calculated as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176" name="Google Shape;1176;p144"/>
          <p:cNvGraphicFramePr/>
          <p:nvPr/>
        </p:nvGraphicFramePr>
        <p:xfrm>
          <a:off x="5105475" y="1716963"/>
          <a:ext cx="3981700" cy="24077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Morning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68.7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78.7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84.7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Afternoon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56.1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85.3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73.05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Night Shift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57.3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87.9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76.75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78.33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56.43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85.97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77" name="Google Shape;1177;p144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way ANOVA</a:t>
            </a:r>
            <a:endParaRPr/>
          </a:p>
        </p:txBody>
      </p:sp>
      <p:pic>
        <p:nvPicPr>
          <p:cNvPr id="1178" name="Google Shape;1178;p144" descr="\bar x_{i.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675" y="3808293"/>
            <a:ext cx="266544" cy="21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144" descr="= (68.7 - 75 -72 - 68.365 + 73.93)^2 +...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52" y="3251013"/>
            <a:ext cx="4172858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144" descr="&quot;ESS&quot; = &quot;TSS&quot; - &quot;TrSS&quot; - &quot;BSS&quot;=  47.1133&quot; (N/m&quot;^2&quot;)&quot;^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3600" y="4399551"/>
            <a:ext cx="4544876" cy="3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144" descr="ESS = \sum_i^t \sum_j^{b} (x_{ij} - \bar x_{i.} - \bar x_{.j} + \bar x_{..})^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518" y="2616048"/>
            <a:ext cx="3717074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144" descr="\bar x_{.j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42975" y="1829250"/>
            <a:ext cx="266550" cy="23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144" descr="... + (68.7 - 75 -72 - 68.365 + 73.93)^2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2275" y="3595600"/>
            <a:ext cx="3960678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144" descr="= 47.1133&quot; (N/m&quot;^2&quot;)&quot;^2" title="MathEquation,#000000"/>
          <p:cNvPicPr preferRelativeResize="0"/>
          <p:nvPr/>
        </p:nvPicPr>
        <p:blipFill rotWithShape="1">
          <a:blip r:embed="rId9">
            <a:alphaModFix/>
          </a:blip>
          <a:srcRect l="5024"/>
          <a:stretch/>
        </p:blipFill>
        <p:spPr>
          <a:xfrm>
            <a:off x="775150" y="4024200"/>
            <a:ext cx="1620000" cy="29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96569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9" name="Google Shape;1189;p145"/>
          <p:cNvGraphicFramePr/>
          <p:nvPr/>
        </p:nvGraphicFramePr>
        <p:xfrm>
          <a:off x="365800" y="208350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3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Source of variation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Degrees of freedom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Sum of Squares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Mean Sum of Squares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F-ratio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Treatment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t-1 = 4-1 = 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TrSS = 1414.647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Block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b-1 = 3-1 = 2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BSS = 49.8067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Error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(b-1)(t-1) = 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ESS = 47.1133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Total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bt-1 = 20 -1 =19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TSS = 1511.567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0" name="Google Shape;1190;p145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way ANOVA</a:t>
            </a:r>
            <a:endParaRPr/>
          </a:p>
        </p:txBody>
      </p:sp>
      <p:sp>
        <p:nvSpPr>
          <p:cNvPr id="1191" name="Google Shape;1191;p145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42078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92" name="Google Shape;1192;p145" descr="s^2_t = \frac{1414.647}{3} = 471.548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292" y="2987539"/>
            <a:ext cx="175172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p145" descr="s^2_e = \frac{47.1133}{6} = 7.85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816" y="4004876"/>
            <a:ext cx="144113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Google Shape;1194;p145" descr="\frac{s^2_t}{s^2_e} = 60.05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4006" y="2929971"/>
            <a:ext cx="1086068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p145" descr="s^2_b = \frac{49.8067}{2} = 24.90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9473" y="3514401"/>
            <a:ext cx="152782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145" descr="\frac{s^2_b}{s^2_e} = 3.171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4005" y="3374710"/>
            <a:ext cx="987336" cy="39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92171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46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58665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For treatments, F-ratio = 60.0529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From the chi-square table we have 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F</a:t>
            </a:r>
            <a:r>
              <a:rPr lang="en-GB" sz="1600" baseline="-25000">
                <a:solidFill>
                  <a:schemeClr val="dk1"/>
                </a:solidFill>
              </a:rPr>
              <a:t>(t-1,(b-1)(t-1)),α</a:t>
            </a:r>
            <a:r>
              <a:rPr lang="en-GB" sz="1600">
                <a:solidFill>
                  <a:schemeClr val="dk1"/>
                </a:solidFill>
              </a:rPr>
              <a:t> = F</a:t>
            </a:r>
            <a:r>
              <a:rPr lang="en-GB" sz="1600" baseline="-25000">
                <a:solidFill>
                  <a:schemeClr val="dk1"/>
                </a:solidFill>
              </a:rPr>
              <a:t>(3,6),0.05</a:t>
            </a:r>
            <a:r>
              <a:rPr lang="en-GB" sz="1600">
                <a:solidFill>
                  <a:schemeClr val="dk1"/>
                </a:solidFill>
              </a:rPr>
              <a:t> = 4.76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Since F &gt; F</a:t>
            </a:r>
            <a:r>
              <a:rPr lang="en-GB" sz="1600" baseline="-25000">
                <a:solidFill>
                  <a:schemeClr val="dk1"/>
                </a:solidFill>
              </a:rPr>
              <a:t>(3,6),α</a:t>
            </a:r>
            <a:r>
              <a:rPr lang="en-GB" sz="1600">
                <a:solidFill>
                  <a:schemeClr val="dk1"/>
                </a:solidFill>
              </a:rPr>
              <a:t>  ( 6.041 &gt; 4.76), we reject H</a:t>
            </a:r>
            <a:r>
              <a:rPr lang="en-GB" sz="1600" baseline="-25000">
                <a:solidFill>
                  <a:schemeClr val="dk1"/>
                </a:solidFill>
              </a:rPr>
              <a:t>0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There is enough evidence to conclude that the tensile strength due to machines is different 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202" name="Google Shape;1202;p146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way ANOVA</a:t>
            </a:r>
            <a:endParaRPr/>
          </a:p>
        </p:txBody>
      </p:sp>
      <p:pic>
        <p:nvPicPr>
          <p:cNvPr id="1203" name="Google Shape;1203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649" y="1571700"/>
            <a:ext cx="2776075" cy="21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Google Shape;1204;p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8225" y="2469700"/>
            <a:ext cx="788825" cy="3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146"/>
          <p:cNvSpPr txBox="1"/>
          <p:nvPr/>
        </p:nvSpPr>
        <p:spPr>
          <a:xfrm>
            <a:off x="7035925" y="3709100"/>
            <a:ext cx="572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4.76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97331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9"/>
          <p:cNvSpPr txBox="1">
            <a:spLocks noGrp="1"/>
          </p:cNvSpPr>
          <p:nvPr>
            <p:ph type="body" idx="2"/>
          </p:nvPr>
        </p:nvSpPr>
        <p:spPr>
          <a:xfrm>
            <a:off x="422025" y="1571722"/>
            <a:ext cx="826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test statistic is given by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4" name="Google Shape;684;p8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for proportions</a:t>
            </a:r>
            <a:endParaRPr/>
          </a:p>
        </p:txBody>
      </p:sp>
      <p:sp>
        <p:nvSpPr>
          <p:cNvPr id="685" name="Google Shape;685;p89"/>
          <p:cNvSpPr txBox="1"/>
          <p:nvPr/>
        </p:nvSpPr>
        <p:spPr>
          <a:xfrm>
            <a:off x="5489925" y="2144425"/>
            <a:ext cx="26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where      is the proportion of pooled sample such that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6" name="Google Shape;686;p89"/>
          <p:cNvSpPr txBox="1"/>
          <p:nvPr/>
        </p:nvSpPr>
        <p:spPr>
          <a:xfrm>
            <a:off x="422025" y="3506425"/>
            <a:ext cx="82671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Under H</a:t>
            </a:r>
            <a:r>
              <a:rPr lang="en-GB" sz="1600" baseline="-25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, the test statistic follows standard normal distribution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         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87" name="Google Shape;687;p89" descr="Z = \frac{p_1 - p_2 }{\sqrt{\bar P(1-\bar P) (\frac{1 } {n_1} + \frac{1} {n_2})}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551" y="2222499"/>
            <a:ext cx="2087672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400" y="2222500"/>
            <a:ext cx="147375" cy="1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89" descr="\bar P = \frac{x_1 + x_2}{n_1 + n_2} = \frac{n_1 p_1 + n_2 p_2}{n_1+ n_2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798" y="2789844"/>
            <a:ext cx="2182518" cy="36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66181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4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48477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For Blocks, F-ratio = 3.17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From the chi-square table we have 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F</a:t>
            </a:r>
            <a:r>
              <a:rPr lang="en-GB" sz="1600" baseline="-25000">
                <a:solidFill>
                  <a:schemeClr val="dk1"/>
                </a:solidFill>
              </a:rPr>
              <a:t>(b-1,(b-1)(t-1)),α</a:t>
            </a:r>
            <a:r>
              <a:rPr lang="en-GB" sz="1600">
                <a:solidFill>
                  <a:schemeClr val="dk1"/>
                </a:solidFill>
              </a:rPr>
              <a:t> = F</a:t>
            </a:r>
            <a:r>
              <a:rPr lang="en-GB" sz="1600" baseline="-25000">
                <a:solidFill>
                  <a:schemeClr val="dk1"/>
                </a:solidFill>
              </a:rPr>
              <a:t>(2,6),0.05</a:t>
            </a:r>
            <a:r>
              <a:rPr lang="en-GB" sz="1600">
                <a:solidFill>
                  <a:schemeClr val="dk1"/>
                </a:solidFill>
              </a:rPr>
              <a:t> = 5.14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Since F &lt; F</a:t>
            </a:r>
            <a:r>
              <a:rPr lang="en-GB" sz="1600" baseline="-25000">
                <a:solidFill>
                  <a:schemeClr val="dk1"/>
                </a:solidFill>
              </a:rPr>
              <a:t>(2,6),α</a:t>
            </a:r>
            <a:r>
              <a:rPr lang="en-GB" sz="1600">
                <a:solidFill>
                  <a:schemeClr val="dk1"/>
                </a:solidFill>
              </a:rPr>
              <a:t>  ( 3.17 &lt; 5.14), we fail to reject H</a:t>
            </a:r>
            <a:r>
              <a:rPr lang="en-GB" sz="1600" baseline="-25000">
                <a:solidFill>
                  <a:schemeClr val="dk1"/>
                </a:solidFill>
              </a:rPr>
              <a:t>0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There is enough evidence to conclude that the tensile strength due to shifts is same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211" name="Google Shape;1211;p147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way ANOVA</a:t>
            </a:r>
            <a:endParaRPr/>
          </a:p>
        </p:txBody>
      </p:sp>
      <p:pic>
        <p:nvPicPr>
          <p:cNvPr id="1212" name="Google Shape;1212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050" y="1737700"/>
            <a:ext cx="3160496" cy="2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3" name="Google Shape;1213;p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950" y="3165750"/>
            <a:ext cx="788825" cy="3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147"/>
          <p:cNvSpPr txBox="1"/>
          <p:nvPr/>
        </p:nvSpPr>
        <p:spPr>
          <a:xfrm>
            <a:off x="6393425" y="4146825"/>
            <a:ext cx="13227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</a:t>
            </a:r>
            <a:r>
              <a:rPr lang="en-GB" sz="13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(b-1, (t-1)(b-1)),α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51540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773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sample test for proportion - decision rule</a:t>
            </a:r>
            <a:endParaRPr/>
          </a:p>
        </p:txBody>
      </p:sp>
      <p:graphicFrame>
        <p:nvGraphicFramePr>
          <p:cNvPr id="695" name="Google Shape;695;p90"/>
          <p:cNvGraphicFramePr/>
          <p:nvPr/>
        </p:nvGraphicFramePr>
        <p:xfrm>
          <a:off x="305375" y="1907975"/>
          <a:ext cx="8533225" cy="27411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207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H</a:t>
                      </a:r>
                      <a:r>
                        <a:rPr lang="en-GB" baseline="-25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baseline="-250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Based on critical region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Based on p-value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Based on confidence interval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For two tailed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≠ P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sz="1200" baseline="-250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|Z|&gt; Z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α/2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p-value is less than level of significance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P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- P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baseline="-250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does not lie in the confidence interval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For left tailed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&lt; P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Z &lt; -Z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α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For right tailed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&gt; P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Z &gt; Z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α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4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1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65379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sample test for proportion </a:t>
            </a:r>
            <a:endParaRPr/>
          </a:p>
        </p:txBody>
      </p:sp>
      <p:sp>
        <p:nvSpPr>
          <p:cNvPr id="701" name="Google Shape;701;p91"/>
          <p:cNvSpPr txBox="1"/>
          <p:nvPr/>
        </p:nvSpPr>
        <p:spPr>
          <a:xfrm>
            <a:off x="422025" y="1571700"/>
            <a:ext cx="83997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Question: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Steve owns a kiosk where sells two magazines - A and B in a month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. He buys 100 copies of magazine A out of which 78 were sold and 70 copies of magazine B out of which 65 were sold. Is there enough evidence to say that magazine is B is more popular?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Test the claim using p-value technique. [Use α = 0.0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5</a:t>
            </a: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].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54794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2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65379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sample test for proportion </a:t>
            </a:r>
            <a:endParaRPr/>
          </a:p>
        </p:txBody>
      </p:sp>
      <p:sp>
        <p:nvSpPr>
          <p:cNvPr id="707" name="Google Shape;707;p92"/>
          <p:cNvSpPr txBox="1"/>
          <p:nvPr/>
        </p:nvSpPr>
        <p:spPr>
          <a:xfrm>
            <a:off x="422025" y="1571700"/>
            <a:ext cx="83997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Steve owns a kiosk where sells two magazines - A and B in a month.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Let X: the number of magazines sold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8" name="Google Shape;708;p92"/>
          <p:cNvSpPr txBox="1"/>
          <p:nvPr/>
        </p:nvSpPr>
        <p:spPr>
          <a:xfrm>
            <a:off x="277775" y="3139400"/>
            <a:ext cx="42564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 of 100 copies of magazine A 78 are sold</a:t>
            </a:r>
            <a:b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Here, x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78 and n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100</a:t>
            </a:r>
            <a:b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Let p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be the proportion of sell of magazine A </a:t>
            </a:r>
            <a:b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x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/n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78/100 = 0.78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9" name="Google Shape;709;p92"/>
          <p:cNvSpPr txBox="1"/>
          <p:nvPr/>
        </p:nvSpPr>
        <p:spPr>
          <a:xfrm>
            <a:off x="4815925" y="3139400"/>
            <a:ext cx="42564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 of 70 copies of magazine B 65 are sold</a:t>
            </a:r>
            <a:b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Here, x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65 and n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70</a:t>
            </a:r>
            <a:b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Let p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be the proportion of sell of magazine B </a:t>
            </a:r>
            <a:b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x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/n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65/70 = 0.928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10" name="Google Shape;710;p92"/>
          <p:cNvCxnSpPr/>
          <p:nvPr/>
        </p:nvCxnSpPr>
        <p:spPr>
          <a:xfrm>
            <a:off x="4534175" y="3243900"/>
            <a:ext cx="0" cy="168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1845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3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65379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sample test for proportion </a:t>
            </a:r>
            <a:endParaRPr/>
          </a:p>
        </p:txBody>
      </p:sp>
      <p:sp>
        <p:nvSpPr>
          <p:cNvPr id="716" name="Google Shape;716;p93"/>
          <p:cNvSpPr txBox="1"/>
          <p:nvPr/>
        </p:nvSpPr>
        <p:spPr>
          <a:xfrm>
            <a:off x="422025" y="1571700"/>
            <a:ext cx="83997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To test, whether magazine B is more popular, i.e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P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≥ P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against  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P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&lt; P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-GB" sz="1600"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-GB" sz="1600"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	Where P</a:t>
            </a:r>
            <a:r>
              <a:rPr lang="en-GB" sz="1600" baseline="-25000"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: denotes population proportion of magazine A sold</a:t>
            </a:r>
            <a:br>
              <a:rPr lang="en-GB" sz="1600"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		  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denotes population proportion of magazine B sold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52372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4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65379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sample test for proportion </a:t>
            </a:r>
            <a:endParaRPr/>
          </a:p>
        </p:txBody>
      </p:sp>
      <p:pic>
        <p:nvPicPr>
          <p:cNvPr id="722" name="Google Shape;72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323" y="2826300"/>
            <a:ext cx="3112200" cy="17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94"/>
          <p:cNvSpPr txBox="1"/>
          <p:nvPr/>
        </p:nvSpPr>
        <p:spPr>
          <a:xfrm>
            <a:off x="422025" y="1571700"/>
            <a:ext cx="83997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pooled proportion is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-GB" sz="1600"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-GB" sz="1600"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test statistic is 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24" name="Google Shape;724;p94" descr="Z = \frac{p_1 - p_2 }{\sqrt{\bar P(1-\bar P) (\frac{1 } {n_1} + \frac{1} {n_2})}}  =\frac{0.78 - 0.928 }{\sqrt{0.84(1-0.84) (\frac{1 } {100} + \frac{1} {70})}}=-2.590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775" y="3543799"/>
            <a:ext cx="5508434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94" descr="\bar P = \frac{x_1 + x_2}{n_1 + n_2} = \frac{78+65}{100+70} =  0.8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0500" y="2110175"/>
            <a:ext cx="2654414" cy="36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1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2"/>
          </p:nvPr>
        </p:nvSpPr>
        <p:spPr>
          <a:xfrm>
            <a:off x="422025" y="1017725"/>
            <a:ext cx="7332900" cy="3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dirty="0" smtClean="0">
                <a:solidFill>
                  <a:schemeClr val="dk1"/>
                </a:solidFill>
              </a:rPr>
              <a:t>Test </a:t>
            </a:r>
            <a:r>
              <a:rPr lang="en-GB" dirty="0">
                <a:solidFill>
                  <a:schemeClr val="dk1"/>
                </a:solidFill>
              </a:rPr>
              <a:t>for Population Proportion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dirty="0">
                <a:solidFill>
                  <a:schemeClr val="dk1"/>
                </a:solidFill>
              </a:rPr>
              <a:t>One Sample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>
                <a:schemeClr val="dk1"/>
              </a:buClr>
              <a:buSzPts val="1400"/>
              <a:buChar char="○"/>
            </a:pPr>
            <a:r>
              <a:rPr lang="en-GB" dirty="0">
                <a:solidFill>
                  <a:schemeClr val="dk1"/>
                </a:solidFill>
              </a:rPr>
              <a:t>Two </a:t>
            </a:r>
            <a:r>
              <a:rPr lang="en-GB" dirty="0" smtClean="0">
                <a:solidFill>
                  <a:schemeClr val="dk1"/>
                </a:solidFill>
              </a:rPr>
              <a:t>Sample</a:t>
            </a:r>
          </a:p>
          <a:p>
            <a:pPr lvl="0">
              <a:lnSpc>
                <a:spcPct val="100000"/>
              </a:lnSpc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Non-Parametric Tests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One Sample</a:t>
            </a:r>
          </a:p>
          <a:p>
            <a:pPr lvl="2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Wilcoxon Signed Rank Test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Two Sample</a:t>
            </a:r>
          </a:p>
          <a:p>
            <a:pPr lvl="2"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Wilcoxon Signed Rank Test</a:t>
            </a:r>
          </a:p>
          <a:p>
            <a:pPr lvl="2">
              <a:spcBef>
                <a:spcPts val="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Wilcoxon Rank Sum Test</a:t>
            </a:r>
          </a:p>
          <a:p>
            <a:pPr lvl="2">
              <a:spcBef>
                <a:spcPts val="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Mann-Whitney U </a:t>
            </a:r>
            <a:r>
              <a:rPr lang="en-US" dirty="0" smtClean="0">
                <a:solidFill>
                  <a:schemeClr val="dk1"/>
                </a:solidFill>
              </a:rPr>
              <a:t>Test</a:t>
            </a:r>
          </a:p>
          <a:p>
            <a:pPr>
              <a:buClr>
                <a:schemeClr val="dk1"/>
              </a:buClr>
            </a:pPr>
            <a:r>
              <a:rPr lang="en-GB" dirty="0">
                <a:solidFill>
                  <a:schemeClr val="dk1"/>
                </a:solidFill>
              </a:rPr>
              <a:t>Post-Hoc Test for </a:t>
            </a:r>
            <a:r>
              <a:rPr lang="en-GB" dirty="0" smtClean="0">
                <a:solidFill>
                  <a:schemeClr val="dk1"/>
                </a:solidFill>
              </a:rPr>
              <a:t>ANOVA and </a:t>
            </a:r>
            <a:r>
              <a:rPr lang="en-GB" smtClean="0">
                <a:solidFill>
                  <a:schemeClr val="dk1"/>
                </a:solidFill>
              </a:rPr>
              <a:t>Two way ANOVA</a:t>
            </a:r>
            <a:endParaRPr lang="en-GB" dirty="0"/>
          </a:p>
          <a:p>
            <a:pPr lvl="1">
              <a:spcBef>
                <a:spcPts val="0"/>
              </a:spcBef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>
                <a:schemeClr val="dk1"/>
              </a:buClr>
              <a:buSzPts val="14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5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65379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sample test for proportion </a:t>
            </a:r>
            <a:endParaRPr/>
          </a:p>
        </p:txBody>
      </p:sp>
      <p:pic>
        <p:nvPicPr>
          <p:cNvPr id="731" name="Google Shape;73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23" y="2427325"/>
            <a:ext cx="3112200" cy="17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95"/>
          <p:cNvSpPr txBox="1"/>
          <p:nvPr/>
        </p:nvSpPr>
        <p:spPr>
          <a:xfrm>
            <a:off x="422025" y="1571700"/>
            <a:ext cx="8399700" cy="3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test statistic Z = -2.5905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1170000" lvl="0" indent="-11700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p-value = P(Z &lt;  Z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calc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under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= P(Z &lt; -2.5905, µ = 13) = 0.0048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Since p-value &lt; 0.05, we reject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Thus there is enough evidence to conclude that magazine is B is more popular.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3" name="Google Shape;733;p95"/>
          <p:cNvSpPr txBox="1"/>
          <p:nvPr/>
        </p:nvSpPr>
        <p:spPr>
          <a:xfrm>
            <a:off x="6844900" y="3797775"/>
            <a:ext cx="535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venir"/>
                <a:ea typeface="Avenir"/>
                <a:cs typeface="Avenir"/>
                <a:sym typeface="Avenir"/>
              </a:rPr>
              <a:t>-2.59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11754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6"/>
          <p:cNvSpPr txBox="1">
            <a:spLocks noGrp="1"/>
          </p:cNvSpPr>
          <p:nvPr>
            <p:ph type="body" idx="2"/>
          </p:nvPr>
        </p:nvSpPr>
        <p:spPr>
          <a:xfrm>
            <a:off x="0" y="2022300"/>
            <a:ext cx="91440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python code to conduct a Z test for two population proportions is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5AAE2"/>
                </a:solidFill>
              </a:rPr>
              <a:t>statsmodels.api.stats.proportions_ztest(Sample_1, Sample_2)</a:t>
            </a:r>
            <a:endParaRPr>
              <a:solidFill>
                <a:srgbClr val="25AA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06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Parametric tests</a:t>
            </a:r>
            <a:endParaRPr/>
          </a:p>
        </p:txBody>
      </p:sp>
      <p:sp>
        <p:nvSpPr>
          <p:cNvPr id="744" name="Google Shape;744;p9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1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tests considered so far have two features:</a:t>
            </a:r>
            <a:endParaRPr/>
          </a:p>
          <a:p>
            <a:pPr marL="914400" lvl="1" indent="-317500" algn="l" rtl="0">
              <a:spcBef>
                <a:spcPts val="15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probability distribution of the samples was assumed to be known</a:t>
            </a:r>
            <a:endParaRPr/>
          </a:p>
          <a:p>
            <a:pPr marL="914400" lvl="1" indent="-317500" algn="l" rtl="0">
              <a:spcBef>
                <a:spcPts val="15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hypothesis test was about the parameter of the probability distribution</a:t>
            </a:r>
            <a:endParaRPr/>
          </a:p>
          <a:p>
            <a:pPr marL="457200" lvl="0" indent="-33020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These tests are known as the parametric tests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times when these assumptions are not satisfied, use the </a:t>
            </a:r>
            <a:r>
              <a:rPr lang="en-GB">
                <a:solidFill>
                  <a:srgbClr val="25AAE2"/>
                </a:solidFill>
              </a:rPr>
              <a:t>non-parametric tests</a:t>
            </a:r>
            <a:endParaRPr>
              <a:solidFill>
                <a:srgbClr val="25AA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492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Non-parametric Tests</a:t>
            </a:r>
            <a:endParaRPr/>
          </a:p>
        </p:txBody>
      </p:sp>
      <p:sp>
        <p:nvSpPr>
          <p:cNvPr id="750" name="Google Shape;750;p98"/>
          <p:cNvSpPr txBox="1"/>
          <p:nvPr/>
        </p:nvSpPr>
        <p:spPr>
          <a:xfrm>
            <a:off x="1358375" y="3861450"/>
            <a:ext cx="286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732469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Non-parametric tests</a:t>
            </a:r>
            <a:endParaRPr/>
          </a:p>
        </p:txBody>
      </p:sp>
      <p:sp>
        <p:nvSpPr>
          <p:cNvPr id="756" name="Google Shape;756;p9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100" cy="3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 test that does not depend on the particular form of the basic probability distribution from which the samples are drawn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assumptions of a non-parametric test are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Sample observations are independent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Sample observations are random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These assumptions are weaker than those associated with the parametric tests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3500"/>
              </a:spcBef>
              <a:spcAft>
                <a:spcPts val="35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Applications in Psychometry, Sociology and Educational Statistics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52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0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Characteristics of non-parametric tests</a:t>
            </a:r>
            <a:endParaRPr/>
          </a:p>
        </p:txBody>
      </p:sp>
      <p:sp>
        <p:nvSpPr>
          <p:cNvPr id="762" name="Google Shape;762;p10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100" cy="30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Does not require complicated sampling theory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Can be applied to nominal or ordinal data, for instance blood group such as A</a:t>
            </a:r>
            <a:r>
              <a:rPr lang="en-GB" baseline="30000">
                <a:solidFill>
                  <a:schemeClr val="dk1"/>
                </a:solidFill>
              </a:rPr>
              <a:t>+</a:t>
            </a:r>
            <a:r>
              <a:rPr lang="en-GB">
                <a:solidFill>
                  <a:schemeClr val="dk1"/>
                </a:solidFill>
              </a:rPr>
              <a:t>, AB</a:t>
            </a:r>
            <a:r>
              <a:rPr lang="en-GB" baseline="30000">
                <a:solidFill>
                  <a:schemeClr val="dk1"/>
                </a:solidFill>
              </a:rPr>
              <a:t>-</a:t>
            </a:r>
            <a:r>
              <a:rPr lang="en-GB">
                <a:solidFill>
                  <a:schemeClr val="dk1"/>
                </a:solidFill>
              </a:rPr>
              <a:t> and so on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No assumptions are made about the form of probability distribution of the parent population, hence are also known as </a:t>
            </a:r>
            <a:r>
              <a:rPr lang="en-GB">
                <a:solidFill>
                  <a:srgbClr val="25AAE2"/>
                </a:solidFill>
              </a:rPr>
              <a:t>Distribution Free methods</a:t>
            </a:r>
            <a:endParaRPr>
              <a:solidFill>
                <a:srgbClr val="25AAE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Tests are based on median, range, quartile and so on. Henceforth an </a:t>
            </a:r>
            <a:r>
              <a:rPr lang="en-GB">
                <a:solidFill>
                  <a:srgbClr val="25AAE2"/>
                </a:solidFill>
              </a:rPr>
              <a:t>ordered sample</a:t>
            </a:r>
            <a:r>
              <a:rPr lang="en-GB">
                <a:solidFill>
                  <a:schemeClr val="dk1"/>
                </a:solidFill>
              </a:rPr>
              <a:t> is desired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0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Ordered sample</a:t>
            </a:r>
            <a:endParaRPr/>
          </a:p>
        </p:txBody>
      </p:sp>
      <p:sp>
        <p:nvSpPr>
          <p:cNvPr id="768" name="Google Shape;768;p10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1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Let x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, x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, …, x</a:t>
            </a:r>
            <a:r>
              <a:rPr lang="en-GB" baseline="-25000">
                <a:solidFill>
                  <a:schemeClr val="dk1"/>
                </a:solidFill>
              </a:rPr>
              <a:t>n</a:t>
            </a:r>
            <a:r>
              <a:rPr lang="en-GB">
                <a:solidFill>
                  <a:schemeClr val="dk1"/>
                </a:solidFill>
              </a:rPr>
              <a:t> be a sample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ordered sample for x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, x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, …, x</a:t>
            </a:r>
            <a:r>
              <a:rPr lang="en-GB" baseline="-25000">
                <a:solidFill>
                  <a:schemeClr val="dk1"/>
                </a:solidFill>
              </a:rPr>
              <a:t>n</a:t>
            </a:r>
            <a:r>
              <a:rPr lang="en-GB">
                <a:solidFill>
                  <a:schemeClr val="dk1"/>
                </a:solidFill>
              </a:rPr>
              <a:t> is x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≤ x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≤ …≤ x</a:t>
            </a:r>
            <a:r>
              <a:rPr lang="en-GB" baseline="-25000">
                <a:solidFill>
                  <a:schemeClr val="dk1"/>
                </a:solidFill>
              </a:rPr>
              <a:t>n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3000"/>
              </a:spcAft>
              <a:buNone/>
            </a:pPr>
            <a:r>
              <a:rPr lang="en-GB">
                <a:solidFill>
                  <a:schemeClr val="dk1"/>
                </a:solidFill>
              </a:rPr>
              <a:t>Let the sample be 23, 44, 10, 5, 39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The ordered sample is 5, 10, 23, 39, 44 since 5 ≤ 10 ≤ 23 ≤ 39 ≤ 44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40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Non-parametric Tests-One Sample</a:t>
            </a:r>
            <a:endParaRPr/>
          </a:p>
        </p:txBody>
      </p:sp>
      <p:sp>
        <p:nvSpPr>
          <p:cNvPr id="774" name="Google Shape;774;p102"/>
          <p:cNvSpPr txBox="1"/>
          <p:nvPr/>
        </p:nvSpPr>
        <p:spPr>
          <a:xfrm>
            <a:off x="1358375" y="3861450"/>
            <a:ext cx="286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082717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3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sample test  </a:t>
            </a:r>
            <a:endParaRPr/>
          </a:p>
        </p:txBody>
      </p:sp>
      <p:sp>
        <p:nvSpPr>
          <p:cNvPr id="780" name="Google Shape;780;p10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45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To test for the location parameter of the sample equal to a specific value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location parameter is considered to be the median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Use the Wilcoxon sign rank test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703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45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Let x</a:t>
            </a:r>
            <a:r>
              <a:rPr lang="en-GB" baseline="-25000"/>
              <a:t>1</a:t>
            </a:r>
            <a:r>
              <a:rPr lang="en-GB"/>
              <a:t>, x</a:t>
            </a:r>
            <a:r>
              <a:rPr lang="en-GB" baseline="-25000"/>
              <a:t>2</a:t>
            </a:r>
            <a:r>
              <a:rPr lang="en-GB"/>
              <a:t>, .. x</a:t>
            </a:r>
            <a:r>
              <a:rPr lang="en-GB" baseline="-25000"/>
              <a:t>n</a:t>
            </a:r>
            <a:r>
              <a:rPr lang="en-GB"/>
              <a:t> be a random sample of size n of the random variable X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Let F</a:t>
            </a:r>
            <a:r>
              <a:rPr lang="en-GB" baseline="-25000"/>
              <a:t>X</a:t>
            </a:r>
            <a:r>
              <a:rPr lang="en-GB"/>
              <a:t>(.) be the distribution function and M be the median of the random variable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Assumption of Wilcoxon sign rank test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F</a:t>
            </a:r>
            <a:r>
              <a:rPr lang="en-GB" baseline="-25000">
                <a:solidFill>
                  <a:schemeClr val="dk1"/>
                </a:solidFill>
              </a:rPr>
              <a:t>X</a:t>
            </a:r>
            <a:r>
              <a:rPr lang="en-GB">
                <a:solidFill>
                  <a:schemeClr val="dk1"/>
                </a:solidFill>
              </a:rPr>
              <a:t>(.) is continuous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F</a:t>
            </a:r>
            <a:r>
              <a:rPr lang="en-GB" baseline="-25000">
                <a:solidFill>
                  <a:schemeClr val="dk1"/>
                </a:solidFill>
              </a:rPr>
              <a:t>X</a:t>
            </a:r>
            <a:r>
              <a:rPr lang="en-GB">
                <a:solidFill>
                  <a:schemeClr val="dk1"/>
                </a:solidFill>
              </a:rPr>
              <a:t>(.) is symmetric</a:t>
            </a:r>
            <a:endParaRPr/>
          </a:p>
        </p:txBody>
      </p:sp>
      <p:sp>
        <p:nvSpPr>
          <p:cNvPr id="786" name="Google Shape;786;p10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signed rank test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53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for Population Proportion</a:t>
            </a:r>
            <a:endParaRPr/>
          </a:p>
        </p:txBody>
      </p:sp>
      <p:sp>
        <p:nvSpPr>
          <p:cNvPr id="596" name="Google Shape;596;p78"/>
          <p:cNvSpPr txBox="1"/>
          <p:nvPr/>
        </p:nvSpPr>
        <p:spPr>
          <a:xfrm>
            <a:off x="1358375" y="3861450"/>
            <a:ext cx="286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516458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0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signed rank test</a:t>
            </a:r>
            <a:endParaRPr/>
          </a:p>
        </p:txBody>
      </p:sp>
      <p:sp>
        <p:nvSpPr>
          <p:cNvPr id="792" name="Google Shape;792;p105"/>
          <p:cNvSpPr/>
          <p:nvPr/>
        </p:nvSpPr>
        <p:spPr>
          <a:xfrm>
            <a:off x="1412800" y="2556350"/>
            <a:ext cx="11400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05"/>
          <p:cNvSpPr/>
          <p:nvPr/>
        </p:nvSpPr>
        <p:spPr>
          <a:xfrm>
            <a:off x="1412800" y="2094850"/>
            <a:ext cx="11400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05"/>
          <p:cNvSpPr/>
          <p:nvPr/>
        </p:nvSpPr>
        <p:spPr>
          <a:xfrm>
            <a:off x="1412800" y="3017850"/>
            <a:ext cx="11400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105"/>
          <p:cNvSpPr/>
          <p:nvPr/>
        </p:nvSpPr>
        <p:spPr>
          <a:xfrm>
            <a:off x="3509575" y="2556350"/>
            <a:ext cx="11400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05"/>
          <p:cNvSpPr/>
          <p:nvPr/>
        </p:nvSpPr>
        <p:spPr>
          <a:xfrm>
            <a:off x="3509575" y="2094850"/>
            <a:ext cx="11400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105"/>
          <p:cNvSpPr/>
          <p:nvPr/>
        </p:nvSpPr>
        <p:spPr>
          <a:xfrm>
            <a:off x="3509575" y="3017850"/>
            <a:ext cx="11400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05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 test,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M =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M ≠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M ≤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M &gt;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M ≥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M &lt;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633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6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signed rank test</a:t>
            </a:r>
            <a:endParaRPr/>
          </a:p>
        </p:txBody>
      </p:sp>
      <p:sp>
        <p:nvSpPr>
          <p:cNvPr id="804" name="Google Shape;804;p106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4500" cy="29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Procedure: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Compute the D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 = X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 -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Rank |D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|, where 1 is assigned to the smallest difference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test statistic is given by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                                                 where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Failing to reject H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, implies the median is equal to specified median value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05" name="Google Shape;805;p106"/>
          <p:cNvGraphicFramePr/>
          <p:nvPr/>
        </p:nvGraphicFramePr>
        <p:xfrm>
          <a:off x="1393975" y="3482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15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One sided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</a:t>
                      </a:r>
                      <a:r>
                        <a:rPr lang="en-GB" baseline="30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+</a:t>
                      </a:r>
                      <a:endParaRPr baseline="300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Two sided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T = Min (T</a:t>
                      </a:r>
                      <a:r>
                        <a:rPr lang="en-GB" baseline="30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+</a:t>
                      </a: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,T</a:t>
                      </a:r>
                      <a:r>
                        <a:rPr lang="en-GB" baseline="30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-</a:t>
                      </a: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)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6" name="Google Shape;806;p106"/>
          <p:cNvGraphicFramePr/>
          <p:nvPr/>
        </p:nvGraphicFramePr>
        <p:xfrm>
          <a:off x="5455150" y="3549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47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T</a:t>
                      </a:r>
                      <a:r>
                        <a:rPr lang="en-GB" sz="1200" baseline="30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+</a:t>
                      </a:r>
                      <a:endParaRPr sz="1200" baseline="300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Sum of positive signed ranks</a:t>
                      </a:r>
                      <a:endParaRPr sz="1200" baseline="300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</a:t>
                      </a:r>
                      <a:r>
                        <a:rPr lang="en-GB" sz="1200" baseline="30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Sum of negative signed ranks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90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23949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-GB"/>
              <a:t>Decision rule:</a:t>
            </a:r>
            <a:endParaRPr/>
          </a:p>
        </p:txBody>
      </p:sp>
      <p:sp>
        <p:nvSpPr>
          <p:cNvPr id="812" name="Google Shape;812;p10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signed rank test</a:t>
            </a:r>
            <a:endParaRPr/>
          </a:p>
        </p:txBody>
      </p:sp>
      <p:graphicFrame>
        <p:nvGraphicFramePr>
          <p:cNvPr id="813" name="Google Shape;813;p107"/>
          <p:cNvGraphicFramePr/>
          <p:nvPr/>
        </p:nvGraphicFramePr>
        <p:xfrm>
          <a:off x="867963" y="229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208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H</a:t>
                      </a:r>
                      <a:r>
                        <a:rPr lang="en-GB" baseline="-25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baseline="-250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Based on critical region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For left tailed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  &lt; M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T</a:t>
                      </a:r>
                      <a:r>
                        <a:rPr lang="en-GB" baseline="30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+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≤ T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α,n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For right tailed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  &gt; M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T</a:t>
                      </a:r>
                      <a:r>
                        <a:rPr lang="en-GB" baseline="30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≤ T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α,n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For two tailed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 ≠ M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endParaRPr baseline="-250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T</a:t>
                      </a:r>
                      <a:r>
                        <a:rPr lang="en-GB" baseline="30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+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≤ T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α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or T ≥ T</a:t>
                      </a:r>
                      <a:r>
                        <a:rPr lang="en-GB" baseline="30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+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α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786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8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23949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-GB"/>
              <a:t>Decision rule:</a:t>
            </a:r>
            <a:endParaRPr/>
          </a:p>
        </p:txBody>
      </p:sp>
      <p:sp>
        <p:nvSpPr>
          <p:cNvPr id="819" name="Google Shape;819;p108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signed rank test</a:t>
            </a:r>
            <a:endParaRPr/>
          </a:p>
        </p:txBody>
      </p:sp>
      <p:pic>
        <p:nvPicPr>
          <p:cNvPr id="820" name="Google Shape;820;p108"/>
          <p:cNvPicPr preferRelativeResize="0"/>
          <p:nvPr/>
        </p:nvPicPr>
        <p:blipFill rotWithShape="1">
          <a:blip r:embed="rId3">
            <a:alphaModFix/>
          </a:blip>
          <a:srcRect l="1938" t="1590" r="3943" b="1406"/>
          <a:stretch/>
        </p:blipFill>
        <p:spPr>
          <a:xfrm>
            <a:off x="5264625" y="610100"/>
            <a:ext cx="3029250" cy="4344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821" name="Google Shape;821;p108"/>
          <p:cNvGraphicFramePr/>
          <p:nvPr/>
        </p:nvGraphicFramePr>
        <p:xfrm>
          <a:off x="127950" y="219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138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H</a:t>
                      </a:r>
                      <a:r>
                        <a:rPr lang="en-GB" baseline="-25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baseline="-250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Based on critical region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For left tailed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  &lt; M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T</a:t>
                      </a:r>
                      <a:r>
                        <a:rPr lang="en-GB" baseline="30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+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≤ T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α,n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For right tailed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  &gt; M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T</a:t>
                      </a:r>
                      <a:r>
                        <a:rPr lang="en-GB" baseline="30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≤ T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α,n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For two tailed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 ≠ M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endParaRPr baseline="-250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T</a:t>
                      </a:r>
                      <a:r>
                        <a:rPr lang="en-GB" baseline="30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+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≤ T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α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or T ≥ T</a:t>
                      </a:r>
                      <a:r>
                        <a:rPr lang="en-GB" baseline="30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+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α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582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Smallest rank is given to data with smallest magnitude.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Rank the data 21, 8, 5, 4, 10, 15, 30, 24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7" name="Google Shape;827;p109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How to rank data?</a:t>
            </a:r>
            <a:endParaRPr/>
          </a:p>
        </p:txBody>
      </p:sp>
      <p:graphicFrame>
        <p:nvGraphicFramePr>
          <p:cNvPr id="828" name="Google Shape;828;p109"/>
          <p:cNvGraphicFramePr/>
          <p:nvPr/>
        </p:nvGraphicFramePr>
        <p:xfrm>
          <a:off x="208788" y="381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14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Ordered Data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Rank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9" name="Google Shape;829;p109"/>
          <p:cNvGraphicFramePr/>
          <p:nvPr/>
        </p:nvGraphicFramePr>
        <p:xfrm>
          <a:off x="208763" y="322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14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0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Unordered Data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378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1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0400" cy="9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Take the average of ranks</a:t>
            </a:r>
            <a:endParaRPr sz="16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Example: Rank the data 10, 21, 8, 5, 10, 30, 24, 10, 5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35" name="Google Shape;835;p110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What to do in case of ties?</a:t>
            </a:r>
            <a:endParaRPr sz="2600"/>
          </a:p>
        </p:txBody>
      </p:sp>
      <p:graphicFrame>
        <p:nvGraphicFramePr>
          <p:cNvPr id="836" name="Google Shape;836;p110"/>
          <p:cNvGraphicFramePr/>
          <p:nvPr/>
        </p:nvGraphicFramePr>
        <p:xfrm>
          <a:off x="497463" y="331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19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Ordered Data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Rank without ties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5AAE2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Working</a:t>
                      </a:r>
                      <a:endParaRPr>
                        <a:solidFill>
                          <a:srgbClr val="25AAE2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Rank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with ties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7" name="Google Shape;837;p110"/>
          <p:cNvGraphicFramePr/>
          <p:nvPr/>
        </p:nvGraphicFramePr>
        <p:xfrm>
          <a:off x="497525" y="270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195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Unordered Data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8" name="Google Shape;838;p110" descr="\frac{1+2}{2} = 1.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294" y="4169875"/>
            <a:ext cx="914676" cy="324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110" descr="\frac{4+5+6}{2} = 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675" y="4136038"/>
            <a:ext cx="1093800" cy="39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269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1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45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normal approximation is good for n ≥ 15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600"/>
              <a:buChar char="●"/>
            </a:pPr>
            <a:r>
              <a:rPr lang="en-GB"/>
              <a:t>The limiting distribution of T</a:t>
            </a:r>
            <a:r>
              <a:rPr lang="en-GB" baseline="30000"/>
              <a:t>+</a:t>
            </a:r>
            <a:r>
              <a:rPr lang="en-GB"/>
              <a:t> is normal distribution such that</a:t>
            </a:r>
            <a:endParaRPr/>
          </a:p>
        </p:txBody>
      </p:sp>
      <p:sp>
        <p:nvSpPr>
          <p:cNvPr id="845" name="Google Shape;845;p11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signed rank test</a:t>
            </a:r>
            <a:endParaRPr/>
          </a:p>
        </p:txBody>
      </p:sp>
      <p:pic>
        <p:nvPicPr>
          <p:cNvPr id="846" name="Google Shape;846;p111" descr="E(T^+) = \frac{n(n+1)}{4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375" y="2606050"/>
            <a:ext cx="1331850" cy="3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111" descr="Var(T^+) = \frac{n(n+1)(2n+1)}{24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175" y="2606050"/>
            <a:ext cx="1942718" cy="3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111"/>
          <p:cNvSpPr txBox="1">
            <a:spLocks noGrp="1"/>
          </p:cNvSpPr>
          <p:nvPr>
            <p:ph type="body" idx="2"/>
          </p:nvPr>
        </p:nvSpPr>
        <p:spPr>
          <a:xfrm>
            <a:off x="422025" y="3347300"/>
            <a:ext cx="84045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Z statistic is </a:t>
            </a:r>
            <a:endParaRPr/>
          </a:p>
        </p:txBody>
      </p:sp>
      <p:sp>
        <p:nvSpPr>
          <p:cNvPr id="849" name="Google Shape;849;p111"/>
          <p:cNvSpPr txBox="1">
            <a:spLocks noGrp="1"/>
          </p:cNvSpPr>
          <p:nvPr>
            <p:ph type="body" idx="2"/>
          </p:nvPr>
        </p:nvSpPr>
        <p:spPr>
          <a:xfrm>
            <a:off x="422025" y="4256525"/>
            <a:ext cx="84045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Approximation can also be used when critical values are not available in the table</a:t>
            </a:r>
            <a:endParaRPr/>
          </a:p>
        </p:txBody>
      </p:sp>
      <p:pic>
        <p:nvPicPr>
          <p:cNvPr id="850" name="Google Shape;850;p111" descr="Z = \frac{T^+ - E(T^+)}{\sqrt{Var(T^+)}} \sim N(0,1)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7450" y="3385975"/>
            <a:ext cx="1978376" cy="48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021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12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One sample test</a:t>
            </a:r>
            <a:endParaRPr/>
          </a:p>
        </p:txBody>
      </p:sp>
      <p:sp>
        <p:nvSpPr>
          <p:cNvPr id="856" name="Google Shape;856;p112"/>
          <p:cNvSpPr txBox="1"/>
          <p:nvPr/>
        </p:nvSpPr>
        <p:spPr>
          <a:xfrm>
            <a:off x="422025" y="1571700"/>
            <a:ext cx="83997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Question: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A company manufactures auto ancillaries. One of them are steel rods with median diameter 10 cm. A sample of 10 rods randomly selected from the production process gives the following results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Test the 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hypothesis that the median of population has reduced.</a:t>
            </a: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[Use α = 0.0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5</a:t>
            </a: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].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857" name="Google Shape;857;p112"/>
          <p:cNvGraphicFramePr/>
          <p:nvPr/>
        </p:nvGraphicFramePr>
        <p:xfrm>
          <a:off x="952500" y="341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10.1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8.6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98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13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One sample test</a:t>
            </a:r>
            <a:endParaRPr/>
          </a:p>
        </p:txBody>
      </p:sp>
      <p:sp>
        <p:nvSpPr>
          <p:cNvPr id="863" name="Google Shape;863;p113"/>
          <p:cNvSpPr txBox="1"/>
          <p:nvPr/>
        </p:nvSpPr>
        <p:spPr>
          <a:xfrm>
            <a:off x="422025" y="1571700"/>
            <a:ext cx="83997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Let X: diameter of steel rod (in cm)</a:t>
            </a:r>
            <a:br>
              <a:rPr lang="en-GB" sz="1600"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Let M be the median of X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 M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10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test,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 M ≥ 10   against  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M &lt; 10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64" name="Google Shape;864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973" y="1940300"/>
            <a:ext cx="3112200" cy="1769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709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4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One sample test</a:t>
            </a:r>
            <a:endParaRPr/>
          </a:p>
        </p:txBody>
      </p:sp>
      <p:sp>
        <p:nvSpPr>
          <p:cNvPr id="870" name="Google Shape;870;p114"/>
          <p:cNvSpPr txBox="1"/>
          <p:nvPr/>
        </p:nvSpPr>
        <p:spPr>
          <a:xfrm>
            <a:off x="422025" y="1571700"/>
            <a:ext cx="8399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871" name="Google Shape;871;p114"/>
          <p:cNvGraphicFramePr/>
          <p:nvPr/>
        </p:nvGraphicFramePr>
        <p:xfrm>
          <a:off x="422013" y="213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133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Unordered X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10.1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8.6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Ordered X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8.6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10.1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</a:t>
                      </a:r>
                      <a:r>
                        <a:rPr lang="en-GB" baseline="-25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i</a:t>
                      </a:r>
                      <a:endParaRPr baseline="-250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-1.4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-0.9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-0.3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-0.2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-0.2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-0.1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-0.1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-0.1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|D</a:t>
                      </a:r>
                      <a:r>
                        <a:rPr lang="en-GB" baseline="-25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i</a:t>
                      </a: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|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Rank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-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2" name="Google Shape;872;p114"/>
          <p:cNvSpPr txBox="1"/>
          <p:nvPr/>
        </p:nvSpPr>
        <p:spPr>
          <a:xfrm>
            <a:off x="422025" y="4254050"/>
            <a:ext cx="8399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It is obvious that min(T</a:t>
            </a:r>
            <a:r>
              <a:rPr lang="en-GB" sz="1600" baseline="30000">
                <a:latin typeface="Avenir"/>
                <a:ea typeface="Avenir"/>
                <a:cs typeface="Avenir"/>
                <a:sym typeface="Avenir"/>
              </a:rPr>
              <a:t>+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, T</a:t>
            </a:r>
            <a:r>
              <a:rPr lang="en-GB" sz="1600" baseline="30000">
                <a:latin typeface="Avenir"/>
                <a:ea typeface="Avenir"/>
                <a:cs typeface="Avenir"/>
                <a:sym typeface="Avenir"/>
              </a:rPr>
              <a:t>-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) = T</a:t>
            </a:r>
            <a:r>
              <a:rPr lang="en-GB" sz="1600" baseline="30000">
                <a:latin typeface="Avenir"/>
                <a:ea typeface="Avenir"/>
                <a:cs typeface="Avenir"/>
                <a:sym typeface="Avenir"/>
              </a:rPr>
              <a:t>+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-GB" sz="1600"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test statistic T</a:t>
            </a:r>
            <a:r>
              <a:rPr lang="en-GB" sz="1600" baseline="30000">
                <a:latin typeface="Avenir"/>
                <a:ea typeface="Avenir"/>
                <a:cs typeface="Avenir"/>
                <a:sym typeface="Avenir"/>
              </a:rPr>
              <a:t>+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 = Sum of positive signed ranks = 2.5  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80346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for proportion</a:t>
            </a:r>
            <a:endParaRPr/>
          </a:p>
        </p:txBody>
      </p:sp>
      <p:sp>
        <p:nvSpPr>
          <p:cNvPr id="602" name="Google Shape;602;p7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40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For qualitative data the proportion of a desired characteristic is obtained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Test for proportion: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One sample: Testing population proportion (P) is equal to a specified value (P</a:t>
            </a:r>
            <a:r>
              <a:rPr lang="en-GB" baseline="-25000"/>
              <a:t>0</a:t>
            </a:r>
            <a:r>
              <a:rPr lang="en-GB"/>
              <a:t>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Two sample: Testing equality of Two population proportions (P</a:t>
            </a:r>
            <a:r>
              <a:rPr lang="en-GB" baseline="-25000"/>
              <a:t>1</a:t>
            </a:r>
            <a:r>
              <a:rPr lang="en-GB"/>
              <a:t> = P</a:t>
            </a:r>
            <a:r>
              <a:rPr lang="en-GB" baseline="-25000"/>
              <a:t>2</a:t>
            </a:r>
            <a:r>
              <a:rPr lang="en-GB"/>
              <a:t>)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Similar to the tests of population mean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571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15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One sample test</a:t>
            </a:r>
            <a:endParaRPr/>
          </a:p>
        </p:txBody>
      </p:sp>
      <p:pic>
        <p:nvPicPr>
          <p:cNvPr id="878" name="Google Shape;878;p115"/>
          <p:cNvPicPr preferRelativeResize="0"/>
          <p:nvPr/>
        </p:nvPicPr>
        <p:blipFill rotWithShape="1">
          <a:blip r:embed="rId3">
            <a:alphaModFix/>
          </a:blip>
          <a:srcRect l="1938" t="1590" r="3943" b="1406"/>
          <a:stretch/>
        </p:blipFill>
        <p:spPr>
          <a:xfrm>
            <a:off x="5152375" y="612950"/>
            <a:ext cx="3029250" cy="4344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9" name="Google Shape;879;p115"/>
          <p:cNvSpPr txBox="1"/>
          <p:nvPr/>
        </p:nvSpPr>
        <p:spPr>
          <a:xfrm>
            <a:off x="422025" y="1571700"/>
            <a:ext cx="4533300" cy="27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test statistic T</a:t>
            </a:r>
            <a:r>
              <a:rPr lang="en-GB" sz="1600" baseline="30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2.5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From the table T</a:t>
            </a:r>
            <a:r>
              <a:rPr lang="en-GB" sz="1600" baseline="30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10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Since 10 &gt; 2.5, reject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is no sufficient evidence to claim that the median is 10.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0" name="Google Shape;880;p115"/>
          <p:cNvSpPr/>
          <p:nvPr/>
        </p:nvSpPr>
        <p:spPr>
          <a:xfrm>
            <a:off x="7087350" y="1676225"/>
            <a:ext cx="417600" cy="18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274497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6"/>
          <p:cNvSpPr txBox="1">
            <a:spLocks noGrp="1"/>
          </p:cNvSpPr>
          <p:nvPr>
            <p:ph type="body" idx="2"/>
          </p:nvPr>
        </p:nvSpPr>
        <p:spPr>
          <a:xfrm>
            <a:off x="422025" y="2022300"/>
            <a:ext cx="83940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python code to conduct Wilcoxon Signed Rank test for one population is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5AAE2"/>
                </a:solidFill>
              </a:rPr>
              <a:t>scipy.stats.wilcoxon(Sample, alternative)</a:t>
            </a:r>
            <a:endParaRPr>
              <a:solidFill>
                <a:srgbClr val="25AA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00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Non-parametric Tests - Two Sample</a:t>
            </a:r>
            <a:endParaRPr/>
          </a:p>
        </p:txBody>
      </p:sp>
      <p:sp>
        <p:nvSpPr>
          <p:cNvPr id="891" name="Google Shape;891;p117"/>
          <p:cNvSpPr txBox="1"/>
          <p:nvPr/>
        </p:nvSpPr>
        <p:spPr>
          <a:xfrm>
            <a:off x="1358375" y="3861450"/>
            <a:ext cx="286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722843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18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Non-parametric tests - two samples</a:t>
            </a:r>
            <a:endParaRPr/>
          </a:p>
        </p:txBody>
      </p:sp>
      <p:sp>
        <p:nvSpPr>
          <p:cNvPr id="897" name="Google Shape;897;p118"/>
          <p:cNvSpPr/>
          <p:nvPr/>
        </p:nvSpPr>
        <p:spPr>
          <a:xfrm>
            <a:off x="3600875" y="1571700"/>
            <a:ext cx="1942200" cy="7314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Non-Parametric Tests</a:t>
            </a:r>
            <a:br>
              <a:rPr lang="en-GB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(For Two Samples)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8" name="Google Shape;898;p118"/>
          <p:cNvSpPr/>
          <p:nvPr/>
        </p:nvSpPr>
        <p:spPr>
          <a:xfrm>
            <a:off x="1687728" y="2785825"/>
            <a:ext cx="1755600" cy="7314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Paired Data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9" name="Google Shape;899;p118"/>
          <p:cNvSpPr/>
          <p:nvPr/>
        </p:nvSpPr>
        <p:spPr>
          <a:xfrm>
            <a:off x="5700653" y="2785825"/>
            <a:ext cx="1755600" cy="7314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Unpaired Data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00" name="Google Shape;900;p118"/>
          <p:cNvCxnSpPr>
            <a:stCxn id="897" idx="2"/>
            <a:endCxn id="898" idx="0"/>
          </p:cNvCxnSpPr>
          <p:nvPr/>
        </p:nvCxnSpPr>
        <p:spPr>
          <a:xfrm rot="5400000">
            <a:off x="3327425" y="1541250"/>
            <a:ext cx="482700" cy="20064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1" name="Google Shape;901;p118"/>
          <p:cNvCxnSpPr>
            <a:stCxn id="897" idx="2"/>
            <a:endCxn id="899" idx="0"/>
          </p:cNvCxnSpPr>
          <p:nvPr/>
        </p:nvCxnSpPr>
        <p:spPr>
          <a:xfrm rot="-5400000" flipH="1">
            <a:off x="5333825" y="1541250"/>
            <a:ext cx="482700" cy="20064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2" name="Google Shape;902;p118"/>
          <p:cNvSpPr txBox="1"/>
          <p:nvPr/>
        </p:nvSpPr>
        <p:spPr>
          <a:xfrm>
            <a:off x="1227675" y="3620050"/>
            <a:ext cx="2675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Wilcoxon Signed Rank Test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3" name="Google Shape;903;p118"/>
          <p:cNvSpPr txBox="1"/>
          <p:nvPr/>
        </p:nvSpPr>
        <p:spPr>
          <a:xfrm>
            <a:off x="5240600" y="3620050"/>
            <a:ext cx="26757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Wilcoxon Rank Sum Test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Mann-Whitney U test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768799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1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45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wilcoxon test is also used for as a non-parametric alternative for a paired t test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It is done by simply taking the difference in each pair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Let x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, x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, .. x</a:t>
            </a:r>
            <a:r>
              <a:rPr lang="en-GB" baseline="-25000">
                <a:solidFill>
                  <a:schemeClr val="dk1"/>
                </a:solidFill>
              </a:rPr>
              <a:t>n</a:t>
            </a:r>
            <a:r>
              <a:rPr lang="en-GB">
                <a:solidFill>
                  <a:schemeClr val="dk1"/>
                </a:solidFill>
              </a:rPr>
              <a:t> be a random sample of size n with distribution F</a:t>
            </a:r>
            <a:r>
              <a:rPr lang="en-GB" baseline="-25000">
                <a:solidFill>
                  <a:schemeClr val="dk1"/>
                </a:solidFill>
              </a:rPr>
              <a:t>X</a:t>
            </a:r>
            <a:r>
              <a:rPr lang="en-GB">
                <a:solidFill>
                  <a:schemeClr val="dk1"/>
                </a:solidFill>
              </a:rPr>
              <a:t>(.) of random variable X and y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, y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, .. y</a:t>
            </a:r>
            <a:r>
              <a:rPr lang="en-GB" baseline="-25000">
                <a:solidFill>
                  <a:schemeClr val="dk1"/>
                </a:solidFill>
              </a:rPr>
              <a:t>n</a:t>
            </a:r>
            <a:r>
              <a:rPr lang="en-GB">
                <a:solidFill>
                  <a:schemeClr val="dk1"/>
                </a:solidFill>
              </a:rPr>
              <a:t> be a random sample of size n with distribution F</a:t>
            </a:r>
            <a:r>
              <a:rPr lang="en-GB" baseline="-25000">
                <a:solidFill>
                  <a:schemeClr val="dk1"/>
                </a:solidFill>
              </a:rPr>
              <a:t>Y</a:t>
            </a:r>
            <a:r>
              <a:rPr lang="en-GB">
                <a:solidFill>
                  <a:schemeClr val="dk1"/>
                </a:solidFill>
              </a:rPr>
              <a:t>(.) of random variable Y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It is assumed that the difference between the paired sample should be symmetric about the median</a:t>
            </a:r>
            <a:endParaRPr/>
          </a:p>
        </p:txBody>
      </p:sp>
      <p:sp>
        <p:nvSpPr>
          <p:cNvPr id="909" name="Google Shape;909;p11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signed rank test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7368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2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signed rank test</a:t>
            </a:r>
            <a:endParaRPr/>
          </a:p>
        </p:txBody>
      </p:sp>
      <p:sp>
        <p:nvSpPr>
          <p:cNvPr id="915" name="Google Shape;915;p120"/>
          <p:cNvSpPr/>
          <p:nvPr/>
        </p:nvSpPr>
        <p:spPr>
          <a:xfrm>
            <a:off x="1391800" y="2115850"/>
            <a:ext cx="12537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20"/>
          <p:cNvSpPr/>
          <p:nvPr/>
        </p:nvSpPr>
        <p:spPr>
          <a:xfrm>
            <a:off x="1391800" y="3029550"/>
            <a:ext cx="12537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20"/>
          <p:cNvSpPr/>
          <p:nvPr/>
        </p:nvSpPr>
        <p:spPr>
          <a:xfrm>
            <a:off x="1391800" y="2572700"/>
            <a:ext cx="12537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20"/>
          <p:cNvSpPr/>
          <p:nvPr/>
        </p:nvSpPr>
        <p:spPr>
          <a:xfrm>
            <a:off x="3622850" y="2115850"/>
            <a:ext cx="12537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20"/>
          <p:cNvSpPr/>
          <p:nvPr/>
        </p:nvSpPr>
        <p:spPr>
          <a:xfrm>
            <a:off x="3622850" y="3029550"/>
            <a:ext cx="12537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20"/>
          <p:cNvSpPr/>
          <p:nvPr/>
        </p:nvSpPr>
        <p:spPr>
          <a:xfrm>
            <a:off x="3622850" y="2572700"/>
            <a:ext cx="12537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2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To test,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M</a:t>
            </a:r>
            <a:r>
              <a:rPr lang="en-GB" baseline="-25000">
                <a:solidFill>
                  <a:schemeClr val="dk1"/>
                </a:solidFill>
              </a:rPr>
              <a:t>d</a:t>
            </a:r>
            <a:r>
              <a:rPr lang="en-GB">
                <a:solidFill>
                  <a:schemeClr val="dk1"/>
                </a:solidFill>
              </a:rPr>
              <a:t> =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M</a:t>
            </a:r>
            <a:r>
              <a:rPr lang="en-GB" baseline="-25000">
                <a:solidFill>
                  <a:schemeClr val="dk1"/>
                </a:solidFill>
              </a:rPr>
              <a:t>d</a:t>
            </a:r>
            <a:r>
              <a:rPr lang="en-GB">
                <a:solidFill>
                  <a:schemeClr val="dk1"/>
                </a:solidFill>
              </a:rPr>
              <a:t>  ≠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M</a:t>
            </a:r>
            <a:r>
              <a:rPr lang="en-GB" baseline="-25000">
                <a:solidFill>
                  <a:schemeClr val="dk1"/>
                </a:solidFill>
              </a:rPr>
              <a:t>d</a:t>
            </a:r>
            <a:r>
              <a:rPr lang="en-GB">
                <a:solidFill>
                  <a:schemeClr val="dk1"/>
                </a:solidFill>
              </a:rPr>
              <a:t>  ≤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M</a:t>
            </a:r>
            <a:r>
              <a:rPr lang="en-GB" baseline="-25000">
                <a:solidFill>
                  <a:schemeClr val="dk1"/>
                </a:solidFill>
              </a:rPr>
              <a:t>d</a:t>
            </a:r>
            <a:r>
              <a:rPr lang="en-GB">
                <a:solidFill>
                  <a:schemeClr val="dk1"/>
                </a:solidFill>
              </a:rPr>
              <a:t> &gt;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M</a:t>
            </a:r>
            <a:r>
              <a:rPr lang="en-GB" baseline="-25000">
                <a:solidFill>
                  <a:schemeClr val="dk1"/>
                </a:solidFill>
              </a:rPr>
              <a:t>d</a:t>
            </a:r>
            <a:r>
              <a:rPr lang="en-GB">
                <a:solidFill>
                  <a:schemeClr val="dk1"/>
                </a:solidFill>
              </a:rPr>
              <a:t>  ≥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M</a:t>
            </a:r>
            <a:r>
              <a:rPr lang="en-GB" baseline="-25000">
                <a:solidFill>
                  <a:schemeClr val="dk1"/>
                </a:solidFill>
              </a:rPr>
              <a:t>d</a:t>
            </a:r>
            <a:r>
              <a:rPr lang="en-GB">
                <a:solidFill>
                  <a:schemeClr val="dk1"/>
                </a:solidFill>
              </a:rPr>
              <a:t>  &lt;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22" name="Google Shape;922;p120"/>
          <p:cNvSpPr txBox="1"/>
          <p:nvPr/>
        </p:nvSpPr>
        <p:spPr>
          <a:xfrm>
            <a:off x="430125" y="3817300"/>
            <a:ext cx="83964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Failing to reject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implies the null hypothesis is true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839711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signed rank test</a:t>
            </a:r>
            <a:endParaRPr/>
          </a:p>
        </p:txBody>
      </p:sp>
      <p:sp>
        <p:nvSpPr>
          <p:cNvPr id="928" name="Google Shape;928;p12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45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Compute the D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 = X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 - Y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Rank |D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|, where 1 is assigned to the smallest difference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test statistic is given by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/>
          </a:p>
        </p:txBody>
      </p:sp>
      <p:pic>
        <p:nvPicPr>
          <p:cNvPr id="929" name="Google Shape;929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125" y="3578825"/>
            <a:ext cx="7032700" cy="101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090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signed rank test</a:t>
            </a:r>
            <a:endParaRPr/>
          </a:p>
        </p:txBody>
      </p:sp>
      <p:sp>
        <p:nvSpPr>
          <p:cNvPr id="935" name="Google Shape;935;p12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4500" cy="3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Failing to reject H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, implies the median is equal to specified median value M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decision rule remain as that of one sample test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9351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23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paired data </a:t>
            </a:r>
            <a:endParaRPr/>
          </a:p>
        </p:txBody>
      </p:sp>
      <p:sp>
        <p:nvSpPr>
          <p:cNvPr id="941" name="Google Shape;941;p123"/>
          <p:cNvSpPr txBox="1"/>
          <p:nvPr/>
        </p:nvSpPr>
        <p:spPr>
          <a:xfrm>
            <a:off x="422025" y="1571700"/>
            <a:ext cx="83997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Question: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weights (in kg) of five hens is before and after a special diet of millets was given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est the hypothesis that the new millet diet has increased the weight of the hens at 5% level of significance. 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942" name="Google Shape;942;p123"/>
          <p:cNvGraphicFramePr/>
          <p:nvPr/>
        </p:nvGraphicFramePr>
        <p:xfrm>
          <a:off x="1636525" y="264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Before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736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24"/>
          <p:cNvSpPr txBox="1"/>
          <p:nvPr/>
        </p:nvSpPr>
        <p:spPr>
          <a:xfrm>
            <a:off x="422025" y="1571700"/>
            <a:ext cx="8399700" cy="30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Let X: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weight (in kg) of hen before a special diet of millets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Let Y: weight (in kg) of hen after a special diet of millets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test whether the the diet increases the weights </a:t>
            </a:r>
            <a:b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i.e to test,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M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≥ 0   against  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M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&lt; 0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Where M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is the median of difference the weights before and after the diet.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8" name="Google Shape;948;p124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paired data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082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0"/>
          <p:cNvSpPr/>
          <p:nvPr/>
        </p:nvSpPr>
        <p:spPr>
          <a:xfrm>
            <a:off x="2288200" y="2940350"/>
            <a:ext cx="44727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80"/>
          <p:cNvSpPr/>
          <p:nvPr/>
        </p:nvSpPr>
        <p:spPr>
          <a:xfrm>
            <a:off x="2288200" y="2063050"/>
            <a:ext cx="11349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80"/>
          <p:cNvSpPr/>
          <p:nvPr/>
        </p:nvSpPr>
        <p:spPr>
          <a:xfrm>
            <a:off x="2288200" y="3406250"/>
            <a:ext cx="44727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0"/>
          <p:cNvSpPr/>
          <p:nvPr/>
        </p:nvSpPr>
        <p:spPr>
          <a:xfrm>
            <a:off x="4219350" y="2063050"/>
            <a:ext cx="11349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8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86500" cy="24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hypothesis to test the population proportion is equal to a specified value</a:t>
            </a:r>
            <a:endParaRPr/>
          </a:p>
          <a:p>
            <a:pPr marL="13716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r>
              <a:rPr lang="en-GB" baseline="-25000"/>
              <a:t>0  </a:t>
            </a:r>
            <a:r>
              <a:rPr lang="en-GB"/>
              <a:t>: P = P</a:t>
            </a:r>
            <a:r>
              <a:rPr lang="en-GB" baseline="-25000"/>
              <a:t>0</a:t>
            </a:r>
            <a:r>
              <a:rPr lang="en-GB"/>
              <a:t>   against   H</a:t>
            </a:r>
            <a:r>
              <a:rPr lang="en-GB" baseline="-25000"/>
              <a:t>1</a:t>
            </a:r>
            <a:r>
              <a:rPr lang="en-GB"/>
              <a:t> : </a:t>
            </a:r>
            <a:r>
              <a:rPr lang="en-GB">
                <a:solidFill>
                  <a:schemeClr val="dk1"/>
                </a:solidFill>
              </a:rPr>
              <a:t> P ≠ P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It implies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			H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: The population proportion is equal to P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	against 	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: The population proportion is not equal to P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12" name="Google Shape;612;p80"/>
          <p:cNvSpPr txBox="1"/>
          <p:nvPr/>
        </p:nvSpPr>
        <p:spPr>
          <a:xfrm>
            <a:off x="422025" y="4261825"/>
            <a:ext cx="83865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Failing to reject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implies that the population proportion is equal to P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3" name="Google Shape;613;p8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sample test - hypothesis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0296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25"/>
          <p:cNvSpPr txBox="1"/>
          <p:nvPr/>
        </p:nvSpPr>
        <p:spPr>
          <a:xfrm>
            <a:off x="422025" y="1571700"/>
            <a:ext cx="8399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954" name="Google Shape;954;p125"/>
          <p:cNvGraphicFramePr/>
          <p:nvPr/>
        </p:nvGraphicFramePr>
        <p:xfrm>
          <a:off x="422013" y="23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133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X</a:t>
                      </a:r>
                      <a:r>
                        <a:rPr lang="en-GB" baseline="-25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i</a:t>
                      </a:r>
                      <a:endParaRPr baseline="-250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Y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</a:t>
                      </a:r>
                      <a:r>
                        <a:rPr lang="en-GB" baseline="-25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i</a:t>
                      </a:r>
                      <a:endParaRPr baseline="-250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-0.3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-0.4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-0.6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|D</a:t>
                      </a:r>
                      <a:r>
                        <a:rPr lang="en-GB" baseline="-25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i</a:t>
                      </a: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|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0.6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Rank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55" name="Google Shape;955;p125"/>
          <p:cNvSpPr txBox="1"/>
          <p:nvPr/>
        </p:nvSpPr>
        <p:spPr>
          <a:xfrm>
            <a:off x="5582275" y="2304400"/>
            <a:ext cx="3305100" cy="23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obvious that min(T</a:t>
            </a:r>
            <a:r>
              <a:rPr lang="en-GB" sz="1600" baseline="30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T</a:t>
            </a:r>
            <a:r>
              <a:rPr lang="en-GB" sz="1600" baseline="30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= T</a:t>
            </a:r>
            <a:r>
              <a:rPr lang="en-GB" sz="1600" baseline="30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test statistic T</a:t>
            </a:r>
            <a:r>
              <a:rPr lang="en-GB" sz="1600" baseline="30000">
                <a:latin typeface="Avenir"/>
                <a:ea typeface="Avenir"/>
                <a:cs typeface="Avenir"/>
                <a:sym typeface="Avenir"/>
              </a:rPr>
              <a:t>+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= Sum of positive signed ranks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= 1.5 + 5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= 6.5 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6" name="Google Shape;956;p125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paired data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1571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126"/>
          <p:cNvPicPr preferRelativeResize="0"/>
          <p:nvPr/>
        </p:nvPicPr>
        <p:blipFill rotWithShape="1">
          <a:blip r:embed="rId3">
            <a:alphaModFix/>
          </a:blip>
          <a:srcRect l="1938" t="1590" r="3943" b="1406"/>
          <a:stretch/>
        </p:blipFill>
        <p:spPr>
          <a:xfrm>
            <a:off x="5152375" y="612950"/>
            <a:ext cx="3029250" cy="4344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62" name="Google Shape;962;p126"/>
          <p:cNvSpPr txBox="1"/>
          <p:nvPr/>
        </p:nvSpPr>
        <p:spPr>
          <a:xfrm>
            <a:off x="422025" y="1571700"/>
            <a:ext cx="43572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test statistic T</a:t>
            </a:r>
            <a:r>
              <a:rPr lang="en-GB" sz="1600" baseline="30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6.5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From the table T</a:t>
            </a:r>
            <a:r>
              <a:rPr lang="en-GB" sz="1600" baseline="30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0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Since 6.5 &gt; 0, fail to reject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is not enough evidence to conclude that the new millets diet increase the weight of hens.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3" name="Google Shape;963;p126"/>
          <p:cNvSpPr/>
          <p:nvPr/>
        </p:nvSpPr>
        <p:spPr>
          <a:xfrm>
            <a:off x="7115625" y="906100"/>
            <a:ext cx="417600" cy="18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4" name="Google Shape;964;p126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paired data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9352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27"/>
          <p:cNvSpPr txBox="1">
            <a:spLocks noGrp="1"/>
          </p:cNvSpPr>
          <p:nvPr>
            <p:ph type="body" idx="2"/>
          </p:nvPr>
        </p:nvSpPr>
        <p:spPr>
          <a:xfrm>
            <a:off x="422025" y="2022300"/>
            <a:ext cx="83940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python code to conduct Wilcoxon Signed Rank test for paired data is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5AAE2"/>
                </a:solidFill>
              </a:rPr>
              <a:t>scipy.stats.wilcoxon(Sample_1, Sample_2, alternative)</a:t>
            </a:r>
            <a:endParaRPr>
              <a:solidFill>
                <a:srgbClr val="25AA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29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28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rank sum test </a:t>
            </a:r>
            <a:endParaRPr/>
          </a:p>
        </p:txBody>
      </p:sp>
      <p:sp>
        <p:nvSpPr>
          <p:cNvPr id="975" name="Google Shape;975;p128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6900" cy="3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Used for unpaired data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Test for the location parameter - median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Equivalent to Mann-Whitney U test provided there are no ties in the ranked data</a:t>
            </a:r>
            <a:endParaRPr/>
          </a:p>
          <a:p>
            <a:pPr marL="457200" lvl="0" indent="-330200" algn="l" rtl="0">
              <a:spcBef>
                <a:spcPts val="4000"/>
              </a:spcBef>
              <a:spcAft>
                <a:spcPts val="30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Let x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, x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, .. x</a:t>
            </a:r>
            <a:r>
              <a:rPr lang="en-GB" baseline="-25000">
                <a:solidFill>
                  <a:schemeClr val="dk1"/>
                </a:solidFill>
              </a:rPr>
              <a:t>n</a:t>
            </a:r>
            <a:r>
              <a:rPr lang="en-GB">
                <a:solidFill>
                  <a:schemeClr val="dk1"/>
                </a:solidFill>
              </a:rPr>
              <a:t> be a random sample of size n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with distribution F</a:t>
            </a:r>
            <a:r>
              <a:rPr lang="en-GB" baseline="-25000">
                <a:solidFill>
                  <a:schemeClr val="dk1"/>
                </a:solidFill>
              </a:rPr>
              <a:t>X</a:t>
            </a:r>
            <a:r>
              <a:rPr lang="en-GB">
                <a:solidFill>
                  <a:schemeClr val="dk1"/>
                </a:solidFill>
              </a:rPr>
              <a:t>(.) of random variable X and y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, y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, .. y</a:t>
            </a:r>
            <a:r>
              <a:rPr lang="en-GB" baseline="-25000">
                <a:solidFill>
                  <a:schemeClr val="dk1"/>
                </a:solidFill>
              </a:rPr>
              <a:t>n</a:t>
            </a:r>
            <a:r>
              <a:rPr lang="en-GB">
                <a:solidFill>
                  <a:schemeClr val="dk1"/>
                </a:solidFill>
              </a:rPr>
              <a:t> be a random sample of size n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with distribution F</a:t>
            </a:r>
            <a:r>
              <a:rPr lang="en-GB" baseline="-25000">
                <a:solidFill>
                  <a:schemeClr val="dk1"/>
                </a:solidFill>
              </a:rPr>
              <a:t>Y</a:t>
            </a:r>
            <a:r>
              <a:rPr lang="en-GB">
                <a:solidFill>
                  <a:schemeClr val="dk1"/>
                </a:solidFill>
              </a:rPr>
              <a:t>(.) of random variable 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8633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2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rank sum test </a:t>
            </a:r>
            <a:endParaRPr/>
          </a:p>
        </p:txBody>
      </p:sp>
      <p:sp>
        <p:nvSpPr>
          <p:cNvPr id="981" name="Google Shape;981;p12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69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Assumptions: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F</a:t>
            </a:r>
            <a:r>
              <a:rPr lang="en-GB" baseline="-25000">
                <a:solidFill>
                  <a:schemeClr val="dk1"/>
                </a:solidFill>
              </a:rPr>
              <a:t>X</a:t>
            </a:r>
            <a:r>
              <a:rPr lang="en-GB">
                <a:solidFill>
                  <a:schemeClr val="dk1"/>
                </a:solidFill>
              </a:rPr>
              <a:t>(.) and F</a:t>
            </a:r>
            <a:r>
              <a:rPr lang="en-GB" baseline="-25000">
                <a:solidFill>
                  <a:schemeClr val="dk1"/>
                </a:solidFill>
              </a:rPr>
              <a:t>Y</a:t>
            </a:r>
            <a:r>
              <a:rPr lang="en-GB">
                <a:solidFill>
                  <a:schemeClr val="dk1"/>
                </a:solidFill>
              </a:rPr>
              <a:t>(.) are continuous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The samples differ only in their locations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samples are independent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Let n</a:t>
            </a:r>
            <a:r>
              <a:rPr lang="en-GB" baseline="-25000"/>
              <a:t>1</a:t>
            </a:r>
            <a:r>
              <a:rPr lang="en-GB"/>
              <a:t> denote the observations of variable X and n</a:t>
            </a:r>
            <a:r>
              <a:rPr lang="en-GB" baseline="-25000"/>
              <a:t>2</a:t>
            </a:r>
            <a:r>
              <a:rPr lang="en-GB"/>
              <a:t> denote</a:t>
            </a:r>
            <a:r>
              <a:rPr lang="en-GB">
                <a:solidFill>
                  <a:schemeClr val="dk1"/>
                </a:solidFill>
              </a:rPr>
              <a:t> the observations of</a:t>
            </a:r>
            <a:r>
              <a:rPr lang="en-GB"/>
              <a:t> variable Y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Total observations N = n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+ n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None/>
            </a:pPr>
            <a:endParaRPr baseline="-25000"/>
          </a:p>
        </p:txBody>
      </p:sp>
    </p:spTree>
    <p:extLst>
      <p:ext uri="{BB962C8B-B14F-4D97-AF65-F5344CB8AC3E}">
        <p14:creationId xmlns:p14="http://schemas.microsoft.com/office/powerpoint/2010/main" val="609346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30"/>
          <p:cNvSpPr/>
          <p:nvPr/>
        </p:nvSpPr>
        <p:spPr>
          <a:xfrm>
            <a:off x="3336100" y="2966975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130"/>
          <p:cNvSpPr/>
          <p:nvPr/>
        </p:nvSpPr>
        <p:spPr>
          <a:xfrm>
            <a:off x="3336100" y="3746625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130"/>
          <p:cNvSpPr/>
          <p:nvPr/>
        </p:nvSpPr>
        <p:spPr>
          <a:xfrm>
            <a:off x="3336100" y="3356800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130"/>
          <p:cNvSpPr/>
          <p:nvPr/>
        </p:nvSpPr>
        <p:spPr>
          <a:xfrm>
            <a:off x="1346875" y="2966975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130"/>
          <p:cNvSpPr/>
          <p:nvPr/>
        </p:nvSpPr>
        <p:spPr>
          <a:xfrm>
            <a:off x="1346875" y="3746625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130"/>
          <p:cNvSpPr/>
          <p:nvPr/>
        </p:nvSpPr>
        <p:spPr>
          <a:xfrm>
            <a:off x="1346875" y="3356800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13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4500" cy="32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Let m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denote the median of variable X and m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be the median of variable Y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Let M = m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- m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To test,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M = 0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M ≠ 0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M ≤ 0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M &gt; 0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M ≥ 0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M &lt; 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3" name="Google Shape;993;p13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rank sum test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76135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3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rank sum test </a:t>
            </a:r>
            <a:endParaRPr/>
          </a:p>
        </p:txBody>
      </p:sp>
      <p:sp>
        <p:nvSpPr>
          <p:cNvPr id="999" name="Google Shape;999;p13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658900" cy="31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Sort the combined data in ascending order and then rank it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test statistic T is given by sum of ranks assigned to X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Failing to reject H</a:t>
            </a:r>
            <a:r>
              <a:rPr lang="en-GB" baseline="-25000"/>
              <a:t>0</a:t>
            </a:r>
            <a:r>
              <a:rPr lang="en-GB"/>
              <a:t>, implies that two samples are drawn from identical distributions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Decision rule: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H</a:t>
            </a:r>
            <a:r>
              <a:rPr lang="en-GB" baseline="-25000"/>
              <a:t>1</a:t>
            </a:r>
            <a:r>
              <a:rPr lang="en-GB"/>
              <a:t>: </a:t>
            </a:r>
            <a:r>
              <a:rPr lang="en-GB">
                <a:solidFill>
                  <a:schemeClr val="dk1"/>
                </a:solidFill>
              </a:rPr>
              <a:t>M</a:t>
            </a:r>
            <a:r>
              <a:rPr lang="en-GB" sz="1600">
                <a:solidFill>
                  <a:schemeClr val="dk1"/>
                </a:solidFill>
              </a:rPr>
              <a:t> &lt; </a:t>
            </a:r>
            <a:r>
              <a:rPr lang="en-GB">
                <a:solidFill>
                  <a:schemeClr val="dk1"/>
                </a:solidFill>
              </a:rPr>
              <a:t>0</a:t>
            </a:r>
            <a:r>
              <a:rPr lang="en-GB"/>
              <a:t>, reject H</a:t>
            </a:r>
            <a:r>
              <a:rPr lang="en-GB" baseline="-25000"/>
              <a:t>0</a:t>
            </a:r>
            <a:r>
              <a:rPr lang="en-GB"/>
              <a:t> if T &lt; T</a:t>
            </a:r>
            <a:r>
              <a:rPr lang="en-GB" baseline="-25000"/>
              <a:t>L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If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: M</a:t>
            </a:r>
            <a:r>
              <a:rPr lang="en-GB" sz="1600">
                <a:solidFill>
                  <a:schemeClr val="dk1"/>
                </a:solidFill>
              </a:rPr>
              <a:t> &gt; </a:t>
            </a:r>
            <a:r>
              <a:rPr lang="en-GB">
                <a:solidFill>
                  <a:schemeClr val="dk1"/>
                </a:solidFill>
              </a:rPr>
              <a:t>0, reject H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if T &gt; T</a:t>
            </a:r>
            <a:r>
              <a:rPr lang="en-GB" baseline="-25000">
                <a:solidFill>
                  <a:schemeClr val="dk1"/>
                </a:solidFill>
              </a:rPr>
              <a:t>U </a:t>
            </a:r>
            <a:endParaRPr baseline="-250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If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: M</a:t>
            </a:r>
            <a:r>
              <a:rPr lang="en-GB" sz="1600">
                <a:solidFill>
                  <a:schemeClr val="dk1"/>
                </a:solidFill>
              </a:rPr>
              <a:t> ≠ </a:t>
            </a:r>
            <a:r>
              <a:rPr lang="en-GB">
                <a:solidFill>
                  <a:schemeClr val="dk1"/>
                </a:solidFill>
              </a:rPr>
              <a:t>0, reject H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 if T &lt; T</a:t>
            </a:r>
            <a:r>
              <a:rPr lang="en-GB" baseline="-25000">
                <a:solidFill>
                  <a:schemeClr val="dk1"/>
                </a:solidFill>
              </a:rPr>
              <a:t>L </a:t>
            </a:r>
            <a:r>
              <a:rPr lang="en-GB">
                <a:solidFill>
                  <a:schemeClr val="dk1"/>
                </a:solidFill>
              </a:rPr>
              <a:t> or T &gt; T</a:t>
            </a:r>
            <a:r>
              <a:rPr lang="en-GB" baseline="-25000">
                <a:solidFill>
                  <a:schemeClr val="dk1"/>
                </a:solidFill>
              </a:rPr>
              <a:t>U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212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3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rank sum test </a:t>
            </a:r>
            <a:endParaRPr/>
          </a:p>
        </p:txBody>
      </p:sp>
      <p:sp>
        <p:nvSpPr>
          <p:cNvPr id="1005" name="Google Shape;1005;p13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65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GB">
                <a:solidFill>
                  <a:schemeClr val="dk1"/>
                </a:solidFill>
              </a:rPr>
              <a:t>Wilcoxon rank sum table for one sided test (α=0.025) and two sided test (α=0.05)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6" name="Google Shape;1006;p132"/>
          <p:cNvPicPr preferRelativeResize="0"/>
          <p:nvPr/>
        </p:nvPicPr>
        <p:blipFill rotWithShape="1">
          <a:blip r:embed="rId3">
            <a:alphaModFix/>
          </a:blip>
          <a:srcRect t="13535" b="2599"/>
          <a:stretch/>
        </p:blipFill>
        <p:spPr>
          <a:xfrm>
            <a:off x="681075" y="2470800"/>
            <a:ext cx="7781849" cy="233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1738751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33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rank sum test </a:t>
            </a:r>
            <a:endParaRPr/>
          </a:p>
        </p:txBody>
      </p:sp>
      <p:sp>
        <p:nvSpPr>
          <p:cNvPr id="1012" name="Google Shape;1012;p13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65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GB">
                <a:solidFill>
                  <a:schemeClr val="dk1"/>
                </a:solidFill>
              </a:rPr>
              <a:t>Wilcoxon rank sum table for one sided test (α=0.05) and two sided test (α=0.1)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3" name="Google Shape;1013;p133"/>
          <p:cNvPicPr preferRelativeResize="0"/>
          <p:nvPr/>
        </p:nvPicPr>
        <p:blipFill rotWithShape="1">
          <a:blip r:embed="rId3">
            <a:alphaModFix/>
          </a:blip>
          <a:srcRect t="3818"/>
          <a:stretch/>
        </p:blipFill>
        <p:spPr>
          <a:xfrm>
            <a:off x="650625" y="2338225"/>
            <a:ext cx="7829001" cy="2297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51210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3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Wilcoxon rank sum test </a:t>
            </a:r>
            <a:endParaRPr/>
          </a:p>
        </p:txBody>
      </p:sp>
      <p:sp>
        <p:nvSpPr>
          <p:cNvPr id="1019" name="Google Shape;1019;p13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6900" cy="29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normality approximation: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as min(n</a:t>
            </a:r>
            <a:r>
              <a:rPr lang="en-GB" baseline="-25000"/>
              <a:t>1</a:t>
            </a:r>
            <a:r>
              <a:rPr lang="en-GB"/>
              <a:t>,n</a:t>
            </a:r>
            <a:r>
              <a:rPr lang="en-GB" baseline="-25000"/>
              <a:t>2</a:t>
            </a:r>
            <a:r>
              <a:rPr lang="en-GB"/>
              <a:t>) ￫ ∞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general normal approximation is used when n</a:t>
            </a:r>
            <a:r>
              <a:rPr lang="en-GB" baseline="-25000"/>
              <a:t>1</a:t>
            </a:r>
            <a:r>
              <a:rPr lang="en-GB"/>
              <a:t>,  n</a:t>
            </a:r>
            <a:r>
              <a:rPr lang="en-GB" baseline="-25000"/>
              <a:t>2</a:t>
            </a:r>
            <a:r>
              <a:rPr lang="en-GB"/>
              <a:t> &gt; 15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/>
          </a:p>
        </p:txBody>
      </p:sp>
      <p:pic>
        <p:nvPicPr>
          <p:cNvPr id="1020" name="Google Shape;1020;p134" descr="T^* = \frac{T-n_1(N+1)/2}{\sqrt{n_1n_2(N+1)/12}} \sim N(0,1)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653" y="2104700"/>
            <a:ext cx="3437594" cy="57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004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1"/>
          <p:cNvSpPr txBox="1">
            <a:spLocks noGrp="1"/>
          </p:cNvSpPr>
          <p:nvPr>
            <p:ph type="body" idx="2"/>
          </p:nvPr>
        </p:nvSpPr>
        <p:spPr>
          <a:xfrm>
            <a:off x="422025" y="1571722"/>
            <a:ext cx="826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test statistic is given by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9" name="Google Shape;619;p8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for proportions</a:t>
            </a:r>
            <a:endParaRPr/>
          </a:p>
        </p:txBody>
      </p:sp>
      <p:sp>
        <p:nvSpPr>
          <p:cNvPr id="620" name="Google Shape;620;p81"/>
          <p:cNvSpPr txBox="1"/>
          <p:nvPr/>
        </p:nvSpPr>
        <p:spPr>
          <a:xfrm>
            <a:off x="422025" y="3992250"/>
            <a:ext cx="82671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Under H</a:t>
            </a:r>
            <a:r>
              <a:rPr lang="en-GB" sz="1600" baseline="-25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, the test statistic follows standard normal distribution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         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21" name="Google Shape;621;p81" descr="Z = \frac{p - P_0 }{\sqrt{\frac{P_0 (1-P_0)} {n}}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054" y="2530957"/>
            <a:ext cx="1633918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81"/>
          <p:cNvSpPr txBox="1"/>
          <p:nvPr/>
        </p:nvSpPr>
        <p:spPr>
          <a:xfrm>
            <a:off x="2594100" y="2013400"/>
            <a:ext cx="1137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Sample proportion</a:t>
            </a:r>
            <a:endParaRPr sz="12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3" name="Google Shape;623;p81"/>
          <p:cNvSpPr txBox="1"/>
          <p:nvPr/>
        </p:nvSpPr>
        <p:spPr>
          <a:xfrm>
            <a:off x="6018625" y="2058000"/>
            <a:ext cx="13737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Specified proportion</a:t>
            </a:r>
            <a:endParaRPr sz="12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4" name="Google Shape;624;p81"/>
          <p:cNvSpPr txBox="1"/>
          <p:nvPr/>
        </p:nvSpPr>
        <p:spPr>
          <a:xfrm>
            <a:off x="6129850" y="3376913"/>
            <a:ext cx="11970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Sample size</a:t>
            </a:r>
            <a:endParaRPr sz="12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25" name="Google Shape;625;p81"/>
          <p:cNvCxnSpPr>
            <a:stCxn id="622" idx="3"/>
          </p:cNvCxnSpPr>
          <p:nvPr/>
        </p:nvCxnSpPr>
        <p:spPr>
          <a:xfrm>
            <a:off x="3731700" y="2162050"/>
            <a:ext cx="1127400" cy="302100"/>
          </a:xfrm>
          <a:prstGeom prst="bentConnector3">
            <a:avLst>
              <a:gd name="adj1" fmla="val 100142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81"/>
          <p:cNvCxnSpPr>
            <a:stCxn id="623" idx="1"/>
          </p:cNvCxnSpPr>
          <p:nvPr/>
        </p:nvCxnSpPr>
        <p:spPr>
          <a:xfrm flipH="1">
            <a:off x="5153125" y="2206650"/>
            <a:ext cx="865500" cy="265500"/>
          </a:xfrm>
          <a:prstGeom prst="bentConnector3">
            <a:avLst>
              <a:gd name="adj1" fmla="val 101441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81"/>
          <p:cNvCxnSpPr>
            <a:stCxn id="624" idx="1"/>
          </p:cNvCxnSpPr>
          <p:nvPr/>
        </p:nvCxnSpPr>
        <p:spPr>
          <a:xfrm rot="10800000">
            <a:off x="5227150" y="3288263"/>
            <a:ext cx="902700" cy="237300"/>
          </a:xfrm>
          <a:prstGeom prst="bentConnector3">
            <a:avLst>
              <a:gd name="adj1" fmla="val 99997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831646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35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unpaired data </a:t>
            </a:r>
            <a:endParaRPr/>
          </a:p>
        </p:txBody>
      </p:sp>
      <p:sp>
        <p:nvSpPr>
          <p:cNvPr id="1026" name="Google Shape;1026;p135"/>
          <p:cNvSpPr txBox="1"/>
          <p:nvPr/>
        </p:nvSpPr>
        <p:spPr>
          <a:xfrm>
            <a:off x="422025" y="1571700"/>
            <a:ext cx="83997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Question: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lengths of time in minutes spent in the operating room by 9 patients undergoing the same operating method. 4 patients are from hospital A and 5 are from hospital B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On the basis of these data can we conclude that for the sample operative method, patients in hospital B tend to be longer in hospital A.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027" name="Google Shape;1027;p135"/>
          <p:cNvGraphicFramePr/>
          <p:nvPr/>
        </p:nvGraphicFramePr>
        <p:xfrm>
          <a:off x="2287400" y="29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20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8989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36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unpaired data </a:t>
            </a:r>
            <a:endParaRPr/>
          </a:p>
        </p:txBody>
      </p:sp>
      <p:sp>
        <p:nvSpPr>
          <p:cNvPr id="1033" name="Google Shape;1033;p136"/>
          <p:cNvSpPr/>
          <p:nvPr/>
        </p:nvSpPr>
        <p:spPr>
          <a:xfrm>
            <a:off x="907800" y="3621175"/>
            <a:ext cx="75699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136"/>
          <p:cNvSpPr/>
          <p:nvPr/>
        </p:nvSpPr>
        <p:spPr>
          <a:xfrm>
            <a:off x="907800" y="4535250"/>
            <a:ext cx="75699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136"/>
          <p:cNvSpPr txBox="1"/>
          <p:nvPr/>
        </p:nvSpPr>
        <p:spPr>
          <a:xfrm>
            <a:off x="422025" y="1581865"/>
            <a:ext cx="83997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Let X: the time spent by patient in hospital A in operating room</a:t>
            </a:r>
            <a:b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Y: the time spent by patient in hospital B in operating room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19999" lvl="0" indent="-719999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test: 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For the sample operative method, patients in hospital B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tend to be longer in hospital A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Time spent by patients in both the hospital operating rooms is same i.e. M ≥ 0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Against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Time spent by patients in hospital B is more than that of patients of hospital A i.e. M &lt; 0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033246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37"/>
          <p:cNvSpPr txBox="1"/>
          <p:nvPr/>
        </p:nvSpPr>
        <p:spPr>
          <a:xfrm>
            <a:off x="422025" y="1571700"/>
            <a:ext cx="8386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Here, n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4 and n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5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test statistic T = Sum of ranks assigned to X = 2 + 3 + 4 + 5 = 14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0"/>
              </a:spcBef>
              <a:spcAft>
                <a:spcPts val="200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1" name="Google Shape;1041;p137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unpaired data </a:t>
            </a:r>
            <a:endParaRPr/>
          </a:p>
        </p:txBody>
      </p:sp>
      <p:graphicFrame>
        <p:nvGraphicFramePr>
          <p:cNvPr id="1042" name="Google Shape;1042;p137"/>
          <p:cNvGraphicFramePr/>
          <p:nvPr/>
        </p:nvGraphicFramePr>
        <p:xfrm>
          <a:off x="938725" y="271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15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Pooled sample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20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Ordered Sample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Rank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3" name="Google Shape;1043;p137"/>
          <p:cNvGraphicFramePr/>
          <p:nvPr/>
        </p:nvGraphicFramePr>
        <p:xfrm>
          <a:off x="7466550" y="290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Data from X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Data from Y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542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38"/>
          <p:cNvSpPr txBox="1"/>
          <p:nvPr/>
        </p:nvSpPr>
        <p:spPr>
          <a:xfrm>
            <a:off x="422025" y="1571700"/>
            <a:ext cx="8386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test statistic T = 14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Here, n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4 and n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5, thus T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12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Decision rule: reject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if T &lt; T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Since T &gt; T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we accept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can not conclude that the patients of hospital B tend to spend more time in the operating room than patients of hospital A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9" name="Google Shape;1049;p138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unpaired data </a:t>
            </a:r>
            <a:endParaRPr/>
          </a:p>
        </p:txBody>
      </p:sp>
      <p:pic>
        <p:nvPicPr>
          <p:cNvPr id="1050" name="Google Shape;1050;p138"/>
          <p:cNvPicPr preferRelativeResize="0"/>
          <p:nvPr/>
        </p:nvPicPr>
        <p:blipFill rotWithShape="1">
          <a:blip r:embed="rId3">
            <a:alphaModFix/>
          </a:blip>
          <a:srcRect t="13535" r="56890" b="2599"/>
          <a:stretch/>
        </p:blipFill>
        <p:spPr>
          <a:xfrm>
            <a:off x="5550125" y="1571700"/>
            <a:ext cx="3354650" cy="233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1" name="Google Shape;1051;p138"/>
          <p:cNvSpPr/>
          <p:nvPr/>
        </p:nvSpPr>
        <p:spPr>
          <a:xfrm>
            <a:off x="7196975" y="2714725"/>
            <a:ext cx="417600" cy="274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8343643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39"/>
          <p:cNvSpPr txBox="1">
            <a:spLocks noGrp="1"/>
          </p:cNvSpPr>
          <p:nvPr>
            <p:ph type="body" idx="2"/>
          </p:nvPr>
        </p:nvSpPr>
        <p:spPr>
          <a:xfrm>
            <a:off x="422025" y="2022300"/>
            <a:ext cx="83940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python code to conduct Wilcoxon Rank Sum for unpaired data is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5AAE2"/>
                </a:solidFill>
              </a:rPr>
              <a:t>scipy.stats.stats.ranksums(Sample_1, Sample_2)</a:t>
            </a:r>
            <a:endParaRPr>
              <a:solidFill>
                <a:srgbClr val="25AA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301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4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6900" cy="3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Used for unpaired data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Test for the location parameter - median</a:t>
            </a:r>
            <a:endParaRPr/>
          </a:p>
          <a:p>
            <a:pPr marL="457200" lvl="0" indent="-330200" algn="l" rtl="0">
              <a:spcBef>
                <a:spcPts val="4000"/>
              </a:spcBef>
              <a:spcAft>
                <a:spcPts val="300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Let x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, x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, .. x</a:t>
            </a:r>
            <a:r>
              <a:rPr lang="en-GB" baseline="-25000">
                <a:solidFill>
                  <a:schemeClr val="dk1"/>
                </a:solidFill>
              </a:rPr>
              <a:t>n</a:t>
            </a:r>
            <a:r>
              <a:rPr lang="en-GB" sz="1400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be a random sample of size n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with distribution F</a:t>
            </a:r>
            <a:r>
              <a:rPr lang="en-GB" baseline="-25000">
                <a:solidFill>
                  <a:schemeClr val="dk1"/>
                </a:solidFill>
              </a:rPr>
              <a:t>X</a:t>
            </a:r>
            <a:r>
              <a:rPr lang="en-GB">
                <a:solidFill>
                  <a:schemeClr val="dk1"/>
                </a:solidFill>
              </a:rPr>
              <a:t>(.) of random variable X and y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, y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, .. y</a:t>
            </a:r>
            <a:r>
              <a:rPr lang="en-GB" baseline="-25000">
                <a:solidFill>
                  <a:schemeClr val="dk1"/>
                </a:solidFill>
              </a:rPr>
              <a:t>n</a:t>
            </a:r>
            <a:r>
              <a:rPr lang="en-GB" sz="1500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be a random sample of size n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with distribution F</a:t>
            </a:r>
            <a:r>
              <a:rPr lang="en-GB" baseline="-25000">
                <a:solidFill>
                  <a:schemeClr val="dk1"/>
                </a:solidFill>
              </a:rPr>
              <a:t>Y</a:t>
            </a:r>
            <a:r>
              <a:rPr lang="en-GB">
                <a:solidFill>
                  <a:schemeClr val="dk1"/>
                </a:solidFill>
              </a:rPr>
              <a:t>(.) of random variable Y </a:t>
            </a:r>
            <a:endParaRPr/>
          </a:p>
        </p:txBody>
      </p:sp>
      <p:sp>
        <p:nvSpPr>
          <p:cNvPr id="1062" name="Google Shape;1062;p14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Mann-whitney U test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65327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4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69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Assumptions: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F</a:t>
            </a:r>
            <a:r>
              <a:rPr lang="en-GB" baseline="-25000">
                <a:solidFill>
                  <a:schemeClr val="dk1"/>
                </a:solidFill>
              </a:rPr>
              <a:t>X</a:t>
            </a:r>
            <a:r>
              <a:rPr lang="en-GB">
                <a:solidFill>
                  <a:schemeClr val="dk1"/>
                </a:solidFill>
              </a:rPr>
              <a:t>(.) and F</a:t>
            </a:r>
            <a:r>
              <a:rPr lang="en-GB" baseline="-25000">
                <a:solidFill>
                  <a:schemeClr val="dk1"/>
                </a:solidFill>
              </a:rPr>
              <a:t>Y</a:t>
            </a:r>
            <a:r>
              <a:rPr lang="en-GB">
                <a:solidFill>
                  <a:schemeClr val="dk1"/>
                </a:solidFill>
              </a:rPr>
              <a:t>(.) are continuous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samples are independent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Let m</a:t>
            </a:r>
            <a:r>
              <a:rPr lang="en-GB" baseline="-25000"/>
              <a:t>1</a:t>
            </a:r>
            <a:r>
              <a:rPr lang="en-GB"/>
              <a:t> denote the median of variable X and m</a:t>
            </a:r>
            <a:r>
              <a:rPr lang="en-GB" baseline="-25000"/>
              <a:t>2</a:t>
            </a:r>
            <a:r>
              <a:rPr lang="en-GB"/>
              <a:t> be the median of variable Y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Total observations N = n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+ n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600"/>
              <a:buChar char="●"/>
            </a:pPr>
            <a:r>
              <a:rPr lang="en-GB"/>
              <a:t>Let M = m</a:t>
            </a:r>
            <a:r>
              <a:rPr lang="en-GB" baseline="-25000"/>
              <a:t>2</a:t>
            </a:r>
            <a:r>
              <a:rPr lang="en-GB"/>
              <a:t> - m</a:t>
            </a:r>
            <a:r>
              <a:rPr lang="en-GB" baseline="-25000"/>
              <a:t>1</a:t>
            </a:r>
            <a:endParaRPr baseline="-25000"/>
          </a:p>
        </p:txBody>
      </p:sp>
      <p:sp>
        <p:nvSpPr>
          <p:cNvPr id="1068" name="Google Shape;1068;p14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Mann-whitney U test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54008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42"/>
          <p:cNvSpPr/>
          <p:nvPr/>
        </p:nvSpPr>
        <p:spPr>
          <a:xfrm>
            <a:off x="3336100" y="2966975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142"/>
          <p:cNvSpPr/>
          <p:nvPr/>
        </p:nvSpPr>
        <p:spPr>
          <a:xfrm>
            <a:off x="3336100" y="3746625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142"/>
          <p:cNvSpPr/>
          <p:nvPr/>
        </p:nvSpPr>
        <p:spPr>
          <a:xfrm>
            <a:off x="3336100" y="3356800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42"/>
          <p:cNvSpPr/>
          <p:nvPr/>
        </p:nvSpPr>
        <p:spPr>
          <a:xfrm>
            <a:off x="1346875" y="2966975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42"/>
          <p:cNvSpPr/>
          <p:nvPr/>
        </p:nvSpPr>
        <p:spPr>
          <a:xfrm>
            <a:off x="1346875" y="3746625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42"/>
          <p:cNvSpPr/>
          <p:nvPr/>
        </p:nvSpPr>
        <p:spPr>
          <a:xfrm>
            <a:off x="1346875" y="3356800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4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4500" cy="32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Let m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denote the median of variable X and m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be the median of variable Y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Let M = m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- m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To test,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M = 0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M ≠ 0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M ≤ 0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M &gt; 0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M ≥ 0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M &lt; 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80" name="Google Shape;1080;p14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Mann-whitney U test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77498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43"/>
          <p:cNvSpPr/>
          <p:nvPr/>
        </p:nvSpPr>
        <p:spPr>
          <a:xfrm>
            <a:off x="3389875" y="2760875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143"/>
          <p:cNvSpPr/>
          <p:nvPr/>
        </p:nvSpPr>
        <p:spPr>
          <a:xfrm>
            <a:off x="3389875" y="3746625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143"/>
          <p:cNvSpPr/>
          <p:nvPr/>
        </p:nvSpPr>
        <p:spPr>
          <a:xfrm>
            <a:off x="3389875" y="3253750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143"/>
          <p:cNvSpPr/>
          <p:nvPr/>
        </p:nvSpPr>
        <p:spPr>
          <a:xfrm>
            <a:off x="1409600" y="2760875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143"/>
          <p:cNvSpPr/>
          <p:nvPr/>
        </p:nvSpPr>
        <p:spPr>
          <a:xfrm>
            <a:off x="1409600" y="3746625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143"/>
          <p:cNvSpPr/>
          <p:nvPr/>
        </p:nvSpPr>
        <p:spPr>
          <a:xfrm>
            <a:off x="1409600" y="3253750"/>
            <a:ext cx="10725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14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4500" cy="32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However, the appropriate null hypothesis is that the two samples are drawn from identical distributions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modified hypothesis are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</a:t>
            </a:r>
            <a:r>
              <a:rPr lang="en-GB" sz="1400">
                <a:solidFill>
                  <a:schemeClr val="dk1"/>
                </a:solidFill>
              </a:rPr>
              <a:t>F</a:t>
            </a:r>
            <a:r>
              <a:rPr lang="en-GB" sz="1400" baseline="-25000">
                <a:solidFill>
                  <a:schemeClr val="dk1"/>
                </a:solidFill>
              </a:rPr>
              <a:t>X</a:t>
            </a:r>
            <a:r>
              <a:rPr lang="en-GB">
                <a:solidFill>
                  <a:schemeClr val="dk1"/>
                </a:solidFill>
              </a:rPr>
              <a:t> = </a:t>
            </a:r>
            <a:r>
              <a:rPr lang="en-GB" sz="1400">
                <a:solidFill>
                  <a:schemeClr val="dk1"/>
                </a:solidFill>
              </a:rPr>
              <a:t>F</a:t>
            </a:r>
            <a:r>
              <a:rPr lang="en-GB" sz="1400" baseline="-25000">
                <a:solidFill>
                  <a:schemeClr val="dk1"/>
                </a:solidFill>
              </a:rPr>
              <a:t>	Y</a:t>
            </a:r>
            <a:r>
              <a:rPr lang="en-GB">
                <a:solidFill>
                  <a:schemeClr val="dk1"/>
                </a:solidFill>
              </a:rPr>
              <a:t>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</a:t>
            </a:r>
            <a:r>
              <a:rPr lang="en-GB" sz="1400">
                <a:solidFill>
                  <a:schemeClr val="dk1"/>
                </a:solidFill>
              </a:rPr>
              <a:t>F</a:t>
            </a:r>
            <a:r>
              <a:rPr lang="en-GB" sz="1400" baseline="-25000">
                <a:solidFill>
                  <a:schemeClr val="dk1"/>
                </a:solidFill>
              </a:rPr>
              <a:t>X</a:t>
            </a:r>
            <a:r>
              <a:rPr lang="en-GB">
                <a:solidFill>
                  <a:schemeClr val="dk1"/>
                </a:solidFill>
              </a:rPr>
              <a:t> ≠ </a:t>
            </a:r>
            <a:r>
              <a:rPr lang="en-GB" sz="1400">
                <a:solidFill>
                  <a:schemeClr val="dk1"/>
                </a:solidFill>
              </a:rPr>
              <a:t>F</a:t>
            </a:r>
            <a:r>
              <a:rPr lang="en-GB" sz="1400" baseline="-25000">
                <a:solidFill>
                  <a:schemeClr val="dk1"/>
                </a:solidFill>
              </a:rPr>
              <a:t>Y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</a:t>
            </a:r>
            <a:r>
              <a:rPr lang="en-GB" sz="1400">
                <a:solidFill>
                  <a:schemeClr val="dk1"/>
                </a:solidFill>
              </a:rPr>
              <a:t>F</a:t>
            </a:r>
            <a:r>
              <a:rPr lang="en-GB" sz="1400" baseline="-25000">
                <a:solidFill>
                  <a:schemeClr val="dk1"/>
                </a:solidFill>
              </a:rPr>
              <a:t>X</a:t>
            </a:r>
            <a:r>
              <a:rPr lang="en-GB">
                <a:solidFill>
                  <a:schemeClr val="dk1"/>
                </a:solidFill>
              </a:rPr>
              <a:t> ≤ </a:t>
            </a:r>
            <a:r>
              <a:rPr lang="en-GB" sz="1400">
                <a:solidFill>
                  <a:schemeClr val="dk1"/>
                </a:solidFill>
              </a:rPr>
              <a:t>F</a:t>
            </a:r>
            <a:r>
              <a:rPr lang="en-GB" sz="1400" baseline="-25000">
                <a:solidFill>
                  <a:schemeClr val="dk1"/>
                </a:solidFill>
              </a:rPr>
              <a:t>	Y</a:t>
            </a:r>
            <a:r>
              <a:rPr lang="en-GB">
                <a:solidFill>
                  <a:schemeClr val="dk1"/>
                </a:solidFill>
              </a:rPr>
              <a:t>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</a:t>
            </a:r>
            <a:r>
              <a:rPr lang="en-GB" sz="1400">
                <a:solidFill>
                  <a:schemeClr val="dk1"/>
                </a:solidFill>
              </a:rPr>
              <a:t>F</a:t>
            </a:r>
            <a:r>
              <a:rPr lang="en-GB" sz="1400" baseline="-25000">
                <a:solidFill>
                  <a:schemeClr val="dk1"/>
                </a:solidFill>
              </a:rPr>
              <a:t>X</a:t>
            </a:r>
            <a:r>
              <a:rPr lang="en-GB">
                <a:solidFill>
                  <a:schemeClr val="dk1"/>
                </a:solidFill>
              </a:rPr>
              <a:t> &gt; </a:t>
            </a:r>
            <a:r>
              <a:rPr lang="en-GB" sz="1400">
                <a:solidFill>
                  <a:schemeClr val="dk1"/>
                </a:solidFill>
              </a:rPr>
              <a:t>F</a:t>
            </a:r>
            <a:r>
              <a:rPr lang="en-GB" sz="1400" baseline="-25000">
                <a:solidFill>
                  <a:schemeClr val="dk1"/>
                </a:solidFill>
              </a:rPr>
              <a:t>Y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 baseline="-25000">
                <a:solidFill>
                  <a:schemeClr val="dk1"/>
                </a:solidFill>
              </a:rPr>
              <a:t>0  </a:t>
            </a:r>
            <a:r>
              <a:rPr lang="en-GB">
                <a:solidFill>
                  <a:schemeClr val="dk1"/>
                </a:solidFill>
              </a:rPr>
              <a:t>: </a:t>
            </a:r>
            <a:r>
              <a:rPr lang="en-GB" sz="1400">
                <a:solidFill>
                  <a:schemeClr val="dk1"/>
                </a:solidFill>
              </a:rPr>
              <a:t>F</a:t>
            </a:r>
            <a:r>
              <a:rPr lang="en-GB" sz="1400" baseline="-25000">
                <a:solidFill>
                  <a:schemeClr val="dk1"/>
                </a:solidFill>
              </a:rPr>
              <a:t>X</a:t>
            </a:r>
            <a:r>
              <a:rPr lang="en-GB">
                <a:solidFill>
                  <a:schemeClr val="dk1"/>
                </a:solidFill>
              </a:rPr>
              <a:t> ≥ </a:t>
            </a:r>
            <a:r>
              <a:rPr lang="en-GB" sz="1400">
                <a:solidFill>
                  <a:schemeClr val="dk1"/>
                </a:solidFill>
              </a:rPr>
              <a:t>F</a:t>
            </a:r>
            <a:r>
              <a:rPr lang="en-GB" sz="1400" baseline="-25000">
                <a:solidFill>
                  <a:schemeClr val="dk1"/>
                </a:solidFill>
              </a:rPr>
              <a:t>	Y</a:t>
            </a:r>
            <a:r>
              <a:rPr lang="en-GB">
                <a:solidFill>
                  <a:schemeClr val="dk1"/>
                </a:solidFill>
              </a:rPr>
              <a:t>    against   H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: </a:t>
            </a:r>
            <a:r>
              <a:rPr lang="en-GB" sz="1400">
                <a:solidFill>
                  <a:schemeClr val="dk1"/>
                </a:solidFill>
              </a:rPr>
              <a:t>F</a:t>
            </a:r>
            <a:r>
              <a:rPr lang="en-GB" sz="1400" baseline="-25000">
                <a:solidFill>
                  <a:schemeClr val="dk1"/>
                </a:solidFill>
              </a:rPr>
              <a:t>X</a:t>
            </a:r>
            <a:r>
              <a:rPr lang="en-GB">
                <a:solidFill>
                  <a:schemeClr val="dk1"/>
                </a:solidFill>
              </a:rPr>
              <a:t> &lt; </a:t>
            </a:r>
            <a:r>
              <a:rPr lang="en-GB" sz="1400">
                <a:solidFill>
                  <a:schemeClr val="dk1"/>
                </a:solidFill>
              </a:rPr>
              <a:t>F</a:t>
            </a:r>
            <a:r>
              <a:rPr lang="en-GB" sz="1400" baseline="-25000">
                <a:solidFill>
                  <a:schemeClr val="dk1"/>
                </a:solidFill>
              </a:rPr>
              <a:t>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92" name="Google Shape;1092;p143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Mann-whitney U test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25232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4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Mann-whitney U test</a:t>
            </a:r>
            <a:endParaRPr/>
          </a:p>
        </p:txBody>
      </p:sp>
      <p:sp>
        <p:nvSpPr>
          <p:cNvPr id="1098" name="Google Shape;1098;p14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6900" cy="3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assumptions and test hypothesis are similar Wilcoxon sum rank test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test statistics are different but are equivalent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test statistic is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None/>
            </a:pPr>
            <a:r>
              <a:rPr lang="en-GB"/>
              <a:t>where</a:t>
            </a:r>
            <a:endParaRPr/>
          </a:p>
          <a:p>
            <a:pPr marL="457200" lvl="0" indent="-330200" algn="l" rtl="0">
              <a:spcBef>
                <a:spcPts val="4000"/>
              </a:spcBef>
              <a:spcAft>
                <a:spcPts val="3000"/>
              </a:spcAft>
              <a:buClr>
                <a:srgbClr val="000000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statistic U is the number of times x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 preceding y</a:t>
            </a:r>
            <a:r>
              <a:rPr lang="en-GB" baseline="-25000">
                <a:solidFill>
                  <a:schemeClr val="dk1"/>
                </a:solidFill>
              </a:rPr>
              <a:t>j</a:t>
            </a:r>
            <a:r>
              <a:rPr lang="en-GB">
                <a:solidFill>
                  <a:schemeClr val="dk1"/>
                </a:solidFill>
              </a:rPr>
              <a:t> among all (x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, y</a:t>
            </a:r>
            <a:r>
              <a:rPr lang="en-GB" baseline="-25000">
                <a:solidFill>
                  <a:schemeClr val="dk1"/>
                </a:solidFill>
              </a:rPr>
              <a:t>j</a:t>
            </a:r>
            <a:r>
              <a:rPr lang="en-GB">
                <a:solidFill>
                  <a:schemeClr val="dk1"/>
                </a:solidFill>
              </a:rPr>
              <a:t>) pairs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and U’ be the number of times x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 succeeding y</a:t>
            </a:r>
            <a:r>
              <a:rPr lang="en-GB" baseline="-25000">
                <a:solidFill>
                  <a:schemeClr val="dk1"/>
                </a:solidFill>
              </a:rPr>
              <a:t>j</a:t>
            </a:r>
            <a:r>
              <a:rPr lang="en-GB">
                <a:solidFill>
                  <a:schemeClr val="dk1"/>
                </a:solidFill>
              </a:rPr>
              <a:t> among all (x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, y</a:t>
            </a:r>
            <a:r>
              <a:rPr lang="en-GB" baseline="-25000">
                <a:solidFill>
                  <a:schemeClr val="dk1"/>
                </a:solidFill>
              </a:rPr>
              <a:t>j</a:t>
            </a:r>
            <a:r>
              <a:rPr lang="en-GB">
                <a:solidFill>
                  <a:schemeClr val="dk1"/>
                </a:solidFill>
              </a:rPr>
              <a:t>) pairs</a:t>
            </a:r>
            <a:endParaRPr/>
          </a:p>
        </p:txBody>
      </p:sp>
      <p:pic>
        <p:nvPicPr>
          <p:cNvPr id="1099" name="Google Shape;1099;p144" descr="U = \sum_i \sum_j \phi(x_i, y_j)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287" y="2656075"/>
            <a:ext cx="1994674" cy="3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900" y="3381375"/>
            <a:ext cx="2063776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93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773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sample test for proportion - decision rule</a:t>
            </a:r>
            <a:endParaRPr/>
          </a:p>
        </p:txBody>
      </p:sp>
      <p:graphicFrame>
        <p:nvGraphicFramePr>
          <p:cNvPr id="633" name="Google Shape;633;p82"/>
          <p:cNvGraphicFramePr/>
          <p:nvPr/>
        </p:nvGraphicFramePr>
        <p:xfrm>
          <a:off x="305375" y="1907975"/>
          <a:ext cx="8533225" cy="27411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207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H</a:t>
                      </a:r>
                      <a:r>
                        <a:rPr lang="en-GB" baseline="-250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baseline="-250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Based on critical region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Based on p-value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Based on confidence interval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For two tailed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 ≠ P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endParaRPr sz="1200" baseline="-250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|Z|&gt; Z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α/2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p-value is less than level of significance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P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does not lie in the confidence interval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For left tailed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 &lt; P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Z &lt; -Z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α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For right tailed test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 &gt; P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Reject H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if Z &gt; Z</a:t>
                      </a:r>
                      <a:r>
                        <a:rPr lang="en-GB" baseline="-250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α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3897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45"/>
          <p:cNvSpPr txBox="1">
            <a:spLocks noGrp="1"/>
          </p:cNvSpPr>
          <p:nvPr>
            <p:ph type="body" idx="2"/>
          </p:nvPr>
        </p:nvSpPr>
        <p:spPr>
          <a:xfrm>
            <a:off x="422025" y="2302950"/>
            <a:ext cx="84051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no ties in the data, U + U’ = n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.n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63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46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Mann-whitney U test</a:t>
            </a:r>
            <a:endParaRPr/>
          </a:p>
        </p:txBody>
      </p:sp>
      <p:sp>
        <p:nvSpPr>
          <p:cNvPr id="1111" name="Google Shape;1111;p146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6900" cy="31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Wilcoxon test uses the ranks while Mann-Whitney test statistic measures the count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7000"/>
              </a:spcBef>
              <a:spcAft>
                <a:spcPts val="3000"/>
              </a:spcAft>
              <a:buSzPts val="1600"/>
              <a:buChar char="●"/>
            </a:pPr>
            <a:r>
              <a:rPr lang="en-GB"/>
              <a:t>Decision rule: Reject H</a:t>
            </a:r>
            <a:r>
              <a:rPr lang="en-GB" baseline="-25000"/>
              <a:t>0</a:t>
            </a:r>
            <a:r>
              <a:rPr lang="en-GB"/>
              <a:t> if the value of test statistic is less than the table value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43060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47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unpaired data </a:t>
            </a:r>
            <a:endParaRPr/>
          </a:p>
        </p:txBody>
      </p:sp>
      <p:sp>
        <p:nvSpPr>
          <p:cNvPr id="1117" name="Google Shape;1117;p147"/>
          <p:cNvSpPr txBox="1"/>
          <p:nvPr/>
        </p:nvSpPr>
        <p:spPr>
          <a:xfrm>
            <a:off x="422025" y="1571700"/>
            <a:ext cx="83997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Question: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lengths of time in minutes spent in the operating room by 9 patients undergoing the same operating method. 4 patients are from hospital A and 5 are from hospital B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On the basis of these data can we conclude that for the sample operative method, patients in hospital B tend to be longer than in hospital A.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118" name="Google Shape;1118;p147"/>
          <p:cNvGraphicFramePr/>
          <p:nvPr/>
        </p:nvGraphicFramePr>
        <p:xfrm>
          <a:off x="2439800" y="296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20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9299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48"/>
          <p:cNvSpPr txBox="1"/>
          <p:nvPr/>
        </p:nvSpPr>
        <p:spPr>
          <a:xfrm>
            <a:off x="422025" y="1571700"/>
            <a:ext cx="83997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Let F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the distribution of time spent by patient in hospital A in operating room</a:t>
            </a:r>
            <a:b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F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the distribution of time spent by patient in hospital B in operating room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19999" lvl="0" indent="-719999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test: 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For the sample operative method, patients in hospital B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tend to be longer in hospital A      	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19999" lvl="0" indent="-719999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		Against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4" name="Google Shape;1124;p148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unpaired data </a:t>
            </a:r>
            <a:endParaRPr/>
          </a:p>
        </p:txBody>
      </p:sp>
      <p:sp>
        <p:nvSpPr>
          <p:cNvPr id="1125" name="Google Shape;1125;p148"/>
          <p:cNvSpPr/>
          <p:nvPr/>
        </p:nvSpPr>
        <p:spPr>
          <a:xfrm>
            <a:off x="3360475" y="3611150"/>
            <a:ext cx="1138800" cy="39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F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&lt; F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</a:t>
            </a:r>
            <a:endParaRPr/>
          </a:p>
        </p:txBody>
      </p:sp>
      <p:sp>
        <p:nvSpPr>
          <p:cNvPr id="1126" name="Google Shape;1126;p148"/>
          <p:cNvSpPr/>
          <p:nvPr/>
        </p:nvSpPr>
        <p:spPr>
          <a:xfrm>
            <a:off x="998800" y="3611150"/>
            <a:ext cx="1085400" cy="39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F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≥ F</a:t>
            </a:r>
            <a:r>
              <a:rPr lang="en-GB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37233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49"/>
          <p:cNvSpPr txBox="1"/>
          <p:nvPr/>
        </p:nvSpPr>
        <p:spPr>
          <a:xfrm>
            <a:off x="422025" y="1571700"/>
            <a:ext cx="67197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Here, n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4 and n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5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have our data as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6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Count the number of times x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precedes y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endParaRPr sz="1600" baseline="-25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0"/>
              </a:spcBef>
              <a:spcAft>
                <a:spcPts val="200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2" name="Google Shape;1132;p149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unpaired data </a:t>
            </a:r>
            <a:endParaRPr/>
          </a:p>
        </p:txBody>
      </p:sp>
      <p:graphicFrame>
        <p:nvGraphicFramePr>
          <p:cNvPr id="1133" name="Google Shape;1133;p149"/>
          <p:cNvGraphicFramePr/>
          <p:nvPr/>
        </p:nvGraphicFramePr>
        <p:xfrm>
          <a:off x="2541450" y="282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20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3445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50"/>
          <p:cNvSpPr txBox="1"/>
          <p:nvPr/>
        </p:nvSpPr>
        <p:spPr>
          <a:xfrm>
            <a:off x="422025" y="1571700"/>
            <a:ext cx="80640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Consider x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32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possible pairs are (32, 49), (32, 20), (32, 58), (32, 55), (32, 52)																						The number of pairs in which 32 &lt; y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Thus Φ(x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y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= 4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Consider all the pair and obtain Φ(x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y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), Φ(x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y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), and Φ(x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y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9" name="Google Shape;1139;p150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unpaired data </a:t>
            </a:r>
            <a:endParaRPr/>
          </a:p>
        </p:txBody>
      </p:sp>
      <p:graphicFrame>
        <p:nvGraphicFramePr>
          <p:cNvPr id="1140" name="Google Shape;1140;p150"/>
          <p:cNvGraphicFramePr/>
          <p:nvPr/>
        </p:nvGraphicFramePr>
        <p:xfrm>
          <a:off x="6140500" y="308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20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2670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51"/>
          <p:cNvSpPr txBox="1"/>
          <p:nvPr/>
        </p:nvSpPr>
        <p:spPr>
          <a:xfrm>
            <a:off x="422025" y="1571700"/>
            <a:ext cx="8064000" cy="22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obtain U = ∑ ∑Φ(x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y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= 4 + 4 + 4 + 4 = 16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And we have U’ = 1 + 1 + 1 + 1 = 4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see U + U’ =  20 and </a:t>
            </a:r>
            <a:r>
              <a:rPr lang="en-GB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-GB" sz="18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.n</a:t>
            </a:r>
            <a:r>
              <a:rPr lang="en-GB" sz="18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4 x 5 = 20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6" name="Google Shape;1146;p151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unpaired data </a:t>
            </a:r>
            <a:endParaRPr/>
          </a:p>
        </p:txBody>
      </p:sp>
      <p:graphicFrame>
        <p:nvGraphicFramePr>
          <p:cNvPr id="1147" name="Google Shape;1147;p151"/>
          <p:cNvGraphicFramePr/>
          <p:nvPr/>
        </p:nvGraphicFramePr>
        <p:xfrm>
          <a:off x="5988175" y="230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20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8113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5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Mann-whitney U test</a:t>
            </a:r>
            <a:endParaRPr/>
          </a:p>
        </p:txBody>
      </p:sp>
      <p:sp>
        <p:nvSpPr>
          <p:cNvPr id="1153" name="Google Shape;1153;p15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6900" cy="31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It is seen that for large n</a:t>
            </a:r>
            <a:r>
              <a:rPr lang="en-GB" baseline="-25000"/>
              <a:t>1</a:t>
            </a:r>
            <a:r>
              <a:rPr lang="en-GB"/>
              <a:t> and n</a:t>
            </a:r>
            <a:r>
              <a:rPr lang="en-GB" baseline="-25000"/>
              <a:t>2</a:t>
            </a:r>
            <a:r>
              <a:rPr lang="en-GB"/>
              <a:t> previous (direct) method is not feasible. </a:t>
            </a:r>
            <a:r>
              <a:rPr lang="en-GB">
                <a:solidFill>
                  <a:schemeClr val="dk1"/>
                </a:solidFill>
              </a:rPr>
              <a:t>Thus we can use the indirect method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test statistic is defined as U = min{U</a:t>
            </a:r>
            <a:r>
              <a:rPr lang="en-GB" baseline="-25000"/>
              <a:t>1</a:t>
            </a:r>
            <a:r>
              <a:rPr lang="en-GB"/>
              <a:t>, U</a:t>
            </a:r>
            <a:r>
              <a:rPr lang="en-GB" baseline="-25000"/>
              <a:t>2</a:t>
            </a:r>
            <a:r>
              <a:rPr lang="en-GB"/>
              <a:t>}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/>
              <a:t>Where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r>
              <a:rPr lang="en-GB" baseline="-25000"/>
              <a:t>1</a:t>
            </a:r>
            <a:r>
              <a:rPr lang="en-GB"/>
              <a:t> is the sum of ranks of 1st sample and R</a:t>
            </a:r>
            <a:r>
              <a:rPr lang="en-GB" baseline="-25000"/>
              <a:t>2</a:t>
            </a:r>
            <a:r>
              <a:rPr lang="en-GB"/>
              <a:t> </a:t>
            </a:r>
            <a:r>
              <a:rPr lang="en-GB">
                <a:solidFill>
                  <a:schemeClr val="dk1"/>
                </a:solidFill>
              </a:rPr>
              <a:t>is the sum of ranks of 2nd sample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U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+ U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= n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 sz="1800">
                <a:solidFill>
                  <a:schemeClr val="dk1"/>
                </a:solidFill>
              </a:rPr>
              <a:t>.</a:t>
            </a:r>
            <a:r>
              <a:rPr lang="en-GB">
                <a:solidFill>
                  <a:schemeClr val="dk1"/>
                </a:solidFill>
              </a:rPr>
              <a:t>n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endParaRPr baseline="-25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154" name="Google Shape;1154;p152" descr="U_{1} = n_{1}n_{2} + \frac{n_{1}(n_{1}+1)}{2} - R_{1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325" y="2802825"/>
            <a:ext cx="2491100" cy="3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152" descr="U_{2} = n_{1}n_{2} + \frac{n_{2}(n_{2}+1)}{2} - R_{2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3325" y="3295650"/>
            <a:ext cx="2491108" cy="36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2765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53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Mann-whitney U test - one tailed table</a:t>
            </a:r>
            <a:endParaRPr/>
          </a:p>
        </p:txBody>
      </p:sp>
      <p:pic>
        <p:nvPicPr>
          <p:cNvPr id="1161" name="Google Shape;1161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638" y="1078575"/>
            <a:ext cx="3814724" cy="39435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8566494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5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Mann-whitney U test - two tailed table</a:t>
            </a:r>
            <a:endParaRPr/>
          </a:p>
        </p:txBody>
      </p:sp>
      <p:pic>
        <p:nvPicPr>
          <p:cNvPr id="1167" name="Google Shape;1167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100" y="1068550"/>
            <a:ext cx="3895799" cy="39807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0113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3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65379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One sample test for proportion </a:t>
            </a:r>
            <a:endParaRPr/>
          </a:p>
        </p:txBody>
      </p:sp>
      <p:sp>
        <p:nvSpPr>
          <p:cNvPr id="639" name="Google Shape;639;p83"/>
          <p:cNvSpPr txBox="1"/>
          <p:nvPr/>
        </p:nvSpPr>
        <p:spPr>
          <a:xfrm>
            <a:off x="422025" y="1571700"/>
            <a:ext cx="83997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Question:</a:t>
            </a:r>
            <a:endParaRPr sz="1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From a sample 361 business owners had gone into bankruptcy due to recession. On taking a survey, it was found that 105 of them had not consulted any professional for managing their finance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before opening the business.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Test the null hypothesis that at most 25% of all businesses had not consulted before opening the business.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Test the claim using p-value technique. [Use α = 0.0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5</a:t>
            </a: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].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1263227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55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unpaired data </a:t>
            </a:r>
            <a:endParaRPr/>
          </a:p>
        </p:txBody>
      </p:sp>
      <p:graphicFrame>
        <p:nvGraphicFramePr>
          <p:cNvPr id="1173" name="Google Shape;1173;p155"/>
          <p:cNvGraphicFramePr/>
          <p:nvPr/>
        </p:nvGraphicFramePr>
        <p:xfrm>
          <a:off x="710125" y="2716925"/>
          <a:ext cx="5924475" cy="139688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15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Pooled sample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20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Ordered Sample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Rank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74" name="Google Shape;1174;p155"/>
          <p:cNvGraphicFramePr/>
          <p:nvPr/>
        </p:nvGraphicFramePr>
        <p:xfrm>
          <a:off x="7237950" y="2905100"/>
          <a:ext cx="1397000" cy="700980"/>
        </p:xfrm>
        <a:graphic>
          <a:graphicData uri="http://schemas.openxmlformats.org/drawingml/2006/table">
            <a:tbl>
              <a:tblPr>
                <a:noFill/>
                <a:tableStyleId>{9195A173-0079-484B-9F22-560EEED06976}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Data from A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Data from B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5" name="Google Shape;1175;p155"/>
          <p:cNvSpPr txBox="1"/>
          <p:nvPr/>
        </p:nvSpPr>
        <p:spPr>
          <a:xfrm>
            <a:off x="422025" y="1571700"/>
            <a:ext cx="3585600" cy="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200000"/>
              </a:lnSpc>
              <a:spcBef>
                <a:spcPts val="2000"/>
              </a:spcBef>
              <a:spcAft>
                <a:spcPts val="60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have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6" name="Google Shape;1176;p155"/>
          <p:cNvSpPr txBox="1"/>
          <p:nvPr/>
        </p:nvSpPr>
        <p:spPr>
          <a:xfrm>
            <a:off x="422025" y="4314900"/>
            <a:ext cx="7872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R</a:t>
            </a:r>
            <a:r>
              <a:rPr lang="en-GB" sz="1600" baseline="-25000"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= 2+3+4+5 = 14 		and 		R</a:t>
            </a:r>
            <a:r>
              <a:rPr lang="en-GB" sz="1600" baseline="-25000"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= 1+6+7+8+9 = 31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232462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56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unpaired data </a:t>
            </a:r>
            <a:endParaRPr/>
          </a:p>
        </p:txBody>
      </p:sp>
      <p:sp>
        <p:nvSpPr>
          <p:cNvPr id="1182" name="Google Shape;1182;p156"/>
          <p:cNvSpPr txBox="1"/>
          <p:nvPr/>
        </p:nvSpPr>
        <p:spPr>
          <a:xfrm>
            <a:off x="422025" y="1647900"/>
            <a:ext cx="7882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Here, n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4 and n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5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83" name="Google Shape;1183;p156" descr="U_{1} = n_{1}n_{2} + \frac{n_{1}(n_{1}+1)}{2} - R_{1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725" y="2421825"/>
            <a:ext cx="2491100" cy="3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156" descr="= 20 + 10 - 1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550" y="2982525"/>
            <a:ext cx="1393050" cy="2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156" descr="= 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550" y="3386125"/>
            <a:ext cx="470974" cy="20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6" name="Google Shape;1186;p156"/>
          <p:cNvCxnSpPr/>
          <p:nvPr/>
        </p:nvCxnSpPr>
        <p:spPr>
          <a:xfrm flipH="1">
            <a:off x="4479063" y="2343175"/>
            <a:ext cx="7500" cy="14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87" name="Google Shape;1187;p156" descr="U_{2} = n_{1}n_{2} + \frac{n_{2}(n_{2}+1)}{2} - R_{2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0200" y="2421825"/>
            <a:ext cx="2491108" cy="3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156" descr="= 20 + 15 - 3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5713" y="2982520"/>
            <a:ext cx="1393116" cy="2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156" descr="= 4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5725" y="3408700"/>
            <a:ext cx="356522" cy="2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156" descr="U = min(U_{1}, U_{2}) = 4&#10;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2725" y="4193325"/>
            <a:ext cx="2125192" cy="2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9658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57"/>
          <p:cNvSpPr txBox="1"/>
          <p:nvPr/>
        </p:nvSpPr>
        <p:spPr>
          <a:xfrm>
            <a:off x="422025" y="1571700"/>
            <a:ext cx="80640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test statistic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table value is 2.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5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Thus we fail to reject H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We can not conclude that the patients of hospital B tend to spend more time in the operating room than patients of hospital A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6" name="Google Shape;1196;p157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Non-parametric - unpaired data </a:t>
            </a:r>
            <a:endParaRPr/>
          </a:p>
        </p:txBody>
      </p:sp>
      <p:grpSp>
        <p:nvGrpSpPr>
          <p:cNvPr id="1197" name="Google Shape;1197;p157"/>
          <p:cNvGrpSpPr/>
          <p:nvPr/>
        </p:nvGrpSpPr>
        <p:grpSpPr>
          <a:xfrm>
            <a:off x="5610825" y="1349038"/>
            <a:ext cx="2117176" cy="2445426"/>
            <a:chOff x="5763225" y="1349038"/>
            <a:chExt cx="2117176" cy="2445426"/>
          </a:xfrm>
        </p:grpSpPr>
        <p:pic>
          <p:nvPicPr>
            <p:cNvPr id="1198" name="Google Shape;1198;p157"/>
            <p:cNvPicPr preferRelativeResize="0"/>
            <p:nvPr/>
          </p:nvPicPr>
          <p:blipFill rotWithShape="1">
            <a:blip r:embed="rId3">
              <a:alphaModFix/>
            </a:blip>
            <a:srcRect r="71392" b="68932"/>
            <a:stretch/>
          </p:blipFill>
          <p:spPr>
            <a:xfrm>
              <a:off x="5763225" y="1417588"/>
              <a:ext cx="2117176" cy="2376876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199" name="Google Shape;1199;p157"/>
            <p:cNvSpPr txBox="1"/>
            <p:nvPr/>
          </p:nvSpPr>
          <p:spPr>
            <a:xfrm>
              <a:off x="6839250" y="1349038"/>
              <a:ext cx="344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venir"/>
                  <a:ea typeface="Avenir"/>
                  <a:cs typeface="Avenir"/>
                  <a:sym typeface="Avenir"/>
                </a:rPr>
                <a:t>n</a:t>
              </a:r>
              <a:r>
                <a:rPr lang="en-GB" baseline="-25000">
                  <a:latin typeface="Avenir"/>
                  <a:ea typeface="Avenir"/>
                  <a:cs typeface="Avenir"/>
                  <a:sym typeface="Avenir"/>
                </a:rPr>
                <a:t>1</a:t>
              </a:r>
              <a:endParaRPr baseline="-2500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0" name="Google Shape;1200;p157"/>
            <p:cNvSpPr/>
            <p:nvPr/>
          </p:nvSpPr>
          <p:spPr>
            <a:xfrm>
              <a:off x="6795050" y="2585713"/>
              <a:ext cx="417600" cy="2742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1201" name="Google Shape;1201;p157" descr="U = min(U_{1}, U_{2}) = 4&#10;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925" y="2745525"/>
            <a:ext cx="2125192" cy="2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7748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58"/>
          <p:cNvSpPr txBox="1">
            <a:spLocks noGrp="1"/>
          </p:cNvSpPr>
          <p:nvPr>
            <p:ph type="body" idx="2"/>
          </p:nvPr>
        </p:nvSpPr>
        <p:spPr>
          <a:xfrm>
            <a:off x="422025" y="2022300"/>
            <a:ext cx="83940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python code to conduct Mann Whitney U test for unpaired data is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5AAE2"/>
                </a:solidFill>
              </a:rPr>
              <a:t>scipy.stats.stats.mannwhitneyu(Sample_1, Sample_2, alternative)</a:t>
            </a:r>
            <a:endParaRPr>
              <a:solidFill>
                <a:srgbClr val="25AA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676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Post-Hoc Tests</a:t>
            </a:r>
            <a:endParaRPr/>
          </a:p>
        </p:txBody>
      </p:sp>
      <p:sp>
        <p:nvSpPr>
          <p:cNvPr id="716" name="Google Shape;716;p91"/>
          <p:cNvSpPr txBox="1"/>
          <p:nvPr/>
        </p:nvSpPr>
        <p:spPr>
          <a:xfrm>
            <a:off x="1358375" y="3861450"/>
            <a:ext cx="286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5725167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Post-hoc test</a:t>
            </a:r>
            <a:endParaRPr/>
          </a:p>
        </p:txBody>
      </p:sp>
      <p:sp>
        <p:nvSpPr>
          <p:cNvPr id="722" name="Google Shape;722;p9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201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 post hoc is conducted after the null hypothesis of ANOVA is rejected to determine the </a:t>
            </a:r>
            <a:r>
              <a:rPr lang="en-GB">
                <a:solidFill>
                  <a:schemeClr val="dk1"/>
                </a:solidFill>
              </a:rPr>
              <a:t>different </a:t>
            </a:r>
            <a:r>
              <a:rPr lang="en-GB"/>
              <a:t>treatments(s)  </a:t>
            </a:r>
            <a:endParaRPr/>
          </a:p>
          <a:p>
            <a:pPr marL="457200" lvl="0" indent="-330200" algn="l" rtl="0"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There are various post hoc tests available such as: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Tukey’s HSD test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Scheffe test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Duncan's Multiple Range test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Fisher's’ LSD test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Bonferroni test </a:t>
            </a:r>
            <a:endParaRPr/>
          </a:p>
          <a:p>
            <a:pPr marL="457200" lvl="0" indent="-330200" algn="l" rtl="0"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We will study the Tukey’s HSD test in detail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77096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3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Post-hoc test</a:t>
            </a:r>
            <a:endParaRPr/>
          </a:p>
        </p:txBody>
      </p:sp>
      <p:sp>
        <p:nvSpPr>
          <p:cNvPr id="728" name="Google Shape;728;p9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20100" cy="12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Consider our example where Ryan wants to find out the which machines had different result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Each pair of machines is tested for the statistical difference</a:t>
            </a:r>
            <a:endParaRPr b="1"/>
          </a:p>
        </p:txBody>
      </p:sp>
      <p:sp>
        <p:nvSpPr>
          <p:cNvPr id="729" name="Google Shape;729;p93"/>
          <p:cNvSpPr txBox="1"/>
          <p:nvPr/>
        </p:nvSpPr>
        <p:spPr>
          <a:xfrm>
            <a:off x="198125" y="3649150"/>
            <a:ext cx="1147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Machine A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0" name="Google Shape;730;p93"/>
          <p:cNvSpPr txBox="1"/>
          <p:nvPr/>
        </p:nvSpPr>
        <p:spPr>
          <a:xfrm>
            <a:off x="1712775" y="2984200"/>
            <a:ext cx="1147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Machine B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1" name="Google Shape;731;p93"/>
          <p:cNvSpPr txBox="1"/>
          <p:nvPr/>
        </p:nvSpPr>
        <p:spPr>
          <a:xfrm>
            <a:off x="1712775" y="3649150"/>
            <a:ext cx="1147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Machine C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2" name="Google Shape;732;p93"/>
          <p:cNvSpPr txBox="1"/>
          <p:nvPr/>
        </p:nvSpPr>
        <p:spPr>
          <a:xfrm>
            <a:off x="1712775" y="4314100"/>
            <a:ext cx="1147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Machine 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33" name="Google Shape;733;p93"/>
          <p:cNvCxnSpPr>
            <a:stCxn id="729" idx="3"/>
            <a:endCxn id="730" idx="1"/>
          </p:cNvCxnSpPr>
          <p:nvPr/>
        </p:nvCxnSpPr>
        <p:spPr>
          <a:xfrm rot="10800000" flipH="1">
            <a:off x="1345625" y="3153550"/>
            <a:ext cx="367200" cy="6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4" name="Google Shape;734;p93"/>
          <p:cNvCxnSpPr>
            <a:stCxn id="729" idx="3"/>
            <a:endCxn id="731" idx="1"/>
          </p:cNvCxnSpPr>
          <p:nvPr/>
        </p:nvCxnSpPr>
        <p:spPr>
          <a:xfrm>
            <a:off x="1345625" y="3818350"/>
            <a:ext cx="36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5" name="Google Shape;735;p93"/>
          <p:cNvCxnSpPr>
            <a:stCxn id="729" idx="3"/>
            <a:endCxn id="732" idx="1"/>
          </p:cNvCxnSpPr>
          <p:nvPr/>
        </p:nvCxnSpPr>
        <p:spPr>
          <a:xfrm>
            <a:off x="1345625" y="3818350"/>
            <a:ext cx="3672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6" name="Google Shape;736;p93"/>
          <p:cNvSpPr txBox="1"/>
          <p:nvPr/>
        </p:nvSpPr>
        <p:spPr>
          <a:xfrm>
            <a:off x="3405663" y="3649150"/>
            <a:ext cx="1147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Machine B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7" name="Google Shape;737;p93"/>
          <p:cNvSpPr txBox="1"/>
          <p:nvPr/>
        </p:nvSpPr>
        <p:spPr>
          <a:xfrm>
            <a:off x="4920313" y="2984200"/>
            <a:ext cx="1147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Machine C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8" name="Google Shape;738;p93"/>
          <p:cNvSpPr txBox="1"/>
          <p:nvPr/>
        </p:nvSpPr>
        <p:spPr>
          <a:xfrm>
            <a:off x="4920313" y="4314100"/>
            <a:ext cx="1147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Machine 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39" name="Google Shape;739;p93"/>
          <p:cNvCxnSpPr>
            <a:stCxn id="736" idx="3"/>
            <a:endCxn id="737" idx="1"/>
          </p:cNvCxnSpPr>
          <p:nvPr/>
        </p:nvCxnSpPr>
        <p:spPr>
          <a:xfrm rot="10800000" flipH="1">
            <a:off x="4553163" y="3153550"/>
            <a:ext cx="367200" cy="6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0" name="Google Shape;740;p93"/>
          <p:cNvCxnSpPr>
            <a:stCxn id="736" idx="3"/>
            <a:endCxn id="738" idx="1"/>
          </p:cNvCxnSpPr>
          <p:nvPr/>
        </p:nvCxnSpPr>
        <p:spPr>
          <a:xfrm>
            <a:off x="4553163" y="3818350"/>
            <a:ext cx="3672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1" name="Google Shape;741;p93"/>
          <p:cNvSpPr txBox="1"/>
          <p:nvPr/>
        </p:nvSpPr>
        <p:spPr>
          <a:xfrm>
            <a:off x="6377425" y="3578625"/>
            <a:ext cx="1147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Machine C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2" name="Google Shape;742;p93"/>
          <p:cNvSpPr txBox="1"/>
          <p:nvPr/>
        </p:nvSpPr>
        <p:spPr>
          <a:xfrm>
            <a:off x="7892125" y="3578625"/>
            <a:ext cx="1147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Machine 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43" name="Google Shape;743;p93"/>
          <p:cNvCxnSpPr>
            <a:stCxn id="741" idx="3"/>
            <a:endCxn id="742" idx="1"/>
          </p:cNvCxnSpPr>
          <p:nvPr/>
        </p:nvCxnSpPr>
        <p:spPr>
          <a:xfrm>
            <a:off x="7524925" y="3747825"/>
            <a:ext cx="36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4" name="Google Shape;744;p93"/>
          <p:cNvCxnSpPr/>
          <p:nvPr/>
        </p:nvCxnSpPr>
        <p:spPr>
          <a:xfrm>
            <a:off x="3219850" y="2939150"/>
            <a:ext cx="0" cy="17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93"/>
          <p:cNvCxnSpPr/>
          <p:nvPr/>
        </p:nvCxnSpPr>
        <p:spPr>
          <a:xfrm>
            <a:off x="6253625" y="2939150"/>
            <a:ext cx="0" cy="17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450455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Post-hoc test</a:t>
            </a:r>
            <a:endParaRPr/>
          </a:p>
        </p:txBody>
      </p:sp>
      <p:sp>
        <p:nvSpPr>
          <p:cNvPr id="751" name="Google Shape;751;p9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63840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Thus the test hypothesis are</a:t>
            </a:r>
            <a:endParaRPr/>
          </a:p>
          <a:p>
            <a:pPr marL="457200" lvl="0" indent="457200" algn="l" rtl="0">
              <a:lnSpc>
                <a:spcPct val="2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400"/>
              <a:t>H</a:t>
            </a:r>
            <a:r>
              <a:rPr lang="en-GB" sz="1400" baseline="-25000"/>
              <a:t>01</a:t>
            </a:r>
            <a:r>
              <a:rPr lang="en-GB" sz="1400"/>
              <a:t>: μ</a:t>
            </a:r>
            <a:r>
              <a:rPr lang="en-GB" sz="1400" baseline="-25000"/>
              <a:t>machine_A</a:t>
            </a:r>
            <a:r>
              <a:rPr lang="en-GB" sz="1400"/>
              <a:t> = μ</a:t>
            </a:r>
            <a:r>
              <a:rPr lang="en-GB" sz="1400" baseline="-25000">
                <a:solidFill>
                  <a:schemeClr val="dk1"/>
                </a:solidFill>
              </a:rPr>
              <a:t>machine_B</a:t>
            </a:r>
            <a:r>
              <a:rPr lang="en-GB" sz="1400"/>
              <a:t>	         Against 	H</a:t>
            </a:r>
            <a:r>
              <a:rPr lang="en-GB" sz="1400" baseline="-25000"/>
              <a:t>11</a:t>
            </a:r>
            <a:r>
              <a:rPr lang="en-GB" sz="1400"/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machine_A</a:t>
            </a:r>
            <a:r>
              <a:rPr lang="en-GB" sz="1400"/>
              <a:t> ≠ μ</a:t>
            </a:r>
            <a:r>
              <a:rPr lang="en-GB" sz="1400" baseline="-25000">
                <a:solidFill>
                  <a:schemeClr val="dk1"/>
                </a:solidFill>
              </a:rPr>
              <a:t>machine_B</a:t>
            </a:r>
            <a:endParaRPr sz="1400"/>
          </a:p>
          <a:p>
            <a:pPr marL="4572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H</a:t>
            </a:r>
            <a:r>
              <a:rPr lang="en-GB" sz="1400" baseline="-25000"/>
              <a:t>02</a:t>
            </a:r>
            <a:r>
              <a:rPr lang="en-GB" sz="1400"/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machine_A</a:t>
            </a:r>
            <a:r>
              <a:rPr lang="en-GB" sz="1400"/>
              <a:t> = μ</a:t>
            </a:r>
            <a:r>
              <a:rPr lang="en-GB" sz="1400" baseline="-25000">
                <a:solidFill>
                  <a:schemeClr val="dk1"/>
                </a:solidFill>
              </a:rPr>
              <a:t>machine_C	</a:t>
            </a:r>
            <a:r>
              <a:rPr lang="en-GB" sz="1400"/>
              <a:t>	Against 	H</a:t>
            </a:r>
            <a:r>
              <a:rPr lang="en-GB" sz="1400" baseline="-25000"/>
              <a:t>12</a:t>
            </a:r>
            <a:r>
              <a:rPr lang="en-GB" sz="1400"/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machine_A</a:t>
            </a:r>
            <a:r>
              <a:rPr lang="en-GB" sz="1400"/>
              <a:t> ≠ μ</a:t>
            </a:r>
            <a:r>
              <a:rPr lang="en-GB" sz="1400" baseline="-25000">
                <a:solidFill>
                  <a:schemeClr val="dk1"/>
                </a:solidFill>
              </a:rPr>
              <a:t>machine_C</a:t>
            </a:r>
            <a:endParaRPr sz="1400"/>
          </a:p>
          <a:p>
            <a:pPr marL="4572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H</a:t>
            </a:r>
            <a:r>
              <a:rPr lang="en-GB" sz="1400" baseline="-25000"/>
              <a:t>03</a:t>
            </a:r>
            <a:r>
              <a:rPr lang="en-GB" sz="1400"/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machine_A</a:t>
            </a:r>
            <a:r>
              <a:rPr lang="en-GB" sz="1400"/>
              <a:t>= μ</a:t>
            </a:r>
            <a:r>
              <a:rPr lang="en-GB" sz="1400" baseline="-25000">
                <a:solidFill>
                  <a:schemeClr val="dk1"/>
                </a:solidFill>
              </a:rPr>
              <a:t>machine_D	</a:t>
            </a:r>
            <a:r>
              <a:rPr lang="en-GB" sz="1400"/>
              <a:t> 	Against 	H</a:t>
            </a:r>
            <a:r>
              <a:rPr lang="en-GB" sz="1400" baseline="-25000"/>
              <a:t>13</a:t>
            </a:r>
            <a:r>
              <a:rPr lang="en-GB" sz="1400"/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machine_A</a:t>
            </a:r>
            <a:r>
              <a:rPr lang="en-GB" sz="1400"/>
              <a:t> ≠ μ</a:t>
            </a:r>
            <a:r>
              <a:rPr lang="en-GB" sz="1400" baseline="-25000">
                <a:solidFill>
                  <a:schemeClr val="dk1"/>
                </a:solidFill>
              </a:rPr>
              <a:t>machine_D</a:t>
            </a:r>
            <a:endParaRPr sz="1400" baseline="-250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H</a:t>
            </a:r>
            <a:r>
              <a:rPr lang="en-GB" sz="1400" baseline="-25000">
                <a:solidFill>
                  <a:schemeClr val="dk1"/>
                </a:solidFill>
              </a:rPr>
              <a:t>04</a:t>
            </a:r>
            <a:r>
              <a:rPr lang="en-GB" sz="1400">
                <a:solidFill>
                  <a:schemeClr val="dk1"/>
                </a:solidFill>
              </a:rPr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machine_B</a:t>
            </a:r>
            <a:r>
              <a:rPr lang="en-GB" sz="1400">
                <a:solidFill>
                  <a:schemeClr val="dk1"/>
                </a:solidFill>
              </a:rPr>
              <a:t> = μ</a:t>
            </a:r>
            <a:r>
              <a:rPr lang="en-GB" sz="1400" baseline="-25000">
                <a:solidFill>
                  <a:schemeClr val="dk1"/>
                </a:solidFill>
              </a:rPr>
              <a:t>machine_C</a:t>
            </a:r>
            <a:r>
              <a:rPr lang="en-GB" sz="1400">
                <a:solidFill>
                  <a:schemeClr val="dk1"/>
                </a:solidFill>
              </a:rPr>
              <a:t>         Against 	H</a:t>
            </a:r>
            <a:r>
              <a:rPr lang="en-GB" sz="1400" baseline="-25000">
                <a:solidFill>
                  <a:schemeClr val="dk1"/>
                </a:solidFill>
              </a:rPr>
              <a:t>14</a:t>
            </a:r>
            <a:r>
              <a:rPr lang="en-GB" sz="1400">
                <a:solidFill>
                  <a:schemeClr val="dk1"/>
                </a:solidFill>
              </a:rPr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machine_A</a:t>
            </a:r>
            <a:r>
              <a:rPr lang="en-GB" sz="1400">
                <a:solidFill>
                  <a:schemeClr val="dk1"/>
                </a:solidFill>
              </a:rPr>
              <a:t> ≠ μ</a:t>
            </a:r>
            <a:r>
              <a:rPr lang="en-GB" sz="1400" baseline="-25000">
                <a:solidFill>
                  <a:schemeClr val="dk1"/>
                </a:solidFill>
              </a:rPr>
              <a:t>machine_C</a:t>
            </a:r>
            <a:endParaRPr sz="14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H</a:t>
            </a:r>
            <a:r>
              <a:rPr lang="en-GB" sz="1400" baseline="-25000">
                <a:solidFill>
                  <a:schemeClr val="dk1"/>
                </a:solidFill>
              </a:rPr>
              <a:t>05</a:t>
            </a:r>
            <a:r>
              <a:rPr lang="en-GB" sz="1400">
                <a:solidFill>
                  <a:schemeClr val="dk1"/>
                </a:solidFill>
              </a:rPr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machine_B</a:t>
            </a:r>
            <a:r>
              <a:rPr lang="en-GB" sz="1400">
                <a:solidFill>
                  <a:schemeClr val="dk1"/>
                </a:solidFill>
              </a:rPr>
              <a:t> = μ</a:t>
            </a:r>
            <a:r>
              <a:rPr lang="en-GB" sz="1400" baseline="-25000">
                <a:solidFill>
                  <a:schemeClr val="dk1"/>
                </a:solidFill>
              </a:rPr>
              <a:t>machine_D	</a:t>
            </a:r>
            <a:r>
              <a:rPr lang="en-GB" sz="1400">
                <a:solidFill>
                  <a:schemeClr val="dk1"/>
                </a:solidFill>
              </a:rPr>
              <a:t>	Against 	H</a:t>
            </a:r>
            <a:r>
              <a:rPr lang="en-GB" sz="1400" baseline="-25000">
                <a:solidFill>
                  <a:schemeClr val="dk1"/>
                </a:solidFill>
              </a:rPr>
              <a:t>15</a:t>
            </a:r>
            <a:r>
              <a:rPr lang="en-GB" sz="1400">
                <a:solidFill>
                  <a:schemeClr val="dk1"/>
                </a:solidFill>
              </a:rPr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machine_A</a:t>
            </a:r>
            <a:r>
              <a:rPr lang="en-GB" sz="1400">
                <a:solidFill>
                  <a:schemeClr val="dk1"/>
                </a:solidFill>
              </a:rPr>
              <a:t> ≠ μ</a:t>
            </a:r>
            <a:r>
              <a:rPr lang="en-GB" sz="1400" baseline="-25000">
                <a:solidFill>
                  <a:schemeClr val="dk1"/>
                </a:solidFill>
              </a:rPr>
              <a:t>machine_D</a:t>
            </a:r>
            <a:endParaRPr sz="14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H</a:t>
            </a:r>
            <a:r>
              <a:rPr lang="en-GB" sz="1400" baseline="-25000">
                <a:solidFill>
                  <a:schemeClr val="dk1"/>
                </a:solidFill>
              </a:rPr>
              <a:t>06</a:t>
            </a:r>
            <a:r>
              <a:rPr lang="en-GB" sz="1400">
                <a:solidFill>
                  <a:schemeClr val="dk1"/>
                </a:solidFill>
              </a:rPr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machine_C</a:t>
            </a:r>
            <a:r>
              <a:rPr lang="en-GB" sz="1400">
                <a:solidFill>
                  <a:schemeClr val="dk1"/>
                </a:solidFill>
              </a:rPr>
              <a:t>= μ</a:t>
            </a:r>
            <a:r>
              <a:rPr lang="en-GB" sz="1400" baseline="-25000">
                <a:solidFill>
                  <a:schemeClr val="dk1"/>
                </a:solidFill>
              </a:rPr>
              <a:t>machine_D	</a:t>
            </a:r>
            <a:r>
              <a:rPr lang="en-GB" sz="1400">
                <a:solidFill>
                  <a:schemeClr val="dk1"/>
                </a:solidFill>
              </a:rPr>
              <a:t> 	Against 	H</a:t>
            </a:r>
            <a:r>
              <a:rPr lang="en-GB" sz="1400" baseline="-25000">
                <a:solidFill>
                  <a:schemeClr val="dk1"/>
                </a:solidFill>
              </a:rPr>
              <a:t>16</a:t>
            </a:r>
            <a:r>
              <a:rPr lang="en-GB" sz="1400">
                <a:solidFill>
                  <a:schemeClr val="dk1"/>
                </a:solidFill>
              </a:rPr>
              <a:t>: μ</a:t>
            </a:r>
            <a:r>
              <a:rPr lang="en-GB" sz="1400" baseline="-25000">
                <a:solidFill>
                  <a:schemeClr val="dk1"/>
                </a:solidFill>
              </a:rPr>
              <a:t>machine_A</a:t>
            </a:r>
            <a:r>
              <a:rPr lang="en-GB" sz="1400">
                <a:solidFill>
                  <a:schemeClr val="dk1"/>
                </a:solidFill>
              </a:rPr>
              <a:t> ≠ μ</a:t>
            </a:r>
            <a:r>
              <a:rPr lang="en-GB" sz="1400" baseline="-25000">
                <a:solidFill>
                  <a:schemeClr val="dk1"/>
                </a:solidFill>
              </a:rPr>
              <a:t>machine_D</a:t>
            </a:r>
            <a:r>
              <a:rPr lang="en-GB" sz="1400">
                <a:solidFill>
                  <a:schemeClr val="dk1"/>
                </a:solidFill>
              </a:rPr>
              <a:t> </a:t>
            </a:r>
            <a:endParaRPr sz="1400"/>
          </a:p>
          <a:p>
            <a:pPr marL="0" lvl="0" indent="0" algn="l" rtl="0">
              <a:spcBef>
                <a:spcPts val="30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2" name="Google Shape;752;p94"/>
          <p:cNvPicPr preferRelativeResize="0"/>
          <p:nvPr/>
        </p:nvPicPr>
        <p:blipFill rotWithShape="1">
          <a:blip r:embed="rId3">
            <a:alphaModFix/>
          </a:blip>
          <a:srcRect l="70310" b="33355"/>
          <a:stretch/>
        </p:blipFill>
        <p:spPr>
          <a:xfrm>
            <a:off x="7040050" y="4063975"/>
            <a:ext cx="1684025" cy="922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94"/>
          <p:cNvPicPr preferRelativeResize="0"/>
          <p:nvPr/>
        </p:nvPicPr>
        <p:blipFill rotWithShape="1">
          <a:blip r:embed="rId3">
            <a:alphaModFix/>
          </a:blip>
          <a:srcRect r="67899"/>
          <a:stretch/>
        </p:blipFill>
        <p:spPr>
          <a:xfrm>
            <a:off x="7040050" y="1758400"/>
            <a:ext cx="1684025" cy="12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94"/>
          <p:cNvPicPr preferRelativeResize="0"/>
          <p:nvPr/>
        </p:nvPicPr>
        <p:blipFill rotWithShape="1">
          <a:blip r:embed="rId3">
            <a:alphaModFix/>
          </a:blip>
          <a:srcRect l="36133" r="34176"/>
          <a:stretch/>
        </p:blipFill>
        <p:spPr>
          <a:xfrm>
            <a:off x="7100649" y="3038875"/>
            <a:ext cx="1557572" cy="128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4120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95" descr="T_\alpha = q_{\alpha,(t,f)} \sqrt{\frac{MSE}{n}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162" y="2413388"/>
            <a:ext cx="25400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95"/>
          <p:cNvSpPr txBox="1"/>
          <p:nvPr/>
        </p:nvSpPr>
        <p:spPr>
          <a:xfrm>
            <a:off x="5349888" y="1857600"/>
            <a:ext cx="15687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Obtained from the Tukey table</a:t>
            </a:r>
            <a:endParaRPr sz="12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1" name="Google Shape;761;p95"/>
          <p:cNvSpPr txBox="1"/>
          <p:nvPr/>
        </p:nvSpPr>
        <p:spPr>
          <a:xfrm>
            <a:off x="422025" y="3317400"/>
            <a:ext cx="5935200" cy="13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t: total treatments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f: error degrees of freedom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MSE: Mean error sum of squares (from ANOVA table) 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n: number of observations in a group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62" name="Google Shape;762;p95"/>
          <p:cNvCxnSpPr/>
          <p:nvPr/>
        </p:nvCxnSpPr>
        <p:spPr>
          <a:xfrm flipH="1">
            <a:off x="2928900" y="2039225"/>
            <a:ext cx="2421000" cy="480300"/>
          </a:xfrm>
          <a:prstGeom prst="bentConnector3">
            <a:avLst>
              <a:gd name="adj1" fmla="val 99995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3" name="Google Shape;763;p95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21282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test statistic is:</a:t>
            </a:r>
            <a:endParaRPr b="1"/>
          </a:p>
        </p:txBody>
      </p:sp>
      <p:sp>
        <p:nvSpPr>
          <p:cNvPr id="764" name="Google Shape;764;p9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Post-hoc test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60695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6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20100" cy="14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Consider the absolute difference between two treatments </a:t>
            </a:r>
            <a:r>
              <a:rPr lang="en-GB">
                <a:solidFill>
                  <a:schemeClr val="dk1"/>
                </a:solidFill>
              </a:rPr>
              <a:t>|x̄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 - x̄</a:t>
            </a:r>
            <a:r>
              <a:rPr lang="en-GB" baseline="-25000">
                <a:solidFill>
                  <a:schemeClr val="dk1"/>
                </a:solidFill>
              </a:rPr>
              <a:t>j</a:t>
            </a:r>
            <a:r>
              <a:rPr lang="en-GB">
                <a:solidFill>
                  <a:schemeClr val="dk1"/>
                </a:solidFill>
              </a:rPr>
              <a:t>|</a:t>
            </a:r>
            <a:r>
              <a:rPr lang="en-GB"/>
              <a:t> 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decision rule: </a:t>
            </a:r>
            <a:r>
              <a:rPr lang="en-GB">
                <a:solidFill>
                  <a:schemeClr val="dk1"/>
                </a:solidFill>
              </a:rPr>
              <a:t>Reject H</a:t>
            </a:r>
            <a:r>
              <a:rPr lang="en-GB" baseline="-25000">
                <a:solidFill>
                  <a:schemeClr val="dk1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, if the absolute difference ≥T</a:t>
            </a:r>
            <a:r>
              <a:rPr lang="en-GB" baseline="-25000">
                <a:solidFill>
                  <a:schemeClr val="dk1"/>
                </a:solidFill>
              </a:rPr>
              <a:t>α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The python code: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First create the DataFrame df_machine then use the following function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>
              <a:solidFill>
                <a:srgbClr val="25AAE2"/>
              </a:solidFill>
            </a:endParaRPr>
          </a:p>
        </p:txBody>
      </p:sp>
      <p:sp>
        <p:nvSpPr>
          <p:cNvPr id="770" name="Google Shape;770;p96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Post-hoc test</a:t>
            </a:r>
            <a:endParaRPr/>
          </a:p>
        </p:txBody>
      </p:sp>
      <p:pic>
        <p:nvPicPr>
          <p:cNvPr id="771" name="Google Shape;77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75" y="3169075"/>
            <a:ext cx="8839200" cy="724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43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4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65379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One sample test for proportion </a:t>
            </a:r>
            <a:endParaRPr/>
          </a:p>
        </p:txBody>
      </p:sp>
      <p:sp>
        <p:nvSpPr>
          <p:cNvPr id="645" name="Google Shape;645;p84"/>
          <p:cNvSpPr txBox="1"/>
          <p:nvPr/>
        </p:nvSpPr>
        <p:spPr>
          <a:xfrm>
            <a:off x="422025" y="1571700"/>
            <a:ext cx="8399700" cy="3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nir"/>
                <a:ea typeface="Avenir"/>
                <a:cs typeface="Avenir"/>
                <a:sym typeface="Avenir"/>
              </a:rPr>
              <a:t>Solution</a:t>
            </a:r>
            <a:r>
              <a:rPr lang="en-GB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sz="1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From a sample 361 business owners had gone into bankruptcy due to recession. </a:t>
            </a:r>
            <a:br>
              <a:rPr lang="en-GB" sz="1600"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i.e. n = 361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On taking a survey, it was found that 105 of them had not consulted any professional for managing their finance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before opening the business.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Let X: business which did not consult before</a:t>
            </a:r>
            <a:br>
              <a:rPr lang="en-GB" sz="1600"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x = 105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sample proportion (p) = x/n = 105/361 = 0.2909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1232433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201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The output is as follows:</a:t>
            </a:r>
            <a:endParaRPr/>
          </a:p>
        </p:txBody>
      </p:sp>
      <p:sp>
        <p:nvSpPr>
          <p:cNvPr id="777" name="Google Shape;777;p9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Post-hoc test</a:t>
            </a:r>
            <a:endParaRPr/>
          </a:p>
        </p:txBody>
      </p:sp>
      <p:sp>
        <p:nvSpPr>
          <p:cNvPr id="778" name="Google Shape;778;p97"/>
          <p:cNvSpPr txBox="1"/>
          <p:nvPr/>
        </p:nvSpPr>
        <p:spPr>
          <a:xfrm>
            <a:off x="422025" y="4146825"/>
            <a:ext cx="81447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can been seen that there is statistical difference between pairs of machines (A,B), (A,C), (B,D), and (C,D).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9" name="Google Shape;779;p97"/>
          <p:cNvSpPr txBox="1"/>
          <p:nvPr/>
        </p:nvSpPr>
        <p:spPr>
          <a:xfrm>
            <a:off x="6089000" y="2544825"/>
            <a:ext cx="29922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True: reject H</a:t>
            </a:r>
            <a:r>
              <a:rPr lang="en-GB" baseline="-250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endParaRPr baseline="-250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False: fail to reject H</a:t>
            </a:r>
            <a:r>
              <a:rPr lang="en-GB" baseline="-250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 (accept H</a:t>
            </a:r>
            <a:r>
              <a:rPr lang="en-GB" baseline="-250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-GB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80" name="Google Shape;78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2099700"/>
            <a:ext cx="5473050" cy="1921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78405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8"/>
          <p:cNvSpPr txBox="1">
            <a:spLocks noGrp="1"/>
          </p:cNvSpPr>
          <p:nvPr>
            <p:ph type="body" idx="2"/>
          </p:nvPr>
        </p:nvSpPr>
        <p:spPr>
          <a:xfrm>
            <a:off x="422025" y="1516200"/>
            <a:ext cx="8389800" cy="24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equal number of observations in each treatment, tukey HSD test can be used</a:t>
            </a:r>
            <a:endParaRPr/>
          </a:p>
          <a:p>
            <a:pPr marL="457200" lvl="0" indent="-342900" algn="l" rtl="0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However when the data is unequal it is not efficient</a:t>
            </a:r>
            <a:endParaRPr/>
          </a:p>
          <a:p>
            <a:pPr marL="457200" lvl="0" indent="-342900" algn="l" rtl="0">
              <a:spcBef>
                <a:spcPts val="3000"/>
              </a:spcBef>
              <a:spcAft>
                <a:spcPts val="3000"/>
              </a:spcAft>
              <a:buSzPts val="1800"/>
              <a:buChar char="●"/>
            </a:pPr>
            <a:r>
              <a:rPr lang="en-GB"/>
              <a:t>In such a scenario, one may use the Scheffe test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42796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Kruskal Wallis H test </a:t>
            </a:r>
            <a:endParaRPr/>
          </a:p>
        </p:txBody>
      </p:sp>
      <p:sp>
        <p:nvSpPr>
          <p:cNvPr id="791" name="Google Shape;791;p99"/>
          <p:cNvSpPr txBox="1"/>
          <p:nvPr/>
        </p:nvSpPr>
        <p:spPr>
          <a:xfrm>
            <a:off x="1358375" y="3861450"/>
            <a:ext cx="286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6681444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Kruskal Wallis H test</a:t>
            </a:r>
            <a:endParaRPr/>
          </a:p>
        </p:txBody>
      </p:sp>
      <p:sp>
        <p:nvSpPr>
          <p:cNvPr id="797" name="Google Shape;797;p10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36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It is the non-parametric equivalent of ANOVA</a:t>
            </a:r>
            <a:endParaRPr/>
          </a:p>
          <a:p>
            <a:pPr marL="457200" lvl="0" indent="-330200" algn="l" rtl="0"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Used when two or more independent samples when population is non-normal</a:t>
            </a:r>
            <a:endParaRPr/>
          </a:p>
          <a:p>
            <a:pPr marL="457200" lvl="0" indent="-330200" algn="l" rtl="0"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test hypothesis remains the same as that of ANOVA</a:t>
            </a:r>
            <a:endParaRPr/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9426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3600" cy="3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Let n</a:t>
            </a:r>
            <a:r>
              <a:rPr lang="en-GB" baseline="-25000"/>
              <a:t>i</a:t>
            </a:r>
            <a:r>
              <a:rPr lang="en-GB"/>
              <a:t> (i = 1, 2, … ,t) denote the number of observations a treatment </a:t>
            </a:r>
            <a:endParaRPr/>
          </a:p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Combine all t samples so that there are n = n</a:t>
            </a:r>
            <a:r>
              <a:rPr lang="en-GB" baseline="-25000"/>
              <a:t>1</a:t>
            </a:r>
            <a:r>
              <a:rPr lang="en-GB"/>
              <a:t>+ n</a:t>
            </a:r>
            <a:r>
              <a:rPr lang="en-GB" baseline="-25000"/>
              <a:t>2</a:t>
            </a:r>
            <a:r>
              <a:rPr lang="en-GB"/>
              <a:t>+...+ n</a:t>
            </a:r>
            <a:r>
              <a:rPr lang="en-GB" baseline="-25000"/>
              <a:t>t</a:t>
            </a:r>
            <a:r>
              <a:rPr lang="en-GB"/>
              <a:t> units in the sample </a:t>
            </a:r>
            <a:endParaRPr/>
          </a:p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Arrange it in ascending order and rank them (rank 1 is given to the smallest observation, solve for ties)    </a:t>
            </a:r>
            <a:endParaRPr/>
          </a:p>
          <a:p>
            <a:pPr marL="457200" lvl="0" indent="-330200" algn="l" rtl="0">
              <a:spcBef>
                <a:spcPts val="1500"/>
              </a:spcBef>
              <a:spcAft>
                <a:spcPts val="1500"/>
              </a:spcAft>
              <a:buSzPts val="1600"/>
              <a:buChar char="●"/>
            </a:pPr>
            <a:r>
              <a:rPr lang="en-GB"/>
              <a:t>The test statistic is given by</a:t>
            </a:r>
            <a:endParaRPr/>
          </a:p>
        </p:txBody>
      </p:sp>
      <p:sp>
        <p:nvSpPr>
          <p:cNvPr id="803" name="Google Shape;803;p10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Kruskal Wallis H test - Procedure</a:t>
            </a:r>
            <a:endParaRPr/>
          </a:p>
        </p:txBody>
      </p:sp>
      <p:pic>
        <p:nvPicPr>
          <p:cNvPr id="804" name="Google Shape;804;p101" descr="H=\frac{12}{n(n+1)}\sum\frac{R_i^2}{n_i}-3(n+1)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266" y="4079100"/>
            <a:ext cx="389594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101"/>
          <p:cNvSpPr txBox="1"/>
          <p:nvPr/>
        </p:nvSpPr>
        <p:spPr>
          <a:xfrm>
            <a:off x="5978513" y="3491150"/>
            <a:ext cx="19545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sum of ranks of observations in the i</a:t>
            </a:r>
            <a:r>
              <a:rPr lang="en-GB" sz="1200" baseline="300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</a:t>
            </a:r>
            <a:r>
              <a:rPr lang="en-GB" sz="12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 sample</a:t>
            </a:r>
            <a:endParaRPr sz="12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06" name="Google Shape;806;p101"/>
          <p:cNvCxnSpPr>
            <a:stCxn id="805" idx="1"/>
          </p:cNvCxnSpPr>
          <p:nvPr/>
        </p:nvCxnSpPr>
        <p:spPr>
          <a:xfrm flipH="1">
            <a:off x="3535613" y="3816050"/>
            <a:ext cx="2442900" cy="208200"/>
          </a:xfrm>
          <a:prstGeom prst="bentConnector3">
            <a:avLst>
              <a:gd name="adj1" fmla="val 100001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081154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Kruskal Wallis H test</a:t>
            </a:r>
            <a:endParaRPr/>
          </a:p>
        </p:txBody>
      </p:sp>
      <p:sp>
        <p:nvSpPr>
          <p:cNvPr id="812" name="Google Shape;812;p10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03600" cy="15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Note that each n</a:t>
            </a:r>
            <a:r>
              <a:rPr lang="en-GB" baseline="-25000"/>
              <a:t>i</a:t>
            </a:r>
            <a:r>
              <a:rPr lang="en-GB"/>
              <a:t> &gt; 5</a:t>
            </a:r>
            <a:endParaRPr/>
          </a:p>
          <a:p>
            <a:pPr marL="457200" lvl="0" indent="-330200" algn="l" rtl="0"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Decision rule: Reject H</a:t>
            </a:r>
            <a:r>
              <a:rPr lang="en-GB" baseline="-25000"/>
              <a:t>0</a:t>
            </a:r>
            <a:r>
              <a:rPr lang="en-GB"/>
              <a:t> if H &gt; χ</a:t>
            </a:r>
            <a:r>
              <a:rPr lang="en-GB" baseline="30000"/>
              <a:t>2</a:t>
            </a:r>
            <a:r>
              <a:rPr lang="en-GB" baseline="-25000"/>
              <a:t>t-1,α</a:t>
            </a:r>
            <a:r>
              <a:rPr lang="en-GB"/>
              <a:t> </a:t>
            </a:r>
            <a:endParaRPr/>
          </a:p>
          <a:p>
            <a:pPr marL="4572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endParaRPr/>
          </a:p>
        </p:txBody>
      </p:sp>
      <p:pic>
        <p:nvPicPr>
          <p:cNvPr id="813" name="Google Shape;813;p102"/>
          <p:cNvPicPr preferRelativeResize="0"/>
          <p:nvPr/>
        </p:nvPicPr>
        <p:blipFill rotWithShape="1">
          <a:blip r:embed="rId3">
            <a:alphaModFix/>
          </a:blip>
          <a:srcRect l="13186"/>
          <a:stretch/>
        </p:blipFill>
        <p:spPr>
          <a:xfrm>
            <a:off x="4957725" y="2095325"/>
            <a:ext cx="2410699" cy="17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450" y="2802275"/>
            <a:ext cx="788825" cy="3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5400" y="3333925"/>
            <a:ext cx="578662" cy="347191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102"/>
          <p:cNvSpPr txBox="1"/>
          <p:nvPr/>
        </p:nvSpPr>
        <p:spPr>
          <a:xfrm>
            <a:off x="5807550" y="3707875"/>
            <a:ext cx="788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χ</a:t>
            </a:r>
            <a:r>
              <a:rPr lang="en-GB" sz="1600" baseline="30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t-1,α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6923909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5041200" cy="31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Question: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Ryan is a production manager at an industry manufacturing alloy seals. They have 3 machines - A, B and C. Ryan wants to study whether all the machines have equal efficiency. There no information about the tensile strength (in N/m</a:t>
            </a:r>
            <a:r>
              <a:rPr lang="en-GB" sz="1600" baseline="30000">
                <a:solidFill>
                  <a:schemeClr val="dk1"/>
                </a:solidFill>
              </a:rPr>
              <a:t>2</a:t>
            </a:r>
            <a:r>
              <a:rPr lang="en-GB" sz="1600">
                <a:solidFill>
                  <a:schemeClr val="dk1"/>
                </a:solidFill>
              </a:rPr>
              <a:t>) of the population. Can it be said that the machines are produce the sample tensile strength?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Test at 5% level of significance.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2" name="Google Shape;822;p103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Kruskal wallis H test</a:t>
            </a:r>
            <a:endParaRPr/>
          </a:p>
        </p:txBody>
      </p:sp>
      <p:graphicFrame>
        <p:nvGraphicFramePr>
          <p:cNvPr id="823" name="Google Shape;823;p103"/>
          <p:cNvGraphicFramePr/>
          <p:nvPr/>
        </p:nvGraphicFramePr>
        <p:xfrm>
          <a:off x="5524600" y="1648875"/>
          <a:ext cx="2728950" cy="23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72.5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33.2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24.5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84.8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23.4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34.6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76.6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35.7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34.7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33.7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34.5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4410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70600" cy="33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Ryan is a production manager at an industry manufacturing alloy seals. They have 4 machines - A, B, and C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Let µ</a:t>
            </a:r>
            <a:r>
              <a:rPr lang="en-GB" sz="1600" baseline="-25000">
                <a:solidFill>
                  <a:schemeClr val="dk1"/>
                </a:solidFill>
              </a:rPr>
              <a:t>1</a:t>
            </a:r>
            <a:r>
              <a:rPr lang="en-GB" sz="1600">
                <a:solidFill>
                  <a:schemeClr val="dk1"/>
                </a:solidFill>
              </a:rPr>
              <a:t> be the average tensile strength due to machine A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      µ</a:t>
            </a:r>
            <a:r>
              <a:rPr lang="en-GB" sz="1600" baseline="-25000">
                <a:solidFill>
                  <a:schemeClr val="dk1"/>
                </a:solidFill>
              </a:rPr>
              <a:t>2</a:t>
            </a:r>
            <a:r>
              <a:rPr lang="en-GB" sz="1600">
                <a:solidFill>
                  <a:schemeClr val="dk1"/>
                </a:solidFill>
              </a:rPr>
              <a:t> be the average tensile strength due to machine B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      µ</a:t>
            </a:r>
            <a:r>
              <a:rPr lang="en-GB" sz="1600" baseline="-25000">
                <a:solidFill>
                  <a:schemeClr val="dk1"/>
                </a:solidFill>
              </a:rPr>
              <a:t>3</a:t>
            </a:r>
            <a:r>
              <a:rPr lang="en-GB" sz="1600">
                <a:solidFill>
                  <a:schemeClr val="dk1"/>
                </a:solidFill>
              </a:rPr>
              <a:t> be the average tensile strength due to machine C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To test, </a:t>
            </a:r>
            <a:r>
              <a:rPr lang="en-GB" sz="1400">
                <a:solidFill>
                  <a:schemeClr val="dk1"/>
                </a:solidFill>
              </a:rPr>
              <a:t>H</a:t>
            </a:r>
            <a:r>
              <a:rPr lang="en-GB" sz="1400" baseline="-25000">
                <a:solidFill>
                  <a:schemeClr val="dk1"/>
                </a:solidFill>
              </a:rPr>
              <a:t>0</a:t>
            </a:r>
            <a:r>
              <a:rPr lang="en-GB" sz="1400">
                <a:solidFill>
                  <a:schemeClr val="dk1"/>
                </a:solidFill>
              </a:rPr>
              <a:t>: µ</a:t>
            </a:r>
            <a:r>
              <a:rPr lang="en-GB" sz="1400" baseline="-25000">
                <a:solidFill>
                  <a:schemeClr val="dk1"/>
                </a:solidFill>
              </a:rPr>
              <a:t>1</a:t>
            </a:r>
            <a:r>
              <a:rPr lang="en-GB" sz="1400">
                <a:solidFill>
                  <a:schemeClr val="dk1"/>
                </a:solidFill>
              </a:rPr>
              <a:t> = µ</a:t>
            </a:r>
            <a:r>
              <a:rPr lang="en-GB" sz="1400" baseline="-25000">
                <a:solidFill>
                  <a:schemeClr val="dk1"/>
                </a:solidFill>
              </a:rPr>
              <a:t>2</a:t>
            </a:r>
            <a:r>
              <a:rPr lang="en-GB" sz="1400">
                <a:solidFill>
                  <a:schemeClr val="dk1"/>
                </a:solidFill>
              </a:rPr>
              <a:t> = µ</a:t>
            </a:r>
            <a:r>
              <a:rPr lang="en-GB" sz="1400" baseline="-25000">
                <a:solidFill>
                  <a:schemeClr val="dk1"/>
                </a:solidFill>
              </a:rPr>
              <a:t>3</a:t>
            </a:r>
            <a:r>
              <a:rPr lang="en-GB" sz="1400">
                <a:solidFill>
                  <a:schemeClr val="dk1"/>
                </a:solidFill>
              </a:rPr>
              <a:t>	Against	H</a:t>
            </a:r>
            <a:r>
              <a:rPr lang="en-GB" sz="1400" baseline="-25000">
                <a:solidFill>
                  <a:schemeClr val="dk1"/>
                </a:solidFill>
              </a:rPr>
              <a:t>1</a:t>
            </a:r>
            <a:r>
              <a:rPr lang="en-GB" sz="1400">
                <a:solidFill>
                  <a:schemeClr val="dk1"/>
                </a:solidFill>
              </a:rPr>
              <a:t>: At least one µ</a:t>
            </a:r>
            <a:r>
              <a:rPr lang="en-GB" sz="1400" baseline="-25000">
                <a:solidFill>
                  <a:schemeClr val="dk1"/>
                </a:solidFill>
              </a:rPr>
              <a:t>i</a:t>
            </a:r>
            <a:r>
              <a:rPr lang="en-GB" sz="1400">
                <a:solidFill>
                  <a:schemeClr val="dk1"/>
                </a:solidFill>
              </a:rPr>
              <a:t> is different (i=1,2,3)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9" name="Google Shape;829;p104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Kruskal wallis H test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83064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5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3780300" cy="3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First combine the sample and rank it.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Here n</a:t>
            </a:r>
            <a:r>
              <a:rPr lang="en-GB" sz="1600" baseline="-25000">
                <a:solidFill>
                  <a:schemeClr val="dk1"/>
                </a:solidFill>
              </a:rPr>
              <a:t>1</a:t>
            </a:r>
            <a:r>
              <a:rPr lang="en-GB" sz="1600">
                <a:solidFill>
                  <a:schemeClr val="dk1"/>
                </a:solidFill>
              </a:rPr>
              <a:t> =  4,	n</a:t>
            </a:r>
            <a:r>
              <a:rPr lang="en-GB" sz="1600" baseline="-25000">
                <a:solidFill>
                  <a:schemeClr val="dk1"/>
                </a:solidFill>
              </a:rPr>
              <a:t>2</a:t>
            </a:r>
            <a:r>
              <a:rPr lang="en-GB" sz="1600">
                <a:solidFill>
                  <a:schemeClr val="dk1"/>
                </a:solidFill>
              </a:rPr>
              <a:t> = 5,	n</a:t>
            </a:r>
            <a:r>
              <a:rPr lang="en-GB" sz="1600" baseline="-25000">
                <a:solidFill>
                  <a:schemeClr val="dk1"/>
                </a:solidFill>
              </a:rPr>
              <a:t>3</a:t>
            </a:r>
            <a:r>
              <a:rPr lang="en-GB" sz="1600">
                <a:solidFill>
                  <a:schemeClr val="dk1"/>
                </a:solidFill>
              </a:rPr>
              <a:t> = 2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Thus n = 4+5+2 =11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R</a:t>
            </a:r>
            <a:r>
              <a:rPr lang="en-GB" sz="1600" baseline="-25000">
                <a:solidFill>
                  <a:schemeClr val="dk1"/>
                </a:solidFill>
              </a:rPr>
              <a:t>1</a:t>
            </a:r>
            <a:r>
              <a:rPr lang="en-GB" sz="1600">
                <a:solidFill>
                  <a:schemeClr val="dk1"/>
                </a:solidFill>
              </a:rPr>
              <a:t> = 7+9+10+11 = 37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R</a:t>
            </a:r>
            <a:r>
              <a:rPr lang="en-GB" sz="1600" baseline="-25000">
                <a:solidFill>
                  <a:schemeClr val="dk1"/>
                </a:solidFill>
              </a:rPr>
              <a:t>2</a:t>
            </a:r>
            <a:r>
              <a:rPr lang="en-GB" sz="1600">
                <a:solidFill>
                  <a:schemeClr val="dk1"/>
                </a:solidFill>
              </a:rPr>
              <a:t> = 1+3+4+5+8 = 21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R</a:t>
            </a:r>
            <a:r>
              <a:rPr lang="en-GB" sz="1600" baseline="-25000">
                <a:solidFill>
                  <a:schemeClr val="dk1"/>
                </a:solidFill>
              </a:rPr>
              <a:t>3</a:t>
            </a:r>
            <a:r>
              <a:rPr lang="en-GB" sz="1600">
                <a:solidFill>
                  <a:schemeClr val="dk1"/>
                </a:solidFill>
              </a:rPr>
              <a:t> = 2+6 = 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5" name="Google Shape;835;p105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Kruskal wallis H test</a:t>
            </a:r>
            <a:endParaRPr/>
          </a:p>
        </p:txBody>
      </p:sp>
      <p:graphicFrame>
        <p:nvGraphicFramePr>
          <p:cNvPr id="836" name="Google Shape;836;p105"/>
          <p:cNvGraphicFramePr/>
          <p:nvPr/>
        </p:nvGraphicFramePr>
        <p:xfrm>
          <a:off x="4566475" y="1286638"/>
          <a:ext cx="3936725" cy="34764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0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Sample treatment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Observation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Rank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23.4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24.5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33.2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33.7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34.5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34.6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34.7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B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35.7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72.5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9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76.6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84.8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11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377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6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3780300" cy="9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 test statistic is 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2" name="Google Shape;842;p106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Kruskal wallis H test</a:t>
            </a:r>
            <a:endParaRPr/>
          </a:p>
        </p:txBody>
      </p:sp>
      <p:pic>
        <p:nvPicPr>
          <p:cNvPr id="843" name="Google Shape;843;p106" descr="H=\frac{12}{n(n+1)}\sum\frac{R_i^2}{n_i}-3(n+1)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445" y="2003925"/>
            <a:ext cx="3284812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106" descr="=\frac{12}{11(11+1)}[\frac{R_1^2}{n_1}+\frac{R_2^2}{n_2}+\frac{R_3^2}{n_3}]-3(11+1)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550" y="2776175"/>
            <a:ext cx="4315850" cy="5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106" descr="=\frac{12}{11(11+1)}[\frac{37^2}{4}+\frac{21^2}{5}+\frac{8^2}{2}]-3(11+1)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5586" y="3639353"/>
            <a:ext cx="480088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106" descr="=6.04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5571" y="4503750"/>
            <a:ext cx="846666" cy="22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0847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6152</Words>
  <Application>Microsoft Office PowerPoint</Application>
  <PresentationFormat>On-screen Show (16:9)</PresentationFormat>
  <Paragraphs>1332</Paragraphs>
  <Slides>140</Slides>
  <Notes>140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4" baseType="lpstr">
      <vt:lpstr>Arial</vt:lpstr>
      <vt:lpstr>Avenir</vt:lpstr>
      <vt:lpstr>Calibri</vt:lpstr>
      <vt:lpstr>Simple Light</vt:lpstr>
      <vt:lpstr>Introduction to Statistics</vt:lpstr>
      <vt:lpstr>Agenda</vt:lpstr>
      <vt:lpstr>Test for Population Proportion</vt:lpstr>
      <vt:lpstr>Test for proportion</vt:lpstr>
      <vt:lpstr>One sample test - hypothesis</vt:lpstr>
      <vt:lpstr>Test for proportions</vt:lpstr>
      <vt:lpstr>One sample test for proportion - decision rule</vt:lpstr>
      <vt:lpstr>PowerPoint Presentation</vt:lpstr>
      <vt:lpstr>PowerPoint Presentation</vt:lpstr>
      <vt:lpstr>PowerPoint Presentation</vt:lpstr>
      <vt:lpstr>PowerPoint Presentation</vt:lpstr>
      <vt:lpstr>Two sample tests for population proportion</vt:lpstr>
      <vt:lpstr>Two sample test - hypothesis</vt:lpstr>
      <vt:lpstr>Test for proportions</vt:lpstr>
      <vt:lpstr>Two sample test for proportion - decision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Parametric tests</vt:lpstr>
      <vt:lpstr>Non-parametric Tests</vt:lpstr>
      <vt:lpstr>Non-parametric tests</vt:lpstr>
      <vt:lpstr>Characteristics of non-parametric tests</vt:lpstr>
      <vt:lpstr>Ordered sample</vt:lpstr>
      <vt:lpstr>Non-parametric Tests-One Sample</vt:lpstr>
      <vt:lpstr>One sample test  </vt:lpstr>
      <vt:lpstr>Wilcoxon signed rank test</vt:lpstr>
      <vt:lpstr>Wilcoxon signed rank test</vt:lpstr>
      <vt:lpstr>Wilcoxon signed rank test</vt:lpstr>
      <vt:lpstr>Wilcoxon signed rank test</vt:lpstr>
      <vt:lpstr>Wilcoxon signed rank test</vt:lpstr>
      <vt:lpstr>PowerPoint Presentation</vt:lpstr>
      <vt:lpstr>PowerPoint Presentation</vt:lpstr>
      <vt:lpstr>Wilcoxon signed rank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Non-parametric Tests - Two Sample</vt:lpstr>
      <vt:lpstr>Non-parametric tests - two samples</vt:lpstr>
      <vt:lpstr>Wilcoxon signed rank test</vt:lpstr>
      <vt:lpstr>Wilcoxon signed rank test</vt:lpstr>
      <vt:lpstr>Wilcoxon signed rank test</vt:lpstr>
      <vt:lpstr>Wilcoxon signed rank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Wilcoxon rank sum test </vt:lpstr>
      <vt:lpstr>Wilcoxon rank sum test </vt:lpstr>
      <vt:lpstr>Wilcoxon rank sum test</vt:lpstr>
      <vt:lpstr>Wilcoxon rank sum test </vt:lpstr>
      <vt:lpstr>Wilcoxon rank sum test </vt:lpstr>
      <vt:lpstr>Wilcoxon rank sum test </vt:lpstr>
      <vt:lpstr>Wilcoxon rank sum test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Mann-whitney U test</vt:lpstr>
      <vt:lpstr>Mann-whitney U test</vt:lpstr>
      <vt:lpstr>Mann-whitney U test</vt:lpstr>
      <vt:lpstr>Mann-whitney U test</vt:lpstr>
      <vt:lpstr>Mann-whitney U test</vt:lpstr>
      <vt:lpstr>PowerPoint Presentation</vt:lpstr>
      <vt:lpstr>Mann-whitney U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Mann-whitney U test</vt:lpstr>
      <vt:lpstr>Mann-whitney U test - one tailed table</vt:lpstr>
      <vt:lpstr>Mann-whitney U test - two tailed table</vt:lpstr>
      <vt:lpstr>PowerPoint Presentation</vt:lpstr>
      <vt:lpstr>PowerPoint Presentation</vt:lpstr>
      <vt:lpstr>PowerPoint Presentation</vt:lpstr>
      <vt:lpstr>PowerPoint Presentation</vt:lpstr>
      <vt:lpstr>Post-Hoc Tests</vt:lpstr>
      <vt:lpstr>Post-hoc test</vt:lpstr>
      <vt:lpstr>Post-hoc test</vt:lpstr>
      <vt:lpstr>Post-hoc test</vt:lpstr>
      <vt:lpstr>Post-hoc test</vt:lpstr>
      <vt:lpstr>Post-hoc test</vt:lpstr>
      <vt:lpstr>Post-hoc test</vt:lpstr>
      <vt:lpstr>PowerPoint Presentation</vt:lpstr>
      <vt:lpstr>Kruskal Wallis H test </vt:lpstr>
      <vt:lpstr>Kruskal Wallis H test</vt:lpstr>
      <vt:lpstr>Kruskal Wallis H test - Procedure</vt:lpstr>
      <vt:lpstr>Kruskal Wallis H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Non-parametric post hoc test</vt:lpstr>
      <vt:lpstr>Non-parametric post hoc test</vt:lpstr>
      <vt:lpstr>Non-parametric post hoc test</vt:lpstr>
      <vt:lpstr>Non-parametric post hoc test</vt:lpstr>
      <vt:lpstr>Summary</vt:lpstr>
      <vt:lpstr>One - way ANOVA</vt:lpstr>
      <vt:lpstr>Two way ANOVA </vt:lpstr>
      <vt:lpstr>Two way ANOVA</vt:lpstr>
      <vt:lpstr>Two way ANOVA</vt:lpstr>
      <vt:lpstr>Blocking</vt:lpstr>
      <vt:lpstr>Two way ANOVA</vt:lpstr>
      <vt:lpstr>Two way ANOVA</vt:lpstr>
      <vt:lpstr>Two way ANOVA</vt:lpstr>
      <vt:lpstr>Two way ANOVA</vt:lpstr>
      <vt:lpstr>Two way ANOVA</vt:lpstr>
      <vt:lpstr>Two way ANOVA</vt:lpstr>
      <vt:lpstr>Total variation</vt:lpstr>
      <vt:lpstr>Treatment variation</vt:lpstr>
      <vt:lpstr>Block variation</vt:lpstr>
      <vt:lpstr>Error variation</vt:lpstr>
      <vt:lpstr>PowerPoint Presentation</vt:lpstr>
      <vt:lpstr>Two way ANOVA</vt:lpstr>
      <vt:lpstr>Two way ANOVA</vt:lpstr>
      <vt:lpstr>Two way ANOVA</vt:lpstr>
      <vt:lpstr>Two way ANOVA</vt:lpstr>
      <vt:lpstr>Two way ANOVA</vt:lpstr>
      <vt:lpstr>Two way ANOVA - procedure</vt:lpstr>
      <vt:lpstr>Two way ANOVA - procedure</vt:lpstr>
      <vt:lpstr>Two way ANOVA -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cp:lastModifiedBy>Vishnu Murali</cp:lastModifiedBy>
  <cp:revision>5</cp:revision>
  <dcterms:modified xsi:type="dcterms:W3CDTF">2021-01-08T06:55:41Z</dcterms:modified>
</cp:coreProperties>
</file>