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F711A9-7107-4A0B-BD4D-B3919E0E1649}">
  <a:tblStyle styleId="{E0F711A9-7107-4A0B-BD4D-B3919E0E16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63c526f2f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763c526f2f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g763c526f2f_1_2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753ae51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7e753ae51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g7e753ae513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63c526f2f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763c526f2f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422ae739_1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422ae739_1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3c526f2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3c526f2f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3c526f2f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3c526f2f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3c526f2f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3c526f2f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3c526f2f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3c526f2f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72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49148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18474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0263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Questio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8969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5200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977741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85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135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184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67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1" name="Google Shape;31;p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1466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" name="Google Shape;35;p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9547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172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3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196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Google Shape;9;p1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sz="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93879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25121" y="2323425"/>
            <a:ext cx="4288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5000" i="0" u="none" strike="noStrike" cap="none">
                <a:latin typeface="Avenir"/>
                <a:ea typeface="Avenir"/>
                <a:cs typeface="Avenir"/>
                <a:sym typeface="Avenir"/>
              </a:rPr>
              <a:t>Python </a:t>
            </a:r>
            <a:r>
              <a:rPr lang="en" sz="5000">
                <a:latin typeface="Avenir"/>
                <a:ea typeface="Avenir"/>
                <a:cs typeface="Avenir"/>
                <a:sym typeface="Avenir"/>
              </a:rPr>
              <a:t>Pandas</a:t>
            </a:r>
            <a:endParaRPr sz="5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775" y="1039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25121" y="2323425"/>
            <a:ext cx="4288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Introduction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57450" y="1698900"/>
            <a:ext cx="7090800" cy="20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Pandas is a simple yet powerful and expressive tool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an open source library in python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useful in data manipulation and analysis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7"/>
          <p:cNvGrpSpPr/>
          <p:nvPr/>
        </p:nvGrpSpPr>
        <p:grpSpPr>
          <a:xfrm>
            <a:off x="400525" y="1411725"/>
            <a:ext cx="8306150" cy="3039300"/>
            <a:chOff x="400525" y="1411725"/>
            <a:chExt cx="8306150" cy="3039300"/>
          </a:xfrm>
        </p:grpSpPr>
        <p:sp>
          <p:nvSpPr>
            <p:cNvPr id="83" name="Google Shape;83;p17"/>
            <p:cNvSpPr/>
            <p:nvPr/>
          </p:nvSpPr>
          <p:spPr>
            <a:xfrm>
              <a:off x="1144050" y="2269425"/>
              <a:ext cx="6861175" cy="1082000"/>
            </a:xfrm>
            <a:custGeom>
              <a:avLst/>
              <a:gdLst/>
              <a:ahLst/>
              <a:cxnLst/>
              <a:rect l="l" t="t" r="r" b="b"/>
              <a:pathLst>
                <a:path w="274447" h="43280" extrusionOk="0">
                  <a:moveTo>
                    <a:pt x="0" y="43280"/>
                  </a:moveTo>
                  <a:lnTo>
                    <a:pt x="0" y="0"/>
                  </a:lnTo>
                  <a:lnTo>
                    <a:pt x="274106" y="0"/>
                  </a:lnTo>
                  <a:lnTo>
                    <a:pt x="274447" y="38665"/>
                  </a:lnTo>
                </a:path>
              </a:pathLst>
            </a:custGeom>
            <a:noFill/>
            <a:ln w="19050" cap="flat" cmpd="sng">
              <a:solidFill>
                <a:srgbClr val="25AAE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4" name="Google Shape;84;p17"/>
            <p:cNvSpPr/>
            <p:nvPr/>
          </p:nvSpPr>
          <p:spPr>
            <a:xfrm>
              <a:off x="400525" y="3232275"/>
              <a:ext cx="1629600" cy="456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Natural Language Processing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7377075" y="3232125"/>
              <a:ext cx="1329600" cy="456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Big Data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86" name="Google Shape;86;p17"/>
            <p:cNvCxnSpPr/>
            <p:nvPr/>
          </p:nvCxnSpPr>
          <p:spPr>
            <a:xfrm>
              <a:off x="2551730" y="2276575"/>
              <a:ext cx="0" cy="1746000"/>
            </a:xfrm>
            <a:prstGeom prst="straightConnector1">
              <a:avLst/>
            </a:prstGeom>
            <a:noFill/>
            <a:ln w="19050" cap="flat" cmpd="sng">
              <a:solidFill>
                <a:srgbClr val="25AAE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17"/>
            <p:cNvSpPr/>
            <p:nvPr/>
          </p:nvSpPr>
          <p:spPr>
            <a:xfrm>
              <a:off x="1703130" y="3994125"/>
              <a:ext cx="1629600" cy="456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Recommendation Engine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88" name="Google Shape;88;p17"/>
            <p:cNvCxnSpPr/>
            <p:nvPr/>
          </p:nvCxnSpPr>
          <p:spPr>
            <a:xfrm>
              <a:off x="6761000" y="2283325"/>
              <a:ext cx="0" cy="1732500"/>
            </a:xfrm>
            <a:prstGeom prst="straightConnector1">
              <a:avLst/>
            </a:prstGeom>
            <a:noFill/>
            <a:ln w="19050" cap="flat" cmpd="sng">
              <a:solidFill>
                <a:srgbClr val="25AAE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" name="Google Shape;89;p17"/>
            <p:cNvSpPr/>
            <p:nvPr/>
          </p:nvSpPr>
          <p:spPr>
            <a:xfrm>
              <a:off x="6081675" y="3994125"/>
              <a:ext cx="1329600" cy="456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Data Science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90" name="Google Shape;90;p17"/>
            <p:cNvCxnSpPr/>
            <p:nvPr/>
          </p:nvCxnSpPr>
          <p:spPr>
            <a:xfrm flipH="1">
              <a:off x="3546075" y="2269425"/>
              <a:ext cx="8100" cy="962700"/>
            </a:xfrm>
            <a:prstGeom prst="straightConnector1">
              <a:avLst/>
            </a:prstGeom>
            <a:noFill/>
            <a:ln w="19050" cap="flat" cmpd="sng">
              <a:solidFill>
                <a:srgbClr val="25AAE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" name="Google Shape;91;p17"/>
            <p:cNvSpPr/>
            <p:nvPr/>
          </p:nvSpPr>
          <p:spPr>
            <a:xfrm>
              <a:off x="2881275" y="3232125"/>
              <a:ext cx="1329600" cy="456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Statistics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5014875" y="3232125"/>
              <a:ext cx="1329600" cy="456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Analytics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93" name="Google Shape;93;p17"/>
            <p:cNvCxnSpPr>
              <a:stCxn id="94" idx="2"/>
            </p:cNvCxnSpPr>
            <p:nvPr/>
          </p:nvCxnSpPr>
          <p:spPr>
            <a:xfrm>
              <a:off x="4516525" y="1411725"/>
              <a:ext cx="34500" cy="2604000"/>
            </a:xfrm>
            <a:prstGeom prst="straightConnector1">
              <a:avLst/>
            </a:prstGeom>
            <a:noFill/>
            <a:ln w="19050" cap="flat" cmpd="sng">
              <a:solidFill>
                <a:srgbClr val="25AAE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7"/>
            <p:cNvSpPr/>
            <p:nvPr/>
          </p:nvSpPr>
          <p:spPr>
            <a:xfrm>
              <a:off x="3871875" y="3994125"/>
              <a:ext cx="1329600" cy="456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25AA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Stock Prediction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96" name="Google Shape;96;p17"/>
            <p:cNvCxnSpPr/>
            <p:nvPr/>
          </p:nvCxnSpPr>
          <p:spPr>
            <a:xfrm>
              <a:off x="5676600" y="2269575"/>
              <a:ext cx="2700" cy="962700"/>
            </a:xfrm>
            <a:prstGeom prst="straightConnector1">
              <a:avLst/>
            </a:prstGeom>
            <a:noFill/>
            <a:ln w="19050" cap="flat" cmpd="sng">
              <a:solidFill>
                <a:srgbClr val="25AA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" name="Google Shape;97;p17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Applications of  pandas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408925" y="954825"/>
            <a:ext cx="2215200" cy="456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Avenir"/>
                <a:ea typeface="Avenir"/>
                <a:cs typeface="Avenir"/>
                <a:sym typeface="Avenir"/>
              </a:rPr>
              <a:t>Applications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Pandas vs. Numpy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707375" y="1385725"/>
          <a:ext cx="7599500" cy="2755480"/>
        </p:xfrm>
        <a:graphic>
          <a:graphicData uri="http://schemas.openxmlformats.org/drawingml/2006/table">
            <a:tbl>
              <a:tblPr>
                <a:noFill/>
                <a:tableStyleId>{E0F711A9-7107-4A0B-BD4D-B3919E0E1649}</a:tableStyleId>
              </a:tblPr>
              <a:tblGrid>
                <a:gridCol w="379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Pandas</a:t>
                      </a:r>
                      <a:endParaRPr sz="1800"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Numpy</a:t>
                      </a:r>
                      <a:endParaRPr sz="1800"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2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High level data structures.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It provides in-memory 2D table object called data frame.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Low level data structure. (np.array)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72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More streamlined handling of tabular data, and rich time series functionality.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Supports large multidimensional arrays and matrices.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2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 alignment, handling missing data, groupby, merge, and, join methods.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A wide range of mathematical array operations.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85250" y="1341450"/>
            <a:ext cx="81735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Open terminal program (for Mac user) or command line (for Windows) and install it using following command: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732600" y="2287379"/>
            <a:ext cx="2740500" cy="68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conda install pandas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717511" y="3737000"/>
            <a:ext cx="2793900" cy="68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pip install pandas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777650" y="3104200"/>
            <a:ext cx="6504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endParaRPr sz="18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50600" y="1399500"/>
            <a:ext cx="79503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Alternatively, you can install pandas in a jupyter notebook using below code: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705900" y="2054700"/>
            <a:ext cx="2793900" cy="65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!pip install pandas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50600" y="2999700"/>
            <a:ext cx="816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import pandas we import it with a shorter name: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752250" y="3654900"/>
            <a:ext cx="2747700" cy="65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Components of pandas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90900" y="1247100"/>
            <a:ext cx="7963800" cy="10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Series and dataframe are two primary components of pandas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Series is a one-dimensional labeled array; typically a column, and the DataFrame is a two-dimensional table made up of a group of Series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905550" y="3391800"/>
            <a:ext cx="1246200" cy="38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Avenir"/>
                <a:ea typeface="Avenir"/>
                <a:cs typeface="Avenir"/>
                <a:sym typeface="Avenir"/>
              </a:rPr>
              <a:t>Components of Pandas</a:t>
            </a:r>
            <a:endParaRPr sz="1200" b="1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9" name="Google Shape;129;p21"/>
          <p:cNvCxnSpPr>
            <a:endCxn id="130" idx="1"/>
          </p:cNvCxnSpPr>
          <p:nvPr/>
        </p:nvCxnSpPr>
        <p:spPr>
          <a:xfrm>
            <a:off x="3144250" y="3582300"/>
            <a:ext cx="894900" cy="68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21"/>
          <p:cNvCxnSpPr/>
          <p:nvPr/>
        </p:nvCxnSpPr>
        <p:spPr>
          <a:xfrm rot="10800000" flipH="1">
            <a:off x="3156101" y="2819700"/>
            <a:ext cx="871200" cy="7779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21"/>
          <p:cNvSpPr/>
          <p:nvPr/>
        </p:nvSpPr>
        <p:spPr>
          <a:xfrm>
            <a:off x="4039150" y="2629800"/>
            <a:ext cx="1246200" cy="38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venir"/>
                <a:ea typeface="Avenir"/>
                <a:cs typeface="Avenir"/>
                <a:sym typeface="Avenir"/>
              </a:rPr>
              <a:t>One Dimensional</a:t>
            </a:r>
            <a:endParaRPr sz="1200"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039150" y="4077600"/>
            <a:ext cx="1246200" cy="38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venir"/>
                <a:ea typeface="Avenir"/>
                <a:cs typeface="Avenir"/>
                <a:sym typeface="Avenir"/>
              </a:rPr>
              <a:t>Multi Dimensional</a:t>
            </a:r>
            <a:endParaRPr sz="1200" b="1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>
            <a:off x="5263850" y="2804275"/>
            <a:ext cx="728400" cy="0"/>
          </a:xfrm>
          <a:prstGeom prst="straightConnector1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1"/>
          <p:cNvSpPr/>
          <p:nvPr/>
        </p:nvSpPr>
        <p:spPr>
          <a:xfrm>
            <a:off x="5992250" y="2629800"/>
            <a:ext cx="1246200" cy="38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venir"/>
                <a:ea typeface="Avenir"/>
                <a:cs typeface="Avenir"/>
                <a:sym typeface="Avenir"/>
              </a:rPr>
              <a:t>Series</a:t>
            </a:r>
            <a:endParaRPr sz="1200" b="1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5285351" y="4291809"/>
            <a:ext cx="420900" cy="342000"/>
          </a:xfrm>
          <a:prstGeom prst="bentConnector3">
            <a:avLst>
              <a:gd name="adj1" fmla="val 51536"/>
            </a:avLst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21"/>
          <p:cNvCxnSpPr/>
          <p:nvPr/>
        </p:nvCxnSpPr>
        <p:spPr>
          <a:xfrm rot="10800000" flipH="1">
            <a:off x="5285351" y="3902409"/>
            <a:ext cx="431700" cy="3894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1"/>
          <p:cNvSpPr/>
          <p:nvPr/>
        </p:nvSpPr>
        <p:spPr>
          <a:xfrm>
            <a:off x="5687450" y="3696600"/>
            <a:ext cx="1246200" cy="38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venir"/>
                <a:ea typeface="Avenir"/>
                <a:cs typeface="Avenir"/>
                <a:sym typeface="Avenir"/>
              </a:rPr>
              <a:t>DataFrame</a:t>
            </a:r>
            <a:endParaRPr sz="1200"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5687450" y="4458600"/>
            <a:ext cx="1246200" cy="381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25A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venir"/>
                <a:ea typeface="Avenir"/>
                <a:cs typeface="Avenir"/>
                <a:sym typeface="Avenir"/>
              </a:rPr>
              <a:t>Panel Data</a:t>
            </a:r>
            <a:endParaRPr sz="1200" b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 Theme" id="{B49C2641-581E-46F0-ABC6-F30B7CF371C7}" vid="{48D78C5C-43CC-4DD5-B8A9-108BAE32A8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 Theme</Template>
  <TotalTime>9</TotalTime>
  <Words>233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</vt:lpstr>
      <vt:lpstr>Calibri</vt:lpstr>
      <vt:lpstr>Courier New</vt:lpstr>
      <vt:lpstr>Helvetica Neue</vt:lpstr>
      <vt:lpstr>Helvetica Neue Light</vt:lpstr>
      <vt:lpstr>GL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Gatade</dc:creator>
  <cp:lastModifiedBy>Vishnu Murali</cp:lastModifiedBy>
  <cp:revision>4</cp:revision>
  <dcterms:modified xsi:type="dcterms:W3CDTF">2020-12-10T08:57:26Z</dcterms:modified>
</cp:coreProperties>
</file>