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89"/>
  </p:notesMasterIdLst>
  <p:sldIdLst>
    <p:sldId id="256" r:id="rId2"/>
    <p:sldId id="344"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F711A9-7107-4A0B-BD4D-B3919E0E1649}">
  <a:tblStyle styleId="{E0F711A9-7107-4A0B-BD4D-B3919E0E16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763c526f2f_1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g763c526f2f_1_2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57" name="Google Shape;57;g763c526f2f_1_2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63c526f2f_2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63c526f2f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63c526f2f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63c526f2f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63c526f2f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63c526f2f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63c526f2f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63c526f2f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763c526f2f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763c526f2f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e753ae5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e753ae5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e753ae513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g7e753ae513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232" name="Google Shape;232;g7e753ae513_0_1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63c526f2f_2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763c526f2f_2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63c526f2f_2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763c526f2f_2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63c526f2f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63c526f2f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e753ae51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g7e753ae513_0_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66" name="Google Shape;66;g7e753ae513_0_9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63c526f2f_2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63c526f2f_2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7e753ae513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7e753ae513_0_1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274" name="Google Shape;274;g7e753ae513_0_1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763c526f2f_2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763c526f2f_2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7100fa99ef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7100fa99ef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e810ab5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g7e810ab57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299" name="Google Shape;299;g7e810ab57c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63c526f2f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63c526f2f_2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10c23a97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810c23a97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63c526f2f_2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63c526f2f_2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7100fa99ef_5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7100fa99ef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7e810ab57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g7e810ab57c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339" name="Google Shape;339;g7e810ab57c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63c526f2f_1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g763c526f2f_1_1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763c526f2f_2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763c526f2f_2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c2d9bcab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c2d9bcab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7c2d9bcaba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7c2d9bcaba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7c2d9bcaba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7c2d9bcaba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e810ab57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g7e810ab57c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384" name="Google Shape;384;g7e810ab57c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7c2d9bcaba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7c2d9bcaba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7c2d9bcaba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7c2d9bcaba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7e810ab57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8" name="Google Shape;408;g7e810ab57c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409" name="Google Shape;409;g7e810ab57c_0_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763c526f2f_2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763c526f2f_2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7e810ab57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7e810ab57c_0_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424" name="Google Shape;424;g7e810ab57c_0_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6422ae739_1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6422ae739_1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76422ae739_1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76422ae739_1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6422ae739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6422ae739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76422ae739_1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76422ae739_1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76422ae739_1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76422ae739_1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76422ae739_1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76422ae739_1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70f1549c68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4" name="Google Shape;474;g70f1549c68_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475" name="Google Shape;475;g70f1549c68_0_10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70f1549c68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70f1549c6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70f1549c68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70f1549c68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70f1549c68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70f1549c68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70f1549c68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70f1549c68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63c526f2f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63c526f2f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70f1549c68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70f1549c6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70f1549c6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70f1549c6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70f1549c6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70f1549c6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70f1549c6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g70f1549c68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547" name="Google Shape;547;g70f1549c68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70f1549c6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70f1549c6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7e810ab57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7e810ab57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7c2d9bcaba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7c2d9bcaba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7e810ab57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6" name="Google Shape;576;g7e810ab57c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577" name="Google Shape;577;g7e810ab57c_0_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7c2d9bcaba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7c2d9bcaba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7c2d9bcaba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7c2d9bcaba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63c526f2f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63c526f2f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7e810ab57c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1" name="Google Shape;601;g7e810ab57c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602" name="Google Shape;602;g7e810ab57c_0_9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7e810ab57c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7e810ab57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76422ae739_1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76422ae739_1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76422ae739_1_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76422ae739_1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70f1549c6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70f1549c6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76422ae739_1_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76422ae739_1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76422ae739_1_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76422ae739_1_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76422ae739_1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76422ae739_1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76422ae739_1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76422ae739_1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76422ae739_1_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76422ae739_1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e753ae513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g7e753ae513_0_1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42" name="Google Shape;142;g7e753ae513_0_10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76422ae739_1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76422ae739_1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7e810ab57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7e810ab57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7e810ab57c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7e810ab57c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7e810ab57c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1" name="Google Shape;701;g7e810ab57c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702" name="Google Shape;702;g7e810ab57c_0_9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70f1549c6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70f1549c6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76422ae739_1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76422ae739_1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76422ae739_1_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76422ae739_1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7642898a9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7642898a9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7642898a9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7642898a9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7e810ab57c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7e810ab57c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63c526f2f_2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63c526f2f_2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7e810ab57c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3" name="Google Shape;753;g7e810ab57c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754" name="Google Shape;754;g7e810ab57c_0_1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15ac8edd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15ac8edd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7642898a9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7642898a9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70f1549c6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70f1549c6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70f1549c6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70f1549c6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7642898a9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7642898a9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7100fa99ef_5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7100fa99ef_5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e753ae51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7e753ae513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66" name="Google Shape;166;g7e753ae513_0_1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365F91"/>
              </a:buClr>
              <a:buSzPts val="5200"/>
              <a:buFont typeface="Helvetica Neue Light"/>
              <a:buNone/>
              <a:defRPr sz="5200">
                <a:solidFill>
                  <a:srgbClr val="365F91"/>
                </a:solidFill>
                <a:latin typeface="Helvetica Neue Light"/>
                <a:ea typeface="Helvetica Neue Light"/>
                <a:cs typeface="Helvetica Neue Light"/>
                <a:sym typeface="Helvetica Neue 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smtClean="0"/>
              <a:t>Click to edit Master title style</a:t>
            </a:r>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39BE5"/>
              </a:buClr>
              <a:buSzPts val="2800"/>
              <a:buNone/>
              <a:defRPr sz="2800">
                <a:solidFill>
                  <a:srgbClr val="039BE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smtClean="0"/>
              <a:t>Click to edit Master subtitle style</a:t>
            </a:r>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972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4"/>
        <p:cNvGrpSpPr/>
        <p:nvPr/>
      </p:nvGrpSpPr>
      <p:grpSpPr>
        <a:xfrm>
          <a:off x="0" y="0"/>
          <a:ext cx="0" cy="0"/>
          <a:chOff x="0" y="0"/>
          <a:chExt cx="0" cy="0"/>
        </a:xfrm>
      </p:grpSpPr>
      <p:sp>
        <p:nvSpPr>
          <p:cNvPr id="45" name="Google Shape;45;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smtClean="0"/>
              <a:t>Click to edit Master title style</a:t>
            </a:r>
            <a:endParaRPr/>
          </a:p>
        </p:txBody>
      </p:sp>
      <p:sp>
        <p:nvSpPr>
          <p:cNvPr id="47" name="Google Shape;47;p1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smtClean="0"/>
              <a:t>Click to edit Master subtitle style</a:t>
            </a:r>
            <a:endParaRPr/>
          </a:p>
        </p:txBody>
      </p:sp>
      <p:sp>
        <p:nvSpPr>
          <p:cNvPr id="48" name="Google Shape;48;p1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smtClean="0"/>
              <a:t>Edit Master text styles</a:t>
            </a: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1968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ource">
  <p:cSld name="Source">
    <p:spTree>
      <p:nvGrpSpPr>
        <p:cNvPr id="1" name="Shape 50"/>
        <p:cNvGrpSpPr/>
        <p:nvPr/>
      </p:nvGrpSpPr>
      <p:grpSpPr>
        <a:xfrm>
          <a:off x="0" y="0"/>
          <a:ext cx="0" cy="0"/>
          <a:chOff x="0" y="0"/>
          <a:chExt cx="0" cy="0"/>
        </a:xfrm>
      </p:grpSpPr>
      <p:sp>
        <p:nvSpPr>
          <p:cNvPr id="51" name="Google Shape;51;p12"/>
          <p:cNvSpPr txBox="1">
            <a:spLocks noGrp="1"/>
          </p:cNvSpPr>
          <p:nvPr>
            <p:ph type="subTitle" idx="1"/>
          </p:nvPr>
        </p:nvSpPr>
        <p:spPr>
          <a:xfrm>
            <a:off x="147300" y="4839475"/>
            <a:ext cx="1509900" cy="16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600"/>
              <a:buNone/>
              <a:defRPr sz="600" i="1"/>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smtClean="0"/>
              <a:t>Click to edit Master subtitle style</a:t>
            </a:r>
            <a:endParaRPr/>
          </a:p>
        </p:txBody>
      </p:sp>
    </p:spTree>
    <p:extLst>
      <p:ext uri="{BB962C8B-B14F-4D97-AF65-F5344CB8AC3E}">
        <p14:creationId xmlns:p14="http://schemas.microsoft.com/office/powerpoint/2010/main" val="26849148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18474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
        <p:cNvGrpSpPr/>
        <p:nvPr/>
      </p:nvGrpSpPr>
      <p:grpSpPr>
        <a:xfrm>
          <a:off x="0" y="0"/>
          <a:ext cx="0" cy="0"/>
          <a:chOff x="0" y="0"/>
          <a:chExt cx="0" cy="0"/>
        </a:xfrm>
      </p:grpSpPr>
      <p:sp>
        <p:nvSpPr>
          <p:cNvPr id="55" name="Google Shape;55;p1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smtClean="0"/>
              <a:t>Edit Master text styles</a:t>
            </a: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0263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estions" type="blank">
  <p:cSld name="Questions">
    <p:spTree>
      <p:nvGrpSpPr>
        <p:cNvPr id="1" name="Shape 58"/>
        <p:cNvGrpSpPr/>
        <p:nvPr/>
      </p:nvGrpSpPr>
      <p:grpSpPr>
        <a:xfrm>
          <a:off x="0" y="0"/>
          <a:ext cx="0" cy="0"/>
          <a:chOff x="0" y="0"/>
          <a:chExt cx="0" cy="0"/>
        </a:xfrm>
      </p:grpSpPr>
      <p:sp>
        <p:nvSpPr>
          <p:cNvPr id="59" name="Google Shape;5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68969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 you slide">
  <p:cSld name="Thank you slide">
    <p:spTree>
      <p:nvGrpSpPr>
        <p:cNvPr id="1" name="Shape 61"/>
        <p:cNvGrpSpPr/>
        <p:nvPr/>
      </p:nvGrpSpPr>
      <p:grpSpPr>
        <a:xfrm>
          <a:off x="0" y="0"/>
          <a:ext cx="0" cy="0"/>
          <a:chOff x="0" y="0"/>
          <a:chExt cx="0" cy="0"/>
        </a:xfrm>
      </p:grpSpPr>
      <p:sp>
        <p:nvSpPr>
          <p:cNvPr id="62" name="Google Shape;62;p16"/>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a:solidFill>
                  <a:srgbClr val="365F91"/>
                </a:solidFill>
                <a:latin typeface="Helvetica Neue"/>
                <a:ea typeface="Helvetica Neue"/>
                <a:cs typeface="Helvetica Neue"/>
                <a:sym typeface="Helvetica Neue"/>
              </a:rPr>
              <a:t>Thank</a:t>
            </a:r>
            <a:r>
              <a:rPr lang="en" sz="5200">
                <a:solidFill>
                  <a:srgbClr val="000000"/>
                </a:solidFill>
                <a:latin typeface="Helvetica Neue"/>
                <a:ea typeface="Helvetica Neue"/>
                <a:cs typeface="Helvetica Neue"/>
                <a:sym typeface="Helvetica Neue"/>
              </a:rPr>
              <a:t> </a:t>
            </a:r>
            <a:r>
              <a:rPr lang="en" sz="5200">
                <a:solidFill>
                  <a:srgbClr val="039BE5"/>
                </a:solidFill>
                <a:latin typeface="Helvetica Neue Light"/>
                <a:ea typeface="Helvetica Neue Light"/>
                <a:cs typeface="Helvetica Neue Light"/>
                <a:sym typeface="Helvetica Neue Light"/>
              </a:rPr>
              <a:t>you!</a:t>
            </a:r>
            <a:endParaRPr sz="5200">
              <a:solidFill>
                <a:srgbClr val="999999"/>
              </a:solidFill>
              <a:latin typeface="Helvetica Neue Light"/>
              <a:ea typeface="Helvetica Neue Light"/>
              <a:cs typeface="Helvetica Neue Light"/>
              <a:sym typeface="Helvetica Neue Light"/>
            </a:endParaRPr>
          </a:p>
        </p:txBody>
      </p:sp>
      <p:sp>
        <p:nvSpPr>
          <p:cNvPr id="63" name="Google Shape;63;p16"/>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595959"/>
                </a:solidFill>
                <a:latin typeface="Helvetica Neue"/>
                <a:ea typeface="Helvetica Neue"/>
                <a:cs typeface="Helvetica Neue"/>
                <a:sym typeface="Helvetica Neue"/>
              </a:rPr>
              <a:t>Happy Learning :)</a:t>
            </a:r>
            <a:endParaRPr sz="2800">
              <a:solidFill>
                <a:srgbClr val="595959"/>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8977741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Design">
  <p:cSld name="2_Design">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227485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11700" y="2210400"/>
            <a:ext cx="8520600" cy="72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365F91"/>
              </a:buClr>
              <a:buSzPts val="3600"/>
              <a:buNone/>
              <a:defRPr sz="3600" b="1">
                <a:solidFill>
                  <a:srgbClr val="365F9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smtClean="0"/>
              <a:t>Click to edit Master title style</a:t>
            </a:r>
            <a:endParaRPr/>
          </a:p>
        </p:txBody>
      </p:sp>
    </p:spTree>
    <p:extLst>
      <p:ext uri="{BB962C8B-B14F-4D97-AF65-F5344CB8AC3E}">
        <p14:creationId xmlns:p14="http://schemas.microsoft.com/office/powerpoint/2010/main" val="89135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smtClean="0"/>
              <a:t>Edit Master text styles</a:t>
            </a: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3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smtClean="0"/>
              <a:t>Edit Master text styles</a:t>
            </a: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smtClean="0"/>
              <a:t>Edit Master text styles</a:t>
            </a: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184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1674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t>‹#›</a:t>
            </a:fld>
            <a:endParaRPr lang="en"/>
          </a:p>
        </p:txBody>
      </p:sp>
      <p:sp>
        <p:nvSpPr>
          <p:cNvPr id="31" name="Google Shape;31;p7"/>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Helvetica Neue"/>
                <a:ea typeface="Helvetica Neue"/>
                <a:cs typeface="Helvetica Neue"/>
                <a:sym typeface="Helvetica Neue"/>
              </a:rPr>
              <a:t>Agenda</a:t>
            </a:r>
            <a:endParaRPr sz="2800">
              <a:solidFill>
                <a:srgbClr val="000000"/>
              </a:solidFill>
              <a:latin typeface="Helvetica Neue"/>
              <a:ea typeface="Helvetica Neue"/>
              <a:cs typeface="Helvetica Neue"/>
              <a:sym typeface="Helvetica Neue"/>
            </a:endParaRPr>
          </a:p>
        </p:txBody>
      </p:sp>
      <p:sp>
        <p:nvSpPr>
          <p:cNvPr id="32" name="Google Shape;32;p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34611466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dvantages &amp; Disadvantages">
  <p:cSld name="Advantages &amp; Disadvantages">
    <p:spTree>
      <p:nvGrpSpPr>
        <p:cNvPr id="1" name="Shape 33"/>
        <p:cNvGrpSpPr/>
        <p:nvPr/>
      </p:nvGrpSpPr>
      <p:grpSpPr>
        <a:xfrm>
          <a:off x="0" y="0"/>
          <a:ext cx="0" cy="0"/>
          <a:chOff x="0" y="0"/>
          <a:chExt cx="0" cy="0"/>
        </a:xfrm>
      </p:grpSpPr>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t>‹#›</a:t>
            </a:fld>
            <a:endParaRPr lang="en"/>
          </a:p>
        </p:txBody>
      </p:sp>
      <p:sp>
        <p:nvSpPr>
          <p:cNvPr id="35" name="Google Shape;35;p8"/>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Helvetica Neue"/>
                <a:ea typeface="Helvetica Neue"/>
                <a:cs typeface="Helvetica Neue"/>
                <a:sym typeface="Helvetica Neue"/>
              </a:rPr>
              <a:t>Advantages &amp; Disadvantages</a:t>
            </a:r>
            <a:endParaRPr sz="2800">
              <a:solidFill>
                <a:srgbClr val="000000"/>
              </a:solidFill>
              <a:latin typeface="Helvetica Neue"/>
              <a:ea typeface="Helvetica Neue"/>
              <a:cs typeface="Helvetica Neue"/>
              <a:sym typeface="Helvetica Neue"/>
            </a:endParaRPr>
          </a:p>
        </p:txBody>
      </p:sp>
      <p:sp>
        <p:nvSpPr>
          <p:cNvPr id="36" name="Google Shape;36;p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11619547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smtClean="0"/>
              <a:t>Click to edit Master title style</a:t>
            </a:r>
            <a:endParaRPr/>
          </a:p>
        </p:txBody>
      </p:sp>
      <p:sp>
        <p:nvSpPr>
          <p:cNvPr id="39" name="Google Shape;39;p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smtClean="0"/>
              <a:t>Edit Master text styles</a:t>
            </a: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1721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smtClean="0"/>
              <a:t>Click to edit Master title style</a:t>
            </a:r>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4931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marL="914400" lvl="1"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marL="1371600" lvl="2"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marL="1828800" lvl="3"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marL="2286000" lvl="4"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marL="2743200" lvl="5"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marL="3200400" lvl="6"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marL="3657600" lvl="7"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marL="4114800" lvl="8" indent="-317500">
              <a:lnSpc>
                <a:spcPct val="115000"/>
              </a:lnSpc>
              <a:spcBef>
                <a:spcPts val="1600"/>
              </a:spcBef>
              <a:spcAft>
                <a:spcPts val="160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smtClean="0"/>
              <a:t>‹#›</a:t>
            </a:fld>
            <a:endParaRPr lang="en"/>
          </a:p>
        </p:txBody>
      </p:sp>
      <p:sp>
        <p:nvSpPr>
          <p:cNvPr id="9" name="Google Shape;9;p1"/>
          <p:cNvSpPr txBox="1"/>
          <p:nvPr/>
        </p:nvSpPr>
        <p:spPr>
          <a:xfrm>
            <a:off x="2234400" y="4867800"/>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600">
                <a:solidFill>
                  <a:srgbClr val="7E7E7E"/>
                </a:solidFill>
                <a:latin typeface="Helvetica Neue Light"/>
                <a:ea typeface="Helvetica Neue Light"/>
                <a:cs typeface="Helvetica Neue Light"/>
                <a:sym typeface="Helvetica Neue Light"/>
              </a:rPr>
              <a:t>Proprietary content. © Great Learning. All Rights Reserved. Unauthorized use or distribution prohibited.</a:t>
            </a:r>
            <a:endParaRPr sz="600">
              <a:latin typeface="Helvetica Neue Light"/>
              <a:ea typeface="Helvetica Neue Light"/>
              <a:cs typeface="Helvetica Neue Light"/>
              <a:sym typeface="Helvetica Neue Light"/>
            </a:endParaRPr>
          </a:p>
        </p:txBody>
      </p:sp>
      <p:pic>
        <p:nvPicPr>
          <p:cNvPr id="10" name="Google Shape;10;p1"/>
          <p:cNvPicPr preferRelativeResize="0"/>
          <p:nvPr/>
        </p:nvPicPr>
        <p:blipFill>
          <a:blip r:embed="rId18">
            <a:alphaModFix/>
          </a:blip>
          <a:stretch>
            <a:fillRect/>
          </a:stretch>
        </p:blipFill>
        <p:spPr>
          <a:xfrm>
            <a:off x="7628481" y="143219"/>
            <a:ext cx="1321960" cy="259875"/>
          </a:xfrm>
          <a:prstGeom prst="rect">
            <a:avLst/>
          </a:prstGeom>
          <a:noFill/>
          <a:ln>
            <a:noFill/>
          </a:ln>
        </p:spPr>
      </p:pic>
    </p:spTree>
    <p:extLst>
      <p:ext uri="{BB962C8B-B14F-4D97-AF65-F5344CB8AC3E}">
        <p14:creationId xmlns:p14="http://schemas.microsoft.com/office/powerpoint/2010/main" val="181938791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16.xml"/><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4.xml"/><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5.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6.xml"/><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8.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9.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0.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1.xml"/><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2.xml"/><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4.xml"/><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5.xml"/><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6.xml"/><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7.xml"/><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8.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9.xml"/><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1.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2.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4.xml"/><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5.xml"/><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p:nvPr/>
        </p:nvSpPr>
        <p:spPr>
          <a:xfrm>
            <a:off x="425121" y="2323425"/>
            <a:ext cx="42888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5000" i="0" u="none" strike="noStrike" cap="none">
                <a:latin typeface="Avenir"/>
                <a:ea typeface="Avenir"/>
                <a:cs typeface="Avenir"/>
                <a:sym typeface="Avenir"/>
              </a:rPr>
              <a:t>Python </a:t>
            </a:r>
            <a:r>
              <a:rPr lang="en" sz="5000">
                <a:latin typeface="Avenir"/>
                <a:ea typeface="Avenir"/>
                <a:cs typeface="Avenir"/>
                <a:sym typeface="Avenir"/>
              </a:rPr>
              <a:t>Pandas</a:t>
            </a:r>
            <a:endParaRPr sz="5000" i="0" u="none" strike="noStrike" cap="none">
              <a:latin typeface="Avenir"/>
              <a:ea typeface="Avenir"/>
              <a:cs typeface="Avenir"/>
              <a:sym typeface="Avenir"/>
            </a:endParaRPr>
          </a:p>
        </p:txBody>
      </p:sp>
      <p:sp>
        <p:nvSpPr>
          <p:cNvPr id="60" name="Google Shape;60;p14"/>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1" name="Google Shape;61;p14"/>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62" name="Google Shape;62;p14"/>
          <p:cNvPicPr preferRelativeResize="0"/>
          <p:nvPr/>
        </p:nvPicPr>
        <p:blipFill rotWithShape="1">
          <a:blip r:embed="rId3">
            <a:alphaModFix/>
          </a:blip>
          <a:srcRect/>
          <a:stretch/>
        </p:blipFill>
        <p:spPr>
          <a:xfrm>
            <a:off x="8118775" y="103900"/>
            <a:ext cx="914400"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p:nvPr/>
        </p:nvSpPr>
        <p:spPr>
          <a:xfrm>
            <a:off x="425128" y="2323425"/>
            <a:ext cx="74745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Creating a Series</a:t>
            </a:r>
            <a:endParaRPr sz="4000" i="0" u="none" strike="noStrike" cap="none">
              <a:latin typeface="Avenir"/>
              <a:ea typeface="Avenir"/>
              <a:cs typeface="Avenir"/>
              <a:sym typeface="Avenir"/>
            </a:endParaRPr>
          </a:p>
        </p:txBody>
      </p:sp>
      <p:sp>
        <p:nvSpPr>
          <p:cNvPr id="169" name="Google Shape;169;p24"/>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70" name="Google Shape;170;p24"/>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Create a series from a list and numpy array</a:t>
            </a:r>
            <a:endParaRPr sz="2400" b="0" i="0" u="none" strike="noStrike" cap="none">
              <a:solidFill>
                <a:srgbClr val="434343"/>
              </a:solidFill>
              <a:latin typeface="Avenir"/>
              <a:ea typeface="Avenir"/>
              <a:cs typeface="Avenir"/>
              <a:sym typeface="Avenir"/>
            </a:endParaRPr>
          </a:p>
        </p:txBody>
      </p:sp>
      <p:sp>
        <p:nvSpPr>
          <p:cNvPr id="177" name="Google Shape;177;p25"/>
          <p:cNvSpPr txBox="1"/>
          <p:nvPr/>
        </p:nvSpPr>
        <p:spPr>
          <a:xfrm>
            <a:off x="590900" y="1323300"/>
            <a:ext cx="81333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A pandas series can be created from a python list or numpy array</a:t>
            </a:r>
            <a:endParaRPr sz="1600">
              <a:solidFill>
                <a:schemeClr val="dk1"/>
              </a:solidFill>
              <a:latin typeface="Avenir"/>
              <a:ea typeface="Avenir"/>
              <a:cs typeface="Avenir"/>
              <a:sym typeface="Avenir"/>
            </a:endParaRPr>
          </a:p>
        </p:txBody>
      </p:sp>
      <p:pic>
        <p:nvPicPr>
          <p:cNvPr id="178" name="Google Shape;178;p25"/>
          <p:cNvPicPr preferRelativeResize="0"/>
          <p:nvPr/>
        </p:nvPicPr>
        <p:blipFill>
          <a:blip r:embed="rId3">
            <a:alphaModFix/>
          </a:blip>
          <a:stretch>
            <a:fillRect/>
          </a:stretch>
        </p:blipFill>
        <p:spPr>
          <a:xfrm>
            <a:off x="649889" y="2071200"/>
            <a:ext cx="2962275" cy="1743075"/>
          </a:xfrm>
          <a:prstGeom prst="rect">
            <a:avLst/>
          </a:prstGeom>
          <a:noFill/>
          <a:ln w="9525" cap="flat" cmpd="sng">
            <a:solidFill>
              <a:schemeClr val="dk2"/>
            </a:solidFill>
            <a:prstDash val="solid"/>
            <a:round/>
            <a:headEnd type="none" w="sm" len="sm"/>
            <a:tailEnd type="none" w="sm" len="sm"/>
          </a:ln>
        </p:spPr>
      </p:pic>
      <p:pic>
        <p:nvPicPr>
          <p:cNvPr id="179" name="Google Shape;179;p25"/>
          <p:cNvPicPr preferRelativeResize="0"/>
          <p:nvPr/>
        </p:nvPicPr>
        <p:blipFill>
          <a:blip r:embed="rId4">
            <a:alphaModFix/>
          </a:blip>
          <a:stretch>
            <a:fillRect/>
          </a:stretch>
        </p:blipFill>
        <p:spPr>
          <a:xfrm>
            <a:off x="4275183" y="2071200"/>
            <a:ext cx="4010025" cy="1714500"/>
          </a:xfrm>
          <a:prstGeom prst="rect">
            <a:avLst/>
          </a:prstGeom>
          <a:noFill/>
          <a:ln w="9525" cap="flat" cmpd="sng">
            <a:solidFill>
              <a:schemeClr val="dk2"/>
            </a:solidFill>
            <a:prstDash val="solid"/>
            <a:round/>
            <a:headEnd type="none" w="sm" len="sm"/>
            <a:tailEnd type="none" w="sm" len="sm"/>
          </a:ln>
        </p:spPr>
      </p:pic>
      <p:sp>
        <p:nvSpPr>
          <p:cNvPr id="180" name="Google Shape;180;p25"/>
          <p:cNvSpPr/>
          <p:nvPr/>
        </p:nvSpPr>
        <p:spPr>
          <a:xfrm>
            <a:off x="5632200" y="4172800"/>
            <a:ext cx="1414500" cy="39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Using numpy array</a:t>
            </a:r>
            <a:endParaRPr sz="1100">
              <a:solidFill>
                <a:srgbClr val="25AAE2"/>
              </a:solidFill>
              <a:latin typeface="Avenir"/>
              <a:ea typeface="Avenir"/>
              <a:cs typeface="Avenir"/>
              <a:sym typeface="Avenir"/>
            </a:endParaRPr>
          </a:p>
        </p:txBody>
      </p:sp>
      <p:sp>
        <p:nvSpPr>
          <p:cNvPr id="181" name="Google Shape;181;p25"/>
          <p:cNvSpPr/>
          <p:nvPr/>
        </p:nvSpPr>
        <p:spPr>
          <a:xfrm>
            <a:off x="2614975" y="4172800"/>
            <a:ext cx="997200" cy="29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Using list</a:t>
            </a:r>
            <a:endParaRPr sz="1100">
              <a:solidFill>
                <a:srgbClr val="25AAE2"/>
              </a:solidFill>
              <a:latin typeface="Avenir"/>
              <a:ea typeface="Avenir"/>
              <a:cs typeface="Avenir"/>
              <a:sym typeface="Avenir"/>
            </a:endParaRPr>
          </a:p>
        </p:txBody>
      </p:sp>
      <p:cxnSp>
        <p:nvCxnSpPr>
          <p:cNvPr id="182" name="Google Shape;182;p25"/>
          <p:cNvCxnSpPr>
            <a:endCxn id="181" idx="0"/>
          </p:cNvCxnSpPr>
          <p:nvPr/>
        </p:nvCxnSpPr>
        <p:spPr>
          <a:xfrm>
            <a:off x="3096175" y="2421700"/>
            <a:ext cx="17400" cy="1751100"/>
          </a:xfrm>
          <a:prstGeom prst="straightConnector1">
            <a:avLst/>
          </a:prstGeom>
          <a:noFill/>
          <a:ln w="9525" cap="flat" cmpd="sng">
            <a:solidFill>
              <a:srgbClr val="25AAE2"/>
            </a:solidFill>
            <a:prstDash val="solid"/>
            <a:round/>
            <a:headEnd type="triangle" w="med" len="med"/>
            <a:tailEnd type="none" w="med" len="med"/>
          </a:ln>
        </p:spPr>
      </p:cxnSp>
      <p:cxnSp>
        <p:nvCxnSpPr>
          <p:cNvPr id="183" name="Google Shape;183;p25"/>
          <p:cNvCxnSpPr>
            <a:endCxn id="180" idx="0"/>
          </p:cNvCxnSpPr>
          <p:nvPr/>
        </p:nvCxnSpPr>
        <p:spPr>
          <a:xfrm>
            <a:off x="6330750" y="2421700"/>
            <a:ext cx="8700" cy="17511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6"/>
          <p:cNvPicPr preferRelativeResize="0"/>
          <p:nvPr/>
        </p:nvPicPr>
        <p:blipFill rotWithShape="1">
          <a:blip r:embed="rId3">
            <a:alphaModFix/>
          </a:blip>
          <a:srcRect r="69717"/>
          <a:stretch/>
        </p:blipFill>
        <p:spPr>
          <a:xfrm>
            <a:off x="2084246" y="1923750"/>
            <a:ext cx="2609400" cy="2010025"/>
          </a:xfrm>
          <a:prstGeom prst="rect">
            <a:avLst/>
          </a:prstGeom>
          <a:noFill/>
          <a:ln w="9525" cap="flat" cmpd="sng">
            <a:solidFill>
              <a:schemeClr val="dk2"/>
            </a:solidFill>
            <a:prstDash val="solid"/>
            <a:round/>
            <a:headEnd type="none" w="sm" len="sm"/>
            <a:tailEnd type="none" w="sm" len="sm"/>
          </a:ln>
        </p:spPr>
      </p:pic>
      <p:sp>
        <p:nvSpPr>
          <p:cNvPr id="189" name="Google Shape;189;p26"/>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Set index of a series</a:t>
            </a:r>
            <a:endParaRPr sz="2400" b="0" i="0" u="none" strike="noStrike" cap="none">
              <a:solidFill>
                <a:srgbClr val="434343"/>
              </a:solidFill>
              <a:latin typeface="Avenir"/>
              <a:ea typeface="Avenir"/>
              <a:cs typeface="Avenir"/>
              <a:sym typeface="Avenir"/>
            </a:endParaRPr>
          </a:p>
        </p:txBody>
      </p:sp>
      <p:sp>
        <p:nvSpPr>
          <p:cNvPr id="190" name="Google Shape;190;p26"/>
          <p:cNvSpPr txBox="1"/>
          <p:nvPr/>
        </p:nvSpPr>
        <p:spPr>
          <a:xfrm>
            <a:off x="590900" y="1368800"/>
            <a:ext cx="8133300" cy="471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Specify numeric values as index while creating a series</a:t>
            </a:r>
            <a:endParaRPr sz="1600">
              <a:solidFill>
                <a:schemeClr val="dk1"/>
              </a:solidFill>
              <a:latin typeface="Avenir"/>
              <a:ea typeface="Avenir"/>
              <a:cs typeface="Avenir"/>
              <a:sym typeface="Avenir"/>
            </a:endParaRPr>
          </a:p>
        </p:txBody>
      </p:sp>
      <p:sp>
        <p:nvSpPr>
          <p:cNvPr id="191" name="Google Shape;191;p26"/>
          <p:cNvSpPr/>
          <p:nvPr/>
        </p:nvSpPr>
        <p:spPr>
          <a:xfrm>
            <a:off x="5366864" y="2216225"/>
            <a:ext cx="1692900" cy="39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Pass index parameter</a:t>
            </a:r>
            <a:endParaRPr sz="1100">
              <a:solidFill>
                <a:srgbClr val="25AAE2"/>
              </a:solidFill>
              <a:latin typeface="Avenir"/>
              <a:ea typeface="Avenir"/>
              <a:cs typeface="Avenir"/>
              <a:sym typeface="Avenir"/>
            </a:endParaRPr>
          </a:p>
        </p:txBody>
      </p:sp>
      <p:cxnSp>
        <p:nvCxnSpPr>
          <p:cNvPr id="192" name="Google Shape;192;p26"/>
          <p:cNvCxnSpPr/>
          <p:nvPr/>
        </p:nvCxnSpPr>
        <p:spPr>
          <a:xfrm>
            <a:off x="4211871" y="2412127"/>
            <a:ext cx="1155000" cy="0"/>
          </a:xfrm>
          <a:prstGeom prst="straightConnector1">
            <a:avLst/>
          </a:prstGeom>
          <a:noFill/>
          <a:ln w="9525" cap="flat" cmpd="sng">
            <a:solidFill>
              <a:srgbClr val="25AAE2"/>
            </a:solidFill>
            <a:prstDash val="solid"/>
            <a:round/>
            <a:headEnd type="triangle" w="med" len="med"/>
            <a:tailEnd type="none" w="med" len="med"/>
          </a:ln>
        </p:spPr>
      </p:cxnSp>
      <p:sp>
        <p:nvSpPr>
          <p:cNvPr id="193" name="Google Shape;193;p26"/>
          <p:cNvSpPr txBox="1"/>
          <p:nvPr/>
        </p:nvSpPr>
        <p:spPr>
          <a:xfrm>
            <a:off x="1733900" y="4136125"/>
            <a:ext cx="5836500" cy="5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25AAE2"/>
                </a:solidFill>
                <a:latin typeface="Avenir"/>
                <a:ea typeface="Avenir"/>
                <a:cs typeface="Avenir"/>
                <a:sym typeface="Avenir"/>
              </a:rPr>
              <a:t>By default, index ranges from 0 to (n-1) for series of length ‘n’</a:t>
            </a:r>
            <a:endParaRPr sz="1600" b="1">
              <a:solidFill>
                <a:srgbClr val="25AAE2"/>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7"/>
          <p:cNvPicPr preferRelativeResize="0"/>
          <p:nvPr/>
        </p:nvPicPr>
        <p:blipFill>
          <a:blip r:embed="rId3">
            <a:alphaModFix/>
          </a:blip>
          <a:stretch>
            <a:fillRect/>
          </a:stretch>
        </p:blipFill>
        <p:spPr>
          <a:xfrm>
            <a:off x="1585075" y="2085503"/>
            <a:ext cx="3711525" cy="2429547"/>
          </a:xfrm>
          <a:prstGeom prst="rect">
            <a:avLst/>
          </a:prstGeom>
          <a:noFill/>
          <a:ln w="9525" cap="flat" cmpd="sng">
            <a:solidFill>
              <a:schemeClr val="dk2"/>
            </a:solidFill>
            <a:prstDash val="solid"/>
            <a:round/>
            <a:headEnd type="none" w="sm" len="sm"/>
            <a:tailEnd type="none" w="sm" len="sm"/>
          </a:ln>
        </p:spPr>
      </p:pic>
      <p:sp>
        <p:nvSpPr>
          <p:cNvPr id="199" name="Google Shape;199;p27"/>
          <p:cNvSpPr/>
          <p:nvPr/>
        </p:nvSpPr>
        <p:spPr>
          <a:xfrm>
            <a:off x="5873024" y="2993050"/>
            <a:ext cx="1604700" cy="39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String as a row index</a:t>
            </a:r>
            <a:endParaRPr sz="1100">
              <a:solidFill>
                <a:srgbClr val="25AAE2"/>
              </a:solidFill>
              <a:latin typeface="Avenir"/>
              <a:ea typeface="Avenir"/>
              <a:cs typeface="Avenir"/>
              <a:sym typeface="Avenir"/>
            </a:endParaRPr>
          </a:p>
        </p:txBody>
      </p:sp>
      <p:sp>
        <p:nvSpPr>
          <p:cNvPr id="200" name="Google Shape;200;p27"/>
          <p:cNvSpPr txBox="1"/>
          <p:nvPr/>
        </p:nvSpPr>
        <p:spPr>
          <a:xfrm>
            <a:off x="617150" y="1352400"/>
            <a:ext cx="81333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We can also specify the strings as index values</a:t>
            </a:r>
            <a:endParaRPr sz="1600">
              <a:solidFill>
                <a:schemeClr val="dk1"/>
              </a:solidFill>
              <a:latin typeface="Avenir"/>
              <a:ea typeface="Avenir"/>
              <a:cs typeface="Avenir"/>
              <a:sym typeface="Avenir"/>
            </a:endParaRPr>
          </a:p>
        </p:txBody>
      </p:sp>
      <p:cxnSp>
        <p:nvCxnSpPr>
          <p:cNvPr id="201" name="Google Shape;201;p27"/>
          <p:cNvCxnSpPr/>
          <p:nvPr/>
        </p:nvCxnSpPr>
        <p:spPr>
          <a:xfrm rot="10800000">
            <a:off x="4208321" y="2798550"/>
            <a:ext cx="1649700" cy="398100"/>
          </a:xfrm>
          <a:prstGeom prst="bentConnector3">
            <a:avLst>
              <a:gd name="adj1" fmla="val 100008"/>
            </a:avLst>
          </a:prstGeom>
          <a:noFill/>
          <a:ln w="9525" cap="flat" cmpd="sng">
            <a:solidFill>
              <a:srgbClr val="25AAE2"/>
            </a:solidFill>
            <a:prstDash val="solid"/>
            <a:round/>
            <a:headEnd type="none" w="med" len="med"/>
            <a:tailEnd type="triangle" w="med" len="med"/>
          </a:ln>
        </p:spPr>
      </p:cxnSp>
      <p:sp>
        <p:nvSpPr>
          <p:cNvPr id="202" name="Google Shape;202;p27"/>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Set index of a series</a:t>
            </a:r>
            <a:endParaRPr sz="2400" b="0" i="0" u="none" strike="noStrike" cap="none">
              <a:solidFill>
                <a:srgbClr val="434343"/>
              </a:solidFill>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28"/>
          <p:cNvPicPr preferRelativeResize="0"/>
          <p:nvPr/>
        </p:nvPicPr>
        <p:blipFill rotWithShape="1">
          <a:blip r:embed="rId3">
            <a:alphaModFix/>
          </a:blip>
          <a:srcRect r="67235"/>
          <a:stretch/>
        </p:blipFill>
        <p:spPr>
          <a:xfrm>
            <a:off x="2300100" y="1594725"/>
            <a:ext cx="3864076" cy="1757975"/>
          </a:xfrm>
          <a:prstGeom prst="rect">
            <a:avLst/>
          </a:prstGeom>
          <a:noFill/>
          <a:ln w="9525" cap="flat" cmpd="sng">
            <a:solidFill>
              <a:schemeClr val="dk2"/>
            </a:solidFill>
            <a:prstDash val="solid"/>
            <a:round/>
            <a:headEnd type="none" w="sm" len="sm"/>
            <a:tailEnd type="none" w="sm" len="sm"/>
          </a:ln>
        </p:spPr>
      </p:pic>
      <p:sp>
        <p:nvSpPr>
          <p:cNvPr id="208" name="Google Shape;208;p28"/>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Create a series from a dictionary</a:t>
            </a:r>
            <a:endParaRPr sz="2400" b="0" i="0" u="none" strike="noStrike" cap="none">
              <a:solidFill>
                <a:srgbClr val="434343"/>
              </a:solidFill>
              <a:latin typeface="Avenir"/>
              <a:ea typeface="Avenir"/>
              <a:cs typeface="Avenir"/>
              <a:sym typeface="Avenir"/>
            </a:endParaRPr>
          </a:p>
        </p:txBody>
      </p:sp>
      <p:sp>
        <p:nvSpPr>
          <p:cNvPr id="209" name="Google Shape;209;p28"/>
          <p:cNvSpPr txBox="1"/>
          <p:nvPr/>
        </p:nvSpPr>
        <p:spPr>
          <a:xfrm>
            <a:off x="971900" y="3690875"/>
            <a:ext cx="7237800" cy="47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The key becomes the row index while the value is the value at that row index </a:t>
            </a:r>
            <a:endParaRPr sz="1600">
              <a:solidFill>
                <a:schemeClr val="dk1"/>
              </a:solidFill>
              <a:latin typeface="Avenir"/>
              <a:ea typeface="Avenir"/>
              <a:cs typeface="Avenir"/>
              <a:sym typeface="Avenir"/>
            </a:endParaRPr>
          </a:p>
        </p:txBody>
      </p:sp>
      <p:sp>
        <p:nvSpPr>
          <p:cNvPr id="210" name="Google Shape;210;p28"/>
          <p:cNvSpPr/>
          <p:nvPr/>
        </p:nvSpPr>
        <p:spPr>
          <a:xfrm>
            <a:off x="6319049" y="2603950"/>
            <a:ext cx="1604700" cy="39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Values as row values</a:t>
            </a:r>
            <a:endParaRPr sz="1100">
              <a:solidFill>
                <a:srgbClr val="25AAE2"/>
              </a:solidFill>
              <a:latin typeface="Avenir"/>
              <a:ea typeface="Avenir"/>
              <a:cs typeface="Avenir"/>
              <a:sym typeface="Avenir"/>
            </a:endParaRPr>
          </a:p>
        </p:txBody>
      </p:sp>
      <p:cxnSp>
        <p:nvCxnSpPr>
          <p:cNvPr id="211" name="Google Shape;211;p28"/>
          <p:cNvCxnSpPr/>
          <p:nvPr/>
        </p:nvCxnSpPr>
        <p:spPr>
          <a:xfrm flipH="1">
            <a:off x="3649346" y="2807550"/>
            <a:ext cx="2654700" cy="1500"/>
          </a:xfrm>
          <a:prstGeom prst="bentConnector3">
            <a:avLst>
              <a:gd name="adj1" fmla="val 50000"/>
            </a:avLst>
          </a:prstGeom>
          <a:noFill/>
          <a:ln w="9525" cap="flat" cmpd="sng">
            <a:solidFill>
              <a:srgbClr val="25AAE2"/>
            </a:solidFill>
            <a:prstDash val="solid"/>
            <a:round/>
            <a:headEnd type="none" w="med" len="med"/>
            <a:tailEnd type="triangle" w="med" len="med"/>
          </a:ln>
        </p:spPr>
      </p:cxnSp>
      <p:cxnSp>
        <p:nvCxnSpPr>
          <p:cNvPr id="212" name="Google Shape;212;p28"/>
          <p:cNvCxnSpPr/>
          <p:nvPr/>
        </p:nvCxnSpPr>
        <p:spPr>
          <a:xfrm rot="10800000">
            <a:off x="1446450" y="2799850"/>
            <a:ext cx="901500" cy="9300"/>
          </a:xfrm>
          <a:prstGeom prst="straightConnector1">
            <a:avLst/>
          </a:prstGeom>
          <a:noFill/>
          <a:ln w="9525" cap="flat" cmpd="sng">
            <a:solidFill>
              <a:srgbClr val="25AAE2"/>
            </a:solidFill>
            <a:prstDash val="solid"/>
            <a:round/>
            <a:headEnd type="triangle" w="med" len="med"/>
            <a:tailEnd type="none" w="med" len="med"/>
          </a:ln>
        </p:spPr>
      </p:cxnSp>
      <p:sp>
        <p:nvSpPr>
          <p:cNvPr id="213" name="Google Shape;213;p28"/>
          <p:cNvSpPr/>
          <p:nvPr/>
        </p:nvSpPr>
        <p:spPr>
          <a:xfrm>
            <a:off x="223050" y="2603950"/>
            <a:ext cx="1452000" cy="39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Keys as index</a:t>
            </a:r>
            <a:endParaRPr sz="1100">
              <a:solidFill>
                <a:srgbClr val="25AAE2"/>
              </a:solidFill>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9"/>
          <p:cNvPicPr preferRelativeResize="0"/>
          <p:nvPr/>
        </p:nvPicPr>
        <p:blipFill rotWithShape="1">
          <a:blip r:embed="rId3">
            <a:alphaModFix/>
          </a:blip>
          <a:srcRect r="44598"/>
          <a:stretch/>
        </p:blipFill>
        <p:spPr>
          <a:xfrm>
            <a:off x="1476750" y="1998700"/>
            <a:ext cx="6093375" cy="1824025"/>
          </a:xfrm>
          <a:prstGeom prst="rect">
            <a:avLst/>
          </a:prstGeom>
          <a:noFill/>
          <a:ln w="9525" cap="flat" cmpd="sng">
            <a:solidFill>
              <a:schemeClr val="dk2"/>
            </a:solidFill>
            <a:prstDash val="solid"/>
            <a:round/>
            <a:headEnd type="none" w="sm" len="sm"/>
            <a:tailEnd type="none" w="sm" len="sm"/>
          </a:ln>
        </p:spPr>
      </p:pic>
      <p:sp>
        <p:nvSpPr>
          <p:cNvPr id="219" name="Google Shape;219;p29"/>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Create a series from a dictionary</a:t>
            </a:r>
            <a:endParaRPr sz="2400" b="0" i="0" u="none" strike="noStrike" cap="none">
              <a:solidFill>
                <a:srgbClr val="434343"/>
              </a:solidFill>
              <a:latin typeface="Avenir"/>
              <a:ea typeface="Avenir"/>
              <a:cs typeface="Avenir"/>
              <a:sym typeface="Avenir"/>
            </a:endParaRPr>
          </a:p>
        </p:txBody>
      </p:sp>
      <p:sp>
        <p:nvSpPr>
          <p:cNvPr id="220" name="Google Shape;220;p29"/>
          <p:cNvSpPr/>
          <p:nvPr/>
        </p:nvSpPr>
        <p:spPr>
          <a:xfrm>
            <a:off x="3719325" y="4103900"/>
            <a:ext cx="2122500" cy="7800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If you have multiple values for a single key, those multiple values will take up a single row</a:t>
            </a:r>
            <a:endParaRPr sz="1100">
              <a:solidFill>
                <a:srgbClr val="25AAE2"/>
              </a:solidFill>
              <a:latin typeface="Avenir"/>
              <a:ea typeface="Avenir"/>
              <a:cs typeface="Avenir"/>
              <a:sym typeface="Avenir"/>
            </a:endParaRPr>
          </a:p>
        </p:txBody>
      </p:sp>
      <p:cxnSp>
        <p:nvCxnSpPr>
          <p:cNvPr id="221" name="Google Shape;221;p29"/>
          <p:cNvCxnSpPr/>
          <p:nvPr/>
        </p:nvCxnSpPr>
        <p:spPr>
          <a:xfrm rot="10800000">
            <a:off x="3222100" y="3074825"/>
            <a:ext cx="1558800" cy="1074900"/>
          </a:xfrm>
          <a:prstGeom prst="bentConnector3">
            <a:avLst>
              <a:gd name="adj1" fmla="val 861"/>
            </a:avLst>
          </a:prstGeom>
          <a:noFill/>
          <a:ln w="9525" cap="flat" cmpd="sng">
            <a:solidFill>
              <a:srgbClr val="25AAE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series index and values</a:t>
            </a:r>
            <a:endParaRPr sz="2400" b="0" i="0" u="none" strike="noStrike" cap="none">
              <a:solidFill>
                <a:srgbClr val="434343"/>
              </a:solidFill>
              <a:latin typeface="Avenir"/>
              <a:ea typeface="Avenir"/>
              <a:cs typeface="Avenir"/>
              <a:sym typeface="Avenir"/>
            </a:endParaRPr>
          </a:p>
        </p:txBody>
      </p:sp>
      <p:sp>
        <p:nvSpPr>
          <p:cNvPr id="227" name="Google Shape;227;p30"/>
          <p:cNvSpPr txBox="1"/>
          <p:nvPr/>
        </p:nvSpPr>
        <p:spPr>
          <a:xfrm>
            <a:off x="590900" y="1323300"/>
            <a:ext cx="8017500" cy="7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Avenir"/>
                <a:ea typeface="Avenir"/>
                <a:cs typeface="Avenir"/>
                <a:sym typeface="Avenir"/>
              </a:rPr>
              <a:t>To display the index names and values of the series use </a:t>
            </a:r>
            <a:r>
              <a:rPr lang="en" sz="1600" b="1">
                <a:solidFill>
                  <a:schemeClr val="dk1"/>
                </a:solidFill>
                <a:latin typeface="Avenir"/>
                <a:ea typeface="Avenir"/>
                <a:cs typeface="Avenir"/>
                <a:sym typeface="Avenir"/>
              </a:rPr>
              <a:t>.index</a:t>
            </a:r>
            <a:r>
              <a:rPr lang="en" sz="1600">
                <a:solidFill>
                  <a:schemeClr val="dk1"/>
                </a:solidFill>
                <a:latin typeface="Avenir"/>
                <a:ea typeface="Avenir"/>
                <a:cs typeface="Avenir"/>
                <a:sym typeface="Avenir"/>
              </a:rPr>
              <a:t> and </a:t>
            </a:r>
            <a:r>
              <a:rPr lang="en" sz="1600" b="1">
                <a:solidFill>
                  <a:schemeClr val="dk1"/>
                </a:solidFill>
                <a:latin typeface="Avenir"/>
                <a:ea typeface="Avenir"/>
                <a:cs typeface="Avenir"/>
                <a:sym typeface="Avenir"/>
              </a:rPr>
              <a:t>.values</a:t>
            </a:r>
            <a:r>
              <a:rPr lang="en" sz="1600">
                <a:solidFill>
                  <a:schemeClr val="dk1"/>
                </a:solidFill>
                <a:latin typeface="Avenir"/>
                <a:ea typeface="Avenir"/>
                <a:cs typeface="Avenir"/>
                <a:sym typeface="Avenir"/>
              </a:rPr>
              <a:t> respectively</a:t>
            </a:r>
            <a:endParaRPr sz="1600">
              <a:solidFill>
                <a:schemeClr val="dk1"/>
              </a:solidFill>
              <a:latin typeface="Avenir"/>
              <a:ea typeface="Avenir"/>
              <a:cs typeface="Avenir"/>
              <a:sym typeface="Avenir"/>
            </a:endParaRPr>
          </a:p>
        </p:txBody>
      </p:sp>
      <p:pic>
        <p:nvPicPr>
          <p:cNvPr id="228" name="Google Shape;228;p30"/>
          <p:cNvPicPr preferRelativeResize="0"/>
          <p:nvPr/>
        </p:nvPicPr>
        <p:blipFill>
          <a:blip r:embed="rId3">
            <a:alphaModFix/>
          </a:blip>
          <a:stretch>
            <a:fillRect/>
          </a:stretch>
        </p:blipFill>
        <p:spPr>
          <a:xfrm>
            <a:off x="590900" y="2258825"/>
            <a:ext cx="8017400" cy="20199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p:nvPr/>
        </p:nvSpPr>
        <p:spPr>
          <a:xfrm>
            <a:off x="425128" y="2323425"/>
            <a:ext cx="74745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Accessing a Series</a:t>
            </a:r>
            <a:endParaRPr sz="4000" i="0" u="none" strike="noStrike" cap="none">
              <a:latin typeface="Avenir"/>
              <a:ea typeface="Avenir"/>
              <a:cs typeface="Avenir"/>
              <a:sym typeface="Avenir"/>
            </a:endParaRPr>
          </a:p>
        </p:txBody>
      </p:sp>
      <p:sp>
        <p:nvSpPr>
          <p:cNvPr id="235" name="Google Shape;235;p31"/>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6" name="Google Shape;236;p31"/>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using position</a:t>
            </a:r>
            <a:endParaRPr sz="2400" b="0" i="0" u="none" strike="noStrike" cap="none">
              <a:solidFill>
                <a:srgbClr val="434343"/>
              </a:solidFill>
              <a:latin typeface="Avenir"/>
              <a:ea typeface="Avenir"/>
              <a:cs typeface="Avenir"/>
              <a:sym typeface="Avenir"/>
            </a:endParaRPr>
          </a:p>
        </p:txBody>
      </p:sp>
      <p:sp>
        <p:nvSpPr>
          <p:cNvPr id="243" name="Google Shape;243;p32"/>
          <p:cNvSpPr/>
          <p:nvPr/>
        </p:nvSpPr>
        <p:spPr>
          <a:xfrm>
            <a:off x="4417792" y="3985800"/>
            <a:ext cx="1542600" cy="5955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Retrieve first five elements</a:t>
            </a:r>
            <a:endParaRPr sz="1100">
              <a:solidFill>
                <a:srgbClr val="25AAE2"/>
              </a:solidFill>
              <a:latin typeface="Avenir"/>
              <a:ea typeface="Avenir"/>
              <a:cs typeface="Avenir"/>
              <a:sym typeface="Avenir"/>
            </a:endParaRPr>
          </a:p>
        </p:txBody>
      </p:sp>
      <p:sp>
        <p:nvSpPr>
          <p:cNvPr id="244" name="Google Shape;244;p32"/>
          <p:cNvSpPr txBox="1"/>
          <p:nvPr/>
        </p:nvSpPr>
        <p:spPr>
          <a:xfrm>
            <a:off x="610300" y="1323300"/>
            <a:ext cx="8133300" cy="5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Avenir"/>
                <a:ea typeface="Avenir"/>
                <a:cs typeface="Avenir"/>
                <a:sym typeface="Avenir"/>
              </a:rPr>
              <a:t>Access the element in a series using the index operator ‘</a:t>
            </a:r>
            <a:r>
              <a:rPr lang="en" sz="1600" b="1">
                <a:solidFill>
                  <a:schemeClr val="dk1"/>
                </a:solidFill>
                <a:latin typeface="Avenir"/>
                <a:ea typeface="Avenir"/>
                <a:cs typeface="Avenir"/>
                <a:sym typeface="Avenir"/>
              </a:rPr>
              <a:t>[]’</a:t>
            </a:r>
            <a:endParaRPr sz="1600" b="1">
              <a:solidFill>
                <a:schemeClr val="dk1"/>
              </a:solidFill>
              <a:latin typeface="Avenir"/>
              <a:ea typeface="Avenir"/>
              <a:cs typeface="Avenir"/>
              <a:sym typeface="Avenir"/>
            </a:endParaRPr>
          </a:p>
        </p:txBody>
      </p:sp>
      <p:pic>
        <p:nvPicPr>
          <p:cNvPr id="245" name="Google Shape;245;p32"/>
          <p:cNvPicPr preferRelativeResize="0"/>
          <p:nvPr/>
        </p:nvPicPr>
        <p:blipFill rotWithShape="1">
          <a:blip r:embed="rId3">
            <a:alphaModFix/>
          </a:blip>
          <a:srcRect r="41107"/>
          <a:stretch/>
        </p:blipFill>
        <p:spPr>
          <a:xfrm>
            <a:off x="1176850" y="1935325"/>
            <a:ext cx="5859904" cy="1974275"/>
          </a:xfrm>
          <a:prstGeom prst="rect">
            <a:avLst/>
          </a:prstGeom>
          <a:noFill/>
          <a:ln w="9525" cap="flat" cmpd="sng">
            <a:solidFill>
              <a:schemeClr val="dk2"/>
            </a:solidFill>
            <a:prstDash val="solid"/>
            <a:round/>
            <a:headEnd type="none" w="sm" len="sm"/>
            <a:tailEnd type="none" w="sm" len="sm"/>
          </a:ln>
        </p:spPr>
      </p:pic>
      <p:cxnSp>
        <p:nvCxnSpPr>
          <p:cNvPr id="246" name="Google Shape;246;p32"/>
          <p:cNvCxnSpPr>
            <a:stCxn id="243" idx="1"/>
          </p:cNvCxnSpPr>
          <p:nvPr/>
        </p:nvCxnSpPr>
        <p:spPr>
          <a:xfrm rot="10800000">
            <a:off x="2776192" y="2780550"/>
            <a:ext cx="1641600" cy="1503000"/>
          </a:xfrm>
          <a:prstGeom prst="bentConnector3">
            <a:avLst>
              <a:gd name="adj1" fmla="val 99993"/>
            </a:avLst>
          </a:prstGeom>
          <a:noFill/>
          <a:ln w="9525" cap="flat" cmpd="sng">
            <a:solidFill>
              <a:srgbClr val="25AAE2"/>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33"/>
          <p:cNvPicPr preferRelativeResize="0"/>
          <p:nvPr/>
        </p:nvPicPr>
        <p:blipFill rotWithShape="1">
          <a:blip r:embed="rId3">
            <a:alphaModFix/>
          </a:blip>
          <a:srcRect r="41207"/>
          <a:stretch/>
        </p:blipFill>
        <p:spPr>
          <a:xfrm>
            <a:off x="967225" y="1692525"/>
            <a:ext cx="6089029" cy="2063250"/>
          </a:xfrm>
          <a:prstGeom prst="rect">
            <a:avLst/>
          </a:prstGeom>
          <a:noFill/>
          <a:ln w="9525" cap="flat" cmpd="sng">
            <a:solidFill>
              <a:schemeClr val="dk2"/>
            </a:solidFill>
            <a:prstDash val="solid"/>
            <a:round/>
            <a:headEnd type="none" w="sm" len="sm"/>
            <a:tailEnd type="none" w="sm" len="sm"/>
          </a:ln>
        </p:spPr>
      </p:pic>
      <p:sp>
        <p:nvSpPr>
          <p:cNvPr id="252" name="Google Shape;252;p33"/>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using position</a:t>
            </a:r>
            <a:endParaRPr sz="2400" b="0" i="0" u="none" strike="noStrike" cap="none">
              <a:solidFill>
                <a:srgbClr val="434343"/>
              </a:solidFill>
              <a:latin typeface="Avenir"/>
              <a:ea typeface="Avenir"/>
              <a:cs typeface="Avenir"/>
              <a:sym typeface="Avenir"/>
            </a:endParaRPr>
          </a:p>
        </p:txBody>
      </p:sp>
      <p:sp>
        <p:nvSpPr>
          <p:cNvPr id="253" name="Google Shape;253;p33"/>
          <p:cNvSpPr/>
          <p:nvPr/>
        </p:nvSpPr>
        <p:spPr>
          <a:xfrm>
            <a:off x="5035567" y="3945775"/>
            <a:ext cx="1542600" cy="5955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Retrieve last five elements</a:t>
            </a:r>
            <a:endParaRPr sz="1100">
              <a:solidFill>
                <a:srgbClr val="25AAE2"/>
              </a:solidFill>
              <a:latin typeface="Avenir"/>
              <a:ea typeface="Avenir"/>
              <a:cs typeface="Avenir"/>
              <a:sym typeface="Avenir"/>
            </a:endParaRPr>
          </a:p>
        </p:txBody>
      </p:sp>
      <p:cxnSp>
        <p:nvCxnSpPr>
          <p:cNvPr id="254" name="Google Shape;254;p33"/>
          <p:cNvCxnSpPr>
            <a:stCxn id="253" idx="1"/>
          </p:cNvCxnSpPr>
          <p:nvPr/>
        </p:nvCxnSpPr>
        <p:spPr>
          <a:xfrm rot="10800000">
            <a:off x="2721667" y="2628625"/>
            <a:ext cx="2313900" cy="1614900"/>
          </a:xfrm>
          <a:prstGeom prst="bentConnector3">
            <a:avLst>
              <a:gd name="adj1" fmla="val 100002"/>
            </a:avLst>
          </a:prstGeom>
          <a:noFill/>
          <a:ln w="9525" cap="flat" cmpd="sng">
            <a:solidFill>
              <a:srgbClr val="25AAE2"/>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Text Placeholder 2"/>
          <p:cNvSpPr>
            <a:spLocks noGrp="1"/>
          </p:cNvSpPr>
          <p:nvPr>
            <p:ph type="body" idx="1"/>
          </p:nvPr>
        </p:nvSpPr>
        <p:spPr/>
        <p:txBody>
          <a:bodyPr/>
          <a:lstStyle/>
          <a:p>
            <a:r>
              <a:rPr lang="en-IN" dirty="0" smtClean="0"/>
              <a:t>Introduction to Pandas</a:t>
            </a:r>
          </a:p>
          <a:p>
            <a:r>
              <a:rPr lang="en-IN" dirty="0" smtClean="0"/>
              <a:t>Pandas Series</a:t>
            </a:r>
          </a:p>
          <a:p>
            <a:pPr marL="720000" lvl="1">
              <a:lnSpc>
                <a:spcPct val="100000"/>
              </a:lnSpc>
              <a:spcBef>
                <a:spcPts val="0"/>
              </a:spcBef>
            </a:pPr>
            <a:r>
              <a:rPr lang="en-IN" dirty="0" smtClean="0"/>
              <a:t>Creating Series</a:t>
            </a:r>
          </a:p>
          <a:p>
            <a:pPr marL="720000" lvl="1">
              <a:lnSpc>
                <a:spcPct val="100000"/>
              </a:lnSpc>
              <a:spcBef>
                <a:spcPts val="0"/>
              </a:spcBef>
            </a:pPr>
            <a:r>
              <a:rPr lang="en-IN" dirty="0" smtClean="0"/>
              <a:t>Accessing Series</a:t>
            </a:r>
          </a:p>
          <a:p>
            <a:pPr marL="720000" lvl="1">
              <a:lnSpc>
                <a:spcPct val="100000"/>
              </a:lnSpc>
              <a:spcBef>
                <a:spcPts val="0"/>
              </a:spcBef>
            </a:pPr>
            <a:r>
              <a:rPr lang="en-IN" dirty="0" smtClean="0"/>
              <a:t>Filtering Series</a:t>
            </a:r>
          </a:p>
          <a:p>
            <a:pPr marL="720000" lvl="1">
              <a:lnSpc>
                <a:spcPct val="100000"/>
              </a:lnSpc>
              <a:spcBef>
                <a:spcPts val="0"/>
              </a:spcBef>
            </a:pPr>
            <a:r>
              <a:rPr lang="en-IN" dirty="0" smtClean="0"/>
              <a:t>Arithmetic Series</a:t>
            </a:r>
          </a:p>
          <a:p>
            <a:pPr marL="720000" lvl="1">
              <a:lnSpc>
                <a:spcPct val="100000"/>
              </a:lnSpc>
              <a:spcBef>
                <a:spcPts val="0"/>
              </a:spcBef>
            </a:pPr>
            <a:r>
              <a:rPr lang="en-IN" dirty="0" smtClean="0"/>
              <a:t>Ranking and Sorting</a:t>
            </a:r>
          </a:p>
          <a:p>
            <a:pPr marL="720000" lvl="1">
              <a:lnSpc>
                <a:spcPct val="100000"/>
              </a:lnSpc>
              <a:spcBef>
                <a:spcPts val="0"/>
              </a:spcBef>
            </a:pPr>
            <a:r>
              <a:rPr lang="en-IN" dirty="0" smtClean="0"/>
              <a:t>Null Values</a:t>
            </a:r>
          </a:p>
          <a:p>
            <a:pPr marL="262800">
              <a:lnSpc>
                <a:spcPct val="100000"/>
              </a:lnSpc>
            </a:pPr>
            <a:r>
              <a:rPr lang="en-IN" dirty="0" smtClean="0"/>
              <a:t>Pandas </a:t>
            </a:r>
            <a:r>
              <a:rPr lang="en-IN" dirty="0" err="1" smtClean="0"/>
              <a:t>Dataframe</a:t>
            </a:r>
            <a:endParaRPr lang="en-IN" dirty="0" smtClean="0"/>
          </a:p>
          <a:p>
            <a:pPr marL="720000" lvl="1">
              <a:lnSpc>
                <a:spcPct val="100000"/>
              </a:lnSpc>
              <a:spcBef>
                <a:spcPts val="0"/>
              </a:spcBef>
            </a:pPr>
            <a:r>
              <a:rPr lang="en-IN" dirty="0"/>
              <a:t>Creating </a:t>
            </a:r>
            <a:r>
              <a:rPr lang="en-IN" dirty="0" err="1"/>
              <a:t>Dataframe</a:t>
            </a:r>
            <a:endParaRPr lang="en-IN" dirty="0"/>
          </a:p>
          <a:p>
            <a:pPr marL="720000" lvl="1">
              <a:lnSpc>
                <a:spcPct val="100000"/>
              </a:lnSpc>
              <a:spcBef>
                <a:spcPts val="0"/>
              </a:spcBef>
            </a:pPr>
            <a:r>
              <a:rPr lang="en-IN" dirty="0"/>
              <a:t>Reading Data from Different Sources</a:t>
            </a:r>
          </a:p>
          <a:p>
            <a:pPr marL="720000" lvl="1">
              <a:lnSpc>
                <a:spcPct val="100000"/>
              </a:lnSpc>
              <a:spcBef>
                <a:spcPts val="0"/>
              </a:spcBef>
            </a:pPr>
            <a:r>
              <a:rPr lang="en-IN" dirty="0" err="1"/>
              <a:t>Dataframe</a:t>
            </a:r>
            <a:r>
              <a:rPr lang="en-IN" dirty="0"/>
              <a:t> Manipulations</a:t>
            </a:r>
          </a:p>
          <a:p>
            <a:pPr marL="720000" lvl="1">
              <a:lnSpc>
                <a:spcPct val="100000"/>
              </a:lnSpc>
              <a:spcBef>
                <a:spcPts val="0"/>
              </a:spcBef>
            </a:pPr>
            <a:r>
              <a:rPr lang="en-IN" dirty="0"/>
              <a:t>Understanding Data</a:t>
            </a:r>
          </a:p>
          <a:p>
            <a:pPr marL="720000" lvl="1">
              <a:lnSpc>
                <a:spcPct val="100000"/>
              </a:lnSpc>
              <a:spcBef>
                <a:spcPts val="0"/>
              </a:spcBef>
            </a:pPr>
            <a:r>
              <a:rPr lang="en-IN" dirty="0"/>
              <a:t>Indexing </a:t>
            </a:r>
            <a:r>
              <a:rPr lang="en-IN" dirty="0" err="1"/>
              <a:t>Dataframe</a:t>
            </a:r>
            <a:endParaRPr lang="en-IN" dirty="0"/>
          </a:p>
          <a:p>
            <a:pPr marL="720000" lvl="1">
              <a:lnSpc>
                <a:spcPct val="100000"/>
              </a:lnSpc>
              <a:spcBef>
                <a:spcPts val="0"/>
              </a:spcBef>
            </a:pPr>
            <a:r>
              <a:rPr lang="en-IN" dirty="0"/>
              <a:t>Sorting and Ranking</a:t>
            </a:r>
          </a:p>
          <a:p>
            <a:pPr marL="720000" lvl="1">
              <a:lnSpc>
                <a:spcPct val="100000"/>
              </a:lnSpc>
            </a:pPr>
            <a:endParaRPr lang="en-IN" dirty="0" smtClean="0"/>
          </a:p>
          <a:p>
            <a:pPr marL="720000" lvl="1">
              <a:lnSpc>
                <a:spcPct val="100000"/>
              </a:lnSpc>
            </a:pPr>
            <a:endParaRPr lang="en-IN" dirty="0" smtClean="0"/>
          </a:p>
          <a:p>
            <a:pPr marL="720000" lvl="1">
              <a:lnSpc>
                <a:spcPct val="100000"/>
              </a:lnSpc>
            </a:pPr>
            <a:endParaRPr lang="en-IN" dirty="0" smtClean="0"/>
          </a:p>
          <a:p>
            <a:pPr lvl="1"/>
            <a:endParaRPr lang="en-IN" dirty="0" smtClean="0"/>
          </a:p>
          <a:p>
            <a:pPr lvl="1"/>
            <a:endParaRPr lang="en-IN" dirty="0" smtClean="0"/>
          </a:p>
          <a:p>
            <a:pPr lvl="1"/>
            <a:endParaRPr lang="en-IN" dirty="0"/>
          </a:p>
        </p:txBody>
      </p:sp>
    </p:spTree>
    <p:extLst>
      <p:ext uri="{BB962C8B-B14F-4D97-AF65-F5344CB8AC3E}">
        <p14:creationId xmlns:p14="http://schemas.microsoft.com/office/powerpoint/2010/main" val="860997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using index</a:t>
            </a:r>
            <a:endParaRPr sz="2400" b="0" i="0" u="none" strike="noStrike" cap="none">
              <a:solidFill>
                <a:srgbClr val="434343"/>
              </a:solidFill>
              <a:latin typeface="Avenir"/>
              <a:ea typeface="Avenir"/>
              <a:cs typeface="Avenir"/>
              <a:sym typeface="Avenir"/>
            </a:endParaRPr>
          </a:p>
        </p:txBody>
      </p:sp>
      <p:pic>
        <p:nvPicPr>
          <p:cNvPr id="260" name="Google Shape;260;p34"/>
          <p:cNvPicPr preferRelativeResize="0"/>
          <p:nvPr/>
        </p:nvPicPr>
        <p:blipFill rotWithShape="1">
          <a:blip r:embed="rId3">
            <a:alphaModFix/>
          </a:blip>
          <a:srcRect/>
          <a:stretch/>
        </p:blipFill>
        <p:spPr>
          <a:xfrm>
            <a:off x="1294778" y="2270871"/>
            <a:ext cx="3919895" cy="1444473"/>
          </a:xfrm>
          <a:prstGeom prst="rect">
            <a:avLst/>
          </a:prstGeom>
          <a:noFill/>
          <a:ln w="9525" cap="flat" cmpd="sng">
            <a:solidFill>
              <a:schemeClr val="dk2"/>
            </a:solidFill>
            <a:prstDash val="solid"/>
            <a:round/>
            <a:headEnd type="none" w="sm" len="sm"/>
            <a:tailEnd type="none" w="sm" len="sm"/>
          </a:ln>
        </p:spPr>
      </p:pic>
      <p:sp>
        <p:nvSpPr>
          <p:cNvPr id="261" name="Google Shape;261;p34"/>
          <p:cNvSpPr/>
          <p:nvPr/>
        </p:nvSpPr>
        <p:spPr>
          <a:xfrm>
            <a:off x="5828700" y="3017525"/>
            <a:ext cx="1806300" cy="5058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Use index to access the element</a:t>
            </a:r>
            <a:endParaRPr sz="1100">
              <a:solidFill>
                <a:srgbClr val="25AAE2"/>
              </a:solidFill>
              <a:latin typeface="Avenir"/>
              <a:ea typeface="Avenir"/>
              <a:cs typeface="Avenir"/>
              <a:sym typeface="Avenir"/>
            </a:endParaRPr>
          </a:p>
        </p:txBody>
      </p:sp>
      <p:cxnSp>
        <p:nvCxnSpPr>
          <p:cNvPr id="262" name="Google Shape;262;p34"/>
          <p:cNvCxnSpPr/>
          <p:nvPr/>
        </p:nvCxnSpPr>
        <p:spPr>
          <a:xfrm>
            <a:off x="2908118" y="3262372"/>
            <a:ext cx="2898900" cy="162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5"/>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using index</a:t>
            </a:r>
            <a:endParaRPr sz="2400" b="0" i="0" u="none" strike="noStrike" cap="none">
              <a:solidFill>
                <a:srgbClr val="434343"/>
              </a:solidFill>
              <a:latin typeface="Avenir"/>
              <a:ea typeface="Avenir"/>
              <a:cs typeface="Avenir"/>
              <a:sym typeface="Avenir"/>
            </a:endParaRPr>
          </a:p>
        </p:txBody>
      </p:sp>
      <p:pic>
        <p:nvPicPr>
          <p:cNvPr id="268" name="Google Shape;268;p35"/>
          <p:cNvPicPr preferRelativeResize="0"/>
          <p:nvPr/>
        </p:nvPicPr>
        <p:blipFill>
          <a:blip r:embed="rId3">
            <a:alphaModFix/>
          </a:blip>
          <a:stretch>
            <a:fillRect/>
          </a:stretch>
        </p:blipFill>
        <p:spPr>
          <a:xfrm>
            <a:off x="993350" y="1792225"/>
            <a:ext cx="3832825" cy="2033575"/>
          </a:xfrm>
          <a:prstGeom prst="rect">
            <a:avLst/>
          </a:prstGeom>
          <a:noFill/>
          <a:ln w="9525" cap="flat" cmpd="sng">
            <a:solidFill>
              <a:schemeClr val="dk2"/>
            </a:solidFill>
            <a:prstDash val="solid"/>
            <a:round/>
            <a:headEnd type="none" w="sm" len="sm"/>
            <a:tailEnd type="none" w="sm" len="sm"/>
          </a:ln>
        </p:spPr>
      </p:pic>
      <p:sp>
        <p:nvSpPr>
          <p:cNvPr id="269" name="Google Shape;269;p35"/>
          <p:cNvSpPr/>
          <p:nvPr/>
        </p:nvSpPr>
        <p:spPr>
          <a:xfrm>
            <a:off x="5729016" y="2553405"/>
            <a:ext cx="2505900" cy="5256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Retrieve multiple elements using a list of indices</a:t>
            </a:r>
            <a:endParaRPr sz="1100">
              <a:solidFill>
                <a:srgbClr val="25AAE2"/>
              </a:solidFill>
              <a:latin typeface="Avenir"/>
              <a:ea typeface="Avenir"/>
              <a:cs typeface="Avenir"/>
              <a:sym typeface="Avenir"/>
            </a:endParaRPr>
          </a:p>
        </p:txBody>
      </p:sp>
      <p:cxnSp>
        <p:nvCxnSpPr>
          <p:cNvPr id="270" name="Google Shape;270;p35"/>
          <p:cNvCxnSpPr>
            <a:endCxn id="269" idx="1"/>
          </p:cNvCxnSpPr>
          <p:nvPr/>
        </p:nvCxnSpPr>
        <p:spPr>
          <a:xfrm>
            <a:off x="3585816" y="2808405"/>
            <a:ext cx="2143200" cy="78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p:nvPr/>
        </p:nvSpPr>
        <p:spPr>
          <a:xfrm>
            <a:off x="425128" y="2323425"/>
            <a:ext cx="74745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Filtering a Series</a:t>
            </a:r>
            <a:endParaRPr sz="4000" i="0" u="none" strike="noStrike" cap="none">
              <a:latin typeface="Avenir"/>
              <a:ea typeface="Avenir"/>
              <a:cs typeface="Avenir"/>
              <a:sym typeface="Avenir"/>
            </a:endParaRPr>
          </a:p>
        </p:txBody>
      </p:sp>
      <p:sp>
        <p:nvSpPr>
          <p:cNvPr id="277" name="Google Shape;277;p36"/>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78" name="Google Shape;278;p36"/>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37"/>
          <p:cNvPicPr preferRelativeResize="0"/>
          <p:nvPr/>
        </p:nvPicPr>
        <p:blipFill rotWithShape="1">
          <a:blip r:embed="rId3">
            <a:alphaModFix/>
          </a:blip>
          <a:srcRect r="50372"/>
          <a:stretch/>
        </p:blipFill>
        <p:spPr>
          <a:xfrm>
            <a:off x="766075" y="1627602"/>
            <a:ext cx="5101601" cy="2025525"/>
          </a:xfrm>
          <a:prstGeom prst="rect">
            <a:avLst/>
          </a:prstGeom>
          <a:noFill/>
          <a:ln w="9525" cap="flat" cmpd="sng">
            <a:solidFill>
              <a:schemeClr val="dk2"/>
            </a:solidFill>
            <a:prstDash val="solid"/>
            <a:round/>
            <a:headEnd type="none" w="sm" len="sm"/>
            <a:tailEnd type="none" w="sm" len="sm"/>
          </a:ln>
        </p:spPr>
      </p:pic>
      <p:sp>
        <p:nvSpPr>
          <p:cNvPr id="285" name="Google Shape;285;p37"/>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Filter the values</a:t>
            </a:r>
            <a:endParaRPr sz="2400" b="0" i="0" u="none" strike="noStrike" cap="none">
              <a:solidFill>
                <a:srgbClr val="434343"/>
              </a:solidFill>
              <a:latin typeface="Avenir"/>
              <a:ea typeface="Avenir"/>
              <a:cs typeface="Avenir"/>
              <a:sym typeface="Avenir"/>
            </a:endParaRPr>
          </a:p>
        </p:txBody>
      </p:sp>
      <p:sp>
        <p:nvSpPr>
          <p:cNvPr id="286" name="Google Shape;286;p37"/>
          <p:cNvSpPr/>
          <p:nvPr/>
        </p:nvSpPr>
        <p:spPr>
          <a:xfrm>
            <a:off x="5999901" y="2096975"/>
            <a:ext cx="2209800" cy="5283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Filter all the values that are greater than 15</a:t>
            </a:r>
            <a:endParaRPr sz="1100">
              <a:solidFill>
                <a:srgbClr val="25AAE2"/>
              </a:solidFill>
              <a:latin typeface="Avenir"/>
              <a:ea typeface="Avenir"/>
              <a:cs typeface="Avenir"/>
              <a:sym typeface="Avenir"/>
            </a:endParaRPr>
          </a:p>
        </p:txBody>
      </p:sp>
      <p:cxnSp>
        <p:nvCxnSpPr>
          <p:cNvPr id="287" name="Google Shape;287;p37"/>
          <p:cNvCxnSpPr/>
          <p:nvPr/>
        </p:nvCxnSpPr>
        <p:spPr>
          <a:xfrm>
            <a:off x="3317330" y="2345745"/>
            <a:ext cx="2697600" cy="6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8"/>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Filter the values</a:t>
            </a:r>
            <a:endParaRPr sz="2400" b="0" i="0" u="none" strike="noStrike" cap="none">
              <a:solidFill>
                <a:srgbClr val="434343"/>
              </a:solidFill>
              <a:latin typeface="Avenir"/>
              <a:ea typeface="Avenir"/>
              <a:cs typeface="Avenir"/>
              <a:sym typeface="Avenir"/>
            </a:endParaRPr>
          </a:p>
        </p:txBody>
      </p:sp>
      <p:sp>
        <p:nvSpPr>
          <p:cNvPr id="293" name="Google Shape;293;p38"/>
          <p:cNvSpPr/>
          <p:nvPr/>
        </p:nvSpPr>
        <p:spPr>
          <a:xfrm>
            <a:off x="5771301" y="2401775"/>
            <a:ext cx="2209800" cy="5283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Filter all the words whose length is greater than 3</a:t>
            </a:r>
            <a:endParaRPr sz="1100">
              <a:solidFill>
                <a:srgbClr val="25AAE2"/>
              </a:solidFill>
              <a:latin typeface="Avenir"/>
              <a:ea typeface="Avenir"/>
              <a:cs typeface="Avenir"/>
              <a:sym typeface="Avenir"/>
            </a:endParaRPr>
          </a:p>
        </p:txBody>
      </p:sp>
      <p:pic>
        <p:nvPicPr>
          <p:cNvPr id="294" name="Google Shape;294;p38"/>
          <p:cNvPicPr preferRelativeResize="0"/>
          <p:nvPr/>
        </p:nvPicPr>
        <p:blipFill rotWithShape="1">
          <a:blip r:embed="rId3">
            <a:alphaModFix/>
          </a:blip>
          <a:srcRect r="49308"/>
          <a:stretch/>
        </p:blipFill>
        <p:spPr>
          <a:xfrm>
            <a:off x="914400" y="2015675"/>
            <a:ext cx="4480775" cy="1298850"/>
          </a:xfrm>
          <a:prstGeom prst="rect">
            <a:avLst/>
          </a:prstGeom>
          <a:noFill/>
          <a:ln w="9525" cap="flat" cmpd="sng">
            <a:solidFill>
              <a:schemeClr val="dk2"/>
            </a:solidFill>
            <a:prstDash val="solid"/>
            <a:round/>
            <a:headEnd type="none" w="sm" len="sm"/>
            <a:tailEnd type="none" w="sm" len="sm"/>
          </a:ln>
        </p:spPr>
      </p:pic>
      <p:cxnSp>
        <p:nvCxnSpPr>
          <p:cNvPr id="295" name="Google Shape;295;p38"/>
          <p:cNvCxnSpPr/>
          <p:nvPr/>
        </p:nvCxnSpPr>
        <p:spPr>
          <a:xfrm>
            <a:off x="3088730" y="2650545"/>
            <a:ext cx="2697600" cy="6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p:nvPr/>
        </p:nvSpPr>
        <p:spPr>
          <a:xfrm>
            <a:off x="425127" y="2323425"/>
            <a:ext cx="69117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Arithmetic Operations</a:t>
            </a:r>
            <a:endParaRPr sz="4000" i="0" u="none" strike="noStrike" cap="none">
              <a:latin typeface="Avenir"/>
              <a:ea typeface="Avenir"/>
              <a:cs typeface="Avenir"/>
              <a:sym typeface="Avenir"/>
            </a:endParaRPr>
          </a:p>
        </p:txBody>
      </p:sp>
      <p:sp>
        <p:nvSpPr>
          <p:cNvPr id="302" name="Google Shape;302;p39"/>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03" name="Google Shape;303;p39"/>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40"/>
          <p:cNvPicPr preferRelativeResize="0"/>
          <p:nvPr/>
        </p:nvPicPr>
        <p:blipFill rotWithShape="1">
          <a:blip r:embed="rId3">
            <a:alphaModFix/>
          </a:blip>
          <a:srcRect r="71865"/>
          <a:stretch/>
        </p:blipFill>
        <p:spPr>
          <a:xfrm>
            <a:off x="609600" y="1583575"/>
            <a:ext cx="3274482" cy="1893800"/>
          </a:xfrm>
          <a:prstGeom prst="rect">
            <a:avLst/>
          </a:prstGeom>
          <a:noFill/>
          <a:ln w="9525" cap="flat" cmpd="sng">
            <a:solidFill>
              <a:schemeClr val="dk2"/>
            </a:solidFill>
            <a:prstDash val="solid"/>
            <a:round/>
            <a:headEnd type="none" w="sm" len="sm"/>
            <a:tailEnd type="none" w="sm" len="sm"/>
          </a:ln>
        </p:spPr>
      </p:pic>
      <p:sp>
        <p:nvSpPr>
          <p:cNvPr id="310" name="Google Shape;310;p40"/>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Scalar multiplication </a:t>
            </a:r>
            <a:endParaRPr sz="2400" b="0" i="0" u="none" strike="noStrike" cap="none">
              <a:solidFill>
                <a:srgbClr val="434343"/>
              </a:solidFill>
              <a:latin typeface="Avenir"/>
              <a:ea typeface="Avenir"/>
              <a:cs typeface="Avenir"/>
              <a:sym typeface="Avenir"/>
            </a:endParaRPr>
          </a:p>
        </p:txBody>
      </p:sp>
      <p:sp>
        <p:nvSpPr>
          <p:cNvPr id="311" name="Google Shape;311;p40"/>
          <p:cNvSpPr/>
          <p:nvPr/>
        </p:nvSpPr>
        <p:spPr>
          <a:xfrm>
            <a:off x="4466081" y="2157984"/>
            <a:ext cx="2047200" cy="5574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Use ‘*’ operator to perform multiplication</a:t>
            </a:r>
            <a:endParaRPr sz="1100">
              <a:solidFill>
                <a:srgbClr val="25AAE2"/>
              </a:solidFill>
              <a:latin typeface="Avenir"/>
              <a:ea typeface="Avenir"/>
              <a:cs typeface="Avenir"/>
              <a:sym typeface="Avenir"/>
            </a:endParaRPr>
          </a:p>
        </p:txBody>
      </p:sp>
      <p:cxnSp>
        <p:nvCxnSpPr>
          <p:cNvPr id="312" name="Google Shape;312;p40"/>
          <p:cNvCxnSpPr/>
          <p:nvPr/>
        </p:nvCxnSpPr>
        <p:spPr>
          <a:xfrm>
            <a:off x="2148725" y="2419393"/>
            <a:ext cx="2301000" cy="300"/>
          </a:xfrm>
          <a:prstGeom prst="straightConnector1">
            <a:avLst/>
          </a:prstGeom>
          <a:noFill/>
          <a:ln w="9525" cap="flat" cmpd="sng">
            <a:solidFill>
              <a:srgbClr val="25AAE2"/>
            </a:solidFill>
            <a:prstDash val="solid"/>
            <a:round/>
            <a:headEnd type="triangle" w="med" len="med"/>
            <a:tailEnd type="none" w="med" len="med"/>
          </a:ln>
        </p:spPr>
      </p:cxnSp>
      <p:sp>
        <p:nvSpPr>
          <p:cNvPr id="313" name="Google Shape;313;p40"/>
          <p:cNvSpPr txBox="1"/>
          <p:nvPr/>
        </p:nvSpPr>
        <p:spPr>
          <a:xfrm>
            <a:off x="564900" y="4009275"/>
            <a:ext cx="8056800" cy="5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25AAE2"/>
                </a:solidFill>
                <a:latin typeface="Avenir"/>
                <a:ea typeface="Avenir"/>
                <a:cs typeface="Avenir"/>
                <a:sym typeface="Avenir"/>
              </a:rPr>
              <a:t>One can also use the series .multiply() method to perform the multiplication operation</a:t>
            </a:r>
            <a:endParaRPr sz="1600" b="1">
              <a:solidFill>
                <a:srgbClr val="25AAE2"/>
              </a:solidFill>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Multiplication of two series</a:t>
            </a:r>
            <a:endParaRPr sz="2400" b="0" i="0" u="none" strike="noStrike" cap="none">
              <a:solidFill>
                <a:srgbClr val="434343"/>
              </a:solidFill>
              <a:latin typeface="Avenir"/>
              <a:ea typeface="Avenir"/>
              <a:cs typeface="Avenir"/>
              <a:sym typeface="Avenir"/>
            </a:endParaRPr>
          </a:p>
        </p:txBody>
      </p:sp>
      <p:sp>
        <p:nvSpPr>
          <p:cNvPr id="319" name="Google Shape;319;p41"/>
          <p:cNvSpPr txBox="1"/>
          <p:nvPr/>
        </p:nvSpPr>
        <p:spPr>
          <a:xfrm>
            <a:off x="610300" y="1247100"/>
            <a:ext cx="8133300" cy="5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Avenir"/>
                <a:ea typeface="Avenir"/>
                <a:cs typeface="Avenir"/>
                <a:sym typeface="Avenir"/>
              </a:rPr>
              <a:t>The series .multiply() method returns the element-wise multiplication of the two series</a:t>
            </a:r>
            <a:endParaRPr sz="1600" b="1">
              <a:solidFill>
                <a:schemeClr val="dk1"/>
              </a:solidFill>
              <a:latin typeface="Avenir"/>
              <a:ea typeface="Avenir"/>
              <a:cs typeface="Avenir"/>
              <a:sym typeface="Avenir"/>
            </a:endParaRPr>
          </a:p>
        </p:txBody>
      </p:sp>
      <p:pic>
        <p:nvPicPr>
          <p:cNvPr id="320" name="Google Shape;320;p41"/>
          <p:cNvPicPr preferRelativeResize="0"/>
          <p:nvPr/>
        </p:nvPicPr>
        <p:blipFill rotWithShape="1">
          <a:blip r:embed="rId3">
            <a:alphaModFix/>
          </a:blip>
          <a:srcRect r="59638"/>
          <a:stretch/>
        </p:blipFill>
        <p:spPr>
          <a:xfrm>
            <a:off x="2286000" y="1927800"/>
            <a:ext cx="4454175" cy="25442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42"/>
          <p:cNvPicPr preferRelativeResize="0"/>
          <p:nvPr/>
        </p:nvPicPr>
        <p:blipFill rotWithShape="1">
          <a:blip r:embed="rId3">
            <a:alphaModFix/>
          </a:blip>
          <a:srcRect r="68782"/>
          <a:stretch/>
        </p:blipFill>
        <p:spPr>
          <a:xfrm>
            <a:off x="1139000" y="1573325"/>
            <a:ext cx="3369224" cy="2495525"/>
          </a:xfrm>
          <a:prstGeom prst="rect">
            <a:avLst/>
          </a:prstGeom>
          <a:noFill/>
          <a:ln w="9525" cap="flat" cmpd="sng">
            <a:solidFill>
              <a:schemeClr val="dk2"/>
            </a:solidFill>
            <a:prstDash val="solid"/>
            <a:round/>
            <a:headEnd type="none" w="sm" len="sm"/>
            <a:tailEnd type="none" w="sm" len="sm"/>
          </a:ln>
        </p:spPr>
      </p:pic>
      <p:sp>
        <p:nvSpPr>
          <p:cNvPr id="326" name="Google Shape;326;p42"/>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Addition of two series</a:t>
            </a:r>
            <a:endParaRPr sz="2400" b="0" i="0" u="none" strike="noStrike" cap="none">
              <a:solidFill>
                <a:srgbClr val="434343"/>
              </a:solidFill>
              <a:latin typeface="Avenir"/>
              <a:ea typeface="Avenir"/>
              <a:cs typeface="Avenir"/>
              <a:sym typeface="Avenir"/>
            </a:endParaRPr>
          </a:p>
        </p:txBody>
      </p:sp>
      <p:sp>
        <p:nvSpPr>
          <p:cNvPr id="327" name="Google Shape;327;p42"/>
          <p:cNvSpPr/>
          <p:nvPr/>
        </p:nvSpPr>
        <p:spPr>
          <a:xfrm>
            <a:off x="5337075" y="2880350"/>
            <a:ext cx="1767000" cy="4368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Use ‘+’ operator to perform addition</a:t>
            </a:r>
            <a:endParaRPr sz="1100">
              <a:solidFill>
                <a:srgbClr val="25AAE2"/>
              </a:solidFill>
              <a:latin typeface="Avenir"/>
              <a:ea typeface="Avenir"/>
              <a:cs typeface="Avenir"/>
              <a:sym typeface="Avenir"/>
            </a:endParaRPr>
          </a:p>
        </p:txBody>
      </p:sp>
      <p:cxnSp>
        <p:nvCxnSpPr>
          <p:cNvPr id="328" name="Google Shape;328;p42"/>
          <p:cNvCxnSpPr/>
          <p:nvPr/>
        </p:nvCxnSpPr>
        <p:spPr>
          <a:xfrm>
            <a:off x="3445715" y="3072384"/>
            <a:ext cx="1975200" cy="132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3"/>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Addition of two series</a:t>
            </a:r>
            <a:endParaRPr sz="2400" b="0" i="0" u="none" strike="noStrike" cap="none">
              <a:solidFill>
                <a:srgbClr val="434343"/>
              </a:solidFill>
              <a:latin typeface="Avenir"/>
              <a:ea typeface="Avenir"/>
              <a:cs typeface="Avenir"/>
              <a:sym typeface="Avenir"/>
            </a:endParaRPr>
          </a:p>
        </p:txBody>
      </p:sp>
      <p:sp>
        <p:nvSpPr>
          <p:cNvPr id="334" name="Google Shape;334;p43"/>
          <p:cNvSpPr txBox="1"/>
          <p:nvPr/>
        </p:nvSpPr>
        <p:spPr>
          <a:xfrm>
            <a:off x="610300" y="1932900"/>
            <a:ext cx="3821400" cy="1492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chemeClr val="dk1"/>
                </a:solidFill>
                <a:latin typeface="Avenir"/>
                <a:ea typeface="Avenir"/>
                <a:cs typeface="Avenir"/>
                <a:sym typeface="Avenir"/>
              </a:rPr>
              <a:t>If the length of the two series are different, then the addition of such series shows the null values (NaN) for the indexes where the values are missing in one of the series</a:t>
            </a:r>
            <a:endParaRPr sz="1600">
              <a:solidFill>
                <a:schemeClr val="dk1"/>
              </a:solidFill>
              <a:latin typeface="Avenir"/>
              <a:ea typeface="Avenir"/>
              <a:cs typeface="Avenir"/>
              <a:sym typeface="Avenir"/>
            </a:endParaRPr>
          </a:p>
        </p:txBody>
      </p:sp>
      <p:pic>
        <p:nvPicPr>
          <p:cNvPr id="335" name="Google Shape;335;p43"/>
          <p:cNvPicPr preferRelativeResize="0"/>
          <p:nvPr/>
        </p:nvPicPr>
        <p:blipFill rotWithShape="1">
          <a:blip r:embed="rId3">
            <a:alphaModFix/>
          </a:blip>
          <a:srcRect r="71467"/>
          <a:stretch/>
        </p:blipFill>
        <p:spPr>
          <a:xfrm>
            <a:off x="4991400" y="1791975"/>
            <a:ext cx="3262376" cy="20357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425121" y="2323425"/>
            <a:ext cx="42888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Introduction</a:t>
            </a:r>
            <a:endParaRPr sz="4000" i="0" u="none" strike="noStrike" cap="none">
              <a:latin typeface="Avenir"/>
              <a:ea typeface="Avenir"/>
              <a:cs typeface="Avenir"/>
              <a:sym typeface="Avenir"/>
            </a:endParaRPr>
          </a:p>
        </p:txBody>
      </p:sp>
      <p:sp>
        <p:nvSpPr>
          <p:cNvPr id="69" name="Google Shape;69;p15"/>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0" name="Google Shape;70;p15"/>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4"/>
          <p:cNvSpPr txBox="1"/>
          <p:nvPr/>
        </p:nvSpPr>
        <p:spPr>
          <a:xfrm>
            <a:off x="425125" y="2323425"/>
            <a:ext cx="7599000" cy="8082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Ranking and Sorting of a Series</a:t>
            </a:r>
            <a:endParaRPr sz="4000">
              <a:latin typeface="Avenir"/>
              <a:ea typeface="Avenir"/>
              <a:cs typeface="Avenir"/>
              <a:sym typeface="Avenir"/>
            </a:endParaRPr>
          </a:p>
        </p:txBody>
      </p:sp>
      <p:sp>
        <p:nvSpPr>
          <p:cNvPr id="342" name="Google Shape;342;p44"/>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43" name="Google Shape;343;p44"/>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45"/>
          <p:cNvPicPr preferRelativeResize="0"/>
          <p:nvPr/>
        </p:nvPicPr>
        <p:blipFill rotWithShape="1">
          <a:blip r:embed="rId3">
            <a:alphaModFix/>
          </a:blip>
          <a:srcRect r="42775"/>
          <a:stretch/>
        </p:blipFill>
        <p:spPr>
          <a:xfrm>
            <a:off x="533400" y="1262375"/>
            <a:ext cx="5793899" cy="2804125"/>
          </a:xfrm>
          <a:prstGeom prst="rect">
            <a:avLst/>
          </a:prstGeom>
          <a:noFill/>
          <a:ln w="9525" cap="flat" cmpd="sng">
            <a:solidFill>
              <a:schemeClr val="dk2"/>
            </a:solidFill>
            <a:prstDash val="solid"/>
            <a:round/>
            <a:headEnd type="none" w="sm" len="sm"/>
            <a:tailEnd type="none" w="sm" len="sm"/>
          </a:ln>
        </p:spPr>
      </p:pic>
      <p:sp>
        <p:nvSpPr>
          <p:cNvPr id="350" name="Google Shape;350;p45"/>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Rank the series</a:t>
            </a:r>
            <a:endParaRPr sz="2400" b="0" i="0" u="none" strike="noStrike" cap="none">
              <a:solidFill>
                <a:srgbClr val="434343"/>
              </a:solidFill>
              <a:latin typeface="Avenir"/>
              <a:ea typeface="Avenir"/>
              <a:cs typeface="Avenir"/>
              <a:sym typeface="Avenir"/>
            </a:endParaRPr>
          </a:p>
        </p:txBody>
      </p:sp>
      <p:sp>
        <p:nvSpPr>
          <p:cNvPr id="351" name="Google Shape;351;p45"/>
          <p:cNvSpPr/>
          <p:nvPr/>
        </p:nvSpPr>
        <p:spPr>
          <a:xfrm>
            <a:off x="6601632" y="1768568"/>
            <a:ext cx="1872600" cy="40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5AAE2"/>
                </a:solidFill>
                <a:latin typeface="Avenir"/>
                <a:ea typeface="Avenir"/>
                <a:cs typeface="Avenir"/>
                <a:sym typeface="Avenir"/>
              </a:rPr>
              <a:t> Returns the rank of the underlying data</a:t>
            </a:r>
            <a:endParaRPr sz="1100">
              <a:solidFill>
                <a:srgbClr val="25AAE2"/>
              </a:solidFill>
              <a:latin typeface="Avenir"/>
              <a:ea typeface="Avenir"/>
              <a:cs typeface="Avenir"/>
              <a:sym typeface="Avenir"/>
            </a:endParaRPr>
          </a:p>
        </p:txBody>
      </p:sp>
      <p:cxnSp>
        <p:nvCxnSpPr>
          <p:cNvPr id="352" name="Google Shape;352;p45"/>
          <p:cNvCxnSpPr>
            <a:endCxn id="351" idx="1"/>
          </p:cNvCxnSpPr>
          <p:nvPr/>
        </p:nvCxnSpPr>
        <p:spPr>
          <a:xfrm>
            <a:off x="2182632" y="1971518"/>
            <a:ext cx="4419000" cy="0"/>
          </a:xfrm>
          <a:prstGeom prst="straightConnector1">
            <a:avLst/>
          </a:prstGeom>
          <a:noFill/>
          <a:ln w="9525" cap="flat" cmpd="sng">
            <a:solidFill>
              <a:srgbClr val="25AAE2"/>
            </a:solidFill>
            <a:prstDash val="solid"/>
            <a:round/>
            <a:headEnd type="triangle" w="med" len="med"/>
            <a:tailEnd type="none" w="med" len="med"/>
          </a:ln>
        </p:spPr>
      </p:cxnSp>
      <p:sp>
        <p:nvSpPr>
          <p:cNvPr id="353" name="Google Shape;353;p45"/>
          <p:cNvSpPr txBox="1"/>
          <p:nvPr/>
        </p:nvSpPr>
        <p:spPr>
          <a:xfrm>
            <a:off x="1296100" y="4218900"/>
            <a:ext cx="6483900" cy="40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25AAE2"/>
                </a:solidFill>
                <a:latin typeface="Avenir"/>
                <a:ea typeface="Avenir"/>
                <a:cs typeface="Avenir"/>
                <a:sym typeface="Avenir"/>
              </a:rPr>
              <a:t>By default, the rank() returns the ranking in ascending order </a:t>
            </a:r>
            <a:endParaRPr sz="1800">
              <a:solidFill>
                <a:srgbClr val="25AAE2"/>
              </a:solidFill>
              <a:latin typeface="Avenir"/>
              <a:ea typeface="Avenir"/>
              <a:cs typeface="Avenir"/>
              <a:sym typeface="Aveni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46"/>
          <p:cNvPicPr preferRelativeResize="0"/>
          <p:nvPr/>
        </p:nvPicPr>
        <p:blipFill rotWithShape="1">
          <a:blip r:embed="rId3">
            <a:alphaModFix/>
          </a:blip>
          <a:srcRect r="36204"/>
          <a:stretch/>
        </p:blipFill>
        <p:spPr>
          <a:xfrm>
            <a:off x="381000" y="1857350"/>
            <a:ext cx="6460200" cy="2828950"/>
          </a:xfrm>
          <a:prstGeom prst="rect">
            <a:avLst/>
          </a:prstGeom>
          <a:noFill/>
          <a:ln w="9525" cap="flat" cmpd="sng">
            <a:solidFill>
              <a:schemeClr val="dk2"/>
            </a:solidFill>
            <a:prstDash val="solid"/>
            <a:round/>
            <a:headEnd type="none" w="sm" len="sm"/>
            <a:tailEnd type="none" w="sm" len="sm"/>
          </a:ln>
        </p:spPr>
      </p:pic>
      <p:sp>
        <p:nvSpPr>
          <p:cNvPr id="359" name="Google Shape;359;p46"/>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Sort the series by values</a:t>
            </a:r>
            <a:endParaRPr sz="2400" b="0" i="0" u="none" strike="noStrike" cap="none">
              <a:solidFill>
                <a:srgbClr val="434343"/>
              </a:solidFill>
              <a:latin typeface="Avenir"/>
              <a:ea typeface="Avenir"/>
              <a:cs typeface="Avenir"/>
              <a:sym typeface="Avenir"/>
            </a:endParaRPr>
          </a:p>
        </p:txBody>
      </p:sp>
      <p:sp>
        <p:nvSpPr>
          <p:cNvPr id="360" name="Google Shape;360;p46"/>
          <p:cNvSpPr txBox="1"/>
          <p:nvPr/>
        </p:nvSpPr>
        <p:spPr>
          <a:xfrm>
            <a:off x="610300" y="1323300"/>
            <a:ext cx="8133300" cy="41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Avenir"/>
                <a:ea typeface="Avenir"/>
                <a:cs typeface="Avenir"/>
                <a:sym typeface="Avenir"/>
              </a:rPr>
              <a:t>The sort_values() method sorts the series by values in the series</a:t>
            </a:r>
            <a:endParaRPr sz="1600" b="1">
              <a:solidFill>
                <a:schemeClr val="dk1"/>
              </a:solidFill>
              <a:latin typeface="Avenir"/>
              <a:ea typeface="Avenir"/>
              <a:cs typeface="Avenir"/>
              <a:sym typeface="Avenir"/>
            </a:endParaRPr>
          </a:p>
        </p:txBody>
      </p:sp>
      <p:sp>
        <p:nvSpPr>
          <p:cNvPr id="361" name="Google Shape;361;p46"/>
          <p:cNvSpPr/>
          <p:nvPr/>
        </p:nvSpPr>
        <p:spPr>
          <a:xfrm>
            <a:off x="7135025" y="2614375"/>
            <a:ext cx="1245000" cy="75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5AAE2"/>
                </a:solidFill>
                <a:latin typeface="Avenir"/>
                <a:ea typeface="Avenir"/>
                <a:cs typeface="Avenir"/>
                <a:sym typeface="Avenir"/>
              </a:rPr>
              <a:t>Returns the null values in the last position </a:t>
            </a:r>
            <a:endParaRPr sz="1100">
              <a:solidFill>
                <a:srgbClr val="25AAE2"/>
              </a:solidFill>
              <a:latin typeface="Avenir"/>
              <a:ea typeface="Avenir"/>
              <a:cs typeface="Avenir"/>
              <a:sym typeface="Avenir"/>
            </a:endParaRPr>
          </a:p>
        </p:txBody>
      </p:sp>
      <p:cxnSp>
        <p:nvCxnSpPr>
          <p:cNvPr id="362" name="Google Shape;362;p46"/>
          <p:cNvCxnSpPr/>
          <p:nvPr/>
        </p:nvCxnSpPr>
        <p:spPr>
          <a:xfrm>
            <a:off x="5028132" y="2670048"/>
            <a:ext cx="2030100" cy="330000"/>
          </a:xfrm>
          <a:prstGeom prst="bentConnector3">
            <a:avLst>
              <a:gd name="adj1" fmla="val -26"/>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Google Shape;367;p47"/>
          <p:cNvPicPr preferRelativeResize="0"/>
          <p:nvPr/>
        </p:nvPicPr>
        <p:blipFill rotWithShape="1">
          <a:blip r:embed="rId3">
            <a:alphaModFix/>
          </a:blip>
          <a:srcRect r="36848"/>
          <a:stretch/>
        </p:blipFill>
        <p:spPr>
          <a:xfrm>
            <a:off x="533400" y="1363300"/>
            <a:ext cx="6677225" cy="2982204"/>
          </a:xfrm>
          <a:prstGeom prst="rect">
            <a:avLst/>
          </a:prstGeom>
          <a:noFill/>
          <a:ln w="9525" cap="flat" cmpd="sng">
            <a:solidFill>
              <a:schemeClr val="dk2"/>
            </a:solidFill>
            <a:prstDash val="solid"/>
            <a:round/>
            <a:headEnd type="none" w="sm" len="sm"/>
            <a:tailEnd type="none" w="sm" len="sm"/>
          </a:ln>
        </p:spPr>
      </p:pic>
      <p:sp>
        <p:nvSpPr>
          <p:cNvPr id="368" name="Google Shape;368;p47"/>
          <p:cNvSpPr/>
          <p:nvPr/>
        </p:nvSpPr>
        <p:spPr>
          <a:xfrm>
            <a:off x="2624425" y="2743375"/>
            <a:ext cx="1413600" cy="66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5AAE2"/>
                </a:solidFill>
                <a:latin typeface="Avenir"/>
                <a:ea typeface="Avenir"/>
                <a:cs typeface="Avenir"/>
                <a:sym typeface="Avenir"/>
              </a:rPr>
              <a:t>‘ascending = False’ sorts the series in descending order</a:t>
            </a:r>
            <a:endParaRPr sz="1100">
              <a:solidFill>
                <a:srgbClr val="25AAE2"/>
              </a:solidFill>
              <a:latin typeface="Avenir"/>
              <a:ea typeface="Avenir"/>
              <a:cs typeface="Avenir"/>
              <a:sym typeface="Avenir"/>
            </a:endParaRPr>
          </a:p>
        </p:txBody>
      </p:sp>
      <p:sp>
        <p:nvSpPr>
          <p:cNvPr id="369" name="Google Shape;369;p47"/>
          <p:cNvSpPr/>
          <p:nvPr/>
        </p:nvSpPr>
        <p:spPr>
          <a:xfrm>
            <a:off x="7516025" y="2233375"/>
            <a:ext cx="1284900" cy="66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5AAE2"/>
                </a:solidFill>
                <a:latin typeface="Avenir"/>
                <a:ea typeface="Avenir"/>
                <a:cs typeface="Avenir"/>
                <a:sym typeface="Avenir"/>
              </a:rPr>
              <a:t>Returns the null values in the first position </a:t>
            </a:r>
            <a:endParaRPr sz="1100">
              <a:solidFill>
                <a:srgbClr val="25AAE2"/>
              </a:solidFill>
              <a:latin typeface="Avenir"/>
              <a:ea typeface="Avenir"/>
              <a:cs typeface="Avenir"/>
              <a:sym typeface="Avenir"/>
            </a:endParaRPr>
          </a:p>
        </p:txBody>
      </p:sp>
      <p:cxnSp>
        <p:nvCxnSpPr>
          <p:cNvPr id="370" name="Google Shape;370;p47"/>
          <p:cNvCxnSpPr/>
          <p:nvPr/>
        </p:nvCxnSpPr>
        <p:spPr>
          <a:xfrm>
            <a:off x="5409132" y="2289048"/>
            <a:ext cx="2030100" cy="330000"/>
          </a:xfrm>
          <a:prstGeom prst="bentConnector3">
            <a:avLst>
              <a:gd name="adj1" fmla="val -26"/>
            </a:avLst>
          </a:prstGeom>
          <a:noFill/>
          <a:ln w="9525" cap="flat" cmpd="sng">
            <a:solidFill>
              <a:srgbClr val="25AAE2"/>
            </a:solidFill>
            <a:prstDash val="solid"/>
            <a:round/>
            <a:headEnd type="triangle" w="med" len="med"/>
            <a:tailEnd type="none" w="med" len="med"/>
          </a:ln>
        </p:spPr>
      </p:cxnSp>
      <p:cxnSp>
        <p:nvCxnSpPr>
          <p:cNvPr id="371" name="Google Shape;371;p47"/>
          <p:cNvCxnSpPr>
            <a:stCxn id="368" idx="0"/>
          </p:cNvCxnSpPr>
          <p:nvPr/>
        </p:nvCxnSpPr>
        <p:spPr>
          <a:xfrm rot="10800000" flipH="1">
            <a:off x="3331225" y="2229475"/>
            <a:ext cx="2700" cy="513900"/>
          </a:xfrm>
          <a:prstGeom prst="straightConnector1">
            <a:avLst/>
          </a:prstGeom>
          <a:noFill/>
          <a:ln w="9525" cap="flat" cmpd="sng">
            <a:solidFill>
              <a:srgbClr val="25AAE2"/>
            </a:solidFill>
            <a:prstDash val="solid"/>
            <a:round/>
            <a:headEnd type="none" w="med" len="med"/>
            <a:tailEnd type="triangle" w="med" len="med"/>
          </a:ln>
        </p:spPr>
      </p:cxnSp>
      <p:sp>
        <p:nvSpPr>
          <p:cNvPr id="372" name="Google Shape;372;p47"/>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Sort the series by values</a:t>
            </a:r>
            <a:endParaRPr sz="2400" b="0" i="0" u="none" strike="noStrike" cap="none">
              <a:solidFill>
                <a:srgbClr val="434343"/>
              </a:solidFill>
              <a:latin typeface="Avenir"/>
              <a:ea typeface="Avenir"/>
              <a:cs typeface="Avenir"/>
              <a:sym typeface="Aveni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8"/>
          <p:cNvSpPr txBox="1"/>
          <p:nvPr/>
        </p:nvSpPr>
        <p:spPr>
          <a:xfrm>
            <a:off x="363559" y="15430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Sort the series by index</a:t>
            </a:r>
            <a:endParaRPr sz="2400" b="0" i="0" u="none" strike="noStrike" cap="none">
              <a:solidFill>
                <a:srgbClr val="434343"/>
              </a:solidFill>
              <a:latin typeface="Avenir"/>
              <a:ea typeface="Avenir"/>
              <a:cs typeface="Avenir"/>
              <a:sym typeface="Avenir"/>
            </a:endParaRPr>
          </a:p>
        </p:txBody>
      </p:sp>
      <p:pic>
        <p:nvPicPr>
          <p:cNvPr id="378" name="Google Shape;378;p48"/>
          <p:cNvPicPr preferRelativeResize="0"/>
          <p:nvPr/>
        </p:nvPicPr>
        <p:blipFill rotWithShape="1">
          <a:blip r:embed="rId3">
            <a:alphaModFix/>
          </a:blip>
          <a:srcRect r="37154"/>
          <a:stretch/>
        </p:blipFill>
        <p:spPr>
          <a:xfrm>
            <a:off x="839600" y="1339250"/>
            <a:ext cx="6499600" cy="3089300"/>
          </a:xfrm>
          <a:prstGeom prst="rect">
            <a:avLst/>
          </a:prstGeom>
          <a:noFill/>
          <a:ln w="9525" cap="flat" cmpd="sng">
            <a:solidFill>
              <a:schemeClr val="dk2"/>
            </a:solidFill>
            <a:prstDash val="solid"/>
            <a:round/>
            <a:headEnd type="none" w="sm" len="sm"/>
            <a:tailEnd type="none" w="sm" len="sm"/>
          </a:ln>
        </p:spPr>
      </p:pic>
      <p:sp>
        <p:nvSpPr>
          <p:cNvPr id="379" name="Google Shape;379;p48"/>
          <p:cNvSpPr/>
          <p:nvPr/>
        </p:nvSpPr>
        <p:spPr>
          <a:xfrm>
            <a:off x="1938625" y="2971975"/>
            <a:ext cx="1123200" cy="45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5AAE2"/>
                </a:solidFill>
                <a:latin typeface="Avenir"/>
                <a:ea typeface="Avenir"/>
                <a:cs typeface="Avenir"/>
                <a:sym typeface="Avenir"/>
              </a:rPr>
              <a:t>Sort the series by index</a:t>
            </a:r>
            <a:endParaRPr sz="1100">
              <a:solidFill>
                <a:srgbClr val="25AAE2"/>
              </a:solidFill>
              <a:latin typeface="Avenir"/>
              <a:ea typeface="Avenir"/>
              <a:cs typeface="Avenir"/>
              <a:sym typeface="Avenir"/>
            </a:endParaRPr>
          </a:p>
        </p:txBody>
      </p:sp>
      <p:cxnSp>
        <p:nvCxnSpPr>
          <p:cNvPr id="380" name="Google Shape;380;p48"/>
          <p:cNvCxnSpPr>
            <a:stCxn id="379" idx="0"/>
          </p:cNvCxnSpPr>
          <p:nvPr/>
        </p:nvCxnSpPr>
        <p:spPr>
          <a:xfrm rot="10800000" flipH="1">
            <a:off x="2500225" y="2458075"/>
            <a:ext cx="2700" cy="513900"/>
          </a:xfrm>
          <a:prstGeom prst="straightConnector1">
            <a:avLst/>
          </a:prstGeom>
          <a:noFill/>
          <a:ln w="9525" cap="flat" cmpd="sng">
            <a:solidFill>
              <a:srgbClr val="25AAE2"/>
            </a:solidFill>
            <a:prstDash val="solid"/>
            <a:round/>
            <a:headEnd type="none" w="med" len="med"/>
            <a:tailEnd type="triangl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p:nvPr/>
        </p:nvSpPr>
        <p:spPr>
          <a:xfrm>
            <a:off x="425127" y="2323425"/>
            <a:ext cx="69117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Check for Null Values</a:t>
            </a:r>
            <a:endParaRPr sz="4000" i="0" u="none" strike="noStrike" cap="none">
              <a:latin typeface="Avenir"/>
              <a:ea typeface="Avenir"/>
              <a:cs typeface="Avenir"/>
              <a:sym typeface="Avenir"/>
            </a:endParaRPr>
          </a:p>
        </p:txBody>
      </p:sp>
      <p:sp>
        <p:nvSpPr>
          <p:cNvPr id="387" name="Google Shape;387;p49"/>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8" name="Google Shape;388;p49"/>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0"/>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Check for null values </a:t>
            </a:r>
            <a:endParaRPr sz="2400" b="0" i="0" u="none" strike="noStrike" cap="none">
              <a:solidFill>
                <a:srgbClr val="434343"/>
              </a:solidFill>
              <a:latin typeface="Avenir"/>
              <a:ea typeface="Avenir"/>
              <a:cs typeface="Avenir"/>
              <a:sym typeface="Avenir"/>
            </a:endParaRPr>
          </a:p>
        </p:txBody>
      </p:sp>
      <p:sp>
        <p:nvSpPr>
          <p:cNvPr id="395" name="Google Shape;395;p50"/>
          <p:cNvSpPr txBox="1"/>
          <p:nvPr/>
        </p:nvSpPr>
        <p:spPr>
          <a:xfrm>
            <a:off x="514700" y="2623025"/>
            <a:ext cx="2909700" cy="1443900"/>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‘True’ in the output indicates that the corresponding value is null</a:t>
            </a:r>
            <a:endParaRPr sz="1600">
              <a:solidFill>
                <a:schemeClr val="dk1"/>
              </a:solidFill>
              <a:latin typeface="Avenir"/>
              <a:ea typeface="Avenir"/>
              <a:cs typeface="Avenir"/>
              <a:sym typeface="Avenir"/>
            </a:endParaRPr>
          </a:p>
        </p:txBody>
      </p:sp>
      <p:sp>
        <p:nvSpPr>
          <p:cNvPr id="396" name="Google Shape;396;p50"/>
          <p:cNvSpPr txBox="1"/>
          <p:nvPr/>
        </p:nvSpPr>
        <p:spPr>
          <a:xfrm>
            <a:off x="514700" y="1475700"/>
            <a:ext cx="8133300" cy="660000"/>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The .isnull() returns the boolean output indicating the presence of null values</a:t>
            </a:r>
            <a:endParaRPr sz="1600">
              <a:solidFill>
                <a:schemeClr val="dk1"/>
              </a:solidFill>
              <a:latin typeface="Avenir"/>
              <a:ea typeface="Avenir"/>
              <a:cs typeface="Avenir"/>
              <a:sym typeface="Avenir"/>
            </a:endParaRPr>
          </a:p>
        </p:txBody>
      </p:sp>
      <p:pic>
        <p:nvPicPr>
          <p:cNvPr id="397" name="Google Shape;397;p50"/>
          <p:cNvPicPr preferRelativeResize="0"/>
          <p:nvPr/>
        </p:nvPicPr>
        <p:blipFill rotWithShape="1">
          <a:blip r:embed="rId3">
            <a:alphaModFix/>
          </a:blip>
          <a:srcRect r="37288"/>
          <a:stretch/>
        </p:blipFill>
        <p:spPr>
          <a:xfrm>
            <a:off x="3706525" y="2135699"/>
            <a:ext cx="5125301" cy="23408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1"/>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Check for null values </a:t>
            </a:r>
            <a:endParaRPr sz="2400" b="0" i="0" u="none" strike="noStrike" cap="none">
              <a:solidFill>
                <a:srgbClr val="434343"/>
              </a:solidFill>
              <a:latin typeface="Avenir"/>
              <a:ea typeface="Avenir"/>
              <a:cs typeface="Avenir"/>
              <a:sym typeface="Avenir"/>
            </a:endParaRPr>
          </a:p>
        </p:txBody>
      </p:sp>
      <p:sp>
        <p:nvSpPr>
          <p:cNvPr id="403" name="Google Shape;403;p51"/>
          <p:cNvSpPr txBox="1"/>
          <p:nvPr/>
        </p:nvSpPr>
        <p:spPr>
          <a:xfrm>
            <a:off x="514700" y="2313900"/>
            <a:ext cx="2923200" cy="1312200"/>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‘False’ in the output indicates that the corresponding value is null</a:t>
            </a:r>
            <a:endParaRPr sz="1600">
              <a:solidFill>
                <a:schemeClr val="dk1"/>
              </a:solidFill>
              <a:latin typeface="Avenir"/>
              <a:ea typeface="Avenir"/>
              <a:cs typeface="Avenir"/>
              <a:sym typeface="Avenir"/>
            </a:endParaRPr>
          </a:p>
        </p:txBody>
      </p:sp>
      <p:sp>
        <p:nvSpPr>
          <p:cNvPr id="404" name="Google Shape;404;p51"/>
          <p:cNvSpPr txBox="1"/>
          <p:nvPr/>
        </p:nvSpPr>
        <p:spPr>
          <a:xfrm>
            <a:off x="514700" y="1247100"/>
            <a:ext cx="7986300" cy="613800"/>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The .notnull() returns the boolean output indicating the presence of non-null values</a:t>
            </a:r>
            <a:endParaRPr sz="1600">
              <a:solidFill>
                <a:schemeClr val="dk1"/>
              </a:solidFill>
              <a:latin typeface="Avenir"/>
              <a:ea typeface="Avenir"/>
              <a:cs typeface="Avenir"/>
              <a:sym typeface="Avenir"/>
            </a:endParaRPr>
          </a:p>
        </p:txBody>
      </p:sp>
      <p:pic>
        <p:nvPicPr>
          <p:cNvPr id="405" name="Google Shape;405;p51"/>
          <p:cNvPicPr preferRelativeResize="0"/>
          <p:nvPr/>
        </p:nvPicPr>
        <p:blipFill rotWithShape="1">
          <a:blip r:embed="rId3">
            <a:alphaModFix/>
          </a:blip>
          <a:srcRect r="36700"/>
          <a:stretch/>
        </p:blipFill>
        <p:spPr>
          <a:xfrm>
            <a:off x="3666250" y="1860900"/>
            <a:ext cx="5143500" cy="22861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2"/>
          <p:cNvSpPr txBox="1"/>
          <p:nvPr/>
        </p:nvSpPr>
        <p:spPr>
          <a:xfrm>
            <a:off x="425127" y="2323425"/>
            <a:ext cx="69117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Pandas DataFrame</a:t>
            </a:r>
            <a:endParaRPr sz="4000" i="0" u="none" strike="noStrike" cap="none">
              <a:latin typeface="Avenir"/>
              <a:ea typeface="Avenir"/>
              <a:cs typeface="Avenir"/>
              <a:sym typeface="Avenir"/>
            </a:endParaRPr>
          </a:p>
        </p:txBody>
      </p:sp>
      <p:sp>
        <p:nvSpPr>
          <p:cNvPr id="412" name="Google Shape;412;p52"/>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3" name="Google Shape;413;p52"/>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3"/>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Pandas DataFrame</a:t>
            </a:r>
            <a:endParaRPr sz="2400" b="0" i="0" u="none" strike="noStrike" cap="none">
              <a:solidFill>
                <a:srgbClr val="434343"/>
              </a:solidFill>
              <a:latin typeface="Avenir"/>
              <a:ea typeface="Avenir"/>
              <a:cs typeface="Avenir"/>
              <a:sym typeface="Avenir"/>
            </a:endParaRPr>
          </a:p>
        </p:txBody>
      </p:sp>
      <p:sp>
        <p:nvSpPr>
          <p:cNvPr id="420" name="Google Shape;420;p53"/>
          <p:cNvSpPr txBox="1"/>
          <p:nvPr/>
        </p:nvSpPr>
        <p:spPr>
          <a:xfrm>
            <a:off x="589075" y="1301375"/>
            <a:ext cx="8180400" cy="32379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A DataFrame is two dimensional data structure. i.e., data is aligned in the tabular manner (rows and columns)</a:t>
            </a:r>
            <a:endParaRPr sz="1600">
              <a:solidFill>
                <a:schemeClr val="dk1"/>
              </a:solidFill>
              <a:latin typeface="Avenir"/>
              <a:ea typeface="Avenir"/>
              <a:cs typeface="Avenir"/>
              <a:sym typeface="Avenir"/>
            </a:endParaRPr>
          </a:p>
          <a:p>
            <a:pPr marL="457200" marR="0" lvl="0" indent="0" algn="l" rtl="0">
              <a:lnSpc>
                <a:spcPct val="100000"/>
              </a:lnSpc>
              <a:spcBef>
                <a:spcPts val="0"/>
              </a:spcBef>
              <a:spcAft>
                <a:spcPts val="0"/>
              </a:spcAft>
              <a:buNone/>
            </a:pPr>
            <a:endParaRPr sz="1600">
              <a:solidFill>
                <a:schemeClr val="dk1"/>
              </a:solidFill>
              <a:latin typeface="Avenir"/>
              <a:ea typeface="Avenir"/>
              <a:cs typeface="Avenir"/>
              <a:sym typeface="Avenir"/>
            </a:endParaRPr>
          </a:p>
          <a:p>
            <a:pPr marL="457200" marR="0" lvl="0" indent="-330200" algn="l" rtl="0">
              <a:lnSpc>
                <a:spcPct val="150000"/>
              </a:lnSpc>
              <a:spcBef>
                <a:spcPts val="1000"/>
              </a:spcBef>
              <a:spcAft>
                <a:spcPts val="0"/>
              </a:spcAft>
              <a:buClr>
                <a:schemeClr val="dk1"/>
              </a:buClr>
              <a:buSzPts val="1600"/>
              <a:buFont typeface="Avenir"/>
              <a:buChar char="●"/>
            </a:pPr>
            <a:r>
              <a:rPr lang="en" sz="1600">
                <a:solidFill>
                  <a:schemeClr val="dk1"/>
                </a:solidFill>
                <a:latin typeface="Avenir"/>
                <a:ea typeface="Avenir"/>
                <a:cs typeface="Avenir"/>
                <a:sym typeface="Avenir"/>
              </a:rPr>
              <a:t>Features of the DataFrame:</a:t>
            </a:r>
            <a:endParaRPr sz="1600">
              <a:solidFill>
                <a:schemeClr val="dk1"/>
              </a:solidFill>
              <a:latin typeface="Avenir"/>
              <a:ea typeface="Avenir"/>
              <a:cs typeface="Avenir"/>
              <a:sym typeface="Avenir"/>
            </a:endParaRPr>
          </a:p>
          <a:p>
            <a:pPr marL="914400" lvl="1" indent="-330200" algn="l" rtl="0">
              <a:lnSpc>
                <a:spcPct val="115000"/>
              </a:lnSpc>
              <a:spcBef>
                <a:spcPts val="1000"/>
              </a:spcBef>
              <a:spcAft>
                <a:spcPts val="0"/>
              </a:spcAft>
              <a:buClr>
                <a:schemeClr val="dk1"/>
              </a:buClr>
              <a:buSzPts val="1600"/>
              <a:buFont typeface="Avenir"/>
              <a:buChar char="○"/>
            </a:pPr>
            <a:r>
              <a:rPr lang="en" sz="1600">
                <a:solidFill>
                  <a:srgbClr val="222222"/>
                </a:solidFill>
                <a:latin typeface="Avenir"/>
                <a:ea typeface="Avenir"/>
                <a:cs typeface="Avenir"/>
                <a:sym typeface="Avenir"/>
              </a:rPr>
              <a:t>Columns can be of different types</a:t>
            </a:r>
            <a:endParaRPr sz="1600">
              <a:solidFill>
                <a:srgbClr val="222222"/>
              </a:solidFill>
              <a:latin typeface="Avenir"/>
              <a:ea typeface="Avenir"/>
              <a:cs typeface="Avenir"/>
              <a:sym typeface="Avenir"/>
            </a:endParaRPr>
          </a:p>
          <a:p>
            <a:pPr marL="914400" lvl="1" indent="-330200" algn="l" rtl="0">
              <a:lnSpc>
                <a:spcPct val="115000"/>
              </a:lnSpc>
              <a:spcBef>
                <a:spcPts val="1000"/>
              </a:spcBef>
              <a:spcAft>
                <a:spcPts val="0"/>
              </a:spcAft>
              <a:buClr>
                <a:srgbClr val="222222"/>
              </a:buClr>
              <a:buSzPts val="1600"/>
              <a:buFont typeface="Avenir"/>
              <a:buChar char="○"/>
            </a:pPr>
            <a:r>
              <a:rPr lang="en" sz="1600">
                <a:solidFill>
                  <a:srgbClr val="222222"/>
                </a:solidFill>
                <a:latin typeface="Avenir"/>
                <a:ea typeface="Avenir"/>
                <a:cs typeface="Avenir"/>
                <a:sym typeface="Avenir"/>
              </a:rPr>
              <a:t>Size is mutable</a:t>
            </a:r>
            <a:endParaRPr sz="1600">
              <a:solidFill>
                <a:srgbClr val="222222"/>
              </a:solidFill>
              <a:latin typeface="Avenir"/>
              <a:ea typeface="Avenir"/>
              <a:cs typeface="Avenir"/>
              <a:sym typeface="Avenir"/>
            </a:endParaRPr>
          </a:p>
          <a:p>
            <a:pPr marL="914400" lvl="1" indent="-330200" algn="l" rtl="0">
              <a:lnSpc>
                <a:spcPct val="115000"/>
              </a:lnSpc>
              <a:spcBef>
                <a:spcPts val="1000"/>
              </a:spcBef>
              <a:spcAft>
                <a:spcPts val="0"/>
              </a:spcAft>
              <a:buClr>
                <a:srgbClr val="222222"/>
              </a:buClr>
              <a:buSzPts val="1600"/>
              <a:buFont typeface="Avenir"/>
              <a:buChar char="○"/>
            </a:pPr>
            <a:r>
              <a:rPr lang="en" sz="1600">
                <a:solidFill>
                  <a:srgbClr val="222222"/>
                </a:solidFill>
                <a:latin typeface="Avenir"/>
                <a:ea typeface="Avenir"/>
                <a:cs typeface="Avenir"/>
                <a:sym typeface="Avenir"/>
              </a:rPr>
              <a:t>Axes are labeled (rows and columns)</a:t>
            </a:r>
            <a:endParaRPr sz="1600">
              <a:solidFill>
                <a:srgbClr val="222222"/>
              </a:solidFill>
              <a:latin typeface="Avenir"/>
              <a:ea typeface="Avenir"/>
              <a:cs typeface="Avenir"/>
              <a:sym typeface="Avenir"/>
            </a:endParaRPr>
          </a:p>
          <a:p>
            <a:pPr marL="914400" lvl="1" indent="-330200" algn="l" rtl="0">
              <a:lnSpc>
                <a:spcPct val="115000"/>
              </a:lnSpc>
              <a:spcBef>
                <a:spcPts val="1000"/>
              </a:spcBef>
              <a:spcAft>
                <a:spcPts val="0"/>
              </a:spcAft>
              <a:buClr>
                <a:srgbClr val="222222"/>
              </a:buClr>
              <a:buSzPts val="1600"/>
              <a:buFont typeface="Avenir"/>
              <a:buChar char="○"/>
            </a:pPr>
            <a:r>
              <a:rPr lang="en" sz="1600">
                <a:solidFill>
                  <a:srgbClr val="222222"/>
                </a:solidFill>
                <a:latin typeface="Avenir"/>
                <a:ea typeface="Avenir"/>
                <a:cs typeface="Avenir"/>
                <a:sym typeface="Avenir"/>
              </a:rPr>
              <a:t>Arithmetic operations on rows and columns</a:t>
            </a:r>
            <a:endParaRPr sz="1600">
              <a:solidFill>
                <a:srgbClr val="222222"/>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Introduction</a:t>
            </a:r>
            <a:endParaRPr sz="2400" b="0" i="0" u="none" strike="noStrike" cap="none">
              <a:solidFill>
                <a:srgbClr val="434343"/>
              </a:solidFill>
              <a:latin typeface="Avenir"/>
              <a:ea typeface="Avenir"/>
              <a:cs typeface="Avenir"/>
              <a:sym typeface="Avenir"/>
            </a:endParaRPr>
          </a:p>
        </p:txBody>
      </p:sp>
      <p:sp>
        <p:nvSpPr>
          <p:cNvPr id="77" name="Google Shape;77;p16"/>
          <p:cNvSpPr txBox="1"/>
          <p:nvPr/>
        </p:nvSpPr>
        <p:spPr>
          <a:xfrm>
            <a:off x="557450" y="1698900"/>
            <a:ext cx="7090800" cy="2021100"/>
          </a:xfrm>
          <a:prstGeom prst="rect">
            <a:avLst/>
          </a:prstGeom>
          <a:noFill/>
          <a:ln>
            <a:noFill/>
          </a:ln>
        </p:spPr>
        <p:txBody>
          <a:bodyPr spcFirstLastPara="1" wrap="square" lIns="91425" tIns="91425" rIns="91425" bIns="91425" anchor="t" anchorCtr="0">
            <a:noAutofit/>
          </a:bodyPr>
          <a:lstStyle/>
          <a:p>
            <a:pPr marL="45720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Pandas is a simple yet powerful and expressive tool</a:t>
            </a:r>
            <a:endParaRPr sz="1600">
              <a:solidFill>
                <a:schemeClr val="dk1"/>
              </a:solidFill>
              <a:latin typeface="Avenir"/>
              <a:ea typeface="Avenir"/>
              <a:cs typeface="Avenir"/>
              <a:sym typeface="Avenir"/>
            </a:endParaRPr>
          </a:p>
          <a:p>
            <a:pPr marL="457200" lvl="0" indent="0" algn="just" rtl="0">
              <a:lnSpc>
                <a:spcPct val="100000"/>
              </a:lnSpc>
              <a:spcBef>
                <a:spcPts val="0"/>
              </a:spcBef>
              <a:spcAft>
                <a:spcPts val="0"/>
              </a:spcAft>
              <a:buNone/>
            </a:pPr>
            <a:endParaRPr sz="1600">
              <a:solidFill>
                <a:schemeClr val="dk1"/>
              </a:solidFill>
              <a:latin typeface="Avenir"/>
              <a:ea typeface="Avenir"/>
              <a:cs typeface="Avenir"/>
              <a:sym typeface="Avenir"/>
            </a:endParaRPr>
          </a:p>
          <a:p>
            <a:pPr marL="457200" lvl="0" indent="0" algn="just" rtl="0">
              <a:lnSpc>
                <a:spcPct val="100000"/>
              </a:lnSpc>
              <a:spcBef>
                <a:spcPts val="0"/>
              </a:spcBef>
              <a:spcAft>
                <a:spcPts val="0"/>
              </a:spcAft>
              <a:buNone/>
            </a:pPr>
            <a:endParaRPr sz="1600">
              <a:solidFill>
                <a:schemeClr val="dk1"/>
              </a:solidFill>
              <a:latin typeface="Avenir"/>
              <a:ea typeface="Avenir"/>
              <a:cs typeface="Avenir"/>
              <a:sym typeface="Avenir"/>
            </a:endParaRPr>
          </a:p>
          <a:p>
            <a:pPr marL="45720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It is an open source library in python</a:t>
            </a:r>
            <a:endParaRPr sz="1600">
              <a:solidFill>
                <a:schemeClr val="dk1"/>
              </a:solidFill>
              <a:latin typeface="Avenir"/>
              <a:ea typeface="Avenir"/>
              <a:cs typeface="Avenir"/>
              <a:sym typeface="Avenir"/>
            </a:endParaRPr>
          </a:p>
          <a:p>
            <a:pPr marL="457200" lvl="0" indent="0" algn="just" rtl="0">
              <a:lnSpc>
                <a:spcPct val="100000"/>
              </a:lnSpc>
              <a:spcBef>
                <a:spcPts val="0"/>
              </a:spcBef>
              <a:spcAft>
                <a:spcPts val="0"/>
              </a:spcAft>
              <a:buNone/>
            </a:pPr>
            <a:endParaRPr sz="1600">
              <a:solidFill>
                <a:schemeClr val="dk1"/>
              </a:solidFill>
              <a:latin typeface="Avenir"/>
              <a:ea typeface="Avenir"/>
              <a:cs typeface="Avenir"/>
              <a:sym typeface="Avenir"/>
            </a:endParaRPr>
          </a:p>
          <a:p>
            <a:pPr marL="457200" lvl="0" indent="0" algn="just" rtl="0">
              <a:lnSpc>
                <a:spcPct val="100000"/>
              </a:lnSpc>
              <a:spcBef>
                <a:spcPts val="0"/>
              </a:spcBef>
              <a:spcAft>
                <a:spcPts val="0"/>
              </a:spcAft>
              <a:buNone/>
            </a:pPr>
            <a:endParaRPr sz="1600">
              <a:solidFill>
                <a:schemeClr val="dk1"/>
              </a:solidFill>
              <a:latin typeface="Avenir"/>
              <a:ea typeface="Avenir"/>
              <a:cs typeface="Avenir"/>
              <a:sym typeface="Avenir"/>
            </a:endParaRPr>
          </a:p>
          <a:p>
            <a:pPr marL="45720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It is useful in data manipulation and analysis</a:t>
            </a:r>
            <a:endParaRPr sz="1600">
              <a:solidFill>
                <a:schemeClr val="dk1"/>
              </a:solidFill>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4"/>
          <p:cNvSpPr txBox="1"/>
          <p:nvPr/>
        </p:nvSpPr>
        <p:spPr>
          <a:xfrm>
            <a:off x="425127" y="2323425"/>
            <a:ext cx="69117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Creating a DataFrame</a:t>
            </a:r>
            <a:endParaRPr sz="4000" i="0" u="none" strike="noStrike" cap="none">
              <a:latin typeface="Avenir"/>
              <a:ea typeface="Avenir"/>
              <a:cs typeface="Avenir"/>
              <a:sym typeface="Avenir"/>
            </a:endParaRPr>
          </a:p>
        </p:txBody>
      </p:sp>
      <p:sp>
        <p:nvSpPr>
          <p:cNvPr id="427" name="Google Shape;427;p54"/>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8" name="Google Shape;428;p54"/>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pic>
        <p:nvPicPr>
          <p:cNvPr id="434" name="Google Shape;434;p55"/>
          <p:cNvPicPr preferRelativeResize="0"/>
          <p:nvPr/>
        </p:nvPicPr>
        <p:blipFill rotWithShape="1">
          <a:blip r:embed="rId3">
            <a:alphaModFix/>
          </a:blip>
          <a:srcRect r="59507"/>
          <a:stretch/>
        </p:blipFill>
        <p:spPr>
          <a:xfrm>
            <a:off x="2395125" y="1938650"/>
            <a:ext cx="4146975" cy="1866662"/>
          </a:xfrm>
          <a:prstGeom prst="rect">
            <a:avLst/>
          </a:prstGeom>
          <a:noFill/>
          <a:ln w="9525" cap="flat" cmpd="sng">
            <a:solidFill>
              <a:schemeClr val="dk2"/>
            </a:solidFill>
            <a:prstDash val="solid"/>
            <a:round/>
            <a:headEnd type="none" w="sm" len="sm"/>
            <a:tailEnd type="none" w="sm" len="sm"/>
          </a:ln>
        </p:spPr>
      </p:pic>
      <p:sp>
        <p:nvSpPr>
          <p:cNvPr id="435" name="Google Shape;435;p55"/>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Create a DataFrame from a single list</a:t>
            </a:r>
            <a:endParaRPr sz="2400" b="0" i="0" u="none" strike="noStrike" cap="none">
              <a:solidFill>
                <a:srgbClr val="434343"/>
              </a:solidFill>
              <a:latin typeface="Avenir"/>
              <a:ea typeface="Avenir"/>
              <a:cs typeface="Avenir"/>
              <a:sym typeface="Avenir"/>
            </a:endParaRPr>
          </a:p>
        </p:txBody>
      </p:sp>
      <p:sp>
        <p:nvSpPr>
          <p:cNvPr id="436" name="Google Shape;436;p55"/>
          <p:cNvSpPr/>
          <p:nvPr/>
        </p:nvSpPr>
        <p:spPr>
          <a:xfrm>
            <a:off x="7182425" y="2267800"/>
            <a:ext cx="1094700" cy="45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Pass a list as a column in ‘df’</a:t>
            </a:r>
            <a:endParaRPr sz="1100">
              <a:solidFill>
                <a:srgbClr val="25AAE2"/>
              </a:solidFill>
              <a:latin typeface="Avenir"/>
              <a:ea typeface="Avenir"/>
              <a:cs typeface="Avenir"/>
              <a:sym typeface="Avenir"/>
            </a:endParaRPr>
          </a:p>
        </p:txBody>
      </p:sp>
      <p:cxnSp>
        <p:nvCxnSpPr>
          <p:cNvPr id="437" name="Google Shape;437;p55"/>
          <p:cNvCxnSpPr/>
          <p:nvPr/>
        </p:nvCxnSpPr>
        <p:spPr>
          <a:xfrm rot="-5400000">
            <a:off x="6190625" y="1597680"/>
            <a:ext cx="8700" cy="1751100"/>
          </a:xfrm>
          <a:prstGeom prst="straightConnector1">
            <a:avLst/>
          </a:prstGeom>
          <a:noFill/>
          <a:ln w="9525" cap="flat" cmpd="sng">
            <a:solidFill>
              <a:srgbClr val="25AAE2"/>
            </a:solidFill>
            <a:prstDash val="solid"/>
            <a:round/>
            <a:headEnd type="triangle" w="med" len="med"/>
            <a:tailEnd type="none" w="med" len="med"/>
          </a:ln>
        </p:spPr>
      </p:cxnSp>
      <p:sp>
        <p:nvSpPr>
          <p:cNvPr id="438" name="Google Shape;438;p55"/>
          <p:cNvSpPr/>
          <p:nvPr/>
        </p:nvSpPr>
        <p:spPr>
          <a:xfrm>
            <a:off x="644325" y="2573800"/>
            <a:ext cx="1257000" cy="82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As no column name is passed, by default it returns ‘0’ as column name</a:t>
            </a:r>
            <a:endParaRPr sz="1100">
              <a:solidFill>
                <a:srgbClr val="25AAE2"/>
              </a:solidFill>
              <a:latin typeface="Avenir"/>
              <a:ea typeface="Avenir"/>
              <a:cs typeface="Avenir"/>
              <a:sym typeface="Avenir"/>
            </a:endParaRPr>
          </a:p>
        </p:txBody>
      </p:sp>
      <p:cxnSp>
        <p:nvCxnSpPr>
          <p:cNvPr id="439" name="Google Shape;439;p55"/>
          <p:cNvCxnSpPr/>
          <p:nvPr/>
        </p:nvCxnSpPr>
        <p:spPr>
          <a:xfrm rot="5400000" flipH="1">
            <a:off x="2500175" y="2354562"/>
            <a:ext cx="9000" cy="12069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pic>
        <p:nvPicPr>
          <p:cNvPr id="444" name="Google Shape;444;p56"/>
          <p:cNvPicPr preferRelativeResize="0"/>
          <p:nvPr/>
        </p:nvPicPr>
        <p:blipFill rotWithShape="1">
          <a:blip r:embed="rId3">
            <a:alphaModFix/>
          </a:blip>
          <a:srcRect r="34721"/>
          <a:stretch/>
        </p:blipFill>
        <p:spPr>
          <a:xfrm>
            <a:off x="801375" y="1733600"/>
            <a:ext cx="7511499" cy="1862950"/>
          </a:xfrm>
          <a:prstGeom prst="rect">
            <a:avLst/>
          </a:prstGeom>
          <a:noFill/>
          <a:ln w="9525" cap="flat" cmpd="sng">
            <a:solidFill>
              <a:schemeClr val="dk2"/>
            </a:solidFill>
            <a:prstDash val="solid"/>
            <a:round/>
            <a:headEnd type="none" w="sm" len="sm"/>
            <a:tailEnd type="none" w="sm" len="sm"/>
          </a:ln>
        </p:spPr>
      </p:pic>
      <p:sp>
        <p:nvSpPr>
          <p:cNvPr id="445" name="Google Shape;445;p56"/>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Create a DataFrame from a list of lists</a:t>
            </a:r>
            <a:endParaRPr sz="2400" b="0" i="0" u="none" strike="noStrike" cap="none">
              <a:solidFill>
                <a:srgbClr val="434343"/>
              </a:solidFill>
              <a:latin typeface="Avenir"/>
              <a:ea typeface="Avenir"/>
              <a:cs typeface="Avenir"/>
              <a:sym typeface="Avenir"/>
            </a:endParaRPr>
          </a:p>
        </p:txBody>
      </p:sp>
      <p:sp>
        <p:nvSpPr>
          <p:cNvPr id="446" name="Google Shape;446;p56"/>
          <p:cNvSpPr/>
          <p:nvPr/>
        </p:nvSpPr>
        <p:spPr>
          <a:xfrm>
            <a:off x="5201225" y="2877400"/>
            <a:ext cx="1094700" cy="45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Pass the list of column names</a:t>
            </a:r>
            <a:endParaRPr sz="1100">
              <a:solidFill>
                <a:srgbClr val="25AAE2"/>
              </a:solidFill>
              <a:latin typeface="Avenir"/>
              <a:ea typeface="Avenir"/>
              <a:cs typeface="Avenir"/>
              <a:sym typeface="Avenir"/>
            </a:endParaRPr>
          </a:p>
        </p:txBody>
      </p:sp>
      <p:cxnSp>
        <p:nvCxnSpPr>
          <p:cNvPr id="447" name="Google Shape;447;p56"/>
          <p:cNvCxnSpPr/>
          <p:nvPr/>
        </p:nvCxnSpPr>
        <p:spPr>
          <a:xfrm>
            <a:off x="5733425" y="2345500"/>
            <a:ext cx="8700" cy="5670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pic>
        <p:nvPicPr>
          <p:cNvPr id="452" name="Google Shape;452;p57"/>
          <p:cNvPicPr preferRelativeResize="0"/>
          <p:nvPr/>
        </p:nvPicPr>
        <p:blipFill rotWithShape="1">
          <a:blip r:embed="rId3">
            <a:alphaModFix/>
          </a:blip>
          <a:srcRect r="30468"/>
          <a:stretch/>
        </p:blipFill>
        <p:spPr>
          <a:xfrm>
            <a:off x="910752" y="2082450"/>
            <a:ext cx="7284574" cy="1727150"/>
          </a:xfrm>
          <a:prstGeom prst="rect">
            <a:avLst/>
          </a:prstGeom>
          <a:noFill/>
          <a:ln w="9525" cap="flat" cmpd="sng">
            <a:solidFill>
              <a:schemeClr val="dk2"/>
            </a:solidFill>
            <a:prstDash val="solid"/>
            <a:round/>
            <a:headEnd type="none" w="sm" len="sm"/>
            <a:tailEnd type="none" w="sm" len="sm"/>
          </a:ln>
        </p:spPr>
      </p:pic>
      <p:sp>
        <p:nvSpPr>
          <p:cNvPr id="453" name="Google Shape;453;p57"/>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Create a DataFrame from a dictionary</a:t>
            </a:r>
            <a:endParaRPr sz="2400" b="0" i="0" u="none" strike="noStrike" cap="none">
              <a:solidFill>
                <a:srgbClr val="434343"/>
              </a:solidFill>
              <a:latin typeface="Avenir"/>
              <a:ea typeface="Avenir"/>
              <a:cs typeface="Avenir"/>
              <a:sym typeface="Avenir"/>
            </a:endParaRPr>
          </a:p>
        </p:txBody>
      </p:sp>
      <p:sp>
        <p:nvSpPr>
          <p:cNvPr id="454" name="Google Shape;454;p57"/>
          <p:cNvSpPr/>
          <p:nvPr/>
        </p:nvSpPr>
        <p:spPr>
          <a:xfrm>
            <a:off x="3360200" y="2965598"/>
            <a:ext cx="1094700" cy="45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Keys of the dictionary as column names  </a:t>
            </a:r>
            <a:endParaRPr sz="1100">
              <a:solidFill>
                <a:srgbClr val="25AAE2"/>
              </a:solidFill>
              <a:latin typeface="Avenir"/>
              <a:ea typeface="Avenir"/>
              <a:cs typeface="Avenir"/>
              <a:sym typeface="Avenir"/>
            </a:endParaRPr>
          </a:p>
        </p:txBody>
      </p:sp>
      <p:cxnSp>
        <p:nvCxnSpPr>
          <p:cNvPr id="455" name="Google Shape;455;p57"/>
          <p:cNvCxnSpPr/>
          <p:nvPr/>
        </p:nvCxnSpPr>
        <p:spPr>
          <a:xfrm>
            <a:off x="2390450" y="2651760"/>
            <a:ext cx="1517100" cy="200100"/>
          </a:xfrm>
          <a:prstGeom prst="bentConnector3">
            <a:avLst>
              <a:gd name="adj1" fmla="val 100915"/>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pic>
        <p:nvPicPr>
          <p:cNvPr id="460" name="Google Shape;460;p58"/>
          <p:cNvPicPr preferRelativeResize="0"/>
          <p:nvPr/>
        </p:nvPicPr>
        <p:blipFill rotWithShape="1">
          <a:blip r:embed="rId3">
            <a:alphaModFix/>
          </a:blip>
          <a:srcRect r="29502"/>
          <a:stretch/>
        </p:blipFill>
        <p:spPr>
          <a:xfrm>
            <a:off x="685800" y="1745600"/>
            <a:ext cx="7525738" cy="1751100"/>
          </a:xfrm>
          <a:prstGeom prst="rect">
            <a:avLst/>
          </a:prstGeom>
          <a:noFill/>
          <a:ln w="9525" cap="flat" cmpd="sng">
            <a:solidFill>
              <a:schemeClr val="dk2"/>
            </a:solidFill>
            <a:prstDash val="solid"/>
            <a:round/>
            <a:headEnd type="none" w="sm" len="sm"/>
            <a:tailEnd type="none" w="sm" len="sm"/>
          </a:ln>
        </p:spPr>
      </p:pic>
      <p:sp>
        <p:nvSpPr>
          <p:cNvPr id="461" name="Google Shape;461;p58"/>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Create a DataFrame with index</a:t>
            </a:r>
            <a:endParaRPr sz="2400" b="0" i="0" u="none" strike="noStrike" cap="none">
              <a:solidFill>
                <a:srgbClr val="434343"/>
              </a:solidFill>
              <a:latin typeface="Avenir"/>
              <a:ea typeface="Avenir"/>
              <a:cs typeface="Avenir"/>
              <a:sym typeface="Avenir"/>
            </a:endParaRPr>
          </a:p>
        </p:txBody>
      </p:sp>
      <p:sp>
        <p:nvSpPr>
          <p:cNvPr id="462" name="Google Shape;462;p58"/>
          <p:cNvSpPr/>
          <p:nvPr/>
        </p:nvSpPr>
        <p:spPr>
          <a:xfrm>
            <a:off x="3601025" y="4020400"/>
            <a:ext cx="1682700" cy="42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5AAE2"/>
                </a:solidFill>
                <a:latin typeface="Avenir"/>
                <a:ea typeface="Avenir"/>
                <a:cs typeface="Avenir"/>
                <a:sym typeface="Avenir"/>
              </a:rPr>
              <a:t>Pass a list of index</a:t>
            </a:r>
            <a:endParaRPr>
              <a:solidFill>
                <a:srgbClr val="25AAE2"/>
              </a:solidFill>
              <a:latin typeface="Avenir"/>
              <a:ea typeface="Avenir"/>
              <a:cs typeface="Avenir"/>
              <a:sym typeface="Avenir"/>
            </a:endParaRPr>
          </a:p>
        </p:txBody>
      </p:sp>
      <p:cxnSp>
        <p:nvCxnSpPr>
          <p:cNvPr id="463" name="Google Shape;463;p58"/>
          <p:cNvCxnSpPr/>
          <p:nvPr/>
        </p:nvCxnSpPr>
        <p:spPr>
          <a:xfrm>
            <a:off x="4438025" y="2269300"/>
            <a:ext cx="8700" cy="17511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pic>
        <p:nvPicPr>
          <p:cNvPr id="468" name="Google Shape;468;p59"/>
          <p:cNvPicPr preferRelativeResize="0"/>
          <p:nvPr/>
        </p:nvPicPr>
        <p:blipFill rotWithShape="1">
          <a:blip r:embed="rId3">
            <a:alphaModFix/>
          </a:blip>
          <a:srcRect r="44604"/>
          <a:stretch/>
        </p:blipFill>
        <p:spPr>
          <a:xfrm>
            <a:off x="1485400" y="1962475"/>
            <a:ext cx="6392749" cy="1515175"/>
          </a:xfrm>
          <a:prstGeom prst="rect">
            <a:avLst/>
          </a:prstGeom>
          <a:noFill/>
          <a:ln w="9525" cap="flat" cmpd="sng">
            <a:solidFill>
              <a:schemeClr val="dk2"/>
            </a:solidFill>
            <a:prstDash val="solid"/>
            <a:round/>
            <a:headEnd type="none" w="sm" len="sm"/>
            <a:tailEnd type="none" w="sm" len="sm"/>
          </a:ln>
        </p:spPr>
      </p:pic>
      <p:sp>
        <p:nvSpPr>
          <p:cNvPr id="469" name="Google Shape;469;p59"/>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Create a DataFrame from a list of dictionaries</a:t>
            </a:r>
            <a:endParaRPr sz="2400" b="0" i="0" u="none" strike="noStrike" cap="none">
              <a:solidFill>
                <a:srgbClr val="434343"/>
              </a:solidFill>
              <a:latin typeface="Avenir"/>
              <a:ea typeface="Avenir"/>
              <a:cs typeface="Avenir"/>
              <a:sym typeface="Avenir"/>
            </a:endParaRPr>
          </a:p>
        </p:txBody>
      </p:sp>
      <p:sp>
        <p:nvSpPr>
          <p:cNvPr id="470" name="Google Shape;470;p59"/>
          <p:cNvSpPr/>
          <p:nvPr/>
        </p:nvSpPr>
        <p:spPr>
          <a:xfrm>
            <a:off x="5048825" y="2882800"/>
            <a:ext cx="824100" cy="52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Dictionary as a row</a:t>
            </a:r>
            <a:endParaRPr sz="1100">
              <a:solidFill>
                <a:srgbClr val="25AAE2"/>
              </a:solidFill>
              <a:latin typeface="Avenir"/>
              <a:ea typeface="Avenir"/>
              <a:cs typeface="Avenir"/>
              <a:sym typeface="Avenir"/>
            </a:endParaRPr>
          </a:p>
        </p:txBody>
      </p:sp>
      <p:cxnSp>
        <p:nvCxnSpPr>
          <p:cNvPr id="471" name="Google Shape;471;p59"/>
          <p:cNvCxnSpPr/>
          <p:nvPr/>
        </p:nvCxnSpPr>
        <p:spPr>
          <a:xfrm rot="-5400000">
            <a:off x="4133225" y="2269300"/>
            <a:ext cx="8700" cy="17511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0"/>
          <p:cNvSpPr txBox="1"/>
          <p:nvPr/>
        </p:nvSpPr>
        <p:spPr>
          <a:xfrm>
            <a:off x="425125" y="2171025"/>
            <a:ext cx="8215800" cy="14502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Reading Data from Different Sources</a:t>
            </a:r>
            <a:endParaRPr sz="4000" i="0" u="none" strike="noStrike" cap="none">
              <a:latin typeface="Avenir"/>
              <a:ea typeface="Avenir"/>
              <a:cs typeface="Avenir"/>
              <a:sym typeface="Avenir"/>
            </a:endParaRPr>
          </a:p>
        </p:txBody>
      </p:sp>
      <p:sp>
        <p:nvSpPr>
          <p:cNvPr id="478" name="Google Shape;478;p60"/>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79" name="Google Shape;479;p60"/>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1"/>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Read the data from csv file</a:t>
            </a:r>
            <a:endParaRPr sz="2400" b="0" i="0" u="none" strike="noStrike" cap="none">
              <a:solidFill>
                <a:srgbClr val="434343"/>
              </a:solidFill>
              <a:latin typeface="Avenir"/>
              <a:ea typeface="Avenir"/>
              <a:cs typeface="Avenir"/>
              <a:sym typeface="Avenir"/>
            </a:endParaRPr>
          </a:p>
        </p:txBody>
      </p:sp>
      <p:sp>
        <p:nvSpPr>
          <p:cNvPr id="486" name="Google Shape;486;p61"/>
          <p:cNvSpPr txBox="1"/>
          <p:nvPr/>
        </p:nvSpPr>
        <p:spPr>
          <a:xfrm>
            <a:off x="590900" y="1323300"/>
            <a:ext cx="8133300" cy="47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Use the read_csv() method from pandas to read the data from csv file</a:t>
            </a:r>
            <a:endParaRPr sz="1600">
              <a:solidFill>
                <a:schemeClr val="dk1"/>
              </a:solidFill>
              <a:latin typeface="Avenir"/>
              <a:ea typeface="Avenir"/>
              <a:cs typeface="Avenir"/>
              <a:sym typeface="Avenir"/>
            </a:endParaRPr>
          </a:p>
        </p:txBody>
      </p:sp>
      <p:pic>
        <p:nvPicPr>
          <p:cNvPr id="487" name="Google Shape;487;p61"/>
          <p:cNvPicPr preferRelativeResize="0"/>
          <p:nvPr/>
        </p:nvPicPr>
        <p:blipFill>
          <a:blip r:embed="rId3">
            <a:alphaModFix/>
          </a:blip>
          <a:stretch>
            <a:fillRect/>
          </a:stretch>
        </p:blipFill>
        <p:spPr>
          <a:xfrm>
            <a:off x="2495225" y="1871700"/>
            <a:ext cx="3368313" cy="27133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2"/>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Read the data from xlsx file</a:t>
            </a:r>
            <a:endParaRPr sz="2400" b="0" i="0" u="none" strike="noStrike" cap="none">
              <a:solidFill>
                <a:srgbClr val="434343"/>
              </a:solidFill>
              <a:latin typeface="Avenir"/>
              <a:ea typeface="Avenir"/>
              <a:cs typeface="Avenir"/>
              <a:sym typeface="Avenir"/>
            </a:endParaRPr>
          </a:p>
        </p:txBody>
      </p:sp>
      <p:sp>
        <p:nvSpPr>
          <p:cNvPr id="493" name="Google Shape;493;p62"/>
          <p:cNvSpPr txBox="1"/>
          <p:nvPr/>
        </p:nvSpPr>
        <p:spPr>
          <a:xfrm>
            <a:off x="590900" y="1323300"/>
            <a:ext cx="8133300" cy="46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Use the read_excel() method from pandas to read the data from xlsx file</a:t>
            </a:r>
            <a:endParaRPr sz="1600">
              <a:solidFill>
                <a:schemeClr val="dk1"/>
              </a:solidFill>
              <a:latin typeface="Avenir"/>
              <a:ea typeface="Avenir"/>
              <a:cs typeface="Avenir"/>
              <a:sym typeface="Avenir"/>
            </a:endParaRPr>
          </a:p>
        </p:txBody>
      </p:sp>
      <p:pic>
        <p:nvPicPr>
          <p:cNvPr id="494" name="Google Shape;494;p62"/>
          <p:cNvPicPr preferRelativeResize="0"/>
          <p:nvPr/>
        </p:nvPicPr>
        <p:blipFill>
          <a:blip r:embed="rId3">
            <a:alphaModFix/>
          </a:blip>
          <a:stretch>
            <a:fillRect/>
          </a:stretch>
        </p:blipFill>
        <p:spPr>
          <a:xfrm>
            <a:off x="2122950" y="2048475"/>
            <a:ext cx="3987475" cy="24989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63"/>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Read the data from zip file</a:t>
            </a:r>
            <a:endParaRPr sz="2400" b="0" i="0" u="none" strike="noStrike" cap="none">
              <a:solidFill>
                <a:srgbClr val="434343"/>
              </a:solidFill>
              <a:latin typeface="Avenir"/>
              <a:ea typeface="Avenir"/>
              <a:cs typeface="Avenir"/>
              <a:sym typeface="Avenir"/>
            </a:endParaRPr>
          </a:p>
        </p:txBody>
      </p:sp>
      <p:sp>
        <p:nvSpPr>
          <p:cNvPr id="500" name="Google Shape;500;p63"/>
          <p:cNvSpPr/>
          <p:nvPr/>
        </p:nvSpPr>
        <p:spPr>
          <a:xfrm>
            <a:off x="6282775" y="2389625"/>
            <a:ext cx="1538100" cy="43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5AAE2"/>
                </a:solidFill>
                <a:latin typeface="Avenir"/>
                <a:ea typeface="Avenir"/>
                <a:cs typeface="Avenir"/>
                <a:sym typeface="Avenir"/>
              </a:rPr>
              <a:t>Open csv file inside the zip file</a:t>
            </a:r>
            <a:endParaRPr>
              <a:solidFill>
                <a:srgbClr val="25AAE2"/>
              </a:solidFill>
              <a:latin typeface="Avenir"/>
              <a:ea typeface="Avenir"/>
              <a:cs typeface="Avenir"/>
              <a:sym typeface="Avenir"/>
            </a:endParaRPr>
          </a:p>
        </p:txBody>
      </p:sp>
      <p:sp>
        <p:nvSpPr>
          <p:cNvPr id="501" name="Google Shape;501;p63"/>
          <p:cNvSpPr/>
          <p:nvPr/>
        </p:nvSpPr>
        <p:spPr>
          <a:xfrm>
            <a:off x="4834975" y="1460375"/>
            <a:ext cx="990600" cy="43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5AAE2"/>
                </a:solidFill>
                <a:latin typeface="Avenir"/>
                <a:ea typeface="Avenir"/>
                <a:cs typeface="Avenir"/>
                <a:sym typeface="Avenir"/>
              </a:rPr>
              <a:t>Read the zip file</a:t>
            </a:r>
            <a:endParaRPr>
              <a:solidFill>
                <a:srgbClr val="25AAE2"/>
              </a:solidFill>
              <a:latin typeface="Avenir"/>
              <a:ea typeface="Avenir"/>
              <a:cs typeface="Avenir"/>
              <a:sym typeface="Avenir"/>
            </a:endParaRPr>
          </a:p>
        </p:txBody>
      </p:sp>
      <p:sp>
        <p:nvSpPr>
          <p:cNvPr id="502" name="Google Shape;502;p63"/>
          <p:cNvSpPr/>
          <p:nvPr/>
        </p:nvSpPr>
        <p:spPr>
          <a:xfrm>
            <a:off x="5103500" y="3311975"/>
            <a:ext cx="2420700" cy="43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25AAE2"/>
                </a:solidFill>
                <a:latin typeface="Avenir"/>
                <a:ea typeface="Avenir"/>
                <a:cs typeface="Avenir"/>
                <a:sym typeface="Avenir"/>
              </a:rPr>
              <a:t>Read the csv file</a:t>
            </a:r>
            <a:endParaRPr>
              <a:solidFill>
                <a:srgbClr val="25AAE2"/>
              </a:solidFill>
              <a:latin typeface="Avenir"/>
              <a:ea typeface="Avenir"/>
              <a:cs typeface="Avenir"/>
              <a:sym typeface="Avenir"/>
            </a:endParaRPr>
          </a:p>
        </p:txBody>
      </p:sp>
      <p:pic>
        <p:nvPicPr>
          <p:cNvPr id="503" name="Google Shape;503;p63"/>
          <p:cNvPicPr preferRelativeResize="0"/>
          <p:nvPr/>
        </p:nvPicPr>
        <p:blipFill>
          <a:blip r:embed="rId3">
            <a:alphaModFix/>
          </a:blip>
          <a:stretch>
            <a:fillRect/>
          </a:stretch>
        </p:blipFill>
        <p:spPr>
          <a:xfrm>
            <a:off x="1251400" y="2074688"/>
            <a:ext cx="3692225" cy="2213325"/>
          </a:xfrm>
          <a:prstGeom prst="rect">
            <a:avLst/>
          </a:prstGeom>
          <a:noFill/>
          <a:ln w="9525" cap="flat" cmpd="sng">
            <a:solidFill>
              <a:schemeClr val="dk2"/>
            </a:solidFill>
            <a:prstDash val="solid"/>
            <a:round/>
            <a:headEnd type="none" w="sm" len="sm"/>
            <a:tailEnd type="none" w="sm" len="sm"/>
          </a:ln>
        </p:spPr>
      </p:pic>
      <p:sp>
        <p:nvSpPr>
          <p:cNvPr id="504" name="Google Shape;504;p63"/>
          <p:cNvSpPr/>
          <p:nvPr/>
        </p:nvSpPr>
        <p:spPr>
          <a:xfrm flipH="1">
            <a:off x="3878275" y="2914800"/>
            <a:ext cx="1225214" cy="631175"/>
          </a:xfrm>
          <a:custGeom>
            <a:avLst/>
            <a:gdLst/>
            <a:ahLst/>
            <a:cxnLst/>
            <a:rect l="l" t="t" r="r" b="b"/>
            <a:pathLst>
              <a:path w="12355" h="25247" extrusionOk="0">
                <a:moveTo>
                  <a:pt x="12355" y="0"/>
                </a:moveTo>
                <a:lnTo>
                  <a:pt x="12355" y="25247"/>
                </a:lnTo>
                <a:lnTo>
                  <a:pt x="0" y="25247"/>
                </a:lnTo>
              </a:path>
            </a:pathLst>
          </a:custGeom>
          <a:noFill/>
          <a:ln w="9525" cap="flat" cmpd="sng">
            <a:solidFill>
              <a:srgbClr val="25AAE2"/>
            </a:solidFill>
            <a:prstDash val="solid"/>
            <a:round/>
            <a:headEnd type="triangle" w="med" len="med"/>
            <a:tailEnd type="none" w="med" len="med"/>
          </a:ln>
        </p:spPr>
      </p:sp>
      <p:sp>
        <p:nvSpPr>
          <p:cNvPr id="505" name="Google Shape;505;p63"/>
          <p:cNvSpPr/>
          <p:nvPr/>
        </p:nvSpPr>
        <p:spPr>
          <a:xfrm rot="10800000">
            <a:off x="3827831" y="1695600"/>
            <a:ext cx="990469" cy="631175"/>
          </a:xfrm>
          <a:custGeom>
            <a:avLst/>
            <a:gdLst/>
            <a:ahLst/>
            <a:cxnLst/>
            <a:rect l="l" t="t" r="r" b="b"/>
            <a:pathLst>
              <a:path w="12355" h="25247" extrusionOk="0">
                <a:moveTo>
                  <a:pt x="12355" y="0"/>
                </a:moveTo>
                <a:lnTo>
                  <a:pt x="12355" y="25247"/>
                </a:lnTo>
                <a:lnTo>
                  <a:pt x="0" y="25247"/>
                </a:lnTo>
              </a:path>
            </a:pathLst>
          </a:custGeom>
          <a:noFill/>
          <a:ln w="9525" cap="flat" cmpd="sng">
            <a:solidFill>
              <a:srgbClr val="25AAE2"/>
            </a:solidFill>
            <a:prstDash val="solid"/>
            <a:round/>
            <a:headEnd type="triangle" w="med" len="med"/>
            <a:tailEnd type="none" w="med" len="med"/>
          </a:ln>
        </p:spPr>
      </p:sp>
      <p:cxnSp>
        <p:nvCxnSpPr>
          <p:cNvPr id="506" name="Google Shape;506;p63"/>
          <p:cNvCxnSpPr>
            <a:endCxn id="500" idx="1"/>
          </p:cNvCxnSpPr>
          <p:nvPr/>
        </p:nvCxnSpPr>
        <p:spPr>
          <a:xfrm>
            <a:off x="4489675" y="2602625"/>
            <a:ext cx="1793100" cy="69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7"/>
          <p:cNvGrpSpPr/>
          <p:nvPr/>
        </p:nvGrpSpPr>
        <p:grpSpPr>
          <a:xfrm>
            <a:off x="400525" y="1411725"/>
            <a:ext cx="8306150" cy="3039300"/>
            <a:chOff x="400525" y="1411725"/>
            <a:chExt cx="8306150" cy="3039300"/>
          </a:xfrm>
        </p:grpSpPr>
        <p:sp>
          <p:nvSpPr>
            <p:cNvPr id="83" name="Google Shape;83;p17"/>
            <p:cNvSpPr/>
            <p:nvPr/>
          </p:nvSpPr>
          <p:spPr>
            <a:xfrm>
              <a:off x="1144050" y="2269425"/>
              <a:ext cx="6861175" cy="1082000"/>
            </a:xfrm>
            <a:custGeom>
              <a:avLst/>
              <a:gdLst/>
              <a:ahLst/>
              <a:cxnLst/>
              <a:rect l="l" t="t" r="r" b="b"/>
              <a:pathLst>
                <a:path w="274447" h="43280" extrusionOk="0">
                  <a:moveTo>
                    <a:pt x="0" y="43280"/>
                  </a:moveTo>
                  <a:lnTo>
                    <a:pt x="0" y="0"/>
                  </a:lnTo>
                  <a:lnTo>
                    <a:pt x="274106" y="0"/>
                  </a:lnTo>
                  <a:lnTo>
                    <a:pt x="274447" y="38665"/>
                  </a:lnTo>
                </a:path>
              </a:pathLst>
            </a:custGeom>
            <a:noFill/>
            <a:ln w="19050" cap="flat" cmpd="sng">
              <a:solidFill>
                <a:srgbClr val="25AAE2"/>
              </a:solidFill>
              <a:prstDash val="solid"/>
              <a:round/>
              <a:headEnd type="none" w="med" len="med"/>
              <a:tailEnd type="none" w="med" len="med"/>
            </a:ln>
          </p:spPr>
        </p:sp>
        <p:sp>
          <p:nvSpPr>
            <p:cNvPr id="84" name="Google Shape;84;p17"/>
            <p:cNvSpPr/>
            <p:nvPr/>
          </p:nvSpPr>
          <p:spPr>
            <a:xfrm>
              <a:off x="400525" y="3232275"/>
              <a:ext cx="1629600" cy="4569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venir"/>
                  <a:ea typeface="Avenir"/>
                  <a:cs typeface="Avenir"/>
                  <a:sym typeface="Avenir"/>
                </a:rPr>
                <a:t>Natural Language Processing</a:t>
              </a:r>
              <a:endParaRPr>
                <a:latin typeface="Avenir"/>
                <a:ea typeface="Avenir"/>
                <a:cs typeface="Avenir"/>
                <a:sym typeface="Avenir"/>
              </a:endParaRPr>
            </a:p>
          </p:txBody>
        </p:sp>
        <p:sp>
          <p:nvSpPr>
            <p:cNvPr id="85" name="Google Shape;85;p17"/>
            <p:cNvSpPr/>
            <p:nvPr/>
          </p:nvSpPr>
          <p:spPr>
            <a:xfrm>
              <a:off x="7377075" y="3232125"/>
              <a:ext cx="1329600" cy="4569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venir"/>
                  <a:ea typeface="Avenir"/>
                  <a:cs typeface="Avenir"/>
                  <a:sym typeface="Avenir"/>
                </a:rPr>
                <a:t>Big Data</a:t>
              </a:r>
              <a:endParaRPr>
                <a:latin typeface="Avenir"/>
                <a:ea typeface="Avenir"/>
                <a:cs typeface="Avenir"/>
                <a:sym typeface="Avenir"/>
              </a:endParaRPr>
            </a:p>
          </p:txBody>
        </p:sp>
        <p:cxnSp>
          <p:nvCxnSpPr>
            <p:cNvPr id="86" name="Google Shape;86;p17"/>
            <p:cNvCxnSpPr/>
            <p:nvPr/>
          </p:nvCxnSpPr>
          <p:spPr>
            <a:xfrm>
              <a:off x="2551730" y="2276575"/>
              <a:ext cx="0" cy="1746000"/>
            </a:xfrm>
            <a:prstGeom prst="straightConnector1">
              <a:avLst/>
            </a:prstGeom>
            <a:noFill/>
            <a:ln w="19050" cap="flat" cmpd="sng">
              <a:solidFill>
                <a:srgbClr val="25AAE2"/>
              </a:solidFill>
              <a:prstDash val="solid"/>
              <a:round/>
              <a:headEnd type="none" w="med" len="med"/>
              <a:tailEnd type="none" w="med" len="med"/>
            </a:ln>
          </p:spPr>
        </p:cxnSp>
        <p:sp>
          <p:nvSpPr>
            <p:cNvPr id="87" name="Google Shape;87;p17"/>
            <p:cNvSpPr/>
            <p:nvPr/>
          </p:nvSpPr>
          <p:spPr>
            <a:xfrm>
              <a:off x="1703130" y="3994125"/>
              <a:ext cx="1629600" cy="4569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venir"/>
                  <a:ea typeface="Avenir"/>
                  <a:cs typeface="Avenir"/>
                  <a:sym typeface="Avenir"/>
                </a:rPr>
                <a:t>Recommendation Engine</a:t>
              </a:r>
              <a:endParaRPr>
                <a:latin typeface="Avenir"/>
                <a:ea typeface="Avenir"/>
                <a:cs typeface="Avenir"/>
                <a:sym typeface="Avenir"/>
              </a:endParaRPr>
            </a:p>
          </p:txBody>
        </p:sp>
        <p:cxnSp>
          <p:nvCxnSpPr>
            <p:cNvPr id="88" name="Google Shape;88;p17"/>
            <p:cNvCxnSpPr/>
            <p:nvPr/>
          </p:nvCxnSpPr>
          <p:spPr>
            <a:xfrm>
              <a:off x="6761000" y="2283325"/>
              <a:ext cx="0" cy="1732500"/>
            </a:xfrm>
            <a:prstGeom prst="straightConnector1">
              <a:avLst/>
            </a:prstGeom>
            <a:noFill/>
            <a:ln w="19050" cap="flat" cmpd="sng">
              <a:solidFill>
                <a:srgbClr val="25AAE2"/>
              </a:solidFill>
              <a:prstDash val="solid"/>
              <a:round/>
              <a:headEnd type="none" w="med" len="med"/>
              <a:tailEnd type="none" w="med" len="med"/>
            </a:ln>
          </p:spPr>
        </p:cxnSp>
        <p:sp>
          <p:nvSpPr>
            <p:cNvPr id="89" name="Google Shape;89;p17"/>
            <p:cNvSpPr/>
            <p:nvPr/>
          </p:nvSpPr>
          <p:spPr>
            <a:xfrm>
              <a:off x="6081675" y="3994125"/>
              <a:ext cx="1329600" cy="4569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venir"/>
                  <a:ea typeface="Avenir"/>
                  <a:cs typeface="Avenir"/>
                  <a:sym typeface="Avenir"/>
                </a:rPr>
                <a:t>Data Science</a:t>
              </a:r>
              <a:endParaRPr>
                <a:latin typeface="Avenir"/>
                <a:ea typeface="Avenir"/>
                <a:cs typeface="Avenir"/>
                <a:sym typeface="Avenir"/>
              </a:endParaRPr>
            </a:p>
          </p:txBody>
        </p:sp>
        <p:cxnSp>
          <p:nvCxnSpPr>
            <p:cNvPr id="90" name="Google Shape;90;p17"/>
            <p:cNvCxnSpPr/>
            <p:nvPr/>
          </p:nvCxnSpPr>
          <p:spPr>
            <a:xfrm flipH="1">
              <a:off x="3546075" y="2269425"/>
              <a:ext cx="8100" cy="962700"/>
            </a:xfrm>
            <a:prstGeom prst="straightConnector1">
              <a:avLst/>
            </a:prstGeom>
            <a:noFill/>
            <a:ln w="19050" cap="flat" cmpd="sng">
              <a:solidFill>
                <a:srgbClr val="25AAE2"/>
              </a:solidFill>
              <a:prstDash val="solid"/>
              <a:round/>
              <a:headEnd type="none" w="med" len="med"/>
              <a:tailEnd type="none" w="med" len="med"/>
            </a:ln>
          </p:spPr>
        </p:cxnSp>
        <p:sp>
          <p:nvSpPr>
            <p:cNvPr id="91" name="Google Shape;91;p17"/>
            <p:cNvSpPr/>
            <p:nvPr/>
          </p:nvSpPr>
          <p:spPr>
            <a:xfrm>
              <a:off x="2881275" y="3232125"/>
              <a:ext cx="1329600" cy="4569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venir"/>
                  <a:ea typeface="Avenir"/>
                  <a:cs typeface="Avenir"/>
                  <a:sym typeface="Avenir"/>
                </a:rPr>
                <a:t>Statistics</a:t>
              </a:r>
              <a:endParaRPr>
                <a:latin typeface="Avenir"/>
                <a:ea typeface="Avenir"/>
                <a:cs typeface="Avenir"/>
                <a:sym typeface="Avenir"/>
              </a:endParaRPr>
            </a:p>
          </p:txBody>
        </p:sp>
        <p:sp>
          <p:nvSpPr>
            <p:cNvPr id="92" name="Google Shape;92;p17"/>
            <p:cNvSpPr/>
            <p:nvPr/>
          </p:nvSpPr>
          <p:spPr>
            <a:xfrm>
              <a:off x="5014875" y="3232125"/>
              <a:ext cx="1329600" cy="4569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venir"/>
                  <a:ea typeface="Avenir"/>
                  <a:cs typeface="Avenir"/>
                  <a:sym typeface="Avenir"/>
                </a:rPr>
                <a:t>Analytics</a:t>
              </a:r>
              <a:endParaRPr>
                <a:latin typeface="Avenir"/>
                <a:ea typeface="Avenir"/>
                <a:cs typeface="Avenir"/>
                <a:sym typeface="Avenir"/>
              </a:endParaRPr>
            </a:p>
          </p:txBody>
        </p:sp>
        <p:cxnSp>
          <p:nvCxnSpPr>
            <p:cNvPr id="93" name="Google Shape;93;p17"/>
            <p:cNvCxnSpPr>
              <a:stCxn id="94" idx="2"/>
            </p:cNvCxnSpPr>
            <p:nvPr/>
          </p:nvCxnSpPr>
          <p:spPr>
            <a:xfrm>
              <a:off x="4516525" y="1411725"/>
              <a:ext cx="34500" cy="2604000"/>
            </a:xfrm>
            <a:prstGeom prst="straightConnector1">
              <a:avLst/>
            </a:prstGeom>
            <a:noFill/>
            <a:ln w="19050" cap="flat" cmpd="sng">
              <a:solidFill>
                <a:srgbClr val="25AAE2"/>
              </a:solidFill>
              <a:prstDash val="solid"/>
              <a:round/>
              <a:headEnd type="none" w="med" len="med"/>
              <a:tailEnd type="none" w="med" len="med"/>
            </a:ln>
          </p:spPr>
        </p:cxnSp>
        <p:sp>
          <p:nvSpPr>
            <p:cNvPr id="95" name="Google Shape;95;p17"/>
            <p:cNvSpPr/>
            <p:nvPr/>
          </p:nvSpPr>
          <p:spPr>
            <a:xfrm>
              <a:off x="3871875" y="3994125"/>
              <a:ext cx="1329600" cy="4569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venir"/>
                  <a:ea typeface="Avenir"/>
                  <a:cs typeface="Avenir"/>
                  <a:sym typeface="Avenir"/>
                </a:rPr>
                <a:t>Stock Prediction</a:t>
              </a:r>
              <a:endParaRPr>
                <a:latin typeface="Avenir"/>
                <a:ea typeface="Avenir"/>
                <a:cs typeface="Avenir"/>
                <a:sym typeface="Avenir"/>
              </a:endParaRPr>
            </a:p>
          </p:txBody>
        </p:sp>
        <p:cxnSp>
          <p:nvCxnSpPr>
            <p:cNvPr id="96" name="Google Shape;96;p17"/>
            <p:cNvCxnSpPr/>
            <p:nvPr/>
          </p:nvCxnSpPr>
          <p:spPr>
            <a:xfrm>
              <a:off x="5676600" y="2269575"/>
              <a:ext cx="2700" cy="962700"/>
            </a:xfrm>
            <a:prstGeom prst="straightConnector1">
              <a:avLst/>
            </a:prstGeom>
            <a:noFill/>
            <a:ln w="19050" cap="flat" cmpd="sng">
              <a:solidFill>
                <a:srgbClr val="25AAE2"/>
              </a:solidFill>
              <a:prstDash val="solid"/>
              <a:round/>
              <a:headEnd type="none" w="med" len="med"/>
              <a:tailEnd type="none" w="med" len="med"/>
            </a:ln>
          </p:spPr>
        </p:cxnSp>
      </p:grpSp>
      <p:sp>
        <p:nvSpPr>
          <p:cNvPr id="97" name="Google Shape;97;p17"/>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Applications of  pandas</a:t>
            </a:r>
            <a:endParaRPr sz="2400" b="0" i="0" u="none" strike="noStrike" cap="none">
              <a:solidFill>
                <a:srgbClr val="434343"/>
              </a:solidFill>
              <a:latin typeface="Avenir"/>
              <a:ea typeface="Avenir"/>
              <a:cs typeface="Avenir"/>
              <a:sym typeface="Avenir"/>
            </a:endParaRPr>
          </a:p>
        </p:txBody>
      </p:sp>
      <p:sp>
        <p:nvSpPr>
          <p:cNvPr id="94" name="Google Shape;94;p17"/>
          <p:cNvSpPr/>
          <p:nvPr/>
        </p:nvSpPr>
        <p:spPr>
          <a:xfrm>
            <a:off x="3408925" y="954825"/>
            <a:ext cx="2215200" cy="4569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venir"/>
                <a:ea typeface="Avenir"/>
                <a:cs typeface="Avenir"/>
                <a:sym typeface="Avenir"/>
              </a:rPr>
              <a:t>Applications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4"/>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Read the data from text file</a:t>
            </a:r>
            <a:endParaRPr sz="2400" b="0" i="0" u="none" strike="noStrike" cap="none">
              <a:solidFill>
                <a:srgbClr val="434343"/>
              </a:solidFill>
              <a:latin typeface="Avenir"/>
              <a:ea typeface="Avenir"/>
              <a:cs typeface="Avenir"/>
              <a:sym typeface="Avenir"/>
            </a:endParaRPr>
          </a:p>
        </p:txBody>
      </p:sp>
      <p:pic>
        <p:nvPicPr>
          <p:cNvPr id="512" name="Google Shape;512;p64"/>
          <p:cNvPicPr preferRelativeResize="0"/>
          <p:nvPr/>
        </p:nvPicPr>
        <p:blipFill>
          <a:blip r:embed="rId3">
            <a:alphaModFix/>
          </a:blip>
          <a:stretch>
            <a:fillRect/>
          </a:stretch>
        </p:blipFill>
        <p:spPr>
          <a:xfrm>
            <a:off x="2297850" y="1998800"/>
            <a:ext cx="3570850" cy="2656925"/>
          </a:xfrm>
          <a:prstGeom prst="rect">
            <a:avLst/>
          </a:prstGeom>
          <a:noFill/>
          <a:ln w="9525" cap="flat" cmpd="sng">
            <a:solidFill>
              <a:schemeClr val="dk2"/>
            </a:solidFill>
            <a:prstDash val="solid"/>
            <a:round/>
            <a:headEnd type="none" w="sm" len="sm"/>
            <a:tailEnd type="none" w="sm" len="sm"/>
          </a:ln>
        </p:spPr>
      </p:pic>
      <p:sp>
        <p:nvSpPr>
          <p:cNvPr id="513" name="Google Shape;513;p64"/>
          <p:cNvSpPr txBox="1"/>
          <p:nvPr/>
        </p:nvSpPr>
        <p:spPr>
          <a:xfrm>
            <a:off x="590900" y="1323300"/>
            <a:ext cx="8133300" cy="46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highlight>
                  <a:srgbClr val="FFFFFF"/>
                </a:highlight>
                <a:latin typeface="Avenir"/>
                <a:ea typeface="Avenir"/>
                <a:cs typeface="Avenir"/>
                <a:sym typeface="Avenir"/>
              </a:rPr>
              <a:t>Use the read_csv() method from pandas to read the data from text file</a:t>
            </a:r>
            <a:endParaRPr sz="1600">
              <a:solidFill>
                <a:schemeClr val="dk1"/>
              </a:solidFill>
              <a:highlight>
                <a:srgbClr val="FFFFFF"/>
              </a:highlight>
              <a:latin typeface="Avenir"/>
              <a:ea typeface="Avenir"/>
              <a:cs typeface="Avenir"/>
              <a:sym typeface="Aveni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65"/>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Read the data from json file</a:t>
            </a:r>
            <a:endParaRPr sz="2400" b="0" i="0" u="none" strike="noStrike" cap="none">
              <a:solidFill>
                <a:srgbClr val="434343"/>
              </a:solidFill>
              <a:latin typeface="Avenir"/>
              <a:ea typeface="Avenir"/>
              <a:cs typeface="Avenir"/>
              <a:sym typeface="Avenir"/>
            </a:endParaRPr>
          </a:p>
        </p:txBody>
      </p:sp>
      <p:sp>
        <p:nvSpPr>
          <p:cNvPr id="519" name="Google Shape;519;p65"/>
          <p:cNvSpPr txBox="1"/>
          <p:nvPr/>
        </p:nvSpPr>
        <p:spPr>
          <a:xfrm>
            <a:off x="590900" y="1323300"/>
            <a:ext cx="8133300" cy="43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highlight>
                  <a:srgbClr val="FFFFFF"/>
                </a:highlight>
                <a:latin typeface="Avenir"/>
                <a:ea typeface="Avenir"/>
                <a:cs typeface="Avenir"/>
                <a:sym typeface="Avenir"/>
              </a:rPr>
              <a:t>Use the read_json() method from pandas to read the data from json file</a:t>
            </a:r>
            <a:endParaRPr sz="1600">
              <a:solidFill>
                <a:schemeClr val="dk1"/>
              </a:solidFill>
              <a:highlight>
                <a:srgbClr val="FFFFFF"/>
              </a:highlight>
              <a:latin typeface="Avenir"/>
              <a:ea typeface="Avenir"/>
              <a:cs typeface="Avenir"/>
              <a:sym typeface="Avenir"/>
            </a:endParaRPr>
          </a:p>
        </p:txBody>
      </p:sp>
      <p:pic>
        <p:nvPicPr>
          <p:cNvPr id="520" name="Google Shape;520;p65"/>
          <p:cNvPicPr preferRelativeResize="0"/>
          <p:nvPr/>
        </p:nvPicPr>
        <p:blipFill>
          <a:blip r:embed="rId3">
            <a:alphaModFix/>
          </a:blip>
          <a:stretch>
            <a:fillRect/>
          </a:stretch>
        </p:blipFill>
        <p:spPr>
          <a:xfrm>
            <a:off x="3190700" y="1997650"/>
            <a:ext cx="2906300" cy="26326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6"/>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Read the data from xml file</a:t>
            </a:r>
            <a:endParaRPr sz="2400" b="0" i="0" u="none" strike="noStrike" cap="none">
              <a:solidFill>
                <a:srgbClr val="434343"/>
              </a:solidFill>
              <a:latin typeface="Avenir"/>
              <a:ea typeface="Avenir"/>
              <a:cs typeface="Avenir"/>
              <a:sym typeface="Avenir"/>
            </a:endParaRPr>
          </a:p>
        </p:txBody>
      </p:sp>
      <p:pic>
        <p:nvPicPr>
          <p:cNvPr id="526" name="Google Shape;526;p66"/>
          <p:cNvPicPr preferRelativeResize="0"/>
          <p:nvPr/>
        </p:nvPicPr>
        <p:blipFill>
          <a:blip r:embed="rId3">
            <a:alphaModFix/>
          </a:blip>
          <a:stretch>
            <a:fillRect/>
          </a:stretch>
        </p:blipFill>
        <p:spPr>
          <a:xfrm>
            <a:off x="783600" y="1544488"/>
            <a:ext cx="5183225" cy="2811100"/>
          </a:xfrm>
          <a:prstGeom prst="rect">
            <a:avLst/>
          </a:prstGeom>
          <a:noFill/>
          <a:ln w="9525" cap="flat" cmpd="sng">
            <a:solidFill>
              <a:schemeClr val="dk2"/>
            </a:solidFill>
            <a:prstDash val="solid"/>
            <a:round/>
            <a:headEnd type="none" w="sm" len="sm"/>
            <a:tailEnd type="none" w="sm" len="sm"/>
          </a:ln>
        </p:spPr>
      </p:pic>
      <p:sp>
        <p:nvSpPr>
          <p:cNvPr id="527" name="Google Shape;527;p66"/>
          <p:cNvSpPr/>
          <p:nvPr/>
        </p:nvSpPr>
        <p:spPr>
          <a:xfrm>
            <a:off x="3909475" y="902200"/>
            <a:ext cx="17043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5AAE2"/>
                </a:solidFill>
                <a:latin typeface="Avenir"/>
                <a:ea typeface="Avenir"/>
                <a:cs typeface="Avenir"/>
                <a:sym typeface="Avenir"/>
              </a:rPr>
              <a:t>Import package to read xml file </a:t>
            </a:r>
            <a:endParaRPr>
              <a:solidFill>
                <a:srgbClr val="25AAE2"/>
              </a:solidFill>
              <a:latin typeface="Avenir"/>
              <a:ea typeface="Avenir"/>
              <a:cs typeface="Avenir"/>
              <a:sym typeface="Avenir"/>
            </a:endParaRPr>
          </a:p>
        </p:txBody>
      </p:sp>
      <p:cxnSp>
        <p:nvCxnSpPr>
          <p:cNvPr id="528" name="Google Shape;528;p66"/>
          <p:cNvCxnSpPr/>
          <p:nvPr/>
        </p:nvCxnSpPr>
        <p:spPr>
          <a:xfrm>
            <a:off x="3118075" y="2019090"/>
            <a:ext cx="3164700" cy="13200"/>
          </a:xfrm>
          <a:prstGeom prst="straightConnector1">
            <a:avLst/>
          </a:prstGeom>
          <a:noFill/>
          <a:ln w="9525" cap="flat" cmpd="sng">
            <a:solidFill>
              <a:srgbClr val="25AAE2"/>
            </a:solidFill>
            <a:prstDash val="solid"/>
            <a:round/>
            <a:headEnd type="triangle" w="med" len="med"/>
            <a:tailEnd type="none" w="med" len="med"/>
          </a:ln>
        </p:spPr>
      </p:cxnSp>
      <p:cxnSp>
        <p:nvCxnSpPr>
          <p:cNvPr id="529" name="Google Shape;529;p66"/>
          <p:cNvCxnSpPr/>
          <p:nvPr/>
        </p:nvCxnSpPr>
        <p:spPr>
          <a:xfrm rot="10800000" flipH="1">
            <a:off x="3197575" y="1435000"/>
            <a:ext cx="1529400" cy="283500"/>
          </a:xfrm>
          <a:prstGeom prst="bentConnector3">
            <a:avLst>
              <a:gd name="adj1" fmla="val 100319"/>
            </a:avLst>
          </a:prstGeom>
          <a:noFill/>
          <a:ln w="9525" cap="flat" cmpd="sng">
            <a:solidFill>
              <a:srgbClr val="25AAE2"/>
            </a:solidFill>
            <a:prstDash val="solid"/>
            <a:round/>
            <a:headEnd type="triangle" w="med" len="med"/>
            <a:tailEnd type="none" w="med" len="med"/>
          </a:ln>
        </p:spPr>
      </p:cxnSp>
      <p:sp>
        <p:nvSpPr>
          <p:cNvPr id="530" name="Google Shape;530;p66"/>
          <p:cNvSpPr/>
          <p:nvPr/>
        </p:nvSpPr>
        <p:spPr>
          <a:xfrm>
            <a:off x="6282775" y="1884325"/>
            <a:ext cx="17043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5AAE2"/>
                </a:solidFill>
                <a:latin typeface="Avenir"/>
                <a:ea typeface="Avenir"/>
                <a:cs typeface="Avenir"/>
                <a:sym typeface="Avenir"/>
              </a:rPr>
              <a:t>Extract the xml file</a:t>
            </a:r>
            <a:endParaRPr>
              <a:solidFill>
                <a:srgbClr val="25AAE2"/>
              </a:solidFill>
              <a:latin typeface="Avenir"/>
              <a:ea typeface="Avenir"/>
              <a:cs typeface="Avenir"/>
              <a:sym typeface="Avenir"/>
            </a:endParaRPr>
          </a:p>
        </p:txBody>
      </p:sp>
      <p:cxnSp>
        <p:nvCxnSpPr>
          <p:cNvPr id="531" name="Google Shape;531;p66"/>
          <p:cNvCxnSpPr/>
          <p:nvPr/>
        </p:nvCxnSpPr>
        <p:spPr>
          <a:xfrm>
            <a:off x="3651475" y="2431751"/>
            <a:ext cx="2555100" cy="13200"/>
          </a:xfrm>
          <a:prstGeom prst="straightConnector1">
            <a:avLst/>
          </a:prstGeom>
          <a:noFill/>
          <a:ln w="9525" cap="flat" cmpd="sng">
            <a:solidFill>
              <a:srgbClr val="25AAE2"/>
            </a:solidFill>
            <a:prstDash val="solid"/>
            <a:round/>
            <a:headEnd type="triangle" w="med" len="med"/>
            <a:tailEnd type="none" w="med" len="med"/>
          </a:ln>
        </p:spPr>
      </p:cxnSp>
      <p:sp>
        <p:nvSpPr>
          <p:cNvPr id="532" name="Google Shape;532;p66"/>
          <p:cNvSpPr/>
          <p:nvPr/>
        </p:nvSpPr>
        <p:spPr>
          <a:xfrm>
            <a:off x="6282775" y="2301250"/>
            <a:ext cx="2155500" cy="468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25AAE2"/>
                </a:solidFill>
                <a:latin typeface="Avenir"/>
                <a:ea typeface="Avenir"/>
                <a:cs typeface="Avenir"/>
                <a:sym typeface="Avenir"/>
              </a:rPr>
              <a:t>Assign column names of the output DataFrame</a:t>
            </a:r>
            <a:endParaRPr>
              <a:solidFill>
                <a:srgbClr val="25AAE2"/>
              </a:solidFill>
              <a:latin typeface="Avenir"/>
              <a:ea typeface="Avenir"/>
              <a:cs typeface="Avenir"/>
              <a:sym typeface="Avenir"/>
            </a:endParaRPr>
          </a:p>
        </p:txBody>
      </p:sp>
      <p:cxnSp>
        <p:nvCxnSpPr>
          <p:cNvPr id="533" name="Google Shape;533;p66"/>
          <p:cNvCxnSpPr/>
          <p:nvPr/>
        </p:nvCxnSpPr>
        <p:spPr>
          <a:xfrm>
            <a:off x="3833275" y="3605262"/>
            <a:ext cx="2449500" cy="18600"/>
          </a:xfrm>
          <a:prstGeom prst="straightConnector1">
            <a:avLst/>
          </a:prstGeom>
          <a:noFill/>
          <a:ln w="9525" cap="flat" cmpd="sng">
            <a:solidFill>
              <a:srgbClr val="25AAE2"/>
            </a:solidFill>
            <a:prstDash val="solid"/>
            <a:round/>
            <a:headEnd type="triangle" w="med" len="med"/>
            <a:tailEnd type="none" w="med" len="med"/>
          </a:ln>
        </p:spPr>
      </p:cxnSp>
      <p:sp>
        <p:nvSpPr>
          <p:cNvPr id="534" name="Google Shape;534;p66"/>
          <p:cNvSpPr/>
          <p:nvPr/>
        </p:nvSpPr>
        <p:spPr>
          <a:xfrm>
            <a:off x="6282775" y="3403950"/>
            <a:ext cx="2263200" cy="43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5AAE2"/>
                </a:solidFill>
                <a:latin typeface="Avenir"/>
                <a:ea typeface="Avenir"/>
                <a:cs typeface="Avenir"/>
                <a:sym typeface="Avenir"/>
              </a:rPr>
              <a:t>Append each observation in the data to ‘rows’</a:t>
            </a:r>
            <a:endParaRPr>
              <a:solidFill>
                <a:srgbClr val="25AAE2"/>
              </a:solidFill>
              <a:latin typeface="Avenir"/>
              <a:ea typeface="Avenir"/>
              <a:cs typeface="Avenir"/>
              <a:sym typeface="Avenir"/>
            </a:endParaRPr>
          </a:p>
        </p:txBody>
      </p:sp>
      <p:sp>
        <p:nvSpPr>
          <p:cNvPr id="535" name="Google Shape;535;p66"/>
          <p:cNvSpPr/>
          <p:nvPr/>
        </p:nvSpPr>
        <p:spPr>
          <a:xfrm>
            <a:off x="3844375" y="4483600"/>
            <a:ext cx="18546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5AAE2"/>
                </a:solidFill>
                <a:latin typeface="Avenir"/>
                <a:ea typeface="Avenir"/>
                <a:cs typeface="Avenir"/>
                <a:sym typeface="Avenir"/>
              </a:rPr>
              <a:t>Create a DataFrame ‘xml_df’</a:t>
            </a:r>
            <a:endParaRPr>
              <a:solidFill>
                <a:srgbClr val="25AAE2"/>
              </a:solidFill>
              <a:latin typeface="Avenir"/>
              <a:ea typeface="Avenir"/>
              <a:cs typeface="Avenir"/>
              <a:sym typeface="Avenir"/>
            </a:endParaRPr>
          </a:p>
        </p:txBody>
      </p:sp>
      <p:cxnSp>
        <p:nvCxnSpPr>
          <p:cNvPr id="536" name="Google Shape;536;p66"/>
          <p:cNvCxnSpPr>
            <a:endCxn id="535" idx="0"/>
          </p:cNvCxnSpPr>
          <p:nvPr/>
        </p:nvCxnSpPr>
        <p:spPr>
          <a:xfrm>
            <a:off x="3860575" y="4014700"/>
            <a:ext cx="911100" cy="468900"/>
          </a:xfrm>
          <a:prstGeom prst="bentConnector2">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67"/>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Read the data from html file</a:t>
            </a:r>
            <a:endParaRPr sz="2400" b="0" i="0" u="none" strike="noStrike" cap="none">
              <a:solidFill>
                <a:srgbClr val="434343"/>
              </a:solidFill>
              <a:latin typeface="Avenir"/>
              <a:ea typeface="Avenir"/>
              <a:cs typeface="Avenir"/>
              <a:sym typeface="Avenir"/>
            </a:endParaRPr>
          </a:p>
        </p:txBody>
      </p:sp>
      <p:sp>
        <p:nvSpPr>
          <p:cNvPr id="542" name="Google Shape;542;p67"/>
          <p:cNvSpPr txBox="1"/>
          <p:nvPr/>
        </p:nvSpPr>
        <p:spPr>
          <a:xfrm>
            <a:off x="590900" y="1323300"/>
            <a:ext cx="8133300" cy="44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highlight>
                  <a:srgbClr val="FFFFFF"/>
                </a:highlight>
                <a:latin typeface="Avenir"/>
                <a:ea typeface="Avenir"/>
                <a:cs typeface="Avenir"/>
                <a:sym typeface="Avenir"/>
              </a:rPr>
              <a:t>Use the read_html() method from pandas to read the data from html file</a:t>
            </a:r>
            <a:endParaRPr sz="1600">
              <a:solidFill>
                <a:schemeClr val="dk1"/>
              </a:solidFill>
              <a:highlight>
                <a:srgbClr val="FFFFFF"/>
              </a:highlight>
              <a:latin typeface="Avenir"/>
              <a:ea typeface="Avenir"/>
              <a:cs typeface="Avenir"/>
              <a:sym typeface="Avenir"/>
            </a:endParaRPr>
          </a:p>
        </p:txBody>
      </p:sp>
      <p:pic>
        <p:nvPicPr>
          <p:cNvPr id="543" name="Google Shape;543;p67"/>
          <p:cNvPicPr preferRelativeResize="0"/>
          <p:nvPr/>
        </p:nvPicPr>
        <p:blipFill rotWithShape="1">
          <a:blip r:embed="rId3">
            <a:alphaModFix/>
          </a:blip>
          <a:srcRect r="59211"/>
          <a:stretch/>
        </p:blipFill>
        <p:spPr>
          <a:xfrm>
            <a:off x="2349250" y="1992350"/>
            <a:ext cx="4383600" cy="28466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8"/>
          <p:cNvSpPr txBox="1"/>
          <p:nvPr/>
        </p:nvSpPr>
        <p:spPr>
          <a:xfrm>
            <a:off x="425125" y="2247225"/>
            <a:ext cx="6665700" cy="6858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DataFrame Manipulations </a:t>
            </a:r>
            <a:endParaRPr sz="4000" i="0" u="none" strike="noStrike" cap="none">
              <a:latin typeface="Avenir"/>
              <a:ea typeface="Avenir"/>
              <a:cs typeface="Avenir"/>
              <a:sym typeface="Avenir"/>
            </a:endParaRPr>
          </a:p>
        </p:txBody>
      </p:sp>
      <p:sp>
        <p:nvSpPr>
          <p:cNvPr id="550" name="Google Shape;550;p68"/>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51" name="Google Shape;551;p68"/>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69"/>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Read the data from xlsx file</a:t>
            </a:r>
            <a:endParaRPr sz="2400" b="0" i="0" u="none" strike="noStrike" cap="none">
              <a:solidFill>
                <a:srgbClr val="434343"/>
              </a:solidFill>
              <a:latin typeface="Avenir"/>
              <a:ea typeface="Avenir"/>
              <a:cs typeface="Avenir"/>
              <a:sym typeface="Avenir"/>
            </a:endParaRPr>
          </a:p>
        </p:txBody>
      </p:sp>
      <p:sp>
        <p:nvSpPr>
          <p:cNvPr id="558" name="Google Shape;558;p69"/>
          <p:cNvSpPr txBox="1"/>
          <p:nvPr/>
        </p:nvSpPr>
        <p:spPr>
          <a:xfrm>
            <a:off x="590900" y="1323300"/>
            <a:ext cx="8133300" cy="46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We use the following DataFrame for further explanations</a:t>
            </a:r>
            <a:endParaRPr sz="1600">
              <a:solidFill>
                <a:schemeClr val="dk1"/>
              </a:solidFill>
              <a:latin typeface="Avenir"/>
              <a:ea typeface="Avenir"/>
              <a:cs typeface="Avenir"/>
              <a:sym typeface="Avenir"/>
            </a:endParaRPr>
          </a:p>
        </p:txBody>
      </p:sp>
      <p:pic>
        <p:nvPicPr>
          <p:cNvPr id="559" name="Google Shape;559;p69"/>
          <p:cNvPicPr preferRelativeResize="0"/>
          <p:nvPr/>
        </p:nvPicPr>
        <p:blipFill>
          <a:blip r:embed="rId3">
            <a:alphaModFix/>
          </a:blip>
          <a:stretch>
            <a:fillRect/>
          </a:stretch>
        </p:blipFill>
        <p:spPr>
          <a:xfrm>
            <a:off x="2122950" y="2048475"/>
            <a:ext cx="3987475" cy="24989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70"/>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Display the first five rows </a:t>
            </a:r>
            <a:endParaRPr sz="2400" b="0" i="0" u="none" strike="noStrike" cap="none">
              <a:solidFill>
                <a:srgbClr val="434343"/>
              </a:solidFill>
              <a:latin typeface="Avenir"/>
              <a:ea typeface="Avenir"/>
              <a:cs typeface="Avenir"/>
              <a:sym typeface="Avenir"/>
            </a:endParaRPr>
          </a:p>
        </p:txBody>
      </p:sp>
      <p:pic>
        <p:nvPicPr>
          <p:cNvPr id="565" name="Google Shape;565;p70"/>
          <p:cNvPicPr preferRelativeResize="0"/>
          <p:nvPr/>
        </p:nvPicPr>
        <p:blipFill>
          <a:blip r:embed="rId3">
            <a:alphaModFix/>
          </a:blip>
          <a:stretch>
            <a:fillRect/>
          </a:stretch>
        </p:blipFill>
        <p:spPr>
          <a:xfrm>
            <a:off x="3026525" y="1943975"/>
            <a:ext cx="2560150" cy="2548825"/>
          </a:xfrm>
          <a:prstGeom prst="rect">
            <a:avLst/>
          </a:prstGeom>
          <a:noFill/>
          <a:ln w="9525" cap="flat" cmpd="sng">
            <a:solidFill>
              <a:schemeClr val="dk2"/>
            </a:solidFill>
            <a:prstDash val="solid"/>
            <a:round/>
            <a:headEnd type="none" w="sm" len="sm"/>
            <a:tailEnd type="none" w="sm" len="sm"/>
          </a:ln>
        </p:spPr>
      </p:pic>
      <p:sp>
        <p:nvSpPr>
          <p:cNvPr id="566" name="Google Shape;566;p70"/>
          <p:cNvSpPr txBox="1"/>
          <p:nvPr/>
        </p:nvSpPr>
        <p:spPr>
          <a:xfrm>
            <a:off x="590900" y="1323300"/>
            <a:ext cx="8133300" cy="43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The head() method displays the first five rows of the data</a:t>
            </a:r>
            <a:endParaRPr sz="1600">
              <a:solidFill>
                <a:schemeClr val="dk1"/>
              </a:solidFill>
              <a:latin typeface="Avenir"/>
              <a:ea typeface="Avenir"/>
              <a:cs typeface="Avenir"/>
              <a:sym typeface="Aveni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71"/>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Display the last five rows</a:t>
            </a:r>
            <a:endParaRPr sz="2400" b="0" i="0" u="none" strike="noStrike" cap="none">
              <a:solidFill>
                <a:srgbClr val="434343"/>
              </a:solidFill>
              <a:latin typeface="Avenir"/>
              <a:ea typeface="Avenir"/>
              <a:cs typeface="Avenir"/>
              <a:sym typeface="Avenir"/>
            </a:endParaRPr>
          </a:p>
        </p:txBody>
      </p:sp>
      <p:pic>
        <p:nvPicPr>
          <p:cNvPr id="572" name="Google Shape;572;p71"/>
          <p:cNvPicPr preferRelativeResize="0"/>
          <p:nvPr/>
        </p:nvPicPr>
        <p:blipFill>
          <a:blip r:embed="rId3">
            <a:alphaModFix/>
          </a:blip>
          <a:stretch>
            <a:fillRect/>
          </a:stretch>
        </p:blipFill>
        <p:spPr>
          <a:xfrm>
            <a:off x="3113125" y="2019125"/>
            <a:ext cx="2500700" cy="2477750"/>
          </a:xfrm>
          <a:prstGeom prst="rect">
            <a:avLst/>
          </a:prstGeom>
          <a:noFill/>
          <a:ln w="9525" cap="flat" cmpd="sng">
            <a:solidFill>
              <a:schemeClr val="dk2"/>
            </a:solidFill>
            <a:prstDash val="solid"/>
            <a:round/>
            <a:headEnd type="none" w="sm" len="sm"/>
            <a:tailEnd type="none" w="sm" len="sm"/>
          </a:ln>
        </p:spPr>
      </p:pic>
      <p:sp>
        <p:nvSpPr>
          <p:cNvPr id="573" name="Google Shape;573;p71"/>
          <p:cNvSpPr txBox="1"/>
          <p:nvPr/>
        </p:nvSpPr>
        <p:spPr>
          <a:xfrm>
            <a:off x="590900" y="1323300"/>
            <a:ext cx="8133300" cy="43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The tail() method displays the last five rows of the data</a:t>
            </a:r>
            <a:endParaRPr sz="1600">
              <a:solidFill>
                <a:schemeClr val="dk1"/>
              </a:solidFill>
              <a:latin typeface="Avenir"/>
              <a:ea typeface="Avenir"/>
              <a:cs typeface="Avenir"/>
              <a:sym typeface="Aveni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2"/>
          <p:cNvSpPr txBox="1"/>
          <p:nvPr/>
        </p:nvSpPr>
        <p:spPr>
          <a:xfrm>
            <a:off x="425125" y="2323425"/>
            <a:ext cx="6279900" cy="14637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Understanding the Data</a:t>
            </a:r>
            <a:endParaRPr sz="4000" i="0" u="none" strike="noStrike" cap="none">
              <a:latin typeface="Avenir"/>
              <a:ea typeface="Avenir"/>
              <a:cs typeface="Avenir"/>
              <a:sym typeface="Avenir"/>
            </a:endParaRPr>
          </a:p>
        </p:txBody>
      </p:sp>
      <p:sp>
        <p:nvSpPr>
          <p:cNvPr id="580" name="Google Shape;580;p72"/>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81" name="Google Shape;581;p72"/>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3"/>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Understand the data</a:t>
            </a:r>
            <a:endParaRPr sz="2400" b="0" i="0" u="none" strike="noStrike" cap="none">
              <a:solidFill>
                <a:srgbClr val="434343"/>
              </a:solidFill>
              <a:latin typeface="Avenir"/>
              <a:ea typeface="Avenir"/>
              <a:cs typeface="Avenir"/>
              <a:sym typeface="Avenir"/>
            </a:endParaRPr>
          </a:p>
        </p:txBody>
      </p:sp>
      <p:sp>
        <p:nvSpPr>
          <p:cNvPr id="588" name="Google Shape;588;p73"/>
          <p:cNvSpPr txBox="1"/>
          <p:nvPr/>
        </p:nvSpPr>
        <p:spPr>
          <a:xfrm>
            <a:off x="590900" y="1094700"/>
            <a:ext cx="8133300" cy="4227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Check the dimension of the data using the shape attribute</a:t>
            </a:r>
            <a:endParaRPr sz="1600">
              <a:solidFill>
                <a:schemeClr val="dk1"/>
              </a:solidFill>
              <a:latin typeface="Avenir"/>
              <a:ea typeface="Avenir"/>
              <a:cs typeface="Avenir"/>
              <a:sym typeface="Avenir"/>
            </a:endParaRPr>
          </a:p>
        </p:txBody>
      </p:sp>
      <p:pic>
        <p:nvPicPr>
          <p:cNvPr id="589" name="Google Shape;589;p73"/>
          <p:cNvPicPr preferRelativeResize="0"/>
          <p:nvPr/>
        </p:nvPicPr>
        <p:blipFill>
          <a:blip r:embed="rId3">
            <a:alphaModFix/>
          </a:blip>
          <a:stretch>
            <a:fillRect/>
          </a:stretch>
        </p:blipFill>
        <p:spPr>
          <a:xfrm>
            <a:off x="3196825" y="1754450"/>
            <a:ext cx="1870775" cy="844875"/>
          </a:xfrm>
          <a:prstGeom prst="rect">
            <a:avLst/>
          </a:prstGeom>
          <a:noFill/>
          <a:ln w="9525" cap="flat" cmpd="sng">
            <a:solidFill>
              <a:schemeClr val="dk2"/>
            </a:solidFill>
            <a:prstDash val="solid"/>
            <a:round/>
            <a:headEnd type="none" w="sm" len="sm"/>
            <a:tailEnd type="none" w="sm" len="sm"/>
          </a:ln>
        </p:spPr>
      </p:pic>
      <p:pic>
        <p:nvPicPr>
          <p:cNvPr id="590" name="Google Shape;590;p73"/>
          <p:cNvPicPr preferRelativeResize="0"/>
          <p:nvPr/>
        </p:nvPicPr>
        <p:blipFill>
          <a:blip r:embed="rId4">
            <a:alphaModFix/>
          </a:blip>
          <a:stretch>
            <a:fillRect/>
          </a:stretch>
        </p:blipFill>
        <p:spPr>
          <a:xfrm>
            <a:off x="3187775" y="3388663"/>
            <a:ext cx="2058775" cy="1462213"/>
          </a:xfrm>
          <a:prstGeom prst="rect">
            <a:avLst/>
          </a:prstGeom>
          <a:noFill/>
          <a:ln w="9525" cap="flat" cmpd="sng">
            <a:solidFill>
              <a:srgbClr val="7F7F7F"/>
            </a:solidFill>
            <a:prstDash val="solid"/>
            <a:round/>
            <a:headEnd type="none" w="sm" len="sm"/>
            <a:tailEnd type="none" w="sm" len="sm"/>
          </a:ln>
        </p:spPr>
      </p:pic>
      <p:sp>
        <p:nvSpPr>
          <p:cNvPr id="591" name="Google Shape;591;p73"/>
          <p:cNvSpPr txBox="1"/>
          <p:nvPr/>
        </p:nvSpPr>
        <p:spPr>
          <a:xfrm>
            <a:off x="590900" y="2847300"/>
            <a:ext cx="8133300" cy="4227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Check the data type of each variable in the data using the dtypes attribute</a:t>
            </a:r>
            <a:endParaRPr sz="1600">
              <a:solidFill>
                <a:schemeClr val="dk1"/>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Pandas vs. Numpy</a:t>
            </a:r>
            <a:endParaRPr sz="2400" b="0" i="0" u="none" strike="noStrike" cap="none">
              <a:solidFill>
                <a:srgbClr val="434343"/>
              </a:solidFill>
              <a:latin typeface="Avenir"/>
              <a:ea typeface="Avenir"/>
              <a:cs typeface="Avenir"/>
              <a:sym typeface="Avenir"/>
            </a:endParaRPr>
          </a:p>
        </p:txBody>
      </p:sp>
      <p:graphicFrame>
        <p:nvGraphicFramePr>
          <p:cNvPr id="103" name="Google Shape;103;p18"/>
          <p:cNvGraphicFramePr/>
          <p:nvPr/>
        </p:nvGraphicFramePr>
        <p:xfrm>
          <a:off x="707375" y="1385725"/>
          <a:ext cx="7599500" cy="2755480"/>
        </p:xfrm>
        <a:graphic>
          <a:graphicData uri="http://schemas.openxmlformats.org/drawingml/2006/table">
            <a:tbl>
              <a:tblPr>
                <a:noFill/>
                <a:tableStyleId>{E0F711A9-7107-4A0B-BD4D-B3919E0E1649}</a:tableStyleId>
              </a:tblPr>
              <a:tblGrid>
                <a:gridCol w="3799750">
                  <a:extLst>
                    <a:ext uri="{9D8B030D-6E8A-4147-A177-3AD203B41FA5}">
                      <a16:colId xmlns:a16="http://schemas.microsoft.com/office/drawing/2014/main" val="20000"/>
                    </a:ext>
                  </a:extLst>
                </a:gridCol>
                <a:gridCol w="3799750">
                  <a:extLst>
                    <a:ext uri="{9D8B030D-6E8A-4147-A177-3AD203B41FA5}">
                      <a16:colId xmlns:a16="http://schemas.microsoft.com/office/drawing/2014/main" val="20001"/>
                    </a:ext>
                  </a:extLst>
                </a:gridCol>
              </a:tblGrid>
              <a:tr h="657100">
                <a:tc>
                  <a:txBody>
                    <a:bodyPr/>
                    <a:lstStyle/>
                    <a:p>
                      <a:pPr marL="0" lvl="0" indent="0" algn="ctr" rtl="0">
                        <a:spcBef>
                          <a:spcPts val="0"/>
                        </a:spcBef>
                        <a:spcAft>
                          <a:spcPts val="0"/>
                        </a:spcAft>
                        <a:buNone/>
                      </a:pPr>
                      <a:r>
                        <a:rPr lang="en" sz="1800" b="1">
                          <a:solidFill>
                            <a:srgbClr val="FFFFFF"/>
                          </a:solidFill>
                          <a:latin typeface="Avenir"/>
                          <a:ea typeface="Avenir"/>
                          <a:cs typeface="Avenir"/>
                          <a:sym typeface="Avenir"/>
                        </a:rPr>
                        <a:t>Pandas</a:t>
                      </a:r>
                      <a:endParaRPr sz="1800" b="1">
                        <a:solidFill>
                          <a:srgbClr val="FFFFFF"/>
                        </a:solidFill>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25AAE2"/>
                    </a:solidFill>
                  </a:tcPr>
                </a:tc>
                <a:tc>
                  <a:txBody>
                    <a:bodyPr/>
                    <a:lstStyle/>
                    <a:p>
                      <a:pPr marL="0" lvl="0" indent="0" algn="ctr" rtl="0">
                        <a:spcBef>
                          <a:spcPts val="0"/>
                        </a:spcBef>
                        <a:spcAft>
                          <a:spcPts val="0"/>
                        </a:spcAft>
                        <a:buNone/>
                      </a:pPr>
                      <a:r>
                        <a:rPr lang="en" sz="1800" b="1">
                          <a:solidFill>
                            <a:srgbClr val="FFFFFF"/>
                          </a:solidFill>
                          <a:latin typeface="Avenir"/>
                          <a:ea typeface="Avenir"/>
                          <a:cs typeface="Avenir"/>
                          <a:sym typeface="Avenir"/>
                        </a:rPr>
                        <a:t>Numpy</a:t>
                      </a:r>
                      <a:endParaRPr sz="1800" b="1">
                        <a:solidFill>
                          <a:srgbClr val="FFFFFF"/>
                        </a:solidFill>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25AAE2"/>
                    </a:solidFill>
                  </a:tcPr>
                </a:tc>
                <a:extLst>
                  <a:ext uri="{0D108BD9-81ED-4DB2-BD59-A6C34878D82A}">
                    <a16:rowId xmlns:a16="http://schemas.microsoft.com/office/drawing/2014/main" val="10000"/>
                  </a:ext>
                </a:extLst>
              </a:tr>
              <a:tr h="779200">
                <a:tc>
                  <a:txBody>
                    <a:bodyPr/>
                    <a:lstStyle/>
                    <a:p>
                      <a:pPr marL="0" lvl="0" indent="0" algn="just" rtl="0">
                        <a:spcBef>
                          <a:spcPts val="0"/>
                        </a:spcBef>
                        <a:spcAft>
                          <a:spcPts val="0"/>
                        </a:spcAft>
                        <a:buNone/>
                      </a:pPr>
                      <a:r>
                        <a:rPr lang="en">
                          <a:solidFill>
                            <a:schemeClr val="dk1"/>
                          </a:solidFill>
                          <a:latin typeface="Avenir"/>
                          <a:ea typeface="Avenir"/>
                          <a:cs typeface="Avenir"/>
                          <a:sym typeface="Avenir"/>
                        </a:rPr>
                        <a:t>High level data structures.</a:t>
                      </a:r>
                      <a:endParaRPr>
                        <a:solidFill>
                          <a:schemeClr val="dk1"/>
                        </a:solidFill>
                        <a:latin typeface="Avenir"/>
                        <a:ea typeface="Avenir"/>
                        <a:cs typeface="Avenir"/>
                        <a:sym typeface="Avenir"/>
                      </a:endParaRPr>
                    </a:p>
                    <a:p>
                      <a:pPr marL="0" lvl="0" indent="0" algn="just" rtl="0">
                        <a:spcBef>
                          <a:spcPts val="0"/>
                        </a:spcBef>
                        <a:spcAft>
                          <a:spcPts val="0"/>
                        </a:spcAft>
                        <a:buNone/>
                      </a:pPr>
                      <a:r>
                        <a:rPr lang="en">
                          <a:solidFill>
                            <a:schemeClr val="dk1"/>
                          </a:solidFill>
                          <a:latin typeface="Avenir"/>
                          <a:ea typeface="Avenir"/>
                          <a:cs typeface="Avenir"/>
                          <a:sym typeface="Avenir"/>
                        </a:rPr>
                        <a:t>It provides in-memory 2D table object called data frame.</a:t>
                      </a:r>
                      <a:endParaRPr>
                        <a:solidFill>
                          <a:schemeClr val="dk1"/>
                        </a:solidFill>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a:solidFill>
                            <a:schemeClr val="dk1"/>
                          </a:solidFill>
                          <a:latin typeface="Avenir"/>
                          <a:ea typeface="Avenir"/>
                          <a:cs typeface="Avenir"/>
                          <a:sym typeface="Avenir"/>
                        </a:rPr>
                        <a:t>Low level data structure. (np.array)</a:t>
                      </a:r>
                      <a:endParaRPr>
                        <a:solidFill>
                          <a:schemeClr val="dk1"/>
                        </a:solidFill>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37725">
                <a:tc>
                  <a:txBody>
                    <a:bodyPr/>
                    <a:lstStyle/>
                    <a:p>
                      <a:pPr marL="0" lvl="0" indent="0" algn="just" rtl="0">
                        <a:spcBef>
                          <a:spcPts val="0"/>
                        </a:spcBef>
                        <a:spcAft>
                          <a:spcPts val="0"/>
                        </a:spcAft>
                        <a:buNone/>
                      </a:pPr>
                      <a:r>
                        <a:rPr lang="en">
                          <a:solidFill>
                            <a:schemeClr val="dk1"/>
                          </a:solidFill>
                          <a:latin typeface="Avenir"/>
                          <a:ea typeface="Avenir"/>
                          <a:cs typeface="Avenir"/>
                          <a:sym typeface="Avenir"/>
                        </a:rPr>
                        <a:t>More streamlined handling of tabular data, and rich time series functionality.</a:t>
                      </a:r>
                      <a:endParaRPr>
                        <a:solidFill>
                          <a:schemeClr val="dk1"/>
                        </a:solidFill>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a:solidFill>
                            <a:schemeClr val="dk1"/>
                          </a:solidFill>
                          <a:latin typeface="Avenir"/>
                          <a:ea typeface="Avenir"/>
                          <a:cs typeface="Avenir"/>
                          <a:sym typeface="Avenir"/>
                        </a:rPr>
                        <a:t>Supports large multidimensional arrays and matrices.</a:t>
                      </a:r>
                      <a:endParaRPr>
                        <a:solidFill>
                          <a:schemeClr val="dk1"/>
                        </a:solidFill>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37725">
                <a:tc>
                  <a:txBody>
                    <a:bodyPr/>
                    <a:lstStyle/>
                    <a:p>
                      <a:pPr marL="0" lvl="0" indent="0" algn="just" rtl="0">
                        <a:spcBef>
                          <a:spcPts val="0"/>
                        </a:spcBef>
                        <a:spcAft>
                          <a:spcPts val="0"/>
                        </a:spcAft>
                        <a:buNone/>
                      </a:pPr>
                      <a:r>
                        <a:rPr lang="en">
                          <a:solidFill>
                            <a:schemeClr val="dk1"/>
                          </a:solidFill>
                          <a:latin typeface="Avenir"/>
                          <a:ea typeface="Avenir"/>
                          <a:cs typeface="Avenir"/>
                          <a:sym typeface="Avenir"/>
                        </a:rPr>
                        <a:t>Data alignment, handling missing data, groupby, merge, and, join methods.</a:t>
                      </a:r>
                      <a:endParaRPr>
                        <a:solidFill>
                          <a:schemeClr val="dk1"/>
                        </a:solidFill>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a:solidFill>
                            <a:schemeClr val="dk1"/>
                          </a:solidFill>
                          <a:latin typeface="Avenir"/>
                          <a:ea typeface="Avenir"/>
                          <a:cs typeface="Avenir"/>
                          <a:sym typeface="Avenir"/>
                        </a:rPr>
                        <a:t>A wide range of mathematical array operations.</a:t>
                      </a:r>
                      <a:endParaRPr>
                        <a:solidFill>
                          <a:schemeClr val="dk1"/>
                        </a:solidFill>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74"/>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Understand the data</a:t>
            </a:r>
            <a:endParaRPr sz="2400" b="0" i="0" u="none" strike="noStrike" cap="none">
              <a:solidFill>
                <a:srgbClr val="434343"/>
              </a:solidFill>
              <a:latin typeface="Avenir"/>
              <a:ea typeface="Avenir"/>
              <a:cs typeface="Avenir"/>
              <a:sym typeface="Avenir"/>
            </a:endParaRPr>
          </a:p>
        </p:txBody>
      </p:sp>
      <p:pic>
        <p:nvPicPr>
          <p:cNvPr id="597" name="Google Shape;597;p74"/>
          <p:cNvPicPr preferRelativeResize="0"/>
          <p:nvPr/>
        </p:nvPicPr>
        <p:blipFill>
          <a:blip r:embed="rId3">
            <a:alphaModFix/>
          </a:blip>
          <a:stretch>
            <a:fillRect/>
          </a:stretch>
        </p:blipFill>
        <p:spPr>
          <a:xfrm>
            <a:off x="5207925" y="1593600"/>
            <a:ext cx="3557175" cy="2176450"/>
          </a:xfrm>
          <a:prstGeom prst="rect">
            <a:avLst/>
          </a:prstGeom>
          <a:noFill/>
          <a:ln w="9525" cap="flat" cmpd="sng">
            <a:solidFill>
              <a:schemeClr val="dk2"/>
            </a:solidFill>
            <a:prstDash val="solid"/>
            <a:round/>
            <a:headEnd type="none" w="sm" len="sm"/>
            <a:tailEnd type="none" w="sm" len="sm"/>
          </a:ln>
        </p:spPr>
      </p:pic>
      <p:sp>
        <p:nvSpPr>
          <p:cNvPr id="598" name="Google Shape;598;p74"/>
          <p:cNvSpPr txBox="1"/>
          <p:nvPr/>
        </p:nvSpPr>
        <p:spPr>
          <a:xfrm>
            <a:off x="377000" y="1383250"/>
            <a:ext cx="4430700" cy="30618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highlight>
                  <a:srgbClr val="FFFFFF"/>
                </a:highlight>
                <a:latin typeface="Avenir"/>
                <a:ea typeface="Avenir"/>
                <a:cs typeface="Avenir"/>
                <a:sym typeface="Avenir"/>
              </a:rPr>
              <a:t>The info() method returns the information about the shape, data type and null values in the data</a:t>
            </a:r>
            <a:endParaRPr sz="1600">
              <a:solidFill>
                <a:schemeClr val="dk1"/>
              </a:solidFill>
              <a:highlight>
                <a:srgbClr val="FFFFFF"/>
              </a:highlight>
              <a:latin typeface="Avenir"/>
              <a:ea typeface="Avenir"/>
              <a:cs typeface="Avenir"/>
              <a:sym typeface="Avenir"/>
            </a:endParaRPr>
          </a:p>
          <a:p>
            <a:pPr marL="457200" marR="0" lvl="0" indent="0" algn="just" rtl="0">
              <a:lnSpc>
                <a:spcPct val="100000"/>
              </a:lnSpc>
              <a:spcBef>
                <a:spcPts val="0"/>
              </a:spcBef>
              <a:spcAft>
                <a:spcPts val="0"/>
              </a:spcAft>
              <a:buNone/>
            </a:pPr>
            <a:endParaRPr sz="1600">
              <a:solidFill>
                <a:schemeClr val="dk1"/>
              </a:solidFill>
              <a:highlight>
                <a:srgbClr val="FFFFFF"/>
              </a:highlight>
              <a:latin typeface="Avenir"/>
              <a:ea typeface="Avenir"/>
              <a:cs typeface="Avenir"/>
              <a:sym typeface="Avenir"/>
            </a:endParaRPr>
          </a:p>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highlight>
                  <a:srgbClr val="FFFFFF"/>
                </a:highlight>
                <a:latin typeface="Avenir"/>
                <a:ea typeface="Avenir"/>
                <a:cs typeface="Avenir"/>
                <a:sym typeface="Avenir"/>
              </a:rPr>
              <a:t>Here, ‘df_market’ has 3 variables with 25 non-null observations in each</a:t>
            </a:r>
            <a:endParaRPr sz="1600">
              <a:solidFill>
                <a:schemeClr val="dk1"/>
              </a:solidFill>
              <a:highlight>
                <a:srgbClr val="FFFFFF"/>
              </a:highlight>
              <a:latin typeface="Avenir"/>
              <a:ea typeface="Avenir"/>
              <a:cs typeface="Avenir"/>
              <a:sym typeface="Avenir"/>
            </a:endParaRPr>
          </a:p>
          <a:p>
            <a:pPr marL="457200" marR="0" lvl="0" indent="0" algn="just" rtl="0">
              <a:lnSpc>
                <a:spcPct val="100000"/>
              </a:lnSpc>
              <a:spcBef>
                <a:spcPts val="0"/>
              </a:spcBef>
              <a:spcAft>
                <a:spcPts val="0"/>
              </a:spcAft>
              <a:buNone/>
            </a:pPr>
            <a:endParaRPr sz="1600">
              <a:solidFill>
                <a:schemeClr val="dk1"/>
              </a:solidFill>
              <a:highlight>
                <a:srgbClr val="FFFFFF"/>
              </a:highlight>
              <a:latin typeface="Avenir"/>
              <a:ea typeface="Avenir"/>
              <a:cs typeface="Avenir"/>
              <a:sym typeface="Avenir"/>
            </a:endParaRPr>
          </a:p>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highlight>
                  <a:srgbClr val="FFFFFF"/>
                </a:highlight>
                <a:latin typeface="Avenir"/>
                <a:ea typeface="Avenir"/>
                <a:cs typeface="Avenir"/>
                <a:sym typeface="Avenir"/>
              </a:rPr>
              <a:t>There are 2 categorical variables (‘Day’ and ‘Store’) and one numeric variable (Percentage)</a:t>
            </a:r>
            <a:endParaRPr sz="1600">
              <a:solidFill>
                <a:schemeClr val="dk1"/>
              </a:solidFill>
              <a:highlight>
                <a:srgbClr val="FFFFFF"/>
              </a:highlight>
              <a:latin typeface="Avenir"/>
              <a:ea typeface="Avenir"/>
              <a:cs typeface="Avenir"/>
              <a:sym typeface="Aveni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75"/>
          <p:cNvSpPr txBox="1"/>
          <p:nvPr/>
        </p:nvSpPr>
        <p:spPr>
          <a:xfrm>
            <a:off x="425125" y="2323425"/>
            <a:ext cx="6410400" cy="15039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Indexing the DataFrame</a:t>
            </a:r>
            <a:endParaRPr sz="4000" i="0" u="none" strike="noStrike" cap="none">
              <a:latin typeface="Avenir"/>
              <a:ea typeface="Avenir"/>
              <a:cs typeface="Avenir"/>
              <a:sym typeface="Avenir"/>
            </a:endParaRPr>
          </a:p>
        </p:txBody>
      </p:sp>
      <p:sp>
        <p:nvSpPr>
          <p:cNvPr id="605" name="Google Shape;605;p75"/>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06" name="Google Shape;606;p75"/>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76"/>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sp>
        <p:nvSpPr>
          <p:cNvPr id="613" name="Google Shape;613;p76"/>
          <p:cNvSpPr txBox="1"/>
          <p:nvPr/>
        </p:nvSpPr>
        <p:spPr>
          <a:xfrm>
            <a:off x="650225" y="1271325"/>
            <a:ext cx="7317600" cy="33048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1000"/>
              </a:spcBef>
              <a:spcAft>
                <a:spcPts val="0"/>
              </a:spcAft>
              <a:buClr>
                <a:schemeClr val="dk1"/>
              </a:buClr>
              <a:buSzPts val="1600"/>
              <a:buFont typeface="Avenir"/>
              <a:buChar char="●"/>
            </a:pPr>
            <a:r>
              <a:rPr lang="en" sz="1600">
                <a:solidFill>
                  <a:schemeClr val="dk1"/>
                </a:solidFill>
                <a:highlight>
                  <a:srgbClr val="FFFFFF"/>
                </a:highlight>
                <a:latin typeface="Avenir"/>
                <a:ea typeface="Avenir"/>
                <a:cs typeface="Avenir"/>
                <a:sym typeface="Avenir"/>
              </a:rPr>
              <a:t>Indexing is frequently required in DataFrame. It may serve the purpose of cross tables or pivot tables</a:t>
            </a:r>
            <a:endParaRPr sz="1600">
              <a:solidFill>
                <a:schemeClr val="dk1"/>
              </a:solidFill>
              <a:highlight>
                <a:srgbClr val="FFFFFF"/>
              </a:highlight>
              <a:latin typeface="Avenir"/>
              <a:ea typeface="Avenir"/>
              <a:cs typeface="Avenir"/>
              <a:sym typeface="Avenir"/>
            </a:endParaRPr>
          </a:p>
          <a:p>
            <a:pPr marL="457200" marR="0" lvl="0" indent="0" algn="just" rtl="0">
              <a:lnSpc>
                <a:spcPct val="100000"/>
              </a:lnSpc>
              <a:spcBef>
                <a:spcPts val="1000"/>
              </a:spcBef>
              <a:spcAft>
                <a:spcPts val="0"/>
              </a:spcAft>
              <a:buNone/>
            </a:pPr>
            <a:endParaRPr sz="1600">
              <a:solidFill>
                <a:schemeClr val="dk1"/>
              </a:solidFill>
              <a:highlight>
                <a:srgbClr val="FFFFFF"/>
              </a:highlight>
              <a:latin typeface="Avenir"/>
              <a:ea typeface="Avenir"/>
              <a:cs typeface="Avenir"/>
              <a:sym typeface="Avenir"/>
            </a:endParaRPr>
          </a:p>
          <a:p>
            <a:pPr marL="457200" marR="0" lvl="0" indent="-330200" algn="just" rtl="0">
              <a:lnSpc>
                <a:spcPct val="100000"/>
              </a:lnSpc>
              <a:spcBef>
                <a:spcPts val="1000"/>
              </a:spcBef>
              <a:spcAft>
                <a:spcPts val="0"/>
              </a:spcAft>
              <a:buClr>
                <a:schemeClr val="dk1"/>
              </a:buClr>
              <a:buSzPts val="1600"/>
              <a:buFont typeface="Avenir"/>
              <a:buChar char="●"/>
            </a:pPr>
            <a:r>
              <a:rPr lang="en" sz="1600">
                <a:solidFill>
                  <a:schemeClr val="dk1"/>
                </a:solidFill>
                <a:highlight>
                  <a:srgbClr val="FFFFFF"/>
                </a:highlight>
                <a:latin typeface="Avenir"/>
                <a:ea typeface="Avenir"/>
                <a:cs typeface="Avenir"/>
                <a:sym typeface="Avenir"/>
              </a:rPr>
              <a:t>We can either use the .iloc[], the .loc[] or some conditions to retrieve the elements</a:t>
            </a:r>
            <a:endParaRPr sz="1600">
              <a:solidFill>
                <a:schemeClr val="dk1"/>
              </a:solidFill>
              <a:highlight>
                <a:srgbClr val="FFFFFF"/>
              </a:highlight>
              <a:latin typeface="Avenir"/>
              <a:ea typeface="Avenir"/>
              <a:cs typeface="Avenir"/>
              <a:sym typeface="Avenir"/>
            </a:endParaRPr>
          </a:p>
          <a:p>
            <a:pPr marL="457200" marR="0" lvl="0" indent="0" algn="just" rtl="0">
              <a:lnSpc>
                <a:spcPct val="100000"/>
              </a:lnSpc>
              <a:spcBef>
                <a:spcPts val="1000"/>
              </a:spcBef>
              <a:spcAft>
                <a:spcPts val="0"/>
              </a:spcAft>
              <a:buNone/>
            </a:pPr>
            <a:endParaRPr sz="1600">
              <a:solidFill>
                <a:schemeClr val="dk1"/>
              </a:solidFill>
              <a:highlight>
                <a:srgbClr val="FFFFFF"/>
              </a:highlight>
              <a:latin typeface="Avenir"/>
              <a:ea typeface="Avenir"/>
              <a:cs typeface="Avenir"/>
              <a:sym typeface="Avenir"/>
            </a:endParaRPr>
          </a:p>
          <a:p>
            <a:pPr marL="457200" marR="0" lvl="0" indent="-330200" algn="just" rtl="0">
              <a:lnSpc>
                <a:spcPct val="100000"/>
              </a:lnSpc>
              <a:spcBef>
                <a:spcPts val="1000"/>
              </a:spcBef>
              <a:spcAft>
                <a:spcPts val="1000"/>
              </a:spcAft>
              <a:buClr>
                <a:schemeClr val="dk1"/>
              </a:buClr>
              <a:buSzPts val="1600"/>
              <a:buFont typeface="Avenir"/>
              <a:buChar char="●"/>
            </a:pPr>
            <a:r>
              <a:rPr lang="en" sz="1600">
                <a:solidFill>
                  <a:schemeClr val="dk1"/>
                </a:solidFill>
                <a:highlight>
                  <a:srgbClr val="FFFFFF"/>
                </a:highlight>
                <a:latin typeface="Avenir"/>
                <a:ea typeface="Avenir"/>
                <a:cs typeface="Avenir"/>
                <a:sym typeface="Avenir"/>
              </a:rPr>
              <a:t>The .iloc[] allows us to retrieve the rows and columns by position, and the .loc[] allows us to retrieve the elements by the column or row name</a:t>
            </a:r>
            <a:endParaRPr sz="1600">
              <a:solidFill>
                <a:schemeClr val="dk1"/>
              </a:solidFill>
              <a:highlight>
                <a:srgbClr val="FFFFFF"/>
              </a:highlight>
              <a:latin typeface="Avenir"/>
              <a:ea typeface="Avenir"/>
              <a:cs typeface="Avenir"/>
              <a:sym typeface="Aveni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77"/>
          <p:cNvSpPr txBox="1"/>
          <p:nvPr/>
        </p:nvSpPr>
        <p:spPr>
          <a:xfrm>
            <a:off x="638750" y="1159475"/>
            <a:ext cx="83382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Avenir"/>
                <a:ea typeface="Avenir"/>
                <a:cs typeface="Avenir"/>
                <a:sym typeface="Avenir"/>
              </a:rPr>
              <a:t>Example: Create a DataFrame of six students as shown below</a:t>
            </a:r>
            <a:endParaRPr sz="1600">
              <a:solidFill>
                <a:schemeClr val="dk1"/>
              </a:solidFill>
              <a:latin typeface="Avenir"/>
              <a:ea typeface="Avenir"/>
              <a:cs typeface="Avenir"/>
              <a:sym typeface="Avenir"/>
            </a:endParaRPr>
          </a:p>
        </p:txBody>
      </p:sp>
      <p:sp>
        <p:nvSpPr>
          <p:cNvPr id="619" name="Google Shape;619;p77"/>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pic>
        <p:nvPicPr>
          <p:cNvPr id="620" name="Google Shape;620;p77"/>
          <p:cNvPicPr preferRelativeResize="0"/>
          <p:nvPr/>
        </p:nvPicPr>
        <p:blipFill rotWithShape="1">
          <a:blip r:embed="rId3">
            <a:alphaModFix/>
          </a:blip>
          <a:srcRect r="39737"/>
          <a:stretch/>
        </p:blipFill>
        <p:spPr>
          <a:xfrm>
            <a:off x="1447800" y="1731275"/>
            <a:ext cx="6278900" cy="30764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8"/>
          <p:cNvSpPr txBox="1"/>
          <p:nvPr/>
        </p:nvSpPr>
        <p:spPr>
          <a:xfrm>
            <a:off x="537175" y="1323300"/>
            <a:ext cx="8187000" cy="44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Retrieve the 2nd row by using the .iloc[]</a:t>
            </a:r>
            <a:endParaRPr sz="1600">
              <a:solidFill>
                <a:schemeClr val="dk1"/>
              </a:solidFill>
              <a:latin typeface="Avenir"/>
              <a:ea typeface="Avenir"/>
              <a:cs typeface="Avenir"/>
              <a:sym typeface="Avenir"/>
            </a:endParaRPr>
          </a:p>
        </p:txBody>
      </p:sp>
      <p:sp>
        <p:nvSpPr>
          <p:cNvPr id="626" name="Google Shape;626;p78"/>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pic>
        <p:nvPicPr>
          <p:cNvPr id="627" name="Google Shape;627;p78"/>
          <p:cNvPicPr preferRelativeResize="0"/>
          <p:nvPr/>
        </p:nvPicPr>
        <p:blipFill rotWithShape="1">
          <a:blip r:embed="rId3">
            <a:alphaModFix/>
          </a:blip>
          <a:srcRect r="78326"/>
          <a:stretch/>
        </p:blipFill>
        <p:spPr>
          <a:xfrm>
            <a:off x="3124200" y="2071500"/>
            <a:ext cx="2812849" cy="16800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Google Shape;632;p79"/>
          <p:cNvPicPr preferRelativeResize="0"/>
          <p:nvPr/>
        </p:nvPicPr>
        <p:blipFill rotWithShape="1">
          <a:blip r:embed="rId3">
            <a:alphaModFix/>
          </a:blip>
          <a:srcRect r="75205"/>
          <a:stretch/>
        </p:blipFill>
        <p:spPr>
          <a:xfrm>
            <a:off x="2278625" y="2179925"/>
            <a:ext cx="3020270" cy="816900"/>
          </a:xfrm>
          <a:prstGeom prst="rect">
            <a:avLst/>
          </a:prstGeom>
          <a:noFill/>
          <a:ln w="9525" cap="flat" cmpd="sng">
            <a:solidFill>
              <a:schemeClr val="dk2"/>
            </a:solidFill>
            <a:prstDash val="solid"/>
            <a:round/>
            <a:headEnd type="none" w="sm" len="sm"/>
            <a:tailEnd type="none" w="sm" len="sm"/>
          </a:ln>
        </p:spPr>
      </p:pic>
      <p:sp>
        <p:nvSpPr>
          <p:cNvPr id="633" name="Google Shape;633;p79"/>
          <p:cNvSpPr txBox="1"/>
          <p:nvPr/>
        </p:nvSpPr>
        <p:spPr>
          <a:xfrm>
            <a:off x="537175" y="1323300"/>
            <a:ext cx="8187000" cy="44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Retrieve the name of the first student using the .iloc[]</a:t>
            </a:r>
            <a:endParaRPr sz="1600">
              <a:solidFill>
                <a:schemeClr val="dk1"/>
              </a:solidFill>
              <a:latin typeface="Avenir"/>
              <a:ea typeface="Avenir"/>
              <a:cs typeface="Avenir"/>
              <a:sym typeface="Avenir"/>
            </a:endParaRPr>
          </a:p>
        </p:txBody>
      </p:sp>
      <p:cxnSp>
        <p:nvCxnSpPr>
          <p:cNvPr id="634" name="Google Shape;634;p79"/>
          <p:cNvCxnSpPr/>
          <p:nvPr/>
        </p:nvCxnSpPr>
        <p:spPr>
          <a:xfrm>
            <a:off x="4002000" y="2591900"/>
            <a:ext cx="0" cy="949200"/>
          </a:xfrm>
          <a:prstGeom prst="straightConnector1">
            <a:avLst/>
          </a:prstGeom>
          <a:noFill/>
          <a:ln w="9525" cap="flat" cmpd="sng">
            <a:solidFill>
              <a:srgbClr val="25AAE2"/>
            </a:solidFill>
            <a:prstDash val="solid"/>
            <a:round/>
            <a:headEnd type="triangle" w="med" len="med"/>
            <a:tailEnd type="none" w="med" len="med"/>
          </a:ln>
        </p:spPr>
      </p:cxnSp>
      <p:sp>
        <p:nvSpPr>
          <p:cNvPr id="635" name="Google Shape;635;p79"/>
          <p:cNvSpPr txBox="1"/>
          <p:nvPr/>
        </p:nvSpPr>
        <p:spPr>
          <a:xfrm>
            <a:off x="3299400" y="3509300"/>
            <a:ext cx="1477200" cy="7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5AAE2"/>
                </a:solidFill>
                <a:latin typeface="Avenir"/>
                <a:ea typeface="Avenir"/>
                <a:cs typeface="Avenir"/>
                <a:sym typeface="Avenir"/>
              </a:rPr>
              <a:t>‘0’ index returns the first row as series</a:t>
            </a:r>
            <a:endParaRPr>
              <a:solidFill>
                <a:srgbClr val="25AAE2"/>
              </a:solidFill>
              <a:latin typeface="Avenir"/>
              <a:ea typeface="Avenir"/>
              <a:cs typeface="Avenir"/>
              <a:sym typeface="Avenir"/>
            </a:endParaRPr>
          </a:p>
        </p:txBody>
      </p:sp>
      <p:cxnSp>
        <p:nvCxnSpPr>
          <p:cNvPr id="636" name="Google Shape;636;p79"/>
          <p:cNvCxnSpPr>
            <a:endCxn id="637" idx="1"/>
          </p:cNvCxnSpPr>
          <p:nvPr/>
        </p:nvCxnSpPr>
        <p:spPr>
          <a:xfrm rot="-5400000" flipH="1">
            <a:off x="4535400" y="2685650"/>
            <a:ext cx="816900" cy="673500"/>
          </a:xfrm>
          <a:prstGeom prst="bentConnector2">
            <a:avLst/>
          </a:prstGeom>
          <a:noFill/>
          <a:ln w="9525" cap="flat" cmpd="sng">
            <a:solidFill>
              <a:srgbClr val="25AAE2"/>
            </a:solidFill>
            <a:prstDash val="solid"/>
            <a:round/>
            <a:headEnd type="triangle" w="med" len="med"/>
            <a:tailEnd type="none" w="med" len="med"/>
          </a:ln>
        </p:spPr>
      </p:cxnSp>
      <p:sp>
        <p:nvSpPr>
          <p:cNvPr id="637" name="Google Shape;637;p79"/>
          <p:cNvSpPr txBox="1"/>
          <p:nvPr/>
        </p:nvSpPr>
        <p:spPr>
          <a:xfrm>
            <a:off x="5280600" y="3128300"/>
            <a:ext cx="1477200" cy="6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5AAE2"/>
                </a:solidFill>
                <a:latin typeface="Avenir"/>
                <a:ea typeface="Avenir"/>
                <a:cs typeface="Avenir"/>
                <a:sym typeface="Avenir"/>
              </a:rPr>
              <a:t>Retrieve ‘Name’ from the series</a:t>
            </a:r>
            <a:endParaRPr>
              <a:solidFill>
                <a:srgbClr val="25AAE2"/>
              </a:solidFill>
              <a:latin typeface="Avenir"/>
              <a:ea typeface="Avenir"/>
              <a:cs typeface="Avenir"/>
              <a:sym typeface="Avenir"/>
            </a:endParaRPr>
          </a:p>
        </p:txBody>
      </p:sp>
      <p:sp>
        <p:nvSpPr>
          <p:cNvPr id="638" name="Google Shape;638;p79"/>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0"/>
          <p:cNvSpPr txBox="1"/>
          <p:nvPr/>
        </p:nvSpPr>
        <p:spPr>
          <a:xfrm>
            <a:off x="537175" y="1323300"/>
            <a:ext cx="8187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Retrieve the 4th, 5th, and 6th row in the DataFrame using the .iloc[]</a:t>
            </a:r>
            <a:endParaRPr sz="1600">
              <a:solidFill>
                <a:schemeClr val="dk1"/>
              </a:solidFill>
              <a:latin typeface="Avenir"/>
              <a:ea typeface="Avenir"/>
              <a:cs typeface="Avenir"/>
              <a:sym typeface="Avenir"/>
            </a:endParaRPr>
          </a:p>
        </p:txBody>
      </p:sp>
      <p:sp>
        <p:nvSpPr>
          <p:cNvPr id="644" name="Google Shape;644;p80"/>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pic>
        <p:nvPicPr>
          <p:cNvPr id="645" name="Google Shape;645;p80"/>
          <p:cNvPicPr preferRelativeResize="0"/>
          <p:nvPr/>
        </p:nvPicPr>
        <p:blipFill rotWithShape="1">
          <a:blip r:embed="rId3">
            <a:alphaModFix/>
          </a:blip>
          <a:srcRect r="73160"/>
          <a:stretch/>
        </p:blipFill>
        <p:spPr>
          <a:xfrm>
            <a:off x="2895600" y="2156400"/>
            <a:ext cx="3436475" cy="20920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81"/>
          <p:cNvSpPr txBox="1"/>
          <p:nvPr/>
        </p:nvSpPr>
        <p:spPr>
          <a:xfrm>
            <a:off x="537175" y="1323300"/>
            <a:ext cx="8187000" cy="44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Select first three columns by using the position of the columns </a:t>
            </a:r>
            <a:endParaRPr sz="1600">
              <a:solidFill>
                <a:schemeClr val="dk1"/>
              </a:solidFill>
              <a:latin typeface="Avenir"/>
              <a:ea typeface="Avenir"/>
              <a:cs typeface="Avenir"/>
              <a:sym typeface="Avenir"/>
            </a:endParaRPr>
          </a:p>
        </p:txBody>
      </p:sp>
      <p:sp>
        <p:nvSpPr>
          <p:cNvPr id="651" name="Google Shape;651;p81"/>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pic>
        <p:nvPicPr>
          <p:cNvPr id="652" name="Google Shape;652;p81"/>
          <p:cNvPicPr preferRelativeResize="0"/>
          <p:nvPr/>
        </p:nvPicPr>
        <p:blipFill rotWithShape="1">
          <a:blip r:embed="rId3">
            <a:alphaModFix/>
          </a:blip>
          <a:srcRect r="78630"/>
          <a:stretch/>
        </p:blipFill>
        <p:spPr>
          <a:xfrm>
            <a:off x="3281475" y="1934150"/>
            <a:ext cx="2291775" cy="2787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82"/>
          <p:cNvSpPr txBox="1"/>
          <p:nvPr/>
        </p:nvSpPr>
        <p:spPr>
          <a:xfrm>
            <a:off x="537175" y="1323300"/>
            <a:ext cx="8187000" cy="46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Find the number of attempts corresponding to each student using the .iloc[]</a:t>
            </a:r>
            <a:endParaRPr sz="1600">
              <a:solidFill>
                <a:schemeClr val="dk1"/>
              </a:solidFill>
              <a:latin typeface="Avenir"/>
              <a:ea typeface="Avenir"/>
              <a:cs typeface="Avenir"/>
              <a:sym typeface="Avenir"/>
            </a:endParaRPr>
          </a:p>
        </p:txBody>
      </p:sp>
      <p:sp>
        <p:nvSpPr>
          <p:cNvPr id="658" name="Google Shape;658;p82"/>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pic>
        <p:nvPicPr>
          <p:cNvPr id="659" name="Google Shape;659;p82"/>
          <p:cNvPicPr preferRelativeResize="0"/>
          <p:nvPr/>
        </p:nvPicPr>
        <p:blipFill rotWithShape="1">
          <a:blip r:embed="rId3">
            <a:alphaModFix/>
          </a:blip>
          <a:srcRect r="77566"/>
          <a:stretch/>
        </p:blipFill>
        <p:spPr>
          <a:xfrm>
            <a:off x="3160625" y="1871450"/>
            <a:ext cx="2293926" cy="27080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pic>
        <p:nvPicPr>
          <p:cNvPr id="664" name="Google Shape;664;p83"/>
          <p:cNvPicPr preferRelativeResize="0"/>
          <p:nvPr/>
        </p:nvPicPr>
        <p:blipFill rotWithShape="1">
          <a:blip r:embed="rId3">
            <a:alphaModFix/>
          </a:blip>
          <a:srcRect r="76351"/>
          <a:stretch/>
        </p:blipFill>
        <p:spPr>
          <a:xfrm>
            <a:off x="2516563" y="2431000"/>
            <a:ext cx="2970877" cy="816900"/>
          </a:xfrm>
          <a:prstGeom prst="rect">
            <a:avLst/>
          </a:prstGeom>
          <a:noFill/>
          <a:ln w="9525" cap="flat" cmpd="sng">
            <a:solidFill>
              <a:schemeClr val="dk2"/>
            </a:solidFill>
            <a:prstDash val="solid"/>
            <a:round/>
            <a:headEnd type="none" w="sm" len="sm"/>
            <a:tailEnd type="none" w="sm" len="sm"/>
          </a:ln>
        </p:spPr>
      </p:pic>
      <p:sp>
        <p:nvSpPr>
          <p:cNvPr id="665" name="Google Shape;665;p83"/>
          <p:cNvSpPr txBox="1"/>
          <p:nvPr/>
        </p:nvSpPr>
        <p:spPr>
          <a:xfrm>
            <a:off x="537175" y="1323300"/>
            <a:ext cx="8192100" cy="8463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The .loc[] selects the data by the label of the rows and column</a:t>
            </a:r>
            <a:endParaRPr sz="1600">
              <a:solidFill>
                <a:schemeClr val="dk1"/>
              </a:solidFill>
              <a:latin typeface="Avenir"/>
              <a:ea typeface="Avenir"/>
              <a:cs typeface="Avenir"/>
              <a:sym typeface="Avenir"/>
            </a:endParaRPr>
          </a:p>
          <a:p>
            <a:pPr marL="457200" marR="0" lvl="0" indent="-330200" algn="l" rtl="0">
              <a:lnSpc>
                <a:spcPct val="100000"/>
              </a:lnSpc>
              <a:spcBef>
                <a:spcPts val="1000"/>
              </a:spcBef>
              <a:spcAft>
                <a:spcPts val="0"/>
              </a:spcAft>
              <a:buClr>
                <a:schemeClr val="dk1"/>
              </a:buClr>
              <a:buSzPts val="1600"/>
              <a:buFont typeface="Avenir"/>
              <a:buChar char="●"/>
            </a:pPr>
            <a:r>
              <a:rPr lang="en" sz="1600">
                <a:solidFill>
                  <a:schemeClr val="dk1"/>
                </a:solidFill>
                <a:latin typeface="Avenir"/>
                <a:ea typeface="Avenir"/>
                <a:cs typeface="Avenir"/>
                <a:sym typeface="Avenir"/>
              </a:rPr>
              <a:t>Retrieve the score of the second student using the .loc[] </a:t>
            </a:r>
            <a:endParaRPr sz="1600">
              <a:solidFill>
                <a:schemeClr val="dk1"/>
              </a:solidFill>
              <a:latin typeface="Avenir"/>
              <a:ea typeface="Avenir"/>
              <a:cs typeface="Avenir"/>
              <a:sym typeface="Avenir"/>
            </a:endParaRPr>
          </a:p>
        </p:txBody>
      </p:sp>
      <p:cxnSp>
        <p:nvCxnSpPr>
          <p:cNvPr id="666" name="Google Shape;666;p83"/>
          <p:cNvCxnSpPr/>
          <p:nvPr/>
        </p:nvCxnSpPr>
        <p:spPr>
          <a:xfrm>
            <a:off x="4230600" y="2849880"/>
            <a:ext cx="0" cy="949200"/>
          </a:xfrm>
          <a:prstGeom prst="straightConnector1">
            <a:avLst/>
          </a:prstGeom>
          <a:noFill/>
          <a:ln w="9525" cap="flat" cmpd="sng">
            <a:solidFill>
              <a:srgbClr val="25AAE2"/>
            </a:solidFill>
            <a:prstDash val="solid"/>
            <a:round/>
            <a:headEnd type="triangle" w="med" len="med"/>
            <a:tailEnd type="none" w="med" len="med"/>
          </a:ln>
        </p:spPr>
      </p:cxnSp>
      <p:sp>
        <p:nvSpPr>
          <p:cNvPr id="667" name="Google Shape;667;p83"/>
          <p:cNvSpPr txBox="1"/>
          <p:nvPr/>
        </p:nvSpPr>
        <p:spPr>
          <a:xfrm>
            <a:off x="3698100" y="3782000"/>
            <a:ext cx="10650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5AAE2"/>
                </a:solidFill>
                <a:latin typeface="Avenir"/>
                <a:ea typeface="Avenir"/>
                <a:cs typeface="Avenir"/>
                <a:sym typeface="Avenir"/>
              </a:rPr>
              <a:t>Row index</a:t>
            </a:r>
            <a:endParaRPr>
              <a:solidFill>
                <a:srgbClr val="25AAE2"/>
              </a:solidFill>
              <a:latin typeface="Avenir"/>
              <a:ea typeface="Avenir"/>
              <a:cs typeface="Avenir"/>
              <a:sym typeface="Avenir"/>
            </a:endParaRPr>
          </a:p>
        </p:txBody>
      </p:sp>
      <p:cxnSp>
        <p:nvCxnSpPr>
          <p:cNvPr id="668" name="Google Shape;668;p83"/>
          <p:cNvCxnSpPr>
            <a:endCxn id="669" idx="1"/>
          </p:cNvCxnSpPr>
          <p:nvPr/>
        </p:nvCxnSpPr>
        <p:spPr>
          <a:xfrm rot="-5400000" flipH="1">
            <a:off x="4764000" y="2938550"/>
            <a:ext cx="816900" cy="673500"/>
          </a:xfrm>
          <a:prstGeom prst="bentConnector2">
            <a:avLst/>
          </a:prstGeom>
          <a:noFill/>
          <a:ln w="9525" cap="flat" cmpd="sng">
            <a:solidFill>
              <a:srgbClr val="25AAE2"/>
            </a:solidFill>
            <a:prstDash val="solid"/>
            <a:round/>
            <a:headEnd type="triangle" w="med" len="med"/>
            <a:tailEnd type="none" w="med" len="med"/>
          </a:ln>
        </p:spPr>
      </p:cxnSp>
      <p:sp>
        <p:nvSpPr>
          <p:cNvPr id="669" name="Google Shape;669;p83"/>
          <p:cNvSpPr txBox="1"/>
          <p:nvPr/>
        </p:nvSpPr>
        <p:spPr>
          <a:xfrm>
            <a:off x="5509200" y="3509300"/>
            <a:ext cx="12996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5AAE2"/>
                </a:solidFill>
                <a:latin typeface="Avenir"/>
                <a:ea typeface="Avenir"/>
                <a:cs typeface="Avenir"/>
                <a:sym typeface="Avenir"/>
              </a:rPr>
              <a:t>Column label</a:t>
            </a:r>
            <a:endParaRPr>
              <a:solidFill>
                <a:srgbClr val="25AAE2"/>
              </a:solidFill>
              <a:latin typeface="Avenir"/>
              <a:ea typeface="Avenir"/>
              <a:cs typeface="Avenir"/>
              <a:sym typeface="Avenir"/>
            </a:endParaRPr>
          </a:p>
        </p:txBody>
      </p:sp>
      <p:sp>
        <p:nvSpPr>
          <p:cNvPr id="670" name="Google Shape;670;p83"/>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Components of pandas</a:t>
            </a:r>
            <a:endParaRPr sz="2400" b="0" i="0" u="none" strike="noStrike" cap="none">
              <a:solidFill>
                <a:srgbClr val="434343"/>
              </a:solidFill>
              <a:latin typeface="Avenir"/>
              <a:ea typeface="Avenir"/>
              <a:cs typeface="Avenir"/>
              <a:sym typeface="Avenir"/>
            </a:endParaRPr>
          </a:p>
        </p:txBody>
      </p:sp>
      <p:sp>
        <p:nvSpPr>
          <p:cNvPr id="127" name="Google Shape;127;p21"/>
          <p:cNvSpPr txBox="1"/>
          <p:nvPr/>
        </p:nvSpPr>
        <p:spPr>
          <a:xfrm>
            <a:off x="590900" y="1247100"/>
            <a:ext cx="7963800" cy="10926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Series and dataframe are two primary components of pandas</a:t>
            </a:r>
            <a:endParaRPr sz="1600">
              <a:solidFill>
                <a:schemeClr val="dk1"/>
              </a:solidFill>
              <a:latin typeface="Avenir"/>
              <a:ea typeface="Avenir"/>
              <a:cs typeface="Avenir"/>
              <a:sym typeface="Avenir"/>
            </a:endParaRPr>
          </a:p>
          <a:p>
            <a:pPr marL="457200" marR="0" lvl="0" indent="0" algn="just" rtl="0">
              <a:lnSpc>
                <a:spcPct val="100000"/>
              </a:lnSpc>
              <a:spcBef>
                <a:spcPts val="0"/>
              </a:spcBef>
              <a:spcAft>
                <a:spcPts val="0"/>
              </a:spcAft>
              <a:buNone/>
            </a:pPr>
            <a:endParaRPr sz="1600">
              <a:solidFill>
                <a:schemeClr val="dk1"/>
              </a:solidFill>
              <a:latin typeface="Avenir"/>
              <a:ea typeface="Avenir"/>
              <a:cs typeface="Avenir"/>
              <a:sym typeface="Avenir"/>
            </a:endParaRPr>
          </a:p>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Series is a one-dimensional labeled array; typically a column, and the DataFrame is a two-dimensional table made up of a group of Series</a:t>
            </a:r>
            <a:endParaRPr sz="1600">
              <a:solidFill>
                <a:schemeClr val="dk1"/>
              </a:solidFill>
              <a:latin typeface="Avenir"/>
              <a:ea typeface="Avenir"/>
              <a:cs typeface="Avenir"/>
              <a:sym typeface="Avenir"/>
            </a:endParaRPr>
          </a:p>
        </p:txBody>
      </p:sp>
      <p:sp>
        <p:nvSpPr>
          <p:cNvPr id="128" name="Google Shape;128;p21"/>
          <p:cNvSpPr/>
          <p:nvPr/>
        </p:nvSpPr>
        <p:spPr>
          <a:xfrm>
            <a:off x="1905550" y="3391800"/>
            <a:ext cx="1246200" cy="3810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b="1">
                <a:latin typeface="Avenir"/>
                <a:ea typeface="Avenir"/>
                <a:cs typeface="Avenir"/>
                <a:sym typeface="Avenir"/>
              </a:rPr>
              <a:t>Components of Pandas</a:t>
            </a:r>
            <a:endParaRPr sz="1200" b="1">
              <a:latin typeface="Avenir"/>
              <a:ea typeface="Avenir"/>
              <a:cs typeface="Avenir"/>
              <a:sym typeface="Avenir"/>
            </a:endParaRPr>
          </a:p>
        </p:txBody>
      </p:sp>
      <p:cxnSp>
        <p:nvCxnSpPr>
          <p:cNvPr id="129" name="Google Shape;129;p21"/>
          <p:cNvCxnSpPr>
            <a:endCxn id="130" idx="1"/>
          </p:cNvCxnSpPr>
          <p:nvPr/>
        </p:nvCxnSpPr>
        <p:spPr>
          <a:xfrm>
            <a:off x="3144250" y="3582300"/>
            <a:ext cx="894900" cy="685800"/>
          </a:xfrm>
          <a:prstGeom prst="bentConnector3">
            <a:avLst>
              <a:gd name="adj1" fmla="val 50000"/>
            </a:avLst>
          </a:prstGeom>
          <a:noFill/>
          <a:ln w="19050" cap="flat" cmpd="sng">
            <a:solidFill>
              <a:srgbClr val="25AAE2"/>
            </a:solidFill>
            <a:prstDash val="solid"/>
            <a:round/>
            <a:headEnd type="none" w="sm" len="sm"/>
            <a:tailEnd type="none" w="sm" len="sm"/>
          </a:ln>
        </p:spPr>
      </p:cxnSp>
      <p:cxnSp>
        <p:nvCxnSpPr>
          <p:cNvPr id="131" name="Google Shape;131;p21"/>
          <p:cNvCxnSpPr/>
          <p:nvPr/>
        </p:nvCxnSpPr>
        <p:spPr>
          <a:xfrm rot="10800000" flipH="1">
            <a:off x="3156101" y="2819700"/>
            <a:ext cx="871200" cy="777900"/>
          </a:xfrm>
          <a:prstGeom prst="bentConnector3">
            <a:avLst>
              <a:gd name="adj1" fmla="val 50007"/>
            </a:avLst>
          </a:prstGeom>
          <a:noFill/>
          <a:ln w="19050" cap="flat" cmpd="sng">
            <a:solidFill>
              <a:srgbClr val="25AAE2"/>
            </a:solidFill>
            <a:prstDash val="solid"/>
            <a:round/>
            <a:headEnd type="none" w="sm" len="sm"/>
            <a:tailEnd type="none" w="sm" len="sm"/>
          </a:ln>
        </p:spPr>
      </p:cxnSp>
      <p:sp>
        <p:nvSpPr>
          <p:cNvPr id="132" name="Google Shape;132;p21"/>
          <p:cNvSpPr/>
          <p:nvPr/>
        </p:nvSpPr>
        <p:spPr>
          <a:xfrm>
            <a:off x="4039150" y="2629800"/>
            <a:ext cx="1246200" cy="3810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Avenir"/>
                <a:ea typeface="Avenir"/>
                <a:cs typeface="Avenir"/>
                <a:sym typeface="Avenir"/>
              </a:rPr>
              <a:t>One Dimensional</a:t>
            </a:r>
            <a:endParaRPr sz="1200" b="1">
              <a:latin typeface="Avenir"/>
              <a:ea typeface="Avenir"/>
              <a:cs typeface="Avenir"/>
              <a:sym typeface="Avenir"/>
            </a:endParaRPr>
          </a:p>
        </p:txBody>
      </p:sp>
      <p:sp>
        <p:nvSpPr>
          <p:cNvPr id="130" name="Google Shape;130;p21"/>
          <p:cNvSpPr/>
          <p:nvPr/>
        </p:nvSpPr>
        <p:spPr>
          <a:xfrm>
            <a:off x="4039150" y="4077600"/>
            <a:ext cx="1246200" cy="3810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Avenir"/>
                <a:ea typeface="Avenir"/>
                <a:cs typeface="Avenir"/>
                <a:sym typeface="Avenir"/>
              </a:rPr>
              <a:t>Multi Dimensional</a:t>
            </a:r>
            <a:endParaRPr sz="1200" b="1">
              <a:latin typeface="Avenir"/>
              <a:ea typeface="Avenir"/>
              <a:cs typeface="Avenir"/>
              <a:sym typeface="Avenir"/>
            </a:endParaRPr>
          </a:p>
        </p:txBody>
      </p:sp>
      <p:cxnSp>
        <p:nvCxnSpPr>
          <p:cNvPr id="133" name="Google Shape;133;p21"/>
          <p:cNvCxnSpPr/>
          <p:nvPr/>
        </p:nvCxnSpPr>
        <p:spPr>
          <a:xfrm>
            <a:off x="5263850" y="2804275"/>
            <a:ext cx="728400" cy="0"/>
          </a:xfrm>
          <a:prstGeom prst="straightConnector1">
            <a:avLst/>
          </a:prstGeom>
          <a:noFill/>
          <a:ln w="19050" cap="flat" cmpd="sng">
            <a:solidFill>
              <a:srgbClr val="25AAE2"/>
            </a:solidFill>
            <a:prstDash val="solid"/>
            <a:round/>
            <a:headEnd type="none" w="med" len="med"/>
            <a:tailEnd type="none" w="med" len="med"/>
          </a:ln>
        </p:spPr>
      </p:cxnSp>
      <p:sp>
        <p:nvSpPr>
          <p:cNvPr id="134" name="Google Shape;134;p21"/>
          <p:cNvSpPr/>
          <p:nvPr/>
        </p:nvSpPr>
        <p:spPr>
          <a:xfrm>
            <a:off x="5992250" y="2629800"/>
            <a:ext cx="1246200" cy="3810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Avenir"/>
                <a:ea typeface="Avenir"/>
                <a:cs typeface="Avenir"/>
                <a:sym typeface="Avenir"/>
              </a:rPr>
              <a:t>Series</a:t>
            </a:r>
            <a:endParaRPr sz="1200" b="1">
              <a:latin typeface="Avenir"/>
              <a:ea typeface="Avenir"/>
              <a:cs typeface="Avenir"/>
              <a:sym typeface="Avenir"/>
            </a:endParaRPr>
          </a:p>
        </p:txBody>
      </p:sp>
      <p:cxnSp>
        <p:nvCxnSpPr>
          <p:cNvPr id="135" name="Google Shape;135;p21"/>
          <p:cNvCxnSpPr/>
          <p:nvPr/>
        </p:nvCxnSpPr>
        <p:spPr>
          <a:xfrm>
            <a:off x="5285351" y="4291809"/>
            <a:ext cx="420900" cy="342000"/>
          </a:xfrm>
          <a:prstGeom prst="bentConnector3">
            <a:avLst>
              <a:gd name="adj1" fmla="val 51536"/>
            </a:avLst>
          </a:prstGeom>
          <a:noFill/>
          <a:ln w="19050" cap="flat" cmpd="sng">
            <a:solidFill>
              <a:srgbClr val="25AAE2"/>
            </a:solidFill>
            <a:prstDash val="solid"/>
            <a:round/>
            <a:headEnd type="none" w="sm" len="sm"/>
            <a:tailEnd type="none" w="sm" len="sm"/>
          </a:ln>
        </p:spPr>
      </p:cxnSp>
      <p:cxnSp>
        <p:nvCxnSpPr>
          <p:cNvPr id="136" name="Google Shape;136;p21"/>
          <p:cNvCxnSpPr/>
          <p:nvPr/>
        </p:nvCxnSpPr>
        <p:spPr>
          <a:xfrm rot="10800000" flipH="1">
            <a:off x="5285351" y="3902409"/>
            <a:ext cx="431700" cy="389400"/>
          </a:xfrm>
          <a:prstGeom prst="bentConnector3">
            <a:avLst>
              <a:gd name="adj1" fmla="val 50007"/>
            </a:avLst>
          </a:prstGeom>
          <a:noFill/>
          <a:ln w="19050" cap="flat" cmpd="sng">
            <a:solidFill>
              <a:srgbClr val="25AAE2"/>
            </a:solidFill>
            <a:prstDash val="solid"/>
            <a:round/>
            <a:headEnd type="none" w="sm" len="sm"/>
            <a:tailEnd type="none" w="sm" len="sm"/>
          </a:ln>
        </p:spPr>
      </p:cxnSp>
      <p:sp>
        <p:nvSpPr>
          <p:cNvPr id="137" name="Google Shape;137;p21"/>
          <p:cNvSpPr/>
          <p:nvPr/>
        </p:nvSpPr>
        <p:spPr>
          <a:xfrm>
            <a:off x="5687450" y="3696600"/>
            <a:ext cx="1246200" cy="3810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Avenir"/>
                <a:ea typeface="Avenir"/>
                <a:cs typeface="Avenir"/>
                <a:sym typeface="Avenir"/>
              </a:rPr>
              <a:t>DataFrame</a:t>
            </a:r>
            <a:endParaRPr sz="1200" b="1">
              <a:latin typeface="Avenir"/>
              <a:ea typeface="Avenir"/>
              <a:cs typeface="Avenir"/>
              <a:sym typeface="Avenir"/>
            </a:endParaRPr>
          </a:p>
        </p:txBody>
      </p:sp>
      <p:sp>
        <p:nvSpPr>
          <p:cNvPr id="138" name="Google Shape;138;p21"/>
          <p:cNvSpPr/>
          <p:nvPr/>
        </p:nvSpPr>
        <p:spPr>
          <a:xfrm>
            <a:off x="5687450" y="4458600"/>
            <a:ext cx="1246200" cy="3810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Avenir"/>
                <a:ea typeface="Avenir"/>
                <a:cs typeface="Avenir"/>
                <a:sym typeface="Avenir"/>
              </a:rPr>
              <a:t>Panel Data</a:t>
            </a:r>
            <a:endParaRPr sz="1200" b="1">
              <a:latin typeface="Avenir"/>
              <a:ea typeface="Avenir"/>
              <a:cs typeface="Avenir"/>
              <a:sym typeface="Aveni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84"/>
          <p:cNvSpPr txBox="1"/>
          <p:nvPr/>
        </p:nvSpPr>
        <p:spPr>
          <a:xfrm>
            <a:off x="523750" y="1323300"/>
            <a:ext cx="82005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Retrieve the columns ‘Name’ and ‘Qualify’ for first three students</a:t>
            </a:r>
            <a:endParaRPr sz="1600">
              <a:solidFill>
                <a:schemeClr val="dk1"/>
              </a:solidFill>
              <a:latin typeface="Avenir"/>
              <a:ea typeface="Avenir"/>
              <a:cs typeface="Avenir"/>
              <a:sym typeface="Avenir"/>
            </a:endParaRPr>
          </a:p>
        </p:txBody>
      </p:sp>
      <p:sp>
        <p:nvSpPr>
          <p:cNvPr id="676" name="Google Shape;676;p84"/>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pic>
        <p:nvPicPr>
          <p:cNvPr id="677" name="Google Shape;677;p84"/>
          <p:cNvPicPr preferRelativeResize="0"/>
          <p:nvPr/>
        </p:nvPicPr>
        <p:blipFill rotWithShape="1">
          <a:blip r:embed="rId3">
            <a:alphaModFix/>
          </a:blip>
          <a:srcRect r="63893"/>
          <a:stretch/>
        </p:blipFill>
        <p:spPr>
          <a:xfrm>
            <a:off x="2524625" y="2312875"/>
            <a:ext cx="4198751" cy="19093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85"/>
          <p:cNvSpPr txBox="1"/>
          <p:nvPr/>
        </p:nvSpPr>
        <p:spPr>
          <a:xfrm>
            <a:off x="523750" y="1323300"/>
            <a:ext cx="8200500" cy="44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Retrieve the score for all the students along with their name using the .loc[]</a:t>
            </a:r>
            <a:endParaRPr sz="1600">
              <a:solidFill>
                <a:schemeClr val="dk1"/>
              </a:solidFill>
              <a:latin typeface="Avenir"/>
              <a:ea typeface="Avenir"/>
              <a:cs typeface="Avenir"/>
              <a:sym typeface="Avenir"/>
            </a:endParaRPr>
          </a:p>
        </p:txBody>
      </p:sp>
      <p:sp>
        <p:nvSpPr>
          <p:cNvPr id="683" name="Google Shape;683;p85"/>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pic>
        <p:nvPicPr>
          <p:cNvPr id="684" name="Google Shape;684;p85"/>
          <p:cNvPicPr preferRelativeResize="0"/>
          <p:nvPr/>
        </p:nvPicPr>
        <p:blipFill rotWithShape="1">
          <a:blip r:embed="rId3">
            <a:alphaModFix/>
          </a:blip>
          <a:srcRect r="74832"/>
          <a:stretch/>
        </p:blipFill>
        <p:spPr>
          <a:xfrm>
            <a:off x="3120325" y="2019125"/>
            <a:ext cx="2632851" cy="27752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86"/>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the elements using different conditions</a:t>
            </a:r>
            <a:endParaRPr sz="2400" b="0" i="0" u="none" strike="noStrike" cap="none">
              <a:solidFill>
                <a:srgbClr val="434343"/>
              </a:solidFill>
              <a:latin typeface="Avenir"/>
              <a:ea typeface="Avenir"/>
              <a:cs typeface="Avenir"/>
              <a:sym typeface="Avenir"/>
            </a:endParaRPr>
          </a:p>
        </p:txBody>
      </p:sp>
      <p:sp>
        <p:nvSpPr>
          <p:cNvPr id="690" name="Google Shape;690;p86"/>
          <p:cNvSpPr txBox="1"/>
          <p:nvPr/>
        </p:nvSpPr>
        <p:spPr>
          <a:xfrm>
            <a:off x="523750" y="1323300"/>
            <a:ext cx="8200500" cy="46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highlight>
                  <a:srgbClr val="FFFFFF"/>
                </a:highlight>
                <a:latin typeface="Avenir"/>
                <a:ea typeface="Avenir"/>
                <a:cs typeface="Avenir"/>
                <a:sym typeface="Avenir"/>
              </a:rPr>
              <a:t>Retrieve the information of the student whose score is more than 12</a:t>
            </a:r>
            <a:endParaRPr sz="1600">
              <a:solidFill>
                <a:schemeClr val="dk1"/>
              </a:solidFill>
              <a:highlight>
                <a:srgbClr val="FFFFFF"/>
              </a:highlight>
              <a:latin typeface="Avenir"/>
              <a:ea typeface="Avenir"/>
              <a:cs typeface="Avenir"/>
              <a:sym typeface="Avenir"/>
            </a:endParaRPr>
          </a:p>
        </p:txBody>
      </p:sp>
      <p:pic>
        <p:nvPicPr>
          <p:cNvPr id="691" name="Google Shape;691;p86"/>
          <p:cNvPicPr preferRelativeResize="0"/>
          <p:nvPr/>
        </p:nvPicPr>
        <p:blipFill rotWithShape="1">
          <a:blip r:embed="rId3">
            <a:alphaModFix/>
          </a:blip>
          <a:srcRect r="70881"/>
          <a:stretch/>
        </p:blipFill>
        <p:spPr>
          <a:xfrm>
            <a:off x="2733351" y="2086350"/>
            <a:ext cx="3565099" cy="22624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87"/>
          <p:cNvSpPr txBox="1"/>
          <p:nvPr/>
        </p:nvSpPr>
        <p:spPr>
          <a:xfrm>
            <a:off x="523750" y="1323300"/>
            <a:ext cx="8200500" cy="61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Retrieve the students who either have more than two attempts or have qualified the exam</a:t>
            </a:r>
            <a:endParaRPr sz="1600">
              <a:solidFill>
                <a:schemeClr val="dk1"/>
              </a:solidFill>
              <a:latin typeface="Avenir"/>
              <a:ea typeface="Avenir"/>
              <a:cs typeface="Avenir"/>
              <a:sym typeface="Avenir"/>
            </a:endParaRPr>
          </a:p>
        </p:txBody>
      </p:sp>
      <p:sp>
        <p:nvSpPr>
          <p:cNvPr id="697" name="Google Shape;697;p87"/>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the elements using different conditions</a:t>
            </a:r>
            <a:endParaRPr sz="2400" b="0" i="0" u="none" strike="noStrike" cap="none">
              <a:solidFill>
                <a:srgbClr val="434343"/>
              </a:solidFill>
              <a:latin typeface="Avenir"/>
              <a:ea typeface="Avenir"/>
              <a:cs typeface="Avenir"/>
              <a:sym typeface="Avenir"/>
            </a:endParaRPr>
          </a:p>
        </p:txBody>
      </p:sp>
      <p:pic>
        <p:nvPicPr>
          <p:cNvPr id="698" name="Google Shape;698;p87"/>
          <p:cNvPicPr preferRelativeResize="0"/>
          <p:nvPr/>
        </p:nvPicPr>
        <p:blipFill rotWithShape="1">
          <a:blip r:embed="rId3">
            <a:alphaModFix/>
          </a:blip>
          <a:srcRect r="42319"/>
          <a:stretch/>
        </p:blipFill>
        <p:spPr>
          <a:xfrm>
            <a:off x="1698000" y="2107150"/>
            <a:ext cx="5851999" cy="23783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88"/>
          <p:cNvSpPr txBox="1"/>
          <p:nvPr/>
        </p:nvSpPr>
        <p:spPr>
          <a:xfrm>
            <a:off x="425127" y="2323425"/>
            <a:ext cx="69117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Sorting the DataFrame</a:t>
            </a:r>
            <a:endParaRPr sz="4000" i="0" u="none" strike="noStrike" cap="none">
              <a:latin typeface="Avenir"/>
              <a:ea typeface="Avenir"/>
              <a:cs typeface="Avenir"/>
              <a:sym typeface="Avenir"/>
            </a:endParaRPr>
          </a:p>
        </p:txBody>
      </p:sp>
      <p:sp>
        <p:nvSpPr>
          <p:cNvPr id="705" name="Google Shape;705;p88"/>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06" name="Google Shape;706;p88"/>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89"/>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Read the data from xlsx file</a:t>
            </a:r>
            <a:endParaRPr sz="2400" b="0" i="0" u="none" strike="noStrike" cap="none">
              <a:solidFill>
                <a:srgbClr val="434343"/>
              </a:solidFill>
              <a:latin typeface="Avenir"/>
              <a:ea typeface="Avenir"/>
              <a:cs typeface="Avenir"/>
              <a:sym typeface="Avenir"/>
            </a:endParaRPr>
          </a:p>
        </p:txBody>
      </p:sp>
      <p:sp>
        <p:nvSpPr>
          <p:cNvPr id="713" name="Google Shape;713;p89"/>
          <p:cNvSpPr txBox="1"/>
          <p:nvPr/>
        </p:nvSpPr>
        <p:spPr>
          <a:xfrm>
            <a:off x="590900" y="1323300"/>
            <a:ext cx="8133300" cy="46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We use the following dataframe for further manipulations</a:t>
            </a:r>
            <a:endParaRPr sz="1600">
              <a:solidFill>
                <a:schemeClr val="dk1"/>
              </a:solidFill>
              <a:latin typeface="Avenir"/>
              <a:ea typeface="Avenir"/>
              <a:cs typeface="Avenir"/>
              <a:sym typeface="Avenir"/>
            </a:endParaRPr>
          </a:p>
        </p:txBody>
      </p:sp>
      <p:pic>
        <p:nvPicPr>
          <p:cNvPr id="714" name="Google Shape;714;p89"/>
          <p:cNvPicPr preferRelativeResize="0"/>
          <p:nvPr/>
        </p:nvPicPr>
        <p:blipFill>
          <a:blip r:embed="rId3">
            <a:alphaModFix/>
          </a:blip>
          <a:stretch>
            <a:fillRect/>
          </a:stretch>
        </p:blipFill>
        <p:spPr>
          <a:xfrm>
            <a:off x="2122950" y="2048475"/>
            <a:ext cx="3987475" cy="24989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90"/>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Sort the DataFrame</a:t>
            </a:r>
            <a:endParaRPr sz="2400" b="0" i="0" u="none" strike="noStrike" cap="none">
              <a:solidFill>
                <a:srgbClr val="434343"/>
              </a:solidFill>
              <a:latin typeface="Avenir"/>
              <a:ea typeface="Avenir"/>
              <a:cs typeface="Avenir"/>
              <a:sym typeface="Avenir"/>
            </a:endParaRPr>
          </a:p>
        </p:txBody>
      </p:sp>
      <p:sp>
        <p:nvSpPr>
          <p:cNvPr id="720" name="Google Shape;720;p90"/>
          <p:cNvSpPr txBox="1"/>
          <p:nvPr/>
        </p:nvSpPr>
        <p:spPr>
          <a:xfrm>
            <a:off x="523750" y="1323300"/>
            <a:ext cx="8200500" cy="46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Sort the DataFrame by values in the column ‘Percentage’</a:t>
            </a:r>
            <a:endParaRPr sz="1600">
              <a:solidFill>
                <a:schemeClr val="dk1"/>
              </a:solidFill>
              <a:latin typeface="Avenir"/>
              <a:ea typeface="Avenir"/>
              <a:cs typeface="Avenir"/>
              <a:sym typeface="Avenir"/>
            </a:endParaRPr>
          </a:p>
        </p:txBody>
      </p:sp>
      <p:pic>
        <p:nvPicPr>
          <p:cNvPr id="721" name="Google Shape;721;p90"/>
          <p:cNvPicPr preferRelativeResize="0"/>
          <p:nvPr/>
        </p:nvPicPr>
        <p:blipFill>
          <a:blip r:embed="rId3">
            <a:alphaModFix/>
          </a:blip>
          <a:stretch>
            <a:fillRect/>
          </a:stretch>
        </p:blipFill>
        <p:spPr>
          <a:xfrm>
            <a:off x="3126525" y="2020450"/>
            <a:ext cx="2908300" cy="24082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91"/>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Sort the DataFrame</a:t>
            </a:r>
            <a:endParaRPr sz="2400" b="0" i="0" u="none" strike="noStrike" cap="none">
              <a:solidFill>
                <a:srgbClr val="434343"/>
              </a:solidFill>
              <a:latin typeface="Avenir"/>
              <a:ea typeface="Avenir"/>
              <a:cs typeface="Avenir"/>
              <a:sym typeface="Avenir"/>
            </a:endParaRPr>
          </a:p>
        </p:txBody>
      </p:sp>
      <p:sp>
        <p:nvSpPr>
          <p:cNvPr id="727" name="Google Shape;727;p91"/>
          <p:cNvSpPr txBox="1"/>
          <p:nvPr/>
        </p:nvSpPr>
        <p:spPr>
          <a:xfrm>
            <a:off x="523750" y="1323300"/>
            <a:ext cx="8366700"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Sort the DataFrame by values in the column ‘Percentage’ in the descending order</a:t>
            </a:r>
            <a:endParaRPr sz="1600">
              <a:solidFill>
                <a:schemeClr val="dk1"/>
              </a:solidFill>
              <a:latin typeface="Avenir"/>
              <a:ea typeface="Avenir"/>
              <a:cs typeface="Avenir"/>
              <a:sym typeface="Avenir"/>
            </a:endParaRPr>
          </a:p>
        </p:txBody>
      </p:sp>
      <p:pic>
        <p:nvPicPr>
          <p:cNvPr id="728" name="Google Shape;728;p91"/>
          <p:cNvPicPr preferRelativeResize="0"/>
          <p:nvPr/>
        </p:nvPicPr>
        <p:blipFill>
          <a:blip r:embed="rId3">
            <a:alphaModFix/>
          </a:blip>
          <a:stretch>
            <a:fillRect/>
          </a:stretch>
        </p:blipFill>
        <p:spPr>
          <a:xfrm>
            <a:off x="2650410" y="1965000"/>
            <a:ext cx="3629915" cy="2873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92"/>
          <p:cNvSpPr txBox="1"/>
          <p:nvPr/>
        </p:nvSpPr>
        <p:spPr>
          <a:xfrm>
            <a:off x="523750" y="1323300"/>
            <a:ext cx="8200500" cy="6870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While sorting the DataFrame by multiple columns, the .sort_values() first sorts the first passed variable and then the next variable </a:t>
            </a:r>
            <a:endParaRPr sz="1600">
              <a:solidFill>
                <a:schemeClr val="dk1"/>
              </a:solidFill>
              <a:latin typeface="Avenir"/>
              <a:ea typeface="Avenir"/>
              <a:cs typeface="Avenir"/>
              <a:sym typeface="Avenir"/>
            </a:endParaRPr>
          </a:p>
        </p:txBody>
      </p:sp>
      <p:sp>
        <p:nvSpPr>
          <p:cNvPr id="734" name="Google Shape;734;p92"/>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Sort the DataFrame</a:t>
            </a:r>
            <a:endParaRPr sz="2400" b="0" i="0" u="none" strike="noStrike" cap="none">
              <a:solidFill>
                <a:srgbClr val="434343"/>
              </a:solidFill>
              <a:latin typeface="Avenir"/>
              <a:ea typeface="Avenir"/>
              <a:cs typeface="Avenir"/>
              <a:sym typeface="Avenir"/>
            </a:endParaRPr>
          </a:p>
        </p:txBody>
      </p:sp>
      <p:pic>
        <p:nvPicPr>
          <p:cNvPr id="735" name="Google Shape;735;p92"/>
          <p:cNvPicPr preferRelativeResize="0"/>
          <p:nvPr/>
        </p:nvPicPr>
        <p:blipFill>
          <a:blip r:embed="rId3">
            <a:alphaModFix/>
          </a:blip>
          <a:stretch>
            <a:fillRect/>
          </a:stretch>
        </p:blipFill>
        <p:spPr>
          <a:xfrm>
            <a:off x="5173050" y="2169375"/>
            <a:ext cx="3413675" cy="2619575"/>
          </a:xfrm>
          <a:prstGeom prst="rect">
            <a:avLst/>
          </a:prstGeom>
          <a:noFill/>
          <a:ln w="9525" cap="flat" cmpd="sng">
            <a:solidFill>
              <a:srgbClr val="7F7F7F"/>
            </a:solidFill>
            <a:prstDash val="solid"/>
            <a:round/>
            <a:headEnd type="none" w="sm" len="sm"/>
            <a:tailEnd type="none" w="sm" len="sm"/>
          </a:ln>
        </p:spPr>
      </p:pic>
      <p:sp>
        <p:nvSpPr>
          <p:cNvPr id="736" name="Google Shape;736;p92"/>
          <p:cNvSpPr txBox="1"/>
          <p:nvPr/>
        </p:nvSpPr>
        <p:spPr>
          <a:xfrm>
            <a:off x="523750" y="2689275"/>
            <a:ext cx="3818400" cy="13134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In this case, the function first sorted the variable ‘percentage’ and then the variable ‘store’</a:t>
            </a:r>
            <a:endParaRPr sz="1600">
              <a:solidFill>
                <a:schemeClr val="dk1"/>
              </a:solidFill>
              <a:latin typeface="Avenir"/>
              <a:ea typeface="Avenir"/>
              <a:cs typeface="Avenir"/>
              <a:sym typeface="Aveni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93"/>
          <p:cNvSpPr txBox="1"/>
          <p:nvPr/>
        </p:nvSpPr>
        <p:spPr>
          <a:xfrm>
            <a:off x="523750" y="1323300"/>
            <a:ext cx="8200500" cy="44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Sort the DataFrame by values in the columns ‘Store’ and ‘Percentage’ </a:t>
            </a:r>
            <a:endParaRPr sz="1600">
              <a:solidFill>
                <a:schemeClr val="dk1"/>
              </a:solidFill>
              <a:latin typeface="Avenir"/>
              <a:ea typeface="Avenir"/>
              <a:cs typeface="Avenir"/>
              <a:sym typeface="Avenir"/>
            </a:endParaRPr>
          </a:p>
        </p:txBody>
      </p:sp>
      <p:pic>
        <p:nvPicPr>
          <p:cNvPr id="742" name="Google Shape;742;p93"/>
          <p:cNvPicPr preferRelativeResize="0"/>
          <p:nvPr/>
        </p:nvPicPr>
        <p:blipFill>
          <a:blip r:embed="rId3">
            <a:alphaModFix/>
          </a:blip>
          <a:stretch>
            <a:fillRect/>
          </a:stretch>
        </p:blipFill>
        <p:spPr>
          <a:xfrm>
            <a:off x="2351350" y="1842150"/>
            <a:ext cx="3973950" cy="3090850"/>
          </a:xfrm>
          <a:prstGeom prst="rect">
            <a:avLst/>
          </a:prstGeom>
          <a:noFill/>
          <a:ln w="9525" cap="flat" cmpd="sng">
            <a:solidFill>
              <a:schemeClr val="dk2"/>
            </a:solidFill>
            <a:prstDash val="solid"/>
            <a:round/>
            <a:headEnd type="none" w="sm" len="sm"/>
            <a:tailEnd type="none" w="sm" len="sm"/>
          </a:ln>
        </p:spPr>
      </p:pic>
      <p:sp>
        <p:nvSpPr>
          <p:cNvPr id="743" name="Google Shape;743;p93"/>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Sort the DataFrame</a:t>
            </a:r>
            <a:endParaRPr sz="2400" b="0" i="0" u="none" strike="noStrike" cap="none">
              <a:solidFill>
                <a:srgbClr val="434343"/>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p:nvPr/>
        </p:nvSpPr>
        <p:spPr>
          <a:xfrm>
            <a:off x="425121" y="2323425"/>
            <a:ext cx="42888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Pandas Series</a:t>
            </a:r>
            <a:endParaRPr sz="4000" i="0" u="none" strike="noStrike" cap="none">
              <a:latin typeface="Avenir"/>
              <a:ea typeface="Avenir"/>
              <a:cs typeface="Avenir"/>
              <a:sym typeface="Avenir"/>
            </a:endParaRPr>
          </a:p>
        </p:txBody>
      </p:sp>
      <p:sp>
        <p:nvSpPr>
          <p:cNvPr id="145" name="Google Shape;145;p22"/>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6" name="Google Shape;146;p22"/>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pic>
        <p:nvPicPr>
          <p:cNvPr id="748" name="Google Shape;748;p94"/>
          <p:cNvPicPr preferRelativeResize="0"/>
          <p:nvPr/>
        </p:nvPicPr>
        <p:blipFill>
          <a:blip r:embed="rId3">
            <a:alphaModFix/>
          </a:blip>
          <a:stretch>
            <a:fillRect/>
          </a:stretch>
        </p:blipFill>
        <p:spPr>
          <a:xfrm>
            <a:off x="1744075" y="2191925"/>
            <a:ext cx="5552825" cy="2642075"/>
          </a:xfrm>
          <a:prstGeom prst="rect">
            <a:avLst/>
          </a:prstGeom>
          <a:noFill/>
          <a:ln w="9525" cap="flat" cmpd="sng">
            <a:solidFill>
              <a:schemeClr val="dk2"/>
            </a:solidFill>
            <a:prstDash val="solid"/>
            <a:round/>
            <a:headEnd type="none" w="sm" len="sm"/>
            <a:tailEnd type="none" w="sm" len="sm"/>
          </a:ln>
        </p:spPr>
      </p:pic>
      <p:sp>
        <p:nvSpPr>
          <p:cNvPr id="749" name="Google Shape;749;p94"/>
          <p:cNvSpPr txBox="1"/>
          <p:nvPr/>
        </p:nvSpPr>
        <p:spPr>
          <a:xfrm>
            <a:off x="523750" y="1323300"/>
            <a:ext cx="8373600" cy="71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Sort the DataFrame with the condition (Percentage &gt; 85), by index using the sort_index() method</a:t>
            </a:r>
            <a:endParaRPr sz="1600">
              <a:solidFill>
                <a:schemeClr val="dk1"/>
              </a:solidFill>
              <a:latin typeface="Avenir"/>
              <a:ea typeface="Avenir"/>
              <a:cs typeface="Avenir"/>
              <a:sym typeface="Avenir"/>
            </a:endParaRPr>
          </a:p>
        </p:txBody>
      </p:sp>
      <p:sp>
        <p:nvSpPr>
          <p:cNvPr id="750" name="Google Shape;750;p94"/>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Sort the DataFrame</a:t>
            </a:r>
            <a:endParaRPr sz="2400" b="0" i="0" u="none" strike="noStrike" cap="none">
              <a:solidFill>
                <a:srgbClr val="434343"/>
              </a:solidFill>
              <a:latin typeface="Avenir"/>
              <a:ea typeface="Avenir"/>
              <a:cs typeface="Avenir"/>
              <a:sym typeface="Aveni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95"/>
          <p:cNvSpPr txBox="1"/>
          <p:nvPr/>
        </p:nvSpPr>
        <p:spPr>
          <a:xfrm>
            <a:off x="425125" y="2323425"/>
            <a:ext cx="7189500" cy="15039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Ranking in the DataFrame</a:t>
            </a:r>
            <a:endParaRPr sz="4000" i="0" u="none" strike="noStrike" cap="none">
              <a:latin typeface="Avenir"/>
              <a:ea typeface="Avenir"/>
              <a:cs typeface="Avenir"/>
              <a:sym typeface="Avenir"/>
            </a:endParaRPr>
          </a:p>
        </p:txBody>
      </p:sp>
      <p:sp>
        <p:nvSpPr>
          <p:cNvPr id="757" name="Google Shape;757;p95"/>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58" name="Google Shape;758;p95"/>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96"/>
          <p:cNvSpPr txBox="1"/>
          <p:nvPr/>
        </p:nvSpPr>
        <p:spPr>
          <a:xfrm>
            <a:off x="638750" y="1159475"/>
            <a:ext cx="83382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Avenir"/>
                <a:ea typeface="Avenir"/>
                <a:cs typeface="Avenir"/>
                <a:sym typeface="Avenir"/>
              </a:rPr>
              <a:t>Example: Create a DataFrame of six students as shown below</a:t>
            </a:r>
            <a:endParaRPr sz="1600">
              <a:solidFill>
                <a:schemeClr val="dk1"/>
              </a:solidFill>
              <a:latin typeface="Avenir"/>
              <a:ea typeface="Avenir"/>
              <a:cs typeface="Avenir"/>
              <a:sym typeface="Avenir"/>
            </a:endParaRPr>
          </a:p>
        </p:txBody>
      </p:sp>
      <p:sp>
        <p:nvSpPr>
          <p:cNvPr id="765" name="Google Shape;765;p96"/>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pic>
        <p:nvPicPr>
          <p:cNvPr id="766" name="Google Shape;766;p96"/>
          <p:cNvPicPr preferRelativeResize="0"/>
          <p:nvPr/>
        </p:nvPicPr>
        <p:blipFill rotWithShape="1">
          <a:blip r:embed="rId3">
            <a:alphaModFix/>
          </a:blip>
          <a:srcRect r="39737"/>
          <a:stretch/>
        </p:blipFill>
        <p:spPr>
          <a:xfrm>
            <a:off x="1447800" y="1731275"/>
            <a:ext cx="6278900" cy="30764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7"/>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Rank the DataFrame</a:t>
            </a:r>
            <a:endParaRPr sz="2400" b="0" i="0" u="none" strike="noStrike" cap="none">
              <a:solidFill>
                <a:srgbClr val="434343"/>
              </a:solidFill>
              <a:latin typeface="Avenir"/>
              <a:ea typeface="Avenir"/>
              <a:cs typeface="Avenir"/>
              <a:sym typeface="Avenir"/>
            </a:endParaRPr>
          </a:p>
        </p:txBody>
      </p:sp>
      <p:sp>
        <p:nvSpPr>
          <p:cNvPr id="772" name="Google Shape;772;p97"/>
          <p:cNvSpPr txBox="1"/>
          <p:nvPr/>
        </p:nvSpPr>
        <p:spPr>
          <a:xfrm>
            <a:off x="496900" y="1323300"/>
            <a:ext cx="8227500" cy="7455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1000"/>
              </a:spcAft>
              <a:buClr>
                <a:schemeClr val="dk1"/>
              </a:buClr>
              <a:buSzPts val="1600"/>
              <a:buFont typeface="Avenir"/>
              <a:buChar char="●"/>
            </a:pPr>
            <a:r>
              <a:rPr lang="en" sz="1600">
                <a:solidFill>
                  <a:schemeClr val="dk1"/>
                </a:solidFill>
                <a:latin typeface="Avenir"/>
                <a:ea typeface="Avenir"/>
                <a:cs typeface="Avenir"/>
                <a:sym typeface="Avenir"/>
              </a:rPr>
              <a:t>Rank the DataFrame by values in the column ‘Score’ using the parameter, method = ‘min’</a:t>
            </a:r>
            <a:endParaRPr sz="1600">
              <a:solidFill>
                <a:schemeClr val="dk1"/>
              </a:solidFill>
              <a:latin typeface="Avenir"/>
              <a:ea typeface="Avenir"/>
              <a:cs typeface="Avenir"/>
              <a:sym typeface="Avenir"/>
            </a:endParaRPr>
          </a:p>
        </p:txBody>
      </p:sp>
      <p:sp>
        <p:nvSpPr>
          <p:cNvPr id="773" name="Google Shape;773;p97"/>
          <p:cNvSpPr txBox="1"/>
          <p:nvPr/>
        </p:nvSpPr>
        <p:spPr>
          <a:xfrm>
            <a:off x="496900" y="2230275"/>
            <a:ext cx="3621300" cy="22761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If the score is same for two or more observations, then the ‘min’ method assigns the minimum rank to all the equal scores</a:t>
            </a:r>
            <a:endParaRPr sz="1600">
              <a:solidFill>
                <a:schemeClr val="dk1"/>
              </a:solidFill>
              <a:latin typeface="Avenir"/>
              <a:ea typeface="Avenir"/>
              <a:cs typeface="Avenir"/>
              <a:sym typeface="Avenir"/>
            </a:endParaRPr>
          </a:p>
          <a:p>
            <a:pPr marL="457200" marR="0" lvl="0" indent="0" algn="just" rtl="0">
              <a:lnSpc>
                <a:spcPct val="100000"/>
              </a:lnSpc>
              <a:spcBef>
                <a:spcPts val="1000"/>
              </a:spcBef>
              <a:spcAft>
                <a:spcPts val="0"/>
              </a:spcAft>
              <a:buNone/>
            </a:pPr>
            <a:endParaRPr sz="1600">
              <a:solidFill>
                <a:schemeClr val="dk1"/>
              </a:solidFill>
              <a:latin typeface="Avenir"/>
              <a:ea typeface="Avenir"/>
              <a:cs typeface="Avenir"/>
              <a:sym typeface="Avenir"/>
            </a:endParaRPr>
          </a:p>
          <a:p>
            <a:pPr marL="457200" lvl="0" indent="-330200" algn="just" rtl="0">
              <a:spcBef>
                <a:spcPts val="1000"/>
              </a:spcBef>
              <a:spcAft>
                <a:spcPts val="1000"/>
              </a:spcAft>
              <a:buClr>
                <a:schemeClr val="dk1"/>
              </a:buClr>
              <a:buSzPts val="1600"/>
              <a:buFont typeface="Avenir"/>
              <a:buChar char="●"/>
            </a:pPr>
            <a:r>
              <a:rPr lang="en" sz="1600">
                <a:solidFill>
                  <a:schemeClr val="dk1"/>
                </a:solidFill>
                <a:latin typeface="Avenir"/>
                <a:ea typeface="Avenir"/>
                <a:cs typeface="Avenir"/>
                <a:sym typeface="Avenir"/>
              </a:rPr>
              <a:t>Here it assigned the rank ‘5’ to the score = 17</a:t>
            </a:r>
            <a:endParaRPr sz="1600">
              <a:solidFill>
                <a:schemeClr val="dk1"/>
              </a:solidFill>
              <a:latin typeface="Avenir"/>
              <a:ea typeface="Avenir"/>
              <a:cs typeface="Avenir"/>
              <a:sym typeface="Avenir"/>
            </a:endParaRPr>
          </a:p>
        </p:txBody>
      </p:sp>
      <p:pic>
        <p:nvPicPr>
          <p:cNvPr id="774" name="Google Shape;774;p97"/>
          <p:cNvPicPr preferRelativeResize="0"/>
          <p:nvPr/>
        </p:nvPicPr>
        <p:blipFill rotWithShape="1">
          <a:blip r:embed="rId3">
            <a:alphaModFix/>
          </a:blip>
          <a:srcRect r="53297"/>
          <a:stretch/>
        </p:blipFill>
        <p:spPr>
          <a:xfrm>
            <a:off x="4453825" y="1888625"/>
            <a:ext cx="4449924" cy="27276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98"/>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Rank the DataFrame</a:t>
            </a:r>
            <a:endParaRPr sz="2400" b="0" i="0" u="none" strike="noStrike" cap="none">
              <a:solidFill>
                <a:srgbClr val="434343"/>
              </a:solidFill>
              <a:latin typeface="Avenir"/>
              <a:ea typeface="Avenir"/>
              <a:cs typeface="Avenir"/>
              <a:sym typeface="Avenir"/>
            </a:endParaRPr>
          </a:p>
        </p:txBody>
      </p:sp>
      <p:sp>
        <p:nvSpPr>
          <p:cNvPr id="780" name="Google Shape;780;p98"/>
          <p:cNvSpPr txBox="1"/>
          <p:nvPr/>
        </p:nvSpPr>
        <p:spPr>
          <a:xfrm>
            <a:off x="496900" y="1323300"/>
            <a:ext cx="8227500" cy="7455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1000"/>
              </a:spcAft>
              <a:buClr>
                <a:schemeClr val="dk1"/>
              </a:buClr>
              <a:buSzPts val="1600"/>
              <a:buFont typeface="Avenir"/>
              <a:buChar char="●"/>
            </a:pPr>
            <a:r>
              <a:rPr lang="en" sz="1600">
                <a:solidFill>
                  <a:schemeClr val="dk1"/>
                </a:solidFill>
                <a:latin typeface="Avenir"/>
                <a:ea typeface="Avenir"/>
                <a:cs typeface="Avenir"/>
                <a:sym typeface="Avenir"/>
              </a:rPr>
              <a:t>Rank the DataFrame by values in the column ‘Score’ using the parameter, method = ‘max’</a:t>
            </a:r>
            <a:endParaRPr sz="1600">
              <a:solidFill>
                <a:schemeClr val="dk1"/>
              </a:solidFill>
              <a:latin typeface="Avenir"/>
              <a:ea typeface="Avenir"/>
              <a:cs typeface="Avenir"/>
              <a:sym typeface="Avenir"/>
            </a:endParaRPr>
          </a:p>
        </p:txBody>
      </p:sp>
      <p:sp>
        <p:nvSpPr>
          <p:cNvPr id="781" name="Google Shape;781;p98"/>
          <p:cNvSpPr txBox="1"/>
          <p:nvPr/>
        </p:nvSpPr>
        <p:spPr>
          <a:xfrm>
            <a:off x="496900" y="2230275"/>
            <a:ext cx="3720300" cy="24969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If the score is same for two or more observations, then the ‘max’ method assigns the maximum rank to all the equal scores</a:t>
            </a:r>
            <a:endParaRPr sz="1600">
              <a:solidFill>
                <a:schemeClr val="dk1"/>
              </a:solidFill>
              <a:latin typeface="Avenir"/>
              <a:ea typeface="Avenir"/>
              <a:cs typeface="Avenir"/>
              <a:sym typeface="Avenir"/>
            </a:endParaRPr>
          </a:p>
          <a:p>
            <a:pPr marL="457200" marR="0" lvl="0" indent="0" algn="just" rtl="0">
              <a:lnSpc>
                <a:spcPct val="100000"/>
              </a:lnSpc>
              <a:spcBef>
                <a:spcPts val="1000"/>
              </a:spcBef>
              <a:spcAft>
                <a:spcPts val="0"/>
              </a:spcAft>
              <a:buNone/>
            </a:pPr>
            <a:endParaRPr sz="1600">
              <a:solidFill>
                <a:schemeClr val="dk1"/>
              </a:solidFill>
              <a:latin typeface="Avenir"/>
              <a:ea typeface="Avenir"/>
              <a:cs typeface="Avenir"/>
              <a:sym typeface="Avenir"/>
            </a:endParaRPr>
          </a:p>
          <a:p>
            <a:pPr marL="457200" marR="0" lvl="0" indent="-330200" algn="just" rtl="0">
              <a:lnSpc>
                <a:spcPct val="100000"/>
              </a:lnSpc>
              <a:spcBef>
                <a:spcPts val="1000"/>
              </a:spcBef>
              <a:spcAft>
                <a:spcPts val="1000"/>
              </a:spcAft>
              <a:buClr>
                <a:schemeClr val="dk1"/>
              </a:buClr>
              <a:buSzPts val="1600"/>
              <a:buFont typeface="Avenir"/>
              <a:buChar char="●"/>
            </a:pPr>
            <a:r>
              <a:rPr lang="en" sz="1600">
                <a:solidFill>
                  <a:schemeClr val="dk1"/>
                </a:solidFill>
                <a:latin typeface="Avenir"/>
                <a:ea typeface="Avenir"/>
                <a:cs typeface="Avenir"/>
                <a:sym typeface="Avenir"/>
              </a:rPr>
              <a:t>Here it assigned the rank ‘6’ to the score = 17</a:t>
            </a:r>
            <a:endParaRPr sz="1600">
              <a:solidFill>
                <a:schemeClr val="dk1"/>
              </a:solidFill>
              <a:latin typeface="Avenir"/>
              <a:ea typeface="Avenir"/>
              <a:cs typeface="Avenir"/>
              <a:sym typeface="Avenir"/>
            </a:endParaRPr>
          </a:p>
        </p:txBody>
      </p:sp>
      <p:pic>
        <p:nvPicPr>
          <p:cNvPr id="782" name="Google Shape;782;p98"/>
          <p:cNvPicPr preferRelativeResize="0"/>
          <p:nvPr/>
        </p:nvPicPr>
        <p:blipFill rotWithShape="1">
          <a:blip r:embed="rId3">
            <a:alphaModFix/>
          </a:blip>
          <a:srcRect r="53880"/>
          <a:stretch/>
        </p:blipFill>
        <p:spPr>
          <a:xfrm>
            <a:off x="4404875" y="1913525"/>
            <a:ext cx="4472049" cy="27062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99"/>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Rank the DataFrame</a:t>
            </a:r>
            <a:endParaRPr sz="2400" b="0" i="0" u="none" strike="noStrike" cap="none">
              <a:solidFill>
                <a:srgbClr val="434343"/>
              </a:solidFill>
              <a:latin typeface="Avenir"/>
              <a:ea typeface="Avenir"/>
              <a:cs typeface="Avenir"/>
              <a:sym typeface="Avenir"/>
            </a:endParaRPr>
          </a:p>
        </p:txBody>
      </p:sp>
      <p:sp>
        <p:nvSpPr>
          <p:cNvPr id="788" name="Google Shape;788;p99"/>
          <p:cNvSpPr txBox="1"/>
          <p:nvPr/>
        </p:nvSpPr>
        <p:spPr>
          <a:xfrm>
            <a:off x="496900" y="1323300"/>
            <a:ext cx="8227500" cy="7455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1000"/>
              </a:spcAft>
              <a:buClr>
                <a:schemeClr val="dk1"/>
              </a:buClr>
              <a:buSzPts val="1600"/>
              <a:buFont typeface="Avenir"/>
              <a:buChar char="●"/>
            </a:pPr>
            <a:r>
              <a:rPr lang="en" sz="1600">
                <a:solidFill>
                  <a:schemeClr val="dk1"/>
                </a:solidFill>
                <a:latin typeface="Avenir"/>
                <a:ea typeface="Avenir"/>
                <a:cs typeface="Avenir"/>
                <a:sym typeface="Avenir"/>
              </a:rPr>
              <a:t>Rank the DataFrame by values in the column ‘Score’ using the parameter, method = ‘dense’</a:t>
            </a:r>
            <a:endParaRPr sz="1600">
              <a:solidFill>
                <a:schemeClr val="dk1"/>
              </a:solidFill>
              <a:latin typeface="Avenir"/>
              <a:ea typeface="Avenir"/>
              <a:cs typeface="Avenir"/>
              <a:sym typeface="Avenir"/>
            </a:endParaRPr>
          </a:p>
        </p:txBody>
      </p:sp>
      <p:sp>
        <p:nvSpPr>
          <p:cNvPr id="789" name="Google Shape;789;p99"/>
          <p:cNvSpPr txBox="1"/>
          <p:nvPr/>
        </p:nvSpPr>
        <p:spPr>
          <a:xfrm>
            <a:off x="496900" y="2230275"/>
            <a:ext cx="3588900" cy="22530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This method does not skip a rank, like the ‘min’ and ‘max’ method</a:t>
            </a:r>
            <a:endParaRPr sz="1600">
              <a:solidFill>
                <a:schemeClr val="dk1"/>
              </a:solidFill>
              <a:latin typeface="Avenir"/>
              <a:ea typeface="Avenir"/>
              <a:cs typeface="Avenir"/>
              <a:sym typeface="Avenir"/>
            </a:endParaRPr>
          </a:p>
          <a:p>
            <a:pPr marL="457200" marR="0" lvl="0" indent="0" algn="just" rtl="0">
              <a:lnSpc>
                <a:spcPct val="100000"/>
              </a:lnSpc>
              <a:spcBef>
                <a:spcPts val="1000"/>
              </a:spcBef>
              <a:spcAft>
                <a:spcPts val="0"/>
              </a:spcAft>
              <a:buNone/>
            </a:pPr>
            <a:endParaRPr sz="1600">
              <a:solidFill>
                <a:schemeClr val="dk1"/>
              </a:solidFill>
              <a:latin typeface="Avenir"/>
              <a:ea typeface="Avenir"/>
              <a:cs typeface="Avenir"/>
              <a:sym typeface="Avenir"/>
            </a:endParaRPr>
          </a:p>
          <a:p>
            <a:pPr marL="457200" marR="0" lvl="0" indent="-330200" algn="just" rtl="0">
              <a:lnSpc>
                <a:spcPct val="100000"/>
              </a:lnSpc>
              <a:spcBef>
                <a:spcPts val="1000"/>
              </a:spcBef>
              <a:spcAft>
                <a:spcPts val="1000"/>
              </a:spcAft>
              <a:buClr>
                <a:schemeClr val="dk1"/>
              </a:buClr>
              <a:buSzPts val="1600"/>
              <a:buFont typeface="Avenir"/>
              <a:buChar char="●"/>
            </a:pPr>
            <a:r>
              <a:rPr lang="en" sz="1600">
                <a:solidFill>
                  <a:schemeClr val="dk1"/>
                </a:solidFill>
                <a:latin typeface="Avenir"/>
                <a:ea typeface="Avenir"/>
                <a:cs typeface="Avenir"/>
                <a:sym typeface="Avenir"/>
              </a:rPr>
              <a:t>Here, it assigned the rank ‘5’ to score = 17, and ‘6’ to next greater score = 19</a:t>
            </a:r>
            <a:endParaRPr sz="1600">
              <a:solidFill>
                <a:schemeClr val="dk1"/>
              </a:solidFill>
              <a:latin typeface="Avenir"/>
              <a:ea typeface="Avenir"/>
              <a:cs typeface="Avenir"/>
              <a:sym typeface="Avenir"/>
            </a:endParaRPr>
          </a:p>
        </p:txBody>
      </p:sp>
      <p:pic>
        <p:nvPicPr>
          <p:cNvPr id="790" name="Google Shape;790;p99"/>
          <p:cNvPicPr preferRelativeResize="0"/>
          <p:nvPr/>
        </p:nvPicPr>
        <p:blipFill rotWithShape="1">
          <a:blip r:embed="rId3">
            <a:alphaModFix/>
          </a:blip>
          <a:srcRect r="52267"/>
          <a:stretch/>
        </p:blipFill>
        <p:spPr>
          <a:xfrm>
            <a:off x="4292775" y="2001075"/>
            <a:ext cx="4637849" cy="26969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100"/>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Rank the DataFrame</a:t>
            </a:r>
            <a:endParaRPr sz="2400" b="0" i="0" u="none" strike="noStrike" cap="none">
              <a:solidFill>
                <a:srgbClr val="434343"/>
              </a:solidFill>
              <a:latin typeface="Avenir"/>
              <a:ea typeface="Avenir"/>
              <a:cs typeface="Avenir"/>
              <a:sym typeface="Avenir"/>
            </a:endParaRPr>
          </a:p>
        </p:txBody>
      </p:sp>
      <p:sp>
        <p:nvSpPr>
          <p:cNvPr id="796" name="Google Shape;796;p100"/>
          <p:cNvSpPr txBox="1"/>
          <p:nvPr/>
        </p:nvSpPr>
        <p:spPr>
          <a:xfrm>
            <a:off x="523750" y="1399500"/>
            <a:ext cx="7762200" cy="6513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Rank the DataFrame by values in the column ‘Score’ in descending order</a:t>
            </a:r>
            <a:endParaRPr sz="1600">
              <a:solidFill>
                <a:schemeClr val="dk1"/>
              </a:solidFill>
              <a:latin typeface="Avenir"/>
              <a:ea typeface="Avenir"/>
              <a:cs typeface="Avenir"/>
              <a:sym typeface="Avenir"/>
            </a:endParaRPr>
          </a:p>
        </p:txBody>
      </p:sp>
      <p:sp>
        <p:nvSpPr>
          <p:cNvPr id="797" name="Google Shape;797;p100"/>
          <p:cNvSpPr txBox="1"/>
          <p:nvPr/>
        </p:nvSpPr>
        <p:spPr>
          <a:xfrm>
            <a:off x="519375" y="2301125"/>
            <a:ext cx="4335300" cy="2269500"/>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By default, the method is ‘average’ in the .rank(), and it assigns the average rank to the equal values</a:t>
            </a:r>
            <a:endParaRPr sz="1600">
              <a:solidFill>
                <a:schemeClr val="dk1"/>
              </a:solidFill>
              <a:latin typeface="Avenir"/>
              <a:ea typeface="Avenir"/>
              <a:cs typeface="Avenir"/>
              <a:sym typeface="Avenir"/>
            </a:endParaRPr>
          </a:p>
          <a:p>
            <a:pPr marL="457200" lvl="0" indent="0" algn="just" rtl="0">
              <a:spcBef>
                <a:spcPts val="1000"/>
              </a:spcBef>
              <a:spcAft>
                <a:spcPts val="0"/>
              </a:spcAft>
              <a:buNone/>
            </a:pPr>
            <a:endParaRPr sz="1600">
              <a:solidFill>
                <a:schemeClr val="dk1"/>
              </a:solidFill>
              <a:latin typeface="Avenir"/>
              <a:ea typeface="Avenir"/>
              <a:cs typeface="Avenir"/>
              <a:sym typeface="Avenir"/>
            </a:endParaRPr>
          </a:p>
          <a:p>
            <a:pPr marL="457200" lvl="0" indent="-330200" algn="just" rtl="0">
              <a:spcBef>
                <a:spcPts val="1000"/>
              </a:spcBef>
              <a:spcAft>
                <a:spcPts val="1000"/>
              </a:spcAft>
              <a:buClr>
                <a:schemeClr val="dk1"/>
              </a:buClr>
              <a:buSzPts val="1600"/>
              <a:buFont typeface="Avenir"/>
              <a:buChar char="●"/>
            </a:pPr>
            <a:r>
              <a:rPr lang="en" sz="1600">
                <a:solidFill>
                  <a:schemeClr val="dk1"/>
                </a:solidFill>
                <a:latin typeface="Avenir"/>
                <a:ea typeface="Avenir"/>
                <a:cs typeface="Avenir"/>
                <a:sym typeface="Avenir"/>
              </a:rPr>
              <a:t>Here, it assigned the rank ‘5.5’ to the same score = 17</a:t>
            </a:r>
            <a:endParaRPr sz="1600">
              <a:solidFill>
                <a:schemeClr val="dk1"/>
              </a:solidFill>
              <a:latin typeface="Avenir"/>
              <a:ea typeface="Avenir"/>
              <a:cs typeface="Avenir"/>
              <a:sym typeface="Avenir"/>
            </a:endParaRPr>
          </a:p>
        </p:txBody>
      </p:sp>
      <p:pic>
        <p:nvPicPr>
          <p:cNvPr id="798" name="Google Shape;798;p100"/>
          <p:cNvPicPr preferRelativeResize="0"/>
          <p:nvPr/>
        </p:nvPicPr>
        <p:blipFill rotWithShape="1">
          <a:blip r:embed="rId3">
            <a:alphaModFix/>
          </a:blip>
          <a:srcRect r="62255"/>
          <a:stretch/>
        </p:blipFill>
        <p:spPr>
          <a:xfrm>
            <a:off x="4973300" y="1974600"/>
            <a:ext cx="3787774" cy="28106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101"/>
          <p:cNvSpPr txBox="1"/>
          <p:nvPr/>
        </p:nvSpPr>
        <p:spPr>
          <a:xfrm>
            <a:off x="0" y="2248350"/>
            <a:ext cx="9144000" cy="494400"/>
          </a:xfrm>
          <a:prstGeom prst="rect">
            <a:avLst/>
          </a:prstGeom>
          <a:noFill/>
          <a:ln>
            <a:noFill/>
          </a:ln>
        </p:spPr>
        <p:txBody>
          <a:bodyPr spcFirstLastPara="1" wrap="square" lIns="34300" tIns="17150" rIns="34300" bIns="1715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0" i="0" u="none" strike="noStrike" cap="none">
                <a:latin typeface="Avenir"/>
                <a:ea typeface="Avenir"/>
                <a:cs typeface="Avenir"/>
                <a:sym typeface="Avenir"/>
              </a:rPr>
              <a:t>Thank You</a:t>
            </a:r>
            <a:endParaRPr sz="3000" b="0" i="0" u="none" strike="noStrike" cap="non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Pandas series</a:t>
            </a:r>
            <a:endParaRPr sz="2400" b="0" i="0" u="none" strike="noStrike" cap="none">
              <a:solidFill>
                <a:srgbClr val="434343"/>
              </a:solidFill>
              <a:latin typeface="Avenir"/>
              <a:ea typeface="Avenir"/>
              <a:cs typeface="Avenir"/>
              <a:sym typeface="Avenir"/>
            </a:endParaRPr>
          </a:p>
        </p:txBody>
      </p:sp>
      <p:sp>
        <p:nvSpPr>
          <p:cNvPr id="153" name="Google Shape;153;p23"/>
          <p:cNvSpPr txBox="1"/>
          <p:nvPr/>
        </p:nvSpPr>
        <p:spPr>
          <a:xfrm>
            <a:off x="579275" y="1300075"/>
            <a:ext cx="8133300" cy="41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Series can be created using the following constructor:</a:t>
            </a:r>
            <a:endParaRPr sz="1600">
              <a:solidFill>
                <a:schemeClr val="dk1"/>
              </a:solidFill>
              <a:latin typeface="Avenir"/>
              <a:ea typeface="Avenir"/>
              <a:cs typeface="Avenir"/>
              <a:sym typeface="Avenir"/>
            </a:endParaRPr>
          </a:p>
        </p:txBody>
      </p:sp>
      <p:pic>
        <p:nvPicPr>
          <p:cNvPr id="154" name="Google Shape;154;p23"/>
          <p:cNvPicPr preferRelativeResize="0"/>
          <p:nvPr/>
        </p:nvPicPr>
        <p:blipFill>
          <a:blip r:embed="rId3">
            <a:alphaModFix/>
          </a:blip>
          <a:stretch>
            <a:fillRect/>
          </a:stretch>
        </p:blipFill>
        <p:spPr>
          <a:xfrm>
            <a:off x="2518725" y="1873750"/>
            <a:ext cx="3517824" cy="473450"/>
          </a:xfrm>
          <a:prstGeom prst="rect">
            <a:avLst/>
          </a:prstGeom>
          <a:noFill/>
          <a:ln w="9525" cap="flat" cmpd="sng">
            <a:solidFill>
              <a:schemeClr val="dk2"/>
            </a:solidFill>
            <a:prstDash val="solid"/>
            <a:round/>
            <a:headEnd type="none" w="sm" len="sm"/>
            <a:tailEnd type="none" w="sm" len="sm"/>
          </a:ln>
        </p:spPr>
      </p:pic>
      <p:sp>
        <p:nvSpPr>
          <p:cNvPr id="155" name="Google Shape;155;p23"/>
          <p:cNvSpPr/>
          <p:nvPr/>
        </p:nvSpPr>
        <p:spPr>
          <a:xfrm>
            <a:off x="1811163" y="2830813"/>
            <a:ext cx="1943700" cy="40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Data can be in the form of ndarray, lists</a:t>
            </a:r>
            <a:endParaRPr sz="1100">
              <a:solidFill>
                <a:srgbClr val="25AAE2"/>
              </a:solidFill>
              <a:latin typeface="Avenir"/>
              <a:ea typeface="Avenir"/>
              <a:cs typeface="Avenir"/>
              <a:sym typeface="Avenir"/>
            </a:endParaRPr>
          </a:p>
        </p:txBody>
      </p:sp>
      <p:sp>
        <p:nvSpPr>
          <p:cNvPr id="156" name="Google Shape;156;p23"/>
          <p:cNvSpPr/>
          <p:nvPr/>
        </p:nvSpPr>
        <p:spPr>
          <a:xfrm>
            <a:off x="5801350" y="3469650"/>
            <a:ext cx="1302000" cy="41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Data type </a:t>
            </a:r>
            <a:endParaRPr sz="1100">
              <a:solidFill>
                <a:srgbClr val="25AAE2"/>
              </a:solidFill>
              <a:latin typeface="Avenir"/>
              <a:ea typeface="Avenir"/>
              <a:cs typeface="Avenir"/>
              <a:sym typeface="Avenir"/>
            </a:endParaRPr>
          </a:p>
          <a:p>
            <a:pPr marL="0" lvl="0" indent="0" algn="ctr" rtl="0">
              <a:spcBef>
                <a:spcPts val="0"/>
              </a:spcBef>
              <a:spcAft>
                <a:spcPts val="0"/>
              </a:spcAft>
              <a:buNone/>
            </a:pPr>
            <a:r>
              <a:rPr lang="en" sz="1100">
                <a:solidFill>
                  <a:srgbClr val="25AAE2"/>
                </a:solidFill>
                <a:latin typeface="Avenir"/>
                <a:ea typeface="Avenir"/>
                <a:cs typeface="Avenir"/>
                <a:sym typeface="Avenir"/>
              </a:rPr>
              <a:t>for the series</a:t>
            </a:r>
            <a:endParaRPr sz="1100">
              <a:solidFill>
                <a:srgbClr val="25AAE2"/>
              </a:solidFill>
              <a:latin typeface="Avenir"/>
              <a:ea typeface="Avenir"/>
              <a:cs typeface="Avenir"/>
              <a:sym typeface="Avenir"/>
            </a:endParaRPr>
          </a:p>
        </p:txBody>
      </p:sp>
      <p:sp>
        <p:nvSpPr>
          <p:cNvPr id="157" name="Google Shape;157;p23"/>
          <p:cNvSpPr/>
          <p:nvPr/>
        </p:nvSpPr>
        <p:spPr>
          <a:xfrm>
            <a:off x="3351675" y="4173200"/>
            <a:ext cx="2526900" cy="47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Values must be hashable and have the same length as data</a:t>
            </a:r>
            <a:endParaRPr sz="1100">
              <a:solidFill>
                <a:srgbClr val="25AAE2"/>
              </a:solidFill>
              <a:latin typeface="Avenir"/>
              <a:ea typeface="Avenir"/>
              <a:cs typeface="Avenir"/>
              <a:sym typeface="Avenir"/>
            </a:endParaRPr>
          </a:p>
        </p:txBody>
      </p:sp>
      <p:cxnSp>
        <p:nvCxnSpPr>
          <p:cNvPr id="158" name="Google Shape;158;p23"/>
          <p:cNvCxnSpPr/>
          <p:nvPr/>
        </p:nvCxnSpPr>
        <p:spPr>
          <a:xfrm>
            <a:off x="4571300" y="2403875"/>
            <a:ext cx="8400" cy="1732800"/>
          </a:xfrm>
          <a:prstGeom prst="straightConnector1">
            <a:avLst/>
          </a:prstGeom>
          <a:noFill/>
          <a:ln w="9525" cap="flat" cmpd="sng">
            <a:solidFill>
              <a:srgbClr val="25AAE2"/>
            </a:solidFill>
            <a:prstDash val="solid"/>
            <a:round/>
            <a:headEnd type="triangle" w="med" len="med"/>
            <a:tailEnd type="none" w="med" len="med"/>
          </a:ln>
        </p:spPr>
      </p:cxnSp>
      <p:sp>
        <p:nvSpPr>
          <p:cNvPr id="159" name="Google Shape;159;p23"/>
          <p:cNvSpPr/>
          <p:nvPr/>
        </p:nvSpPr>
        <p:spPr>
          <a:xfrm>
            <a:off x="6112775" y="2722400"/>
            <a:ext cx="1230300" cy="40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5AAE2"/>
                </a:solidFill>
                <a:latin typeface="Avenir"/>
                <a:ea typeface="Avenir"/>
                <a:cs typeface="Avenir"/>
                <a:sym typeface="Avenir"/>
              </a:rPr>
              <a:t>To copy the data</a:t>
            </a:r>
            <a:endParaRPr sz="1100">
              <a:solidFill>
                <a:srgbClr val="25AAE2"/>
              </a:solidFill>
              <a:latin typeface="Avenir"/>
              <a:ea typeface="Avenir"/>
              <a:cs typeface="Avenir"/>
              <a:sym typeface="Avenir"/>
            </a:endParaRPr>
          </a:p>
        </p:txBody>
      </p:sp>
      <p:sp>
        <p:nvSpPr>
          <p:cNvPr id="160" name="Google Shape;160;p23"/>
          <p:cNvSpPr/>
          <p:nvPr/>
        </p:nvSpPr>
        <p:spPr>
          <a:xfrm>
            <a:off x="3755001" y="2401442"/>
            <a:ext cx="354990" cy="645566"/>
          </a:xfrm>
          <a:custGeom>
            <a:avLst/>
            <a:gdLst/>
            <a:ahLst/>
            <a:cxnLst/>
            <a:rect l="l" t="t" r="r" b="b"/>
            <a:pathLst>
              <a:path w="12355" h="25247" extrusionOk="0">
                <a:moveTo>
                  <a:pt x="12355" y="0"/>
                </a:moveTo>
                <a:lnTo>
                  <a:pt x="12355" y="25247"/>
                </a:lnTo>
                <a:lnTo>
                  <a:pt x="0" y="25247"/>
                </a:lnTo>
              </a:path>
            </a:pathLst>
          </a:custGeom>
          <a:noFill/>
          <a:ln w="9525" cap="flat" cmpd="sng">
            <a:solidFill>
              <a:srgbClr val="25AAE2"/>
            </a:solidFill>
            <a:prstDash val="solid"/>
            <a:round/>
            <a:headEnd type="triangle" w="med" len="med"/>
            <a:tailEnd type="none" w="med" len="med"/>
          </a:ln>
        </p:spPr>
      </p:sp>
      <p:sp>
        <p:nvSpPr>
          <p:cNvPr id="161" name="Google Shape;161;p23"/>
          <p:cNvSpPr/>
          <p:nvPr/>
        </p:nvSpPr>
        <p:spPr>
          <a:xfrm flipH="1">
            <a:off x="5736210" y="2401449"/>
            <a:ext cx="354990" cy="528293"/>
          </a:xfrm>
          <a:custGeom>
            <a:avLst/>
            <a:gdLst/>
            <a:ahLst/>
            <a:cxnLst/>
            <a:rect l="l" t="t" r="r" b="b"/>
            <a:pathLst>
              <a:path w="12355" h="25247" extrusionOk="0">
                <a:moveTo>
                  <a:pt x="12355" y="0"/>
                </a:moveTo>
                <a:lnTo>
                  <a:pt x="12355" y="25247"/>
                </a:lnTo>
                <a:lnTo>
                  <a:pt x="0" y="25247"/>
                </a:lnTo>
              </a:path>
            </a:pathLst>
          </a:custGeom>
          <a:noFill/>
          <a:ln w="9525" cap="flat" cmpd="sng">
            <a:solidFill>
              <a:srgbClr val="25AAE2"/>
            </a:solidFill>
            <a:prstDash val="solid"/>
            <a:round/>
            <a:headEnd type="triangle" w="med" len="med"/>
            <a:tailEnd type="none" w="med" len="med"/>
          </a:ln>
        </p:spPr>
      </p:sp>
      <p:sp>
        <p:nvSpPr>
          <p:cNvPr id="162" name="Google Shape;162;p23"/>
          <p:cNvSpPr/>
          <p:nvPr/>
        </p:nvSpPr>
        <p:spPr>
          <a:xfrm flipH="1">
            <a:off x="5202784" y="2401450"/>
            <a:ext cx="593534" cy="1309057"/>
          </a:xfrm>
          <a:custGeom>
            <a:avLst/>
            <a:gdLst/>
            <a:ahLst/>
            <a:cxnLst/>
            <a:rect l="l" t="t" r="r" b="b"/>
            <a:pathLst>
              <a:path w="12355" h="25247" extrusionOk="0">
                <a:moveTo>
                  <a:pt x="12355" y="0"/>
                </a:moveTo>
                <a:lnTo>
                  <a:pt x="12355" y="25247"/>
                </a:lnTo>
                <a:lnTo>
                  <a:pt x="0" y="25247"/>
                </a:lnTo>
              </a:path>
            </a:pathLst>
          </a:custGeom>
          <a:noFill/>
          <a:ln w="9525" cap="flat" cmpd="sng">
            <a:solidFill>
              <a:srgbClr val="25AAE2"/>
            </a:solidFill>
            <a:prstDash val="solid"/>
            <a:round/>
            <a:headEnd type="triangle" w="med" len="med"/>
            <a:tailEnd type="none" w="med" len="med"/>
          </a:ln>
        </p:spPr>
      </p:sp>
    </p:spTree>
  </p:cSld>
  <p:clrMapOvr>
    <a:masterClrMapping/>
  </p:clrMapOvr>
</p:sld>
</file>

<file path=ppt/theme/theme1.xml><?xml version="1.0" encoding="utf-8"?>
<a:theme xmlns:a="http://schemas.openxmlformats.org/drawingml/2006/main" name="GL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L Theme" id="{B49C2641-581E-46F0-ABC6-F30B7CF371C7}" vid="{48D78C5C-43CC-4DD5-B8A9-108BAE32A8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 Theme</Template>
  <TotalTime>8</TotalTime>
  <Words>1906</Words>
  <Application>Microsoft Office PowerPoint</Application>
  <PresentationFormat>On-screen Show (16:9)</PresentationFormat>
  <Paragraphs>279</Paragraphs>
  <Slides>87</Slides>
  <Notes>86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Arial</vt:lpstr>
      <vt:lpstr>Avenir</vt:lpstr>
      <vt:lpstr>Calibri</vt:lpstr>
      <vt:lpstr>Helvetica Neue</vt:lpstr>
      <vt:lpstr>Helvetica Neue Light</vt:lpstr>
      <vt:lpstr>GL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Gatade</dc:creator>
  <cp:lastModifiedBy>Vishnu Murali</cp:lastModifiedBy>
  <cp:revision>4</cp:revision>
  <dcterms:modified xsi:type="dcterms:W3CDTF">2020-12-10T08:55:38Z</dcterms:modified>
</cp:coreProperties>
</file>