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92"/>
  </p:notesMasterIdLst>
  <p:sldIdLst>
    <p:sldId id="345" r:id="rId2"/>
    <p:sldId id="346" r:id="rId3"/>
    <p:sldId id="401" r:id="rId4"/>
    <p:sldId id="402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50" r:id="rId50"/>
    <p:sldId id="349" r:id="rId51"/>
    <p:sldId id="351" r:id="rId52"/>
    <p:sldId id="352" r:id="rId53"/>
    <p:sldId id="353" r:id="rId54"/>
    <p:sldId id="354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373" r:id="rId74"/>
    <p:sldId id="374" r:id="rId75"/>
    <p:sldId id="375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44" r:id="rId9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35B2C-752E-4A77-8CF8-9DE0EB65E283}">
  <a:tblStyle styleId="{28A35B2C-752E-4A77-8CF8-9DE0EB65E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1515e104_2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7c1515e104_2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g7c1515e104_2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180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c20e30d58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7c20e30d58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3" name="Google Shape;493;g7c20e30d58_3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518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7c20e30d58_3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g7c20e30d58_3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1" name="Google Shape;511;g7c20e30d58_3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59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14c786638_9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6" name="Google Shape;526;g814c786638_9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7" name="Google Shape;527;g814c786638_9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25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c39c9f348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7" name="Google Shape;537;g7c39c9f348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8" name="Google Shape;538;g7c39c9f348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216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c1515e104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g7c1515e104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5" name="Google Shape;655;g7c1515e104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711a6702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711a6702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4" name="Google Shape;664;g711a6702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7c4209655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g7c4209655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5" name="Google Shape;675;g7c4209655e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711a67025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g711a67025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8" name="Google Shape;688;g711a67025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c1515e104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0" name="Google Shape;700;g7c1515e104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1" name="Google Shape;701;g7c1515e104_2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c4209655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g7c4209655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1" name="Google Shape;711;g7c4209655e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c1515e104_2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7c1515e104_2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7c1515e104_2_2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04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7c4209655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g7c4209655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1" name="Google Shape;721;g7c4209655e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124d4c88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g8124d4c88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2" name="Google Shape;732;g8124d4c888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c4209655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6" name="Google Shape;746;g7c4209655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7" name="Google Shape;747;g7c4209655e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6f1e04dae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g6f1e04dae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1" name="Google Shape;761;g6f1e04dae2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f1e04dae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0" name="Google Shape;770;g6f1e04dae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1" name="Google Shape;771;g6f1e04dae2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6f1e04dae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g6f1e04dae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1" name="Google Shape;781;g6f1e04dae2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6f1e04dae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1" name="Google Shape;791;g6f1e04dae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2" name="Google Shape;792;g6f1e04dae2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6f1e04dae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g6f1e04dae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8" name="Google Shape;808;g6f1e04dae2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7c1515e104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4" name="Google Shape;824;g7c1515e104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5" name="Google Shape;825;g7c1515e104_2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713a48840a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g713a48840a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5" name="Google Shape;835;g713a48840a_2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13a48840a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g713a48840a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g713a48840a_2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170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6d5b893db2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5" name="Google Shape;845;g6d5b893db2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6" name="Google Shape;846;g6d5b893db2_1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d5b893db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6" name="Google Shape;856;g6d5b893db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7" name="Google Shape;857;g6d5b893db2_1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f1e04dae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g6f1e04dae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3" name="Google Shape;873;g6f1e04dae2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f1e04dae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2" name="Google Shape;882;g6f1e04dae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3" name="Google Shape;883;g6f1e04dae2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14949240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2" name="Google Shape;892;g714949240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3" name="Google Shape;893;g7149492409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6f1e04dae2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3" name="Google Shape;903;g6f1e04dae2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4" name="Google Shape;904;g6f1e04dae2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1251cde4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g81251cde4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7" name="Google Shape;917;g81251cde4c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6f1e04dae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8" name="Google Shape;928;g6f1e04dae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9" name="Google Shape;929;g6f1e04dae2_0_1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7e75e9c2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0" name="Google Shape;940;g7e75e9c2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1" name="Google Shape;941;g7e75e9c2a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7e75e9c2a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g7e75e9c2a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1" name="Google Shape;951;g7e75e9c2ac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122e9cc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g8122e9cc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g8122e9cc41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9951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7c1515e104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3" name="Google Shape;963;g7c1515e104_2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4" name="Google Shape;964;g7c1515e104_2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7c420965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3" name="Google Shape;973;g7c420965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4" name="Google Shape;974;g7c4209655e_0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81251cde4c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" name="Google Shape;984;g81251cde4c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5" name="Google Shape;985;g81251cde4c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7c4209655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7" name="Google Shape;997;g7c4209655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8" name="Google Shape;998;g7c4209655e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7c1515e104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0" name="Google Shape;1010;g7c1515e104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1" name="Google Shape;1011;g7c1515e104_2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711a67025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9" name="Google Shape;1019;g711a67025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0" name="Google Shape;1020;g711a670258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81251cde4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0" name="Google Shape;1030;g81251cde4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1" name="Google Shape;1031;g81251cde4c_0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81251cde4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7" name="Google Shape;1047;g81251cde4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8" name="Google Shape;1048;g81251cde4c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c20aaba0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7c20aaba0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7c20aaba08_0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9409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20aaba08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20aaba08_2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25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c1515e104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7c1515e104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g7c1515e104_2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5504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c20aaba0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7c20aaba0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7c20aaba08_0_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1832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d57ea4afb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d57ea4afb_1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561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15e079e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15e079e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4985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c20aaba08_2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c20aaba08_2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304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20aaba0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7c20aaba0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7c20aaba08_0_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7706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4cc1a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4cc1a8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4839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4cc1a88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4cc1a88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4807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4cc1a88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4cc1a88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4391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d4cc1a88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d4cc1a88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48950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d4cc1a8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d4cc1a8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14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14c7866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814c7866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3" name="Google Shape;423;g814c786638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4151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c2d7a04e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c2d7a04e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175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c2d7a04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c2d7a04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9184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1708ef1d6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1708ef1d6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5482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15e079ef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15e079ef5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5377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2d7a04e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c2d7a04e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7093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c2d7a04e2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c2d7a04e2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8247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c2d7a04e2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c2d7a04e2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7673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d57ea4af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d57ea4af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6836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d57ea4afb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d57ea4afb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813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d57ea4af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d57ea4af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13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7c20e30d58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7c20e30d58_3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7c20e30d58_3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56006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d57ea4afb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d57ea4afb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010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d57ea4af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d57ea4af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0509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d57ea4afb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d57ea4afb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0956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d57ea4af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d57ea4af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9419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d57ea4af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d57ea4af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137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d57ea4af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d57ea4af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06709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168e2d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168e2d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8998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d57ea4af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d57ea4af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62085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168e2d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168e2d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77184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d57ea4af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d57ea4af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35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14949240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714949240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6" name="Google Shape;456;g7149492409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99611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d57ea4afb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d57ea4afb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3552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168e2d59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168e2d59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8929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6d57ea4af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6d57ea4afb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4724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1708ef1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1708ef1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2355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d57ea4afb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d57ea4afb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7790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6d57ea4afb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6d57ea4afb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6546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7e80f493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7e80f493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1737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168e2d68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168e2d68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86636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e80f493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e80f493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01541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7c20e30d58_3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0" name="Google Shape;1200;g7c20e30d58_3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1" name="Google Shape;1201;g7c20e30d58_3_2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c20e30d58_3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7c20e30d58_3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4" name="Google Shape;474;g7c20e30d58_3_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58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702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730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50402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38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Questio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95128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357850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3252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39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975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92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213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1" name="Google Shape;31;p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9633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" name="Google Shape;35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9784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503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750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74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Google Shape;9;p1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4751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7"/>
          <p:cNvSpPr txBox="1"/>
          <p:nvPr/>
        </p:nvSpPr>
        <p:spPr>
          <a:xfrm>
            <a:off x="604941" y="22472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dirty="0" smtClean="0">
                <a:latin typeface="Avenir"/>
                <a:ea typeface="Avenir"/>
                <a:cs typeface="Avenir"/>
                <a:sym typeface="Avenir"/>
              </a:rPr>
              <a:t>Python Pandas - Advanced</a:t>
            </a:r>
            <a:endParaRPr sz="4000" i="0" u="none" strike="noStrike" cap="none" dirty="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869407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5"/>
          <p:cNvPicPr preferRelativeResize="0"/>
          <p:nvPr/>
        </p:nvPicPr>
        <p:blipFill rotWithShape="1">
          <a:blip r:embed="rId3">
            <a:alphaModFix/>
          </a:blip>
          <a:srcRect r="45295"/>
          <a:stretch/>
        </p:blipFill>
        <p:spPr>
          <a:xfrm>
            <a:off x="1522475" y="1457500"/>
            <a:ext cx="5635450" cy="28897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7" name="Google Shape;477;p5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Outer merge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1" name="Google Shape;481;p55"/>
          <p:cNvSpPr txBox="1"/>
          <p:nvPr/>
        </p:nvSpPr>
        <p:spPr>
          <a:xfrm>
            <a:off x="4905450" y="8971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2" name="Google Shape;482;p55"/>
          <p:cNvCxnSpPr/>
          <p:nvPr/>
        </p:nvCxnSpPr>
        <p:spPr>
          <a:xfrm rot="10800000">
            <a:off x="6757450" y="16201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55"/>
          <p:cNvCxnSpPr>
            <a:stCxn id="484" idx="0"/>
            <a:endCxn id="481" idx="1"/>
          </p:cNvCxnSpPr>
          <p:nvPr/>
        </p:nvCxnSpPr>
        <p:spPr>
          <a:xfrm rot="10800000" flipH="1">
            <a:off x="4256550" y="1101100"/>
            <a:ext cx="648900" cy="318000"/>
          </a:xfrm>
          <a:prstGeom prst="bentConnector3">
            <a:avLst>
              <a:gd name="adj1" fmla="val 9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85" name="Google Shape;485;p55"/>
          <p:cNvSpPr txBox="1"/>
          <p:nvPr/>
        </p:nvSpPr>
        <p:spPr>
          <a:xfrm>
            <a:off x="7504250" y="1344525"/>
            <a:ext cx="14178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Outer merge includes the IDs in both DataFrames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6" name="Google Shape;486;p55"/>
          <p:cNvCxnSpPr/>
          <p:nvPr/>
        </p:nvCxnSpPr>
        <p:spPr>
          <a:xfrm rot="10800000" flipH="1">
            <a:off x="1281725" y="4074400"/>
            <a:ext cx="777300" cy="3000"/>
          </a:xfrm>
          <a:prstGeom prst="straightConnector1">
            <a:avLst/>
          </a:prstGeom>
          <a:noFill/>
          <a:ln w="19050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7" name="Google Shape;487;p55"/>
          <p:cNvSpPr txBox="1"/>
          <p:nvPr/>
        </p:nvSpPr>
        <p:spPr>
          <a:xfrm>
            <a:off x="81875" y="3564100"/>
            <a:ext cx="1288200" cy="85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customer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88" name="Google Shape;488;p55"/>
          <p:cNvCxnSpPr/>
          <p:nvPr/>
        </p:nvCxnSpPr>
        <p:spPr>
          <a:xfrm rot="10800000">
            <a:off x="6909850" y="2633472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9" name="Google Shape;489;p55"/>
          <p:cNvSpPr txBox="1"/>
          <p:nvPr/>
        </p:nvSpPr>
        <p:spPr>
          <a:xfrm>
            <a:off x="7656650" y="2258923"/>
            <a:ext cx="12882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1544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6"/>
          <p:cNvPicPr preferRelativeResize="0"/>
          <p:nvPr/>
        </p:nvPicPr>
        <p:blipFill rotWithShape="1">
          <a:blip r:embed="rId3">
            <a:alphaModFix/>
          </a:blip>
          <a:srcRect r="46059"/>
          <a:stretch/>
        </p:blipFill>
        <p:spPr>
          <a:xfrm>
            <a:off x="1678025" y="1371553"/>
            <a:ext cx="5454275" cy="287909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6" name="Google Shape;496;p5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merge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0" name="Google Shape;500;p56"/>
          <p:cNvSpPr txBox="1"/>
          <p:nvPr/>
        </p:nvSpPr>
        <p:spPr>
          <a:xfrm>
            <a:off x="4905450" y="8971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1" name="Google Shape;501;p56"/>
          <p:cNvCxnSpPr/>
          <p:nvPr/>
        </p:nvCxnSpPr>
        <p:spPr>
          <a:xfrm flipH="1">
            <a:off x="6660949" y="1565636"/>
            <a:ext cx="7671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56"/>
          <p:cNvCxnSpPr>
            <a:endCxn id="500" idx="1"/>
          </p:cNvCxnSpPr>
          <p:nvPr/>
        </p:nvCxnSpPr>
        <p:spPr>
          <a:xfrm rot="10800000" flipH="1">
            <a:off x="4256550" y="1101100"/>
            <a:ext cx="648900" cy="318000"/>
          </a:xfrm>
          <a:prstGeom prst="bentConnector3">
            <a:avLst>
              <a:gd name="adj1" fmla="val 9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3" name="Google Shape;503;p56"/>
          <p:cNvSpPr txBox="1"/>
          <p:nvPr/>
        </p:nvSpPr>
        <p:spPr>
          <a:xfrm>
            <a:off x="7428049" y="1268336"/>
            <a:ext cx="1288200" cy="74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all the IDs in ‘df_order’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4" name="Google Shape;504;p56"/>
          <p:cNvCxnSpPr/>
          <p:nvPr/>
        </p:nvCxnSpPr>
        <p:spPr>
          <a:xfrm rot="10800000" flipH="1">
            <a:off x="1281725" y="3998200"/>
            <a:ext cx="7773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56"/>
          <p:cNvSpPr txBox="1"/>
          <p:nvPr/>
        </p:nvSpPr>
        <p:spPr>
          <a:xfrm>
            <a:off x="81875" y="3564100"/>
            <a:ext cx="1288200" cy="854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customer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06" name="Google Shape;506;p56"/>
          <p:cNvCxnSpPr/>
          <p:nvPr/>
        </p:nvCxnSpPr>
        <p:spPr>
          <a:xfrm rot="10800000">
            <a:off x="6923350" y="2560320"/>
            <a:ext cx="6402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7" name="Google Shape;507;p56"/>
          <p:cNvSpPr txBox="1"/>
          <p:nvPr/>
        </p:nvSpPr>
        <p:spPr>
          <a:xfrm>
            <a:off x="7580450" y="2182723"/>
            <a:ext cx="12882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4015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57"/>
          <p:cNvPicPr preferRelativeResize="0"/>
          <p:nvPr/>
        </p:nvPicPr>
        <p:blipFill rotWithShape="1">
          <a:blip r:embed="rId3">
            <a:alphaModFix/>
          </a:blip>
          <a:srcRect r="47421"/>
          <a:stretch/>
        </p:blipFill>
        <p:spPr>
          <a:xfrm>
            <a:off x="1066800" y="1597375"/>
            <a:ext cx="6116699" cy="267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4" name="Google Shape;514;p5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merge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8" name="Google Shape;518;p57"/>
          <p:cNvSpPr txBox="1"/>
          <p:nvPr/>
        </p:nvSpPr>
        <p:spPr>
          <a:xfrm>
            <a:off x="4829250" y="10495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19" name="Google Shape;519;p57"/>
          <p:cNvCxnSpPr/>
          <p:nvPr/>
        </p:nvCxnSpPr>
        <p:spPr>
          <a:xfrm rot="10800000">
            <a:off x="6681250" y="17725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57"/>
          <p:cNvCxnSpPr>
            <a:endCxn id="518" idx="1"/>
          </p:cNvCxnSpPr>
          <p:nvPr/>
        </p:nvCxnSpPr>
        <p:spPr>
          <a:xfrm rot="10800000" flipH="1">
            <a:off x="4180350" y="1253500"/>
            <a:ext cx="648900" cy="318000"/>
          </a:xfrm>
          <a:prstGeom prst="bentConnector3">
            <a:avLst>
              <a:gd name="adj1" fmla="val 9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21" name="Google Shape;521;p57"/>
          <p:cNvSpPr txBox="1"/>
          <p:nvPr/>
        </p:nvSpPr>
        <p:spPr>
          <a:xfrm>
            <a:off x="7428050" y="1420725"/>
            <a:ext cx="14178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all the IDs in ‘df_cust’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522" name="Google Shape;522;p57"/>
          <p:cNvCxnSpPr/>
          <p:nvPr/>
        </p:nvCxnSpPr>
        <p:spPr>
          <a:xfrm rot="10800000">
            <a:off x="6986050" y="29155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57"/>
          <p:cNvSpPr txBox="1"/>
          <p:nvPr/>
        </p:nvSpPr>
        <p:spPr>
          <a:xfrm>
            <a:off x="7732850" y="2487523"/>
            <a:ext cx="1288200" cy="914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872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5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Merge using index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3" name="Google Shape;533;p58"/>
          <p:cNvSpPr txBox="1"/>
          <p:nvPr/>
        </p:nvSpPr>
        <p:spPr>
          <a:xfrm>
            <a:off x="457200" y="1322525"/>
            <a:ext cx="28701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Merged DataFrame has the number of rows equal to that of the minimum of both the DataFrames. It includes rows from both DataFrames having same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5AAE2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This method is useful, only if the record have same index in both the DataFrames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4" name="Google Shape;534;p58"/>
          <p:cNvPicPr preferRelativeResize="0"/>
          <p:nvPr/>
        </p:nvPicPr>
        <p:blipFill rotWithShape="1">
          <a:blip r:embed="rId3">
            <a:alphaModFix/>
          </a:blip>
          <a:srcRect r="39639"/>
          <a:stretch/>
        </p:blipFill>
        <p:spPr>
          <a:xfrm>
            <a:off x="3548275" y="1769350"/>
            <a:ext cx="5367125" cy="23786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3657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5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Merge vs. Join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544" name="Google Shape;544;p59"/>
          <p:cNvGraphicFramePr/>
          <p:nvPr/>
        </p:nvGraphicFramePr>
        <p:xfrm>
          <a:off x="786975" y="1447800"/>
          <a:ext cx="7451100" cy="281430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37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Merge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one or more columns of the second DataFrame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by the index of the second DataFrame 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By default,</a:t>
                      </a: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 performs ‘inner’ merge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 By default,</a:t>
                      </a:r>
                      <a:r>
                        <a:rPr lang="en">
                          <a:latin typeface="Avenir"/>
                          <a:ea typeface="Avenir"/>
                          <a:cs typeface="Avenir"/>
                          <a:sym typeface="Avenir"/>
                        </a:rPr>
                        <a:t> performs ‘Left’ join</a:t>
                      </a:r>
                      <a:endParaRPr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Returns error if one tries to merge more than two DataFrames simultaneously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Joins multiple DataFrames by index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22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6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69"/>
          <p:cNvSpPr txBox="1"/>
          <p:nvPr/>
        </p:nvSpPr>
        <p:spPr>
          <a:xfrm>
            <a:off x="653725" y="2323425"/>
            <a:ext cx="7755000" cy="14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Reshape</a:t>
            </a:r>
            <a:r>
              <a:rPr lang="en" sz="4800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4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7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70"/>
          <p:cNvSpPr txBox="1"/>
          <p:nvPr/>
        </p:nvSpPr>
        <p:spPr>
          <a:xfrm>
            <a:off x="682350" y="139872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0" name="Google Shape;670;p7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71" name="Google Shape;671;p70"/>
          <p:cNvPicPr preferRelativeResize="0"/>
          <p:nvPr/>
        </p:nvPicPr>
        <p:blipFill rotWithShape="1">
          <a:blip r:embed="rId3">
            <a:alphaModFix/>
          </a:blip>
          <a:srcRect r="50524"/>
          <a:stretch/>
        </p:blipFill>
        <p:spPr>
          <a:xfrm>
            <a:off x="1905000" y="2092925"/>
            <a:ext cx="5192076" cy="2424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71"/>
          <p:cNvPicPr preferRelativeResize="0"/>
          <p:nvPr/>
        </p:nvPicPr>
        <p:blipFill rotWithShape="1">
          <a:blip r:embed="rId3">
            <a:alphaModFix/>
          </a:blip>
          <a:srcRect r="44481"/>
          <a:stretch/>
        </p:blipFill>
        <p:spPr>
          <a:xfrm>
            <a:off x="3939450" y="1063650"/>
            <a:ext cx="4904524" cy="3295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8" name="Google Shape;678;p7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7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7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Reshape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2" name="Google Shape;682;p71"/>
          <p:cNvSpPr txBox="1"/>
          <p:nvPr/>
        </p:nvSpPr>
        <p:spPr>
          <a:xfrm>
            <a:off x="572550" y="1454225"/>
            <a:ext cx="3214500" cy="28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melt() method is used to change the DataFrame format from wide to long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column ‘variable’ contains all the columns except the identifiers and ‘value’ contains the values of corresponding column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3" name="Google Shape;683;p71"/>
          <p:cNvSpPr txBox="1"/>
          <p:nvPr/>
        </p:nvSpPr>
        <p:spPr>
          <a:xfrm>
            <a:off x="7057725" y="2477125"/>
            <a:ext cx="1095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list of columns as identifiers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84" name="Google Shape;684;p71"/>
          <p:cNvCxnSpPr/>
          <p:nvPr/>
        </p:nvCxnSpPr>
        <p:spPr>
          <a:xfrm rot="-5400000" flipH="1">
            <a:off x="7110975" y="1967300"/>
            <a:ext cx="926700" cy="13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Google Shape;690;p72"/>
          <p:cNvPicPr preferRelativeResize="0"/>
          <p:nvPr/>
        </p:nvPicPr>
        <p:blipFill rotWithShape="1">
          <a:blip r:embed="rId3">
            <a:alphaModFix/>
          </a:blip>
          <a:srcRect r="32908"/>
          <a:stretch/>
        </p:blipFill>
        <p:spPr>
          <a:xfrm>
            <a:off x="1676400" y="2275200"/>
            <a:ext cx="5970674" cy="2036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1" name="Google Shape;691;p7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7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Reshape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5" name="Google Shape;695;p72"/>
          <p:cNvSpPr txBox="1"/>
          <p:nvPr/>
        </p:nvSpPr>
        <p:spPr>
          <a:xfrm>
            <a:off x="547775" y="1160450"/>
            <a:ext cx="7743900" cy="11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Assign the variables to the parameter, ‘value_vars’ to get the corresponding values for specified identifiers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6" name="Google Shape;696;p72"/>
          <p:cNvSpPr txBox="1"/>
          <p:nvPr/>
        </p:nvSpPr>
        <p:spPr>
          <a:xfrm>
            <a:off x="6098850" y="3417200"/>
            <a:ext cx="1350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column names to return the corresponding values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97" name="Google Shape;697;p72"/>
          <p:cNvCxnSpPr/>
          <p:nvPr/>
        </p:nvCxnSpPr>
        <p:spPr>
          <a:xfrm rot="-5400000" flipH="1">
            <a:off x="6394257" y="2975370"/>
            <a:ext cx="845700" cy="15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3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73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Pivot Tables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Concatenate and Join data frames </a:t>
            </a:r>
            <a:r>
              <a:rPr lang="en-IN" smtClean="0"/>
              <a:t>(Pre-requisite)</a:t>
            </a:r>
          </a:p>
          <a:p>
            <a:r>
              <a:rPr lang="en-IN" dirty="0" smtClean="0"/>
              <a:t>Merge data frames</a:t>
            </a:r>
            <a:endParaRPr lang="en-IN" dirty="0"/>
          </a:p>
          <a:p>
            <a:r>
              <a:rPr lang="en-IN" dirty="0" smtClean="0"/>
              <a:t>Reshape</a:t>
            </a:r>
          </a:p>
          <a:p>
            <a:r>
              <a:rPr lang="en-IN" dirty="0" smtClean="0"/>
              <a:t>Pivot Tables and Cross Tables</a:t>
            </a:r>
          </a:p>
          <a:p>
            <a:r>
              <a:rPr lang="en-IN" dirty="0" smtClean="0"/>
              <a:t>Check for Duplicates</a:t>
            </a:r>
          </a:p>
          <a:p>
            <a:r>
              <a:rPr lang="en-IN" dirty="0" smtClean="0"/>
              <a:t>Dropping Rows and Columns</a:t>
            </a:r>
          </a:p>
          <a:p>
            <a:r>
              <a:rPr lang="en-IN" dirty="0" smtClean="0"/>
              <a:t>Mapping and Replacing</a:t>
            </a:r>
          </a:p>
          <a:p>
            <a:r>
              <a:rPr lang="en-IN" dirty="0" smtClean="0"/>
              <a:t>Group the </a:t>
            </a:r>
            <a:r>
              <a:rPr lang="en-IN" dirty="0" err="1" smtClean="0"/>
              <a:t>Dataframe</a:t>
            </a:r>
            <a:endParaRPr lang="en-IN" dirty="0" smtClean="0"/>
          </a:p>
          <a:p>
            <a:r>
              <a:rPr lang="en-IN" dirty="0" smtClean="0"/>
              <a:t>Summary Statistics and Skewness/Kurtosis</a:t>
            </a:r>
          </a:p>
          <a:p>
            <a:r>
              <a:rPr lang="en-IN" dirty="0" smtClean="0"/>
              <a:t>Data Visualization using </a:t>
            </a:r>
            <a:r>
              <a:rPr lang="en-IN" dirty="0" err="1" smtClean="0"/>
              <a:t>Matplotlib</a:t>
            </a:r>
            <a:r>
              <a:rPr lang="en-IN" dirty="0" smtClean="0"/>
              <a:t> library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401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7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Pivot tables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7" name="Google Shape;717;p74"/>
          <p:cNvSpPr txBox="1"/>
          <p:nvPr/>
        </p:nvSpPr>
        <p:spPr>
          <a:xfrm>
            <a:off x="604450" y="1576950"/>
            <a:ext cx="7588200" cy="16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3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has a DataFrame like structure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data for the specified columns and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7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7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7" name="Google Shape;727;p75"/>
          <p:cNvSpPr txBox="1"/>
          <p:nvPr/>
        </p:nvSpPr>
        <p:spPr>
          <a:xfrm>
            <a:off x="666400" y="2016075"/>
            <a:ext cx="21135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to create a pivot table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8" name="Google Shape;728;p75"/>
          <p:cNvPicPr preferRelativeResize="0"/>
          <p:nvPr/>
        </p:nvPicPr>
        <p:blipFill rotWithShape="1">
          <a:blip r:embed="rId3">
            <a:alphaModFix/>
          </a:blip>
          <a:srcRect r="65120"/>
          <a:stretch/>
        </p:blipFill>
        <p:spPr>
          <a:xfrm>
            <a:off x="3922900" y="865325"/>
            <a:ext cx="3311474" cy="398311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76"/>
          <p:cNvPicPr preferRelativeResize="0"/>
          <p:nvPr/>
        </p:nvPicPr>
        <p:blipFill rotWithShape="1">
          <a:blip r:embed="rId3">
            <a:alphaModFix/>
          </a:blip>
          <a:srcRect r="51611"/>
          <a:stretch/>
        </p:blipFill>
        <p:spPr>
          <a:xfrm>
            <a:off x="3886200" y="1609200"/>
            <a:ext cx="4985625" cy="1997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5" name="Google Shape;735;p7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7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7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pivot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9" name="Google Shape;739;p76"/>
          <p:cNvSpPr txBox="1"/>
          <p:nvPr/>
        </p:nvSpPr>
        <p:spPr>
          <a:xfrm>
            <a:off x="572550" y="1606625"/>
            <a:ext cx="3174300" cy="28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pivot_table() method generates a pivot table for the given index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default, the aggregate function is ‘mean’, which aggregates the columns passed in the parameter, ‘values’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0" name="Google Shape;740;p76"/>
          <p:cNvSpPr txBox="1"/>
          <p:nvPr/>
        </p:nvSpPr>
        <p:spPr>
          <a:xfrm>
            <a:off x="7210125" y="3009187"/>
            <a:ext cx="1095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columns to aggregate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41" name="Google Shape;741;p76"/>
          <p:cNvCxnSpPr/>
          <p:nvPr/>
        </p:nvCxnSpPr>
        <p:spPr>
          <a:xfrm rot="-5400000" flipH="1">
            <a:off x="7300575" y="2539700"/>
            <a:ext cx="852300" cy="13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42" name="Google Shape;742;p76"/>
          <p:cNvCxnSpPr/>
          <p:nvPr/>
        </p:nvCxnSpPr>
        <p:spPr>
          <a:xfrm rot="-5400000" flipH="1">
            <a:off x="5602475" y="3413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43" name="Google Shape;743;p76"/>
          <p:cNvSpPr txBox="1"/>
          <p:nvPr/>
        </p:nvSpPr>
        <p:spPr>
          <a:xfrm>
            <a:off x="5686125" y="4001125"/>
            <a:ext cx="1095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Average yield per season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77"/>
          <p:cNvPicPr preferRelativeResize="0"/>
          <p:nvPr/>
        </p:nvPicPr>
        <p:blipFill rotWithShape="1">
          <a:blip r:embed="rId3">
            <a:alphaModFix/>
          </a:blip>
          <a:srcRect r="40631"/>
          <a:stretch/>
        </p:blipFill>
        <p:spPr>
          <a:xfrm>
            <a:off x="1066800" y="1615450"/>
            <a:ext cx="6477000" cy="21001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0" name="Google Shape;750;p7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7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77"/>
          <p:cNvSpPr txBox="1"/>
          <p:nvPr/>
        </p:nvSpPr>
        <p:spPr>
          <a:xfrm>
            <a:off x="5990925" y="3162925"/>
            <a:ext cx="10326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sum of values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754" name="Google Shape;754;p77"/>
          <p:cNvCxnSpPr/>
          <p:nvPr/>
        </p:nvCxnSpPr>
        <p:spPr>
          <a:xfrm rot="-5400000" flipH="1">
            <a:off x="6044175" y="2653100"/>
            <a:ext cx="926700" cy="13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55" name="Google Shape;755;p77"/>
          <p:cNvCxnSpPr/>
          <p:nvPr/>
        </p:nvCxnSpPr>
        <p:spPr>
          <a:xfrm rot="-5400000" flipH="1">
            <a:off x="2630675" y="3413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56" name="Google Shape;756;p77"/>
          <p:cNvSpPr txBox="1"/>
          <p:nvPr/>
        </p:nvSpPr>
        <p:spPr>
          <a:xfrm>
            <a:off x="2714325" y="4001125"/>
            <a:ext cx="1095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Sum of yield per season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7" name="Google Shape;757;p7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pivot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8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7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7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78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Cross Tables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7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7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tables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7" name="Google Shape;777;p79"/>
          <p:cNvSpPr txBox="1"/>
          <p:nvPr/>
        </p:nvSpPr>
        <p:spPr>
          <a:xfrm>
            <a:off x="680650" y="1653150"/>
            <a:ext cx="61371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Cross tables are similar to pivot tables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computes a cross tabulation of two or more factors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8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8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7" name="Google Shape;787;p80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csv file ‘EmployeeData’ 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88" name="Google Shape;788;p80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524000" y="2019450"/>
            <a:ext cx="5952550" cy="26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81"/>
          <p:cNvPicPr preferRelativeResize="0"/>
          <p:nvPr/>
        </p:nvPicPr>
        <p:blipFill rotWithShape="1">
          <a:blip r:embed="rId3">
            <a:alphaModFix/>
          </a:blip>
          <a:srcRect r="20401"/>
          <a:stretch/>
        </p:blipFill>
        <p:spPr>
          <a:xfrm>
            <a:off x="685800" y="1996975"/>
            <a:ext cx="7929103" cy="17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95" name="Google Shape;795;p8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cross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9" name="Google Shape;799;p81"/>
          <p:cNvSpPr txBox="1"/>
          <p:nvPr/>
        </p:nvSpPr>
        <p:spPr>
          <a:xfrm>
            <a:off x="641400" y="1219200"/>
            <a:ext cx="6060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city-wise gender count using the crosstab()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0" name="Google Shape;800;p81"/>
          <p:cNvSpPr txBox="1"/>
          <p:nvPr/>
        </p:nvSpPr>
        <p:spPr>
          <a:xfrm>
            <a:off x="6676725" y="3282050"/>
            <a:ext cx="10596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column label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1" name="Google Shape;801;p81"/>
          <p:cNvCxnSpPr/>
          <p:nvPr/>
        </p:nvCxnSpPr>
        <p:spPr>
          <a:xfrm>
            <a:off x="7144500" y="2471025"/>
            <a:ext cx="10200" cy="774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2" name="Google Shape;802;p81"/>
          <p:cNvSpPr txBox="1"/>
          <p:nvPr/>
        </p:nvSpPr>
        <p:spPr>
          <a:xfrm>
            <a:off x="5152725" y="3306743"/>
            <a:ext cx="9144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row label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03" name="Google Shape;803;p81"/>
          <p:cNvCxnSpPr/>
          <p:nvPr/>
        </p:nvCxnSpPr>
        <p:spPr>
          <a:xfrm>
            <a:off x="5604225" y="2468880"/>
            <a:ext cx="5700" cy="805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4" name="Google Shape;804;p81"/>
          <p:cNvSpPr txBox="1"/>
          <p:nvPr/>
        </p:nvSpPr>
        <p:spPr>
          <a:xfrm>
            <a:off x="641400" y="4114800"/>
            <a:ext cx="74511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By default, the crosstab() method returns the frequency table of the variables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82"/>
          <p:cNvPicPr preferRelativeResize="0"/>
          <p:nvPr/>
        </p:nvPicPr>
        <p:blipFill rotWithShape="1">
          <a:blip r:embed="rId3">
            <a:alphaModFix/>
          </a:blip>
          <a:srcRect r="4443"/>
          <a:stretch/>
        </p:blipFill>
        <p:spPr>
          <a:xfrm>
            <a:off x="203125" y="1867175"/>
            <a:ext cx="8737750" cy="1551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1" name="Google Shape;811;p8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8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82"/>
          <p:cNvSpPr txBox="1"/>
          <p:nvPr/>
        </p:nvSpPr>
        <p:spPr>
          <a:xfrm>
            <a:off x="489000" y="1219200"/>
            <a:ext cx="73395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Find the city-wise distribution of salary for different genders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5" name="Google Shape;815;p8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cross table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6" name="Google Shape;816;p82"/>
          <p:cNvSpPr txBox="1"/>
          <p:nvPr/>
        </p:nvSpPr>
        <p:spPr>
          <a:xfrm>
            <a:off x="7488936" y="2958575"/>
            <a:ext cx="91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Function to aggregate the values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17" name="Google Shape;817;p82"/>
          <p:cNvCxnSpPr/>
          <p:nvPr/>
        </p:nvCxnSpPr>
        <p:spPr>
          <a:xfrm flipH="1">
            <a:off x="7924725" y="2304288"/>
            <a:ext cx="8400" cy="539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18" name="Google Shape;818;p82"/>
          <p:cNvSpPr txBox="1"/>
          <p:nvPr/>
        </p:nvSpPr>
        <p:spPr>
          <a:xfrm>
            <a:off x="4238325" y="2966075"/>
            <a:ext cx="1120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Values to be aggregated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19" name="Google Shape;819;p82"/>
          <p:cNvCxnSpPr/>
          <p:nvPr/>
        </p:nvCxnSpPr>
        <p:spPr>
          <a:xfrm>
            <a:off x="4793025" y="2304288"/>
            <a:ext cx="54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20" name="Google Shape;820;p82"/>
          <p:cNvSpPr txBox="1"/>
          <p:nvPr/>
        </p:nvSpPr>
        <p:spPr>
          <a:xfrm>
            <a:off x="2866725" y="4109075"/>
            <a:ext cx="11202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Gender and city-wise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Average salary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821" name="Google Shape;821;p82"/>
          <p:cNvCxnSpPr/>
          <p:nvPr/>
        </p:nvCxnSpPr>
        <p:spPr>
          <a:xfrm rot="-5400000" flipH="1">
            <a:off x="2783075" y="3413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3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8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8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83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for duplicates</a:t>
            </a:r>
            <a:endParaRPr sz="4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Concatenate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400325" y="1453800"/>
            <a:ext cx="84594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Pandas DataFrame is a two dimensional size-mutable, heterogeneous data structure with labeled rows and columns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DataFrames can be concatenated vertically (column-wise) and horizontally (row-wise)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concat() and append() methods are used to concatenate the DataFrames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23635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8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8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8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1" name="Google Shape;841;p84"/>
          <p:cNvSpPr txBox="1"/>
          <p:nvPr/>
        </p:nvSpPr>
        <p:spPr>
          <a:xfrm>
            <a:off x="569100" y="1320050"/>
            <a:ext cx="7112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below DataFrame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42" name="Google Shape;842;p84"/>
          <p:cNvPicPr preferRelativeResize="0"/>
          <p:nvPr/>
        </p:nvPicPr>
        <p:blipFill rotWithShape="1">
          <a:blip r:embed="rId3">
            <a:alphaModFix/>
          </a:blip>
          <a:srcRect r="50067"/>
          <a:stretch/>
        </p:blipFill>
        <p:spPr>
          <a:xfrm>
            <a:off x="1828800" y="1898450"/>
            <a:ext cx="5584274" cy="29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8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8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8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Check for duplicates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2" name="Google Shape;852;p85"/>
          <p:cNvSpPr txBox="1"/>
          <p:nvPr/>
        </p:nvSpPr>
        <p:spPr>
          <a:xfrm>
            <a:off x="630900" y="1744700"/>
            <a:ext cx="3035400" cy="20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duplicate observations using the duplicated()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second and last observation in the dataset is same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53" name="Google Shape;853;p85"/>
          <p:cNvPicPr preferRelativeResize="0"/>
          <p:nvPr/>
        </p:nvPicPr>
        <p:blipFill rotWithShape="1">
          <a:blip r:embed="rId3">
            <a:alphaModFix/>
          </a:blip>
          <a:srcRect r="63774"/>
          <a:stretch/>
        </p:blipFill>
        <p:spPr>
          <a:xfrm>
            <a:off x="4284000" y="1671050"/>
            <a:ext cx="4344475" cy="2164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86"/>
          <p:cNvPicPr preferRelativeResize="0"/>
          <p:nvPr/>
        </p:nvPicPr>
        <p:blipFill rotWithShape="1">
          <a:blip r:embed="rId3">
            <a:alphaModFix/>
          </a:blip>
          <a:srcRect r="70920"/>
          <a:stretch/>
        </p:blipFill>
        <p:spPr>
          <a:xfrm>
            <a:off x="457200" y="1606875"/>
            <a:ext cx="3700079" cy="275351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60" name="Google Shape;860;p8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duplicates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4" name="Google Shape;864;p86"/>
          <p:cNvSpPr txBox="1"/>
          <p:nvPr/>
        </p:nvSpPr>
        <p:spPr>
          <a:xfrm>
            <a:off x="601625" y="809400"/>
            <a:ext cx="6521400" cy="438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drop_duplicates() method to drop the duplicated rows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5" name="Google Shape;865;p86"/>
          <p:cNvSpPr txBox="1"/>
          <p:nvPr/>
        </p:nvSpPr>
        <p:spPr>
          <a:xfrm>
            <a:off x="842400" y="4476300"/>
            <a:ext cx="2774100" cy="438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Before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6" name="Google Shape;866;p86"/>
          <p:cNvSpPr txBox="1"/>
          <p:nvPr/>
        </p:nvSpPr>
        <p:spPr>
          <a:xfrm>
            <a:off x="5228350" y="4476300"/>
            <a:ext cx="2921700" cy="438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</a:t>
            </a:r>
            <a:endParaRPr sz="1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7" name="Google Shape;867;p86"/>
          <p:cNvSpPr/>
          <p:nvPr/>
        </p:nvSpPr>
        <p:spPr>
          <a:xfrm>
            <a:off x="614325" y="2907792"/>
            <a:ext cx="3477000" cy="27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86"/>
          <p:cNvSpPr/>
          <p:nvPr/>
        </p:nvSpPr>
        <p:spPr>
          <a:xfrm>
            <a:off x="614325" y="3974592"/>
            <a:ext cx="3477000" cy="279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9" name="Google Shape;869;p86"/>
          <p:cNvPicPr preferRelativeResize="0"/>
          <p:nvPr/>
        </p:nvPicPr>
        <p:blipFill rotWithShape="1">
          <a:blip r:embed="rId4">
            <a:alphaModFix/>
          </a:blip>
          <a:srcRect r="70779"/>
          <a:stretch/>
        </p:blipFill>
        <p:spPr>
          <a:xfrm>
            <a:off x="4726578" y="1637625"/>
            <a:ext cx="4007023" cy="2753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7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8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8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7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Dropping Rows and Columns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8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8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rows and columns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9" name="Google Shape;889;p88"/>
          <p:cNvSpPr txBox="1"/>
          <p:nvPr/>
        </p:nvSpPr>
        <p:spPr>
          <a:xfrm>
            <a:off x="580475" y="1535925"/>
            <a:ext cx="8094900" cy="1387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drop() method is used to drop the unwanted rows and columns from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scenarios where we need to drop certain rows and/or columns which have missing values, or are redundant with respect to our analysis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8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8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8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9" name="Google Shape;899;p89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Read the csv file ‘EmployeeData’ and print the first five observations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0" name="Google Shape;900;p89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524000" y="2019450"/>
            <a:ext cx="5952550" cy="265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6" name="Google Shape;906;p90"/>
          <p:cNvPicPr preferRelativeResize="0"/>
          <p:nvPr/>
        </p:nvPicPr>
        <p:blipFill rotWithShape="1">
          <a:blip r:embed="rId3">
            <a:alphaModFix/>
          </a:blip>
          <a:srcRect r="34464"/>
          <a:stretch/>
        </p:blipFill>
        <p:spPr>
          <a:xfrm>
            <a:off x="3747150" y="1252500"/>
            <a:ext cx="4954125" cy="36043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7" name="Google Shape;907;p9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9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9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rows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1" name="Google Shape;911;p90"/>
          <p:cNvSpPr txBox="1"/>
          <p:nvPr/>
        </p:nvSpPr>
        <p:spPr>
          <a:xfrm>
            <a:off x="606150" y="1998525"/>
            <a:ext cx="2912400" cy="2258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drop() method to drop the rows with index values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‘range(6)’ is used to drop the first six rows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12" name="Google Shape;912;p90"/>
          <p:cNvCxnSpPr/>
          <p:nvPr/>
        </p:nvCxnSpPr>
        <p:spPr>
          <a:xfrm rot="10800000" flipH="1">
            <a:off x="5450075" y="10512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13" name="Google Shape;913;p90"/>
          <p:cNvSpPr txBox="1"/>
          <p:nvPr/>
        </p:nvSpPr>
        <p:spPr>
          <a:xfrm>
            <a:off x="6295725" y="724525"/>
            <a:ext cx="1005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row indices to ‘index’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91"/>
          <p:cNvPicPr preferRelativeResize="0"/>
          <p:nvPr/>
        </p:nvPicPr>
        <p:blipFill rotWithShape="1">
          <a:blip r:embed="rId3">
            <a:alphaModFix/>
          </a:blip>
          <a:srcRect r="39279"/>
          <a:stretch/>
        </p:blipFill>
        <p:spPr>
          <a:xfrm>
            <a:off x="1029700" y="1919925"/>
            <a:ext cx="6181776" cy="23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0" name="Google Shape;920;p9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9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rows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4" name="Google Shape;924;p91"/>
          <p:cNvSpPr txBox="1"/>
          <p:nvPr/>
        </p:nvSpPr>
        <p:spPr>
          <a:xfrm>
            <a:off x="7562100" y="2040575"/>
            <a:ext cx="1353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list of row indices to drop the rows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25" name="Google Shape;925;p91"/>
          <p:cNvCxnSpPr/>
          <p:nvPr/>
        </p:nvCxnSpPr>
        <p:spPr>
          <a:xfrm rot="10800000" flipH="1">
            <a:off x="4598100" y="2322725"/>
            <a:ext cx="3054000" cy="9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9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9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Drop the columns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5" name="Google Shape;935;p92"/>
          <p:cNvSpPr txBox="1"/>
          <p:nvPr/>
        </p:nvSpPr>
        <p:spPr>
          <a:xfrm>
            <a:off x="7286996" y="1899294"/>
            <a:ext cx="13212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Pass the list of column names to drop the columns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36" name="Google Shape;936;p92"/>
          <p:cNvPicPr preferRelativeResize="0"/>
          <p:nvPr/>
        </p:nvPicPr>
        <p:blipFill rotWithShape="1">
          <a:blip r:embed="rId3">
            <a:alphaModFix/>
          </a:blip>
          <a:srcRect r="46876"/>
          <a:stretch/>
        </p:blipFill>
        <p:spPr>
          <a:xfrm>
            <a:off x="990600" y="1731800"/>
            <a:ext cx="5398189" cy="2417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37" name="Google Shape;937;p92"/>
          <p:cNvCxnSpPr/>
          <p:nvPr/>
        </p:nvCxnSpPr>
        <p:spPr>
          <a:xfrm rot="10800000" flipH="1">
            <a:off x="6224573" y="2139727"/>
            <a:ext cx="1107600" cy="9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9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9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Usage of inplace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7" name="Google Shape;947;p93"/>
          <p:cNvSpPr txBox="1"/>
          <p:nvPr/>
        </p:nvSpPr>
        <p:spPr>
          <a:xfrm>
            <a:off x="609600" y="1497825"/>
            <a:ext cx="8019000" cy="3179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We saw how to drop the unwanted rows and column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However, doing so does not delete it permanently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remove them permanently from the data, we use the parameter ‘inplace’ and set it to true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By default, the value inplace takes is false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529950" y="1627325"/>
            <a:ext cx="7901700" cy="28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join() method join the DataFrames based on index or key column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Index of the first DataFrame should match to one of the column in the second DataFrame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40590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94"/>
          <p:cNvPicPr preferRelativeResize="0"/>
          <p:nvPr/>
        </p:nvPicPr>
        <p:blipFill rotWithShape="1">
          <a:blip r:embed="rId3">
            <a:alphaModFix/>
          </a:blip>
          <a:srcRect r="22946"/>
          <a:stretch/>
        </p:blipFill>
        <p:spPr>
          <a:xfrm>
            <a:off x="1056875" y="1784725"/>
            <a:ext cx="6378925" cy="30994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54" name="Google Shape;954;p9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9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Usage of inplace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8" name="Google Shape;958;p94"/>
          <p:cNvSpPr txBox="1"/>
          <p:nvPr/>
        </p:nvSpPr>
        <p:spPr>
          <a:xfrm>
            <a:off x="609600" y="1240475"/>
            <a:ext cx="7810800" cy="358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Drop the the first 11 rows and the variables ‘City_Residence’ and ‘Designation’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9" name="Google Shape;959;p94"/>
          <p:cNvSpPr txBox="1"/>
          <p:nvPr/>
        </p:nvSpPr>
        <p:spPr>
          <a:xfrm>
            <a:off x="7514925" y="2508875"/>
            <a:ext cx="12861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Removes the rows and columns from the original data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60" name="Google Shape;960;p94"/>
          <p:cNvCxnSpPr/>
          <p:nvPr/>
        </p:nvCxnSpPr>
        <p:spPr>
          <a:xfrm rot="10800000">
            <a:off x="7278875" y="21180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5"/>
          <p:cNvSpPr txBox="1"/>
          <p:nvPr/>
        </p:nvSpPr>
        <p:spPr>
          <a:xfrm>
            <a:off x="4251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50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95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95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95"/>
          <p:cNvSpPr txBox="1"/>
          <p:nvPr/>
        </p:nvSpPr>
        <p:spPr>
          <a:xfrm>
            <a:off x="5775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Mapping and Replacing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96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96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9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80" name="Google Shape;980;p96"/>
          <p:cNvPicPr preferRelativeResize="0"/>
          <p:nvPr/>
        </p:nvPicPr>
        <p:blipFill rotWithShape="1">
          <a:blip r:embed="rId3">
            <a:alphaModFix/>
          </a:blip>
          <a:srcRect r="36552"/>
          <a:stretch/>
        </p:blipFill>
        <p:spPr>
          <a:xfrm>
            <a:off x="1524000" y="1905800"/>
            <a:ext cx="6152250" cy="254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1" name="Google Shape;981;p96"/>
          <p:cNvSpPr txBox="1"/>
          <p:nvPr/>
        </p:nvSpPr>
        <p:spPr>
          <a:xfrm>
            <a:off x="604450" y="1348350"/>
            <a:ext cx="7188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below DataFrame for further manipulations: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7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97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9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Map the dictionary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1" name="Google Shape;991;p97"/>
          <p:cNvSpPr txBox="1"/>
          <p:nvPr/>
        </p:nvSpPr>
        <p:spPr>
          <a:xfrm>
            <a:off x="685800" y="1926275"/>
            <a:ext cx="2505900" cy="19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map() method to create a new column by mapping the DataFrame column values with the dictionary key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2" name="Google Shape;992;p97"/>
          <p:cNvPicPr preferRelativeResize="0"/>
          <p:nvPr/>
        </p:nvPicPr>
        <p:blipFill rotWithShape="1">
          <a:blip r:embed="rId3">
            <a:alphaModFix/>
          </a:blip>
          <a:srcRect r="57793"/>
          <a:stretch/>
        </p:blipFill>
        <p:spPr>
          <a:xfrm>
            <a:off x="3441000" y="1093925"/>
            <a:ext cx="4045449" cy="3539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93" name="Google Shape;993;p97"/>
          <p:cNvSpPr txBox="1"/>
          <p:nvPr/>
        </p:nvSpPr>
        <p:spPr>
          <a:xfrm>
            <a:off x="7440850" y="3182975"/>
            <a:ext cx="120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Map the dictionary to create a new column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994" name="Google Shape;994;p97"/>
          <p:cNvCxnSpPr/>
          <p:nvPr/>
        </p:nvCxnSpPr>
        <p:spPr>
          <a:xfrm rot="10800000">
            <a:off x="7233149" y="2683237"/>
            <a:ext cx="765900" cy="3843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8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98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9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Replace the values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4" name="Google Shape;1004;p98"/>
          <p:cNvSpPr txBox="1"/>
          <p:nvPr/>
        </p:nvSpPr>
        <p:spPr>
          <a:xfrm>
            <a:off x="609600" y="1011875"/>
            <a:ext cx="703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replace() method is used to replace the values in the DataFrame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5" name="Google Shape;1005;p98"/>
          <p:cNvSpPr txBox="1"/>
          <p:nvPr/>
        </p:nvSpPr>
        <p:spPr>
          <a:xfrm>
            <a:off x="6297850" y="1582775"/>
            <a:ext cx="1388100" cy="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Create a dictionary to replace the values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06" name="Google Shape;1006;p98"/>
          <p:cNvPicPr preferRelativeResize="0"/>
          <p:nvPr/>
        </p:nvPicPr>
        <p:blipFill rotWithShape="1">
          <a:blip r:embed="rId3">
            <a:alphaModFix/>
          </a:blip>
          <a:srcRect r="59641"/>
          <a:stretch/>
        </p:blipFill>
        <p:spPr>
          <a:xfrm>
            <a:off x="1371600" y="1730475"/>
            <a:ext cx="4467512" cy="3108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007" name="Google Shape;1007;p98"/>
          <p:cNvCxnSpPr/>
          <p:nvPr/>
        </p:nvCxnSpPr>
        <p:spPr>
          <a:xfrm rot="-5400000">
            <a:off x="5049675" y="671940"/>
            <a:ext cx="9000" cy="2505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9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99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99"/>
          <p:cNvSpPr txBox="1"/>
          <p:nvPr/>
        </p:nvSpPr>
        <p:spPr>
          <a:xfrm>
            <a:off x="577525" y="2399625"/>
            <a:ext cx="58956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Group the DataFrame</a:t>
            </a:r>
            <a:endParaRPr sz="40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0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0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10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a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6" name="Google Shape;1026;p100"/>
          <p:cNvSpPr txBox="1"/>
          <p:nvPr/>
        </p:nvSpPr>
        <p:spPr>
          <a:xfrm>
            <a:off x="834750" y="1855925"/>
            <a:ext cx="256770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27" name="Google Shape;1027;p100"/>
          <p:cNvPicPr preferRelativeResize="0"/>
          <p:nvPr/>
        </p:nvPicPr>
        <p:blipFill rotWithShape="1">
          <a:blip r:embed="rId3">
            <a:alphaModFix/>
          </a:blip>
          <a:srcRect r="65120"/>
          <a:stretch/>
        </p:blipFill>
        <p:spPr>
          <a:xfrm>
            <a:off x="3999100" y="865325"/>
            <a:ext cx="3311474" cy="398311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01"/>
          <p:cNvPicPr preferRelativeResize="0"/>
          <p:nvPr/>
        </p:nvPicPr>
        <p:blipFill rotWithShape="1">
          <a:blip r:embed="rId3">
            <a:alphaModFix/>
          </a:blip>
          <a:srcRect r="53589"/>
          <a:stretch/>
        </p:blipFill>
        <p:spPr>
          <a:xfrm>
            <a:off x="2286000" y="2152500"/>
            <a:ext cx="4243726" cy="175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34" name="Google Shape;1034;p10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0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0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8" name="Google Shape;1038;p101"/>
          <p:cNvSpPr txBox="1"/>
          <p:nvPr/>
        </p:nvSpPr>
        <p:spPr>
          <a:xfrm>
            <a:off x="682350" y="1398725"/>
            <a:ext cx="7146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Use groupby() method to group the dataframe by the specific column(s) 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9" name="Google Shape;1039;p101"/>
          <p:cNvSpPr txBox="1"/>
          <p:nvPr/>
        </p:nvSpPr>
        <p:spPr>
          <a:xfrm>
            <a:off x="3561450" y="3177550"/>
            <a:ext cx="914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Group the data by ‘Seasons’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0" name="Google Shape;1040;p101"/>
          <p:cNvCxnSpPr/>
          <p:nvPr/>
        </p:nvCxnSpPr>
        <p:spPr>
          <a:xfrm>
            <a:off x="4028475" y="2683740"/>
            <a:ext cx="9000" cy="4734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41" name="Google Shape;1041;p101"/>
          <p:cNvSpPr txBox="1"/>
          <p:nvPr/>
        </p:nvSpPr>
        <p:spPr>
          <a:xfrm>
            <a:off x="4933050" y="3253750"/>
            <a:ext cx="1101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values for each season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2" name="Google Shape;1042;p101"/>
          <p:cNvCxnSpPr/>
          <p:nvPr/>
        </p:nvCxnSpPr>
        <p:spPr>
          <a:xfrm>
            <a:off x="5476200" y="2683750"/>
            <a:ext cx="7500" cy="570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43" name="Google Shape;1043;p101"/>
          <p:cNvCxnSpPr/>
          <p:nvPr/>
        </p:nvCxnSpPr>
        <p:spPr>
          <a:xfrm>
            <a:off x="6135875" y="26514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44" name="Google Shape;1044;p101"/>
          <p:cNvSpPr txBox="1"/>
          <p:nvPr/>
        </p:nvSpPr>
        <p:spPr>
          <a:xfrm>
            <a:off x="6981525" y="2781925"/>
            <a:ext cx="1101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Converts the series to DataFrame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Google Shape;1050;p102"/>
          <p:cNvPicPr preferRelativeResize="0"/>
          <p:nvPr/>
        </p:nvPicPr>
        <p:blipFill rotWithShape="1">
          <a:blip r:embed="rId3">
            <a:alphaModFix/>
          </a:blip>
          <a:srcRect r="59758"/>
          <a:stretch/>
        </p:blipFill>
        <p:spPr>
          <a:xfrm>
            <a:off x="1905000" y="2117500"/>
            <a:ext cx="4426949" cy="1643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1" name="Google Shape;1051;p10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10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10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 the DataFrame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5" name="Google Shape;1055;p102"/>
          <p:cNvSpPr txBox="1"/>
          <p:nvPr/>
        </p:nvSpPr>
        <p:spPr>
          <a:xfrm>
            <a:off x="682350" y="1398725"/>
            <a:ext cx="7146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Get the number of months for each season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6" name="Google Shape;1056;p102"/>
          <p:cNvSpPr txBox="1"/>
          <p:nvPr/>
        </p:nvSpPr>
        <p:spPr>
          <a:xfrm>
            <a:off x="6761850" y="2263150"/>
            <a:ext cx="115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number of months per season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7" name="Google Shape;1057;p102"/>
          <p:cNvCxnSpPr/>
          <p:nvPr/>
        </p:nvCxnSpPr>
        <p:spPr>
          <a:xfrm rot="-5400000" flipH="1">
            <a:off x="6543000" y="2302750"/>
            <a:ext cx="7500" cy="570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58" name="Google Shape;1058;p102"/>
          <p:cNvSpPr txBox="1"/>
          <p:nvPr/>
        </p:nvSpPr>
        <p:spPr>
          <a:xfrm>
            <a:off x="428325" y="3728075"/>
            <a:ext cx="11532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Output as a series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9" name="Google Shape;1059;p102"/>
          <p:cNvCxnSpPr/>
          <p:nvPr/>
        </p:nvCxnSpPr>
        <p:spPr>
          <a:xfrm rot="10800000" flipH="1">
            <a:off x="1030475" y="3337200"/>
            <a:ext cx="873000" cy="4299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/>
        </p:nvSpPr>
        <p:spPr>
          <a:xfrm>
            <a:off x="457200" y="2419350"/>
            <a:ext cx="74661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Visualization using Matplotlib</a:t>
            </a:r>
            <a:endParaRPr sz="40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72880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0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578825" y="2062325"/>
            <a:ext cx="5978100" cy="14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>
                <a:latin typeface="Avenir"/>
                <a:ea typeface="Avenir"/>
                <a:cs typeface="Avenir"/>
                <a:sym typeface="Avenir"/>
              </a:rPr>
              <a:t>Merge the DataFrames</a:t>
            </a:r>
            <a:endParaRPr sz="400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713225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Data visualization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511825" y="1619000"/>
            <a:ext cx="7940100" cy="22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Representation of the data in a pictorial or graphical format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First step of data analysis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Allow us to get the intuitive understanding of the data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Helps to visualize the patterns in the data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014522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to matplotlib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359425" y="1625900"/>
            <a:ext cx="8204700" cy="21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 It is a Python’s 2D plotting library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‘pyplot’ is a subpackage of matplotlib that provides a MATLAB-like way of plotting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Provides a simple way of plotting the various plots like histogram, bar plot, scatter plot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720540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550600" y="1399500"/>
            <a:ext cx="81735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Open terminal program (for Mac user) or command line (for Windows) and install the matplotlib using the command: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2867300" y="2307150"/>
            <a:ext cx="2544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conda install matplotlib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2867300" y="3941700"/>
            <a:ext cx="2544900" cy="52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pip install matplotlib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3946700" y="3234675"/>
            <a:ext cx="483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770715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550600" y="1399500"/>
            <a:ext cx="79503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Alternatively, you can install matplotlib in a jupyter notebook using below code: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9" name="Google Shape;139;p31"/>
          <p:cNvSpPr/>
          <p:nvPr/>
        </p:nvSpPr>
        <p:spPr>
          <a:xfrm>
            <a:off x="2705900" y="2054700"/>
            <a:ext cx="2793900" cy="65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!pip install matplotlib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550600" y="2999700"/>
            <a:ext cx="8160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To import subpackage ‘pyplot’, use the command: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p31"/>
          <p:cNvSpPr/>
          <p:nvPr/>
        </p:nvSpPr>
        <p:spPr>
          <a:xfrm>
            <a:off x="2706050" y="3578700"/>
            <a:ext cx="2793900" cy="77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9524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588025" y="1397300"/>
            <a:ext cx="7505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It is a simple plot that displays the relationship between two variables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3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Line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950" y="1977675"/>
            <a:ext cx="3648075" cy="2390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206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 rotWithShape="1">
          <a:blip r:embed="rId3">
            <a:alphaModFix/>
          </a:blip>
          <a:srcRect r="53257"/>
          <a:stretch/>
        </p:blipFill>
        <p:spPr>
          <a:xfrm>
            <a:off x="265100" y="1912400"/>
            <a:ext cx="4435482" cy="199333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3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Plot a line plot from a list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56" name="Google Shape;156;p33"/>
          <p:cNvCxnSpPr/>
          <p:nvPr/>
        </p:nvCxnSpPr>
        <p:spPr>
          <a:xfrm>
            <a:off x="1905325" y="3354275"/>
            <a:ext cx="7200" cy="8322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7" name="Google Shape;157;p33"/>
          <p:cNvSpPr/>
          <p:nvPr/>
        </p:nvSpPr>
        <p:spPr>
          <a:xfrm>
            <a:off x="1177375" y="4248575"/>
            <a:ext cx="14415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the line plot using the plot() method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588025" y="1168700"/>
            <a:ext cx="67713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Plot a line plot to visualize the price trend of a product over a year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9150" y="1683800"/>
            <a:ext cx="3992600" cy="259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00767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4"/>
          <p:cNvPicPr preferRelativeResize="0"/>
          <p:nvPr/>
        </p:nvPicPr>
        <p:blipFill rotWithShape="1">
          <a:blip r:embed="rId3">
            <a:alphaModFix/>
          </a:blip>
          <a:srcRect r="52854"/>
          <a:stretch/>
        </p:blipFill>
        <p:spPr>
          <a:xfrm>
            <a:off x="381000" y="1603350"/>
            <a:ext cx="4310875" cy="239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3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title of the graph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6" name="Google Shape;166;p34"/>
          <p:cNvCxnSpPr/>
          <p:nvPr/>
        </p:nvCxnSpPr>
        <p:spPr>
          <a:xfrm>
            <a:off x="2160200" y="3506675"/>
            <a:ext cx="5700" cy="7497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67" name="Google Shape;167;p34"/>
          <p:cNvSpPr/>
          <p:nvPr/>
        </p:nvSpPr>
        <p:spPr>
          <a:xfrm>
            <a:off x="1508450" y="4402375"/>
            <a:ext cx="13161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Put a title to the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977" y="1507375"/>
            <a:ext cx="3816223" cy="2666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79652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5"/>
          <p:cNvPicPr preferRelativeResize="0"/>
          <p:nvPr/>
        </p:nvPicPr>
        <p:blipFill rotWithShape="1">
          <a:blip r:embed="rId3">
            <a:alphaModFix/>
          </a:blip>
          <a:srcRect r="53003"/>
          <a:stretch/>
        </p:blipFill>
        <p:spPr>
          <a:xfrm>
            <a:off x="509825" y="1458750"/>
            <a:ext cx="4042275" cy="28105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axes labels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1641050" y="4400975"/>
            <a:ext cx="13260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labels to x and y axis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76" name="Google Shape;176;p35"/>
          <p:cNvCxnSpPr/>
          <p:nvPr/>
        </p:nvCxnSpPr>
        <p:spPr>
          <a:xfrm rot="-5400000" flipH="1">
            <a:off x="1745300" y="3832175"/>
            <a:ext cx="811200" cy="301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177" name="Google Shape;1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700" y="1525775"/>
            <a:ext cx="4067175" cy="2676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682235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6"/>
          <p:cNvPicPr preferRelativeResize="0"/>
          <p:nvPr/>
        </p:nvPicPr>
        <p:blipFill rotWithShape="1">
          <a:blip r:embed="rId3">
            <a:alphaModFix/>
          </a:blip>
          <a:srcRect r="53733"/>
          <a:stretch/>
        </p:blipFill>
        <p:spPr>
          <a:xfrm>
            <a:off x="506250" y="1354975"/>
            <a:ext cx="4001974" cy="295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grid lines to the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36"/>
          <p:cNvSpPr/>
          <p:nvPr/>
        </p:nvSpPr>
        <p:spPr>
          <a:xfrm>
            <a:off x="1216152" y="4513751"/>
            <a:ext cx="1372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grid lines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85" name="Google Shape;185;p36"/>
          <p:cNvCxnSpPr/>
          <p:nvPr/>
        </p:nvCxnSpPr>
        <p:spPr>
          <a:xfrm rot="-5400000" flipH="1">
            <a:off x="1287702" y="3923204"/>
            <a:ext cx="811200" cy="388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186" name="Google Shape;1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825" y="1431175"/>
            <a:ext cx="4211212" cy="280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66891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r="52709"/>
          <a:stretch/>
        </p:blipFill>
        <p:spPr>
          <a:xfrm>
            <a:off x="609600" y="1308625"/>
            <a:ext cx="3840849" cy="2920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3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Customize the grid lines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3" name="Google Shape;193;p37"/>
          <p:cNvCxnSpPr/>
          <p:nvPr/>
        </p:nvCxnSpPr>
        <p:spPr>
          <a:xfrm>
            <a:off x="2007800" y="3735175"/>
            <a:ext cx="21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4" name="Google Shape;194;p37"/>
          <p:cNvSpPr/>
          <p:nvPr/>
        </p:nvSpPr>
        <p:spPr>
          <a:xfrm>
            <a:off x="1432250" y="4478575"/>
            <a:ext cx="13119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Change style, width and color of grid lines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250" y="1431175"/>
            <a:ext cx="4038357" cy="2798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451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51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51"/>
          <p:cNvSpPr txBox="1"/>
          <p:nvPr/>
        </p:nvSpPr>
        <p:spPr>
          <a:xfrm>
            <a:off x="529950" y="1627325"/>
            <a:ext cx="7901700" cy="15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merge() method concatenates the DataFrames based on one or more keys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If the column for join is not specified, the merge() method uses the overlapping column names as the keys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Merge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624777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8"/>
          <p:cNvGraphicFramePr/>
          <p:nvPr/>
        </p:nvGraphicFramePr>
        <p:xfrm>
          <a:off x="1822072" y="2240100"/>
          <a:ext cx="5499875" cy="2377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8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Sales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Vivo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Oppo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Samsung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Micromax</a:t>
                      </a:r>
                      <a:endParaRPr b="1"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Day1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80000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47000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Day2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78000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44000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Day3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87000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58000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60333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78000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Day4</a:t>
                      </a:r>
                      <a:endParaRPr b="1"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95000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40888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54000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65700</a:t>
                      </a:r>
                      <a:endParaRPr>
                        <a:solidFill>
                          <a:schemeClr val="dk1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1" name="Google Shape;201;p3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line plots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542150" y="1253100"/>
            <a:ext cx="7341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multiple line plots to represent the sales of each company recorded on the four different days. Use the data below to plot a graph: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84091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9"/>
          <p:cNvPicPr preferRelativeResize="0"/>
          <p:nvPr/>
        </p:nvPicPr>
        <p:blipFill rotWithShape="1">
          <a:blip r:embed="rId3">
            <a:alphaModFix/>
          </a:blip>
          <a:srcRect r="43442"/>
          <a:stretch/>
        </p:blipFill>
        <p:spPr>
          <a:xfrm>
            <a:off x="519125" y="1426575"/>
            <a:ext cx="3930726" cy="3478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3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line plots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609600" y="921450"/>
            <a:ext cx="7341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line represents the sales of a company for four days 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0" name="Google Shape;210;p39"/>
          <p:cNvCxnSpPr/>
          <p:nvPr/>
        </p:nvCxnSpPr>
        <p:spPr>
          <a:xfrm rot="-5400000" flipH="1">
            <a:off x="2388800" y="1326858"/>
            <a:ext cx="21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1" name="Google Shape;211;p39"/>
          <p:cNvSpPr/>
          <p:nvPr/>
        </p:nvSpPr>
        <p:spPr>
          <a:xfrm>
            <a:off x="2727650" y="1506775"/>
            <a:ext cx="7371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Set the plot size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2" name="Google Shape;212;p39"/>
          <p:cNvCxnSpPr/>
          <p:nvPr/>
        </p:nvCxnSpPr>
        <p:spPr>
          <a:xfrm>
            <a:off x="3074600" y="3602736"/>
            <a:ext cx="2100" cy="676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3" name="Google Shape;213;p39"/>
          <p:cNvSpPr/>
          <p:nvPr/>
        </p:nvSpPr>
        <p:spPr>
          <a:xfrm>
            <a:off x="2422850" y="4326175"/>
            <a:ext cx="12477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multiple line plots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4" name="Google Shape;21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8450" y="1638750"/>
            <a:ext cx="4185025" cy="2906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208470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0" name="Google Shape;220;p40"/>
          <p:cNvSpPr txBox="1"/>
          <p:nvPr/>
        </p:nvSpPr>
        <p:spPr>
          <a:xfrm>
            <a:off x="529950" y="1603375"/>
            <a:ext cx="7769400" cy="14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relationship between two numeric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represent the extent of correlation between two variables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detect the extreme points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89596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61" y="1797550"/>
            <a:ext cx="2430606" cy="2294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41"/>
          <p:cNvSpPr txBox="1"/>
          <p:nvPr/>
        </p:nvSpPr>
        <p:spPr>
          <a:xfrm>
            <a:off x="1215400" y="4171600"/>
            <a:ext cx="1404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Positive Correlation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( 𝜌 = </a:t>
            </a:r>
            <a:r>
              <a:rPr lang="en" sz="11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0.97167252</a:t>
            </a: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 )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739" y="1791425"/>
            <a:ext cx="2443947" cy="23068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9" name="Google Shape;229;p41"/>
          <p:cNvSpPr txBox="1"/>
          <p:nvPr/>
        </p:nvSpPr>
        <p:spPr>
          <a:xfrm>
            <a:off x="3997075" y="4171600"/>
            <a:ext cx="1572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Negative Correlation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( 𝜌 = </a:t>
            </a:r>
            <a:r>
              <a:rPr lang="en" sz="11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-0.95056151 </a:t>
            </a: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41"/>
          <p:cNvSpPr txBox="1"/>
          <p:nvPr/>
        </p:nvSpPr>
        <p:spPr>
          <a:xfrm>
            <a:off x="6910500" y="4171450"/>
            <a:ext cx="1322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No Correlation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( 𝜌 = </a:t>
            </a:r>
            <a:r>
              <a:rPr lang="en" sz="1100">
                <a:solidFill>
                  <a:srgbClr val="25AAE2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0.09919779 </a:t>
            </a: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553" y="1791425"/>
            <a:ext cx="2443947" cy="22942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41"/>
          <p:cNvSpPr txBox="1"/>
          <p:nvPr/>
        </p:nvSpPr>
        <p:spPr>
          <a:xfrm>
            <a:off x="529950" y="1222375"/>
            <a:ext cx="75276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Scatter plots explaining the different types of correlation between the variables: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702556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scatter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9" name="Google Shape;239;p42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624018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r="47788"/>
          <a:stretch/>
        </p:blipFill>
        <p:spPr>
          <a:xfrm>
            <a:off x="381000" y="1830750"/>
            <a:ext cx="4386475" cy="2036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5" name="Google Shape;245;p4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Scatter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6" name="Google Shape;246;p43"/>
          <p:cNvCxnSpPr/>
          <p:nvPr/>
        </p:nvCxnSpPr>
        <p:spPr>
          <a:xfrm>
            <a:off x="2312600" y="2668475"/>
            <a:ext cx="0" cy="13515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7" name="Google Shape;247;p43"/>
          <p:cNvSpPr/>
          <p:nvPr/>
        </p:nvSpPr>
        <p:spPr>
          <a:xfrm>
            <a:off x="1641050" y="4019975"/>
            <a:ext cx="14304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Set the variables on x and y axis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8" name="Google Shape;248;p43"/>
          <p:cNvSpPr txBox="1"/>
          <p:nvPr/>
        </p:nvSpPr>
        <p:spPr>
          <a:xfrm>
            <a:off x="606150" y="997650"/>
            <a:ext cx="69546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scatter() method to create scatter plot in matplotlib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075" y="1590825"/>
            <a:ext cx="3894250" cy="2611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43"/>
          <p:cNvSpPr txBox="1"/>
          <p:nvPr/>
        </p:nvSpPr>
        <p:spPr>
          <a:xfrm>
            <a:off x="606150" y="4426650"/>
            <a:ext cx="6954600" cy="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is no significant correlation between ‘sepal length’ and ‘sepal width’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8260015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r="48686"/>
          <a:stretch/>
        </p:blipFill>
        <p:spPr>
          <a:xfrm>
            <a:off x="564650" y="1219187"/>
            <a:ext cx="3974306" cy="252576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p4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scatter plots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1216152" y="4019975"/>
            <a:ext cx="1372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legend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8" name="Google Shape;258;p44"/>
          <p:cNvCxnSpPr/>
          <p:nvPr/>
        </p:nvCxnSpPr>
        <p:spPr>
          <a:xfrm rot="-5400000" flipH="1">
            <a:off x="1287702" y="3429428"/>
            <a:ext cx="811200" cy="388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44"/>
          <p:cNvSpPr txBox="1"/>
          <p:nvPr/>
        </p:nvSpPr>
        <p:spPr>
          <a:xfrm>
            <a:off x="529950" y="4426650"/>
            <a:ext cx="7935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plot shows the positive relationship between ‘sepal length’ and ‘petal length’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150" y="1202575"/>
            <a:ext cx="3722175" cy="2839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415013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529950" y="1607250"/>
            <a:ext cx="7715700" cy="20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categorical data with bars of lengths proportional to the values that they represent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compare the different categories of the categorical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 axis displays the categorical variable and another displays the value for each category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760411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 r="59618"/>
          <a:stretch/>
        </p:blipFill>
        <p:spPr>
          <a:xfrm>
            <a:off x="457200" y="1600200"/>
            <a:ext cx="3578949" cy="332353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606150" y="1073850"/>
            <a:ext cx="68877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bar displays the bill amount by customer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46"/>
          <p:cNvSpPr/>
          <p:nvPr/>
        </p:nvSpPr>
        <p:spPr>
          <a:xfrm>
            <a:off x="2663952" y="3410375"/>
            <a:ext cx="1372200" cy="2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a vertical bar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75" name="Google Shape;275;p46"/>
          <p:cNvCxnSpPr/>
          <p:nvPr/>
        </p:nvCxnSpPr>
        <p:spPr>
          <a:xfrm rot="-5400000" flipH="1">
            <a:off x="3041652" y="3091053"/>
            <a:ext cx="264300" cy="3018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276" name="Google Shape;2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350" y="1724550"/>
            <a:ext cx="4276425" cy="288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89017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7"/>
          <p:cNvPicPr preferRelativeResize="0"/>
          <p:nvPr/>
        </p:nvPicPr>
        <p:blipFill rotWithShape="1">
          <a:blip r:embed="rId3">
            <a:alphaModFix/>
          </a:blip>
          <a:srcRect r="58774"/>
          <a:stretch/>
        </p:blipFill>
        <p:spPr>
          <a:xfrm>
            <a:off x="609600" y="1557750"/>
            <a:ext cx="3620701" cy="3321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2" name="Google Shape;282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Horizontal 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529950" y="9976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chart horizontally using the barh() method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47"/>
          <p:cNvSpPr/>
          <p:nvPr/>
        </p:nvSpPr>
        <p:spPr>
          <a:xfrm>
            <a:off x="2729135" y="3364837"/>
            <a:ext cx="14157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a horizontal bar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85" name="Google Shape;285;p47"/>
          <p:cNvCxnSpPr/>
          <p:nvPr/>
        </p:nvCxnSpPr>
        <p:spPr>
          <a:xfrm rot="-5400000" flipH="1">
            <a:off x="3118975" y="3035447"/>
            <a:ext cx="272400" cy="3114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286" name="Google Shape;28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9950" y="1733825"/>
            <a:ext cx="4407807" cy="290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1403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p52"/>
          <p:cNvGraphicFramePr/>
          <p:nvPr/>
        </p:nvGraphicFramePr>
        <p:xfrm>
          <a:off x="698600" y="1467125"/>
          <a:ext cx="7746800" cy="2751000"/>
        </p:xfrm>
        <a:graphic>
          <a:graphicData uri="http://schemas.openxmlformats.org/drawingml/2006/table">
            <a:tbl>
              <a:tblPr>
                <a:noFill/>
                <a:tableStyleId>{28A35B2C-752E-4A77-8CF8-9DE0EB65E283}</a:tableStyleId>
              </a:tblPr>
              <a:tblGrid>
                <a:gridCol w="89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how = ‘Type’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Description</a:t>
                      </a: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AA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outer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union of keys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inner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intersection of keys observed in both DataFrames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right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keys found in the right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left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33333"/>
                          </a:solidFill>
                          <a:latin typeface="Avenir"/>
                          <a:ea typeface="Avenir"/>
                          <a:cs typeface="Avenir"/>
                          <a:sym typeface="Avenir"/>
                        </a:rPr>
                        <a:t>Use only the keys found in the left DataFrame</a:t>
                      </a: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33333"/>
                        </a:solidFill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L="95250" marR="95250" marT="95250" marB="952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6" name="Google Shape;426;p52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945" y="2294575"/>
            <a:ext cx="748147" cy="4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2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Types of merge</a:t>
            </a:r>
            <a:endParaRPr sz="10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600900" y="984513"/>
            <a:ext cx="7256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merge types can be specified using the parameter, ‘how’ </a:t>
            </a:r>
            <a:endParaRPr sz="1600" b="1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2" name="Google Shape;432;p52"/>
          <p:cNvSpPr txBox="1"/>
          <p:nvPr/>
        </p:nvSpPr>
        <p:spPr>
          <a:xfrm>
            <a:off x="698600" y="4361875"/>
            <a:ext cx="73896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If the type is not specified, by default it is ‘inner’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3" name="Google Shape;43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4121" y="2755193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4113" y="3219450"/>
            <a:ext cx="749808" cy="4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94113" y="3733800"/>
            <a:ext cx="749808" cy="420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1763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8"/>
          <p:cNvPicPr preferRelativeResize="0"/>
          <p:nvPr/>
        </p:nvPicPr>
        <p:blipFill rotWithShape="1">
          <a:blip r:embed="rId3">
            <a:alphaModFix/>
          </a:blip>
          <a:srcRect r="43181"/>
          <a:stretch/>
        </p:blipFill>
        <p:spPr>
          <a:xfrm>
            <a:off x="676275" y="1554475"/>
            <a:ext cx="3876324" cy="334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2" name="Google Shape;292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Grouped 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93" name="Google Shape;293;p48"/>
          <p:cNvCxnSpPr/>
          <p:nvPr/>
        </p:nvCxnSpPr>
        <p:spPr>
          <a:xfrm>
            <a:off x="3513097" y="3199195"/>
            <a:ext cx="4500" cy="409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4" name="Google Shape;294;p48"/>
          <p:cNvSpPr/>
          <p:nvPr/>
        </p:nvSpPr>
        <p:spPr>
          <a:xfrm>
            <a:off x="2862686" y="3678622"/>
            <a:ext cx="13854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the bar plot for each subject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5" name="Google Shape;2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375" y="1812175"/>
            <a:ext cx="3800475" cy="270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6" name="Google Shape;296;p48"/>
          <p:cNvSpPr txBox="1"/>
          <p:nvPr/>
        </p:nvSpPr>
        <p:spPr>
          <a:xfrm>
            <a:off x="529950" y="9976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Compare the marks of the students in R and Python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9193000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Stacked bar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2" name="Google Shape;302;p49"/>
          <p:cNvPicPr preferRelativeResize="0"/>
          <p:nvPr/>
        </p:nvPicPr>
        <p:blipFill rotWithShape="1">
          <a:blip r:embed="rId3">
            <a:alphaModFix/>
          </a:blip>
          <a:srcRect r="42246"/>
          <a:stretch/>
        </p:blipFill>
        <p:spPr>
          <a:xfrm>
            <a:off x="533400" y="1278775"/>
            <a:ext cx="4015124" cy="350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03" name="Google Shape;303;p49"/>
          <p:cNvCxnSpPr/>
          <p:nvPr/>
        </p:nvCxnSpPr>
        <p:spPr>
          <a:xfrm>
            <a:off x="3322259" y="3017520"/>
            <a:ext cx="4500" cy="3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4" name="Google Shape;304;p49"/>
          <p:cNvSpPr/>
          <p:nvPr/>
        </p:nvSpPr>
        <p:spPr>
          <a:xfrm>
            <a:off x="2358400" y="3315550"/>
            <a:ext cx="20019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Plot the ‘R_marks’ above the ‘Python_marks’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325" y="1659775"/>
            <a:ext cx="3943000" cy="2764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954483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529950" y="1150050"/>
            <a:ext cx="731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453750" y="1531050"/>
            <a:ext cx="7729200" cy="18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circular graph divided into sections displaying the numeric proportion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display the univariate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Each section of the pie plot represents a single category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2817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1"/>
          <p:cNvPicPr preferRelativeResize="0"/>
          <p:nvPr/>
        </p:nvPicPr>
        <p:blipFill rotWithShape="1">
          <a:blip r:embed="rId3">
            <a:alphaModFix/>
          </a:blip>
          <a:srcRect r="48699"/>
          <a:stretch/>
        </p:blipFill>
        <p:spPr>
          <a:xfrm>
            <a:off x="304800" y="1695225"/>
            <a:ext cx="4580235" cy="2306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" name="Google Shape;318;p5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9" name="Google Shape;319;p51"/>
          <p:cNvCxnSpPr/>
          <p:nvPr/>
        </p:nvCxnSpPr>
        <p:spPr>
          <a:xfrm>
            <a:off x="4326581" y="3034293"/>
            <a:ext cx="9000" cy="1152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0" name="Google Shape;320;p51"/>
          <p:cNvSpPr/>
          <p:nvPr/>
        </p:nvSpPr>
        <p:spPr>
          <a:xfrm>
            <a:off x="3578825" y="4192075"/>
            <a:ext cx="15648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the percentage with value to tenth place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1" name="Google Shape;321;p51"/>
          <p:cNvSpPr txBox="1"/>
          <p:nvPr/>
        </p:nvSpPr>
        <p:spPr>
          <a:xfrm>
            <a:off x="529950" y="11500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pie plot to study the population proportion for different countries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2" name="Google Shape;32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423" y="1710150"/>
            <a:ext cx="2997800" cy="2702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246488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Exploded 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8" name="Google Shape;328;p52"/>
          <p:cNvPicPr preferRelativeResize="0"/>
          <p:nvPr/>
        </p:nvPicPr>
        <p:blipFill rotWithShape="1">
          <a:blip r:embed="rId3">
            <a:alphaModFix/>
          </a:blip>
          <a:srcRect r="34499"/>
          <a:stretch/>
        </p:blipFill>
        <p:spPr>
          <a:xfrm>
            <a:off x="304800" y="1690475"/>
            <a:ext cx="4843374" cy="2411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29" name="Google Shape;329;p52"/>
          <p:cNvCxnSpPr/>
          <p:nvPr/>
        </p:nvCxnSpPr>
        <p:spPr>
          <a:xfrm>
            <a:off x="4250381" y="3262893"/>
            <a:ext cx="9000" cy="1152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0" name="Google Shape;330;p52"/>
          <p:cNvSpPr/>
          <p:nvPr/>
        </p:nvSpPr>
        <p:spPr>
          <a:xfrm>
            <a:off x="3426425" y="4420675"/>
            <a:ext cx="172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Explode the country with highest population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1" name="Google Shape;33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175" y="1612825"/>
            <a:ext cx="3137525" cy="274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52"/>
          <p:cNvSpPr txBox="1"/>
          <p:nvPr/>
        </p:nvSpPr>
        <p:spPr>
          <a:xfrm>
            <a:off x="529950" y="10738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type of pie plot in which one or more sectors are separated from the disc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318636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Donut pie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8" name="Google Shape;338;p53"/>
          <p:cNvPicPr preferRelativeResize="0"/>
          <p:nvPr/>
        </p:nvPicPr>
        <p:blipFill rotWithShape="1">
          <a:blip r:embed="rId3">
            <a:alphaModFix/>
          </a:blip>
          <a:srcRect r="47764"/>
          <a:stretch/>
        </p:blipFill>
        <p:spPr>
          <a:xfrm>
            <a:off x="533400" y="1659775"/>
            <a:ext cx="4389499" cy="3328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9" name="Google Shape;339;p53"/>
          <p:cNvSpPr/>
          <p:nvPr/>
        </p:nvSpPr>
        <p:spPr>
          <a:xfrm>
            <a:off x="3197350" y="4248575"/>
            <a:ext cx="1398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circle to current figure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40" name="Google Shape;340;p53"/>
          <p:cNvCxnSpPr/>
          <p:nvPr/>
        </p:nvCxnSpPr>
        <p:spPr>
          <a:xfrm rot="-5400000" flipH="1">
            <a:off x="3011202" y="3380874"/>
            <a:ext cx="355500" cy="1398900"/>
          </a:xfrm>
          <a:prstGeom prst="bentConnector3">
            <a:avLst>
              <a:gd name="adj1" fmla="val -319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341" name="Google Shape;34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3900" y="1888375"/>
            <a:ext cx="3137463" cy="2927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53"/>
          <p:cNvSpPr txBox="1"/>
          <p:nvPr/>
        </p:nvSpPr>
        <p:spPr>
          <a:xfrm>
            <a:off x="529950" y="1073850"/>
            <a:ext cx="7371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type of pie plot with a hollow center representing a doughnut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6698262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8" name="Google Shape;348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9" name="Google Shape;349;p54"/>
          <p:cNvSpPr txBox="1"/>
          <p:nvPr/>
        </p:nvSpPr>
        <p:spPr>
          <a:xfrm>
            <a:off x="529950" y="1531050"/>
            <a:ext cx="7917300" cy="2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represent the distribution of the numeric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an estimate of the probability distribution of a continuous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One axis represents the variable in the form of bars and another represents the frequency each bar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There are no gaps between the bars of the histogram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1940718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5" name="Google Shape;355;p55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histogram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6" name="Google Shape;356;p55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397731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Google Shape;362;p56"/>
          <p:cNvSpPr txBox="1"/>
          <p:nvPr/>
        </p:nvSpPr>
        <p:spPr>
          <a:xfrm>
            <a:off x="606150" y="9937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histogram to check the distribution of the variable, ‘sepal width’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3" name="Google Shape;363;p56"/>
          <p:cNvPicPr preferRelativeResize="0"/>
          <p:nvPr/>
        </p:nvPicPr>
        <p:blipFill rotWithShape="1">
          <a:blip r:embed="rId3">
            <a:alphaModFix/>
          </a:blip>
          <a:srcRect r="58574"/>
          <a:stretch/>
        </p:blipFill>
        <p:spPr>
          <a:xfrm>
            <a:off x="381000" y="1647475"/>
            <a:ext cx="4009500" cy="2014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300" y="1571275"/>
            <a:ext cx="3981450" cy="2686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5" name="Google Shape;365;p56"/>
          <p:cNvSpPr txBox="1"/>
          <p:nvPr/>
        </p:nvSpPr>
        <p:spPr>
          <a:xfrm>
            <a:off x="606150" y="44227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Approximately 3 - 3.2 cm is the most occuring sepal width in the data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011599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Histogram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606150" y="11280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a histogram with 5 bins (bars)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2" name="Google Shape;372;p57"/>
          <p:cNvPicPr preferRelativeResize="0"/>
          <p:nvPr/>
        </p:nvPicPr>
        <p:blipFill rotWithShape="1">
          <a:blip r:embed="rId3">
            <a:alphaModFix/>
          </a:blip>
          <a:srcRect r="58879"/>
          <a:stretch/>
        </p:blipFill>
        <p:spPr>
          <a:xfrm>
            <a:off x="381000" y="1781775"/>
            <a:ext cx="4233550" cy="214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73" name="Google Shape;373;p57"/>
          <p:cNvCxnSpPr/>
          <p:nvPr/>
        </p:nvCxnSpPr>
        <p:spPr>
          <a:xfrm>
            <a:off x="3716981" y="2424693"/>
            <a:ext cx="9000" cy="8778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74" name="Google Shape;374;p57"/>
          <p:cNvSpPr/>
          <p:nvPr/>
        </p:nvSpPr>
        <p:spPr>
          <a:xfrm>
            <a:off x="2811150" y="3277675"/>
            <a:ext cx="17145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‘bins’ returns a histogram with specified number of bars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75" name="Google Shape;37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550" y="1629375"/>
            <a:ext cx="3800475" cy="266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925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3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3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merge 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5" name="Google Shape;445;p53"/>
          <p:cNvSpPr txBox="1"/>
          <p:nvPr/>
        </p:nvSpPr>
        <p:spPr>
          <a:xfrm>
            <a:off x="609600" y="1017725"/>
            <a:ext cx="6409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Merge </a:t>
            </a: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both the DataFrames</a:t>
            </a:r>
            <a:r>
              <a:rPr lang="en" sz="1600">
                <a:latin typeface="Avenir"/>
                <a:ea typeface="Avenir"/>
                <a:cs typeface="Avenir"/>
                <a:sym typeface="Avenir"/>
              </a:rPr>
              <a:t> on common customer IDs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6" name="Google Shape;446;p53"/>
          <p:cNvPicPr preferRelativeResize="0"/>
          <p:nvPr/>
        </p:nvPicPr>
        <p:blipFill rotWithShape="1">
          <a:blip r:embed="rId3">
            <a:alphaModFix/>
          </a:blip>
          <a:srcRect r="47484"/>
          <a:stretch/>
        </p:blipFill>
        <p:spPr>
          <a:xfrm>
            <a:off x="1524000" y="1840025"/>
            <a:ext cx="5515501" cy="24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7" name="Google Shape;447;p53"/>
          <p:cNvSpPr txBox="1"/>
          <p:nvPr/>
        </p:nvSpPr>
        <p:spPr>
          <a:xfrm>
            <a:off x="4829250" y="1354300"/>
            <a:ext cx="1288200" cy="40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on ‘Cust_ID’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 rot="10800000">
            <a:off x="6605050" y="2077356"/>
            <a:ext cx="7299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53"/>
          <p:cNvCxnSpPr/>
          <p:nvPr/>
        </p:nvCxnSpPr>
        <p:spPr>
          <a:xfrm rot="10800000" flipH="1">
            <a:off x="4180350" y="1558300"/>
            <a:ext cx="648900" cy="318000"/>
          </a:xfrm>
          <a:prstGeom prst="bentConnector3">
            <a:avLst>
              <a:gd name="adj1" fmla="val -582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50" name="Google Shape;450;p53"/>
          <p:cNvSpPr txBox="1"/>
          <p:nvPr/>
        </p:nvSpPr>
        <p:spPr>
          <a:xfrm>
            <a:off x="7351850" y="1649325"/>
            <a:ext cx="1288200" cy="6858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Merge includes the common IDs in both the DataFrames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51" name="Google Shape;451;p53"/>
          <p:cNvCxnSpPr/>
          <p:nvPr/>
        </p:nvCxnSpPr>
        <p:spPr>
          <a:xfrm rot="10800000">
            <a:off x="6847150" y="3067956"/>
            <a:ext cx="6402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2" name="Google Shape;452;p53"/>
          <p:cNvSpPr txBox="1"/>
          <p:nvPr/>
        </p:nvSpPr>
        <p:spPr>
          <a:xfrm>
            <a:off x="7504250" y="2639925"/>
            <a:ext cx="1224900" cy="832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NaNs are printed where order details are not available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2456585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58"/>
          <p:cNvPicPr preferRelativeResize="0"/>
          <p:nvPr/>
        </p:nvPicPr>
        <p:blipFill rotWithShape="1">
          <a:blip r:embed="rId3">
            <a:alphaModFix/>
          </a:blip>
          <a:srcRect r="24947"/>
          <a:stretch/>
        </p:blipFill>
        <p:spPr>
          <a:xfrm>
            <a:off x="152400" y="1689575"/>
            <a:ext cx="5102013" cy="15317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1" name="Google Shape;381;p5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Create multiple histograms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" name="Google Shape;382;p58"/>
          <p:cNvSpPr/>
          <p:nvPr/>
        </p:nvSpPr>
        <p:spPr>
          <a:xfrm>
            <a:off x="1947669" y="3438072"/>
            <a:ext cx="12135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Number of rows and columns to plot the subplots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3" name="Google Shape;383;p58"/>
          <p:cNvCxnSpPr/>
          <p:nvPr/>
        </p:nvCxnSpPr>
        <p:spPr>
          <a:xfrm>
            <a:off x="3773546" y="2479803"/>
            <a:ext cx="0" cy="9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4" name="Google Shape;384;p58"/>
          <p:cNvSpPr/>
          <p:nvPr/>
        </p:nvSpPr>
        <p:spPr>
          <a:xfrm>
            <a:off x="3191534" y="3408858"/>
            <a:ext cx="10950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X-axis ticks are same for all subplots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85" name="Google Shape;385;p58"/>
          <p:cNvCxnSpPr/>
          <p:nvPr/>
        </p:nvCxnSpPr>
        <p:spPr>
          <a:xfrm>
            <a:off x="4871074" y="2479803"/>
            <a:ext cx="0" cy="9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6" name="Google Shape;386;p58"/>
          <p:cNvSpPr/>
          <p:nvPr/>
        </p:nvSpPr>
        <p:spPr>
          <a:xfrm>
            <a:off x="4366231" y="3486857"/>
            <a:ext cx="9654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Y-axis ticks are different for all subplots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7" name="Google Shape;3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600" y="1583575"/>
            <a:ext cx="3603000" cy="199700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88" name="Google Shape;388;p58"/>
          <p:cNvCxnSpPr/>
          <p:nvPr/>
        </p:nvCxnSpPr>
        <p:spPr>
          <a:xfrm>
            <a:off x="2529682" y="2479803"/>
            <a:ext cx="0" cy="9291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93762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4" name="Google Shape;394;p59"/>
          <p:cNvSpPr txBox="1"/>
          <p:nvPr/>
        </p:nvSpPr>
        <p:spPr>
          <a:xfrm>
            <a:off x="501450" y="1042000"/>
            <a:ext cx="8106900" cy="18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visualize the distribution of the numeric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Represents the five number summary of the variable which includes the minimum, first quartile (Q1), second quartile (median), third quartile (Q3) and maximum of the variable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detect the outliers (extreme values)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95" name="Google Shape;39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475" y="3011600"/>
            <a:ext cx="3064675" cy="2008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02287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60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box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2" name="Google Shape;402;p60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92695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8" name="Google Shape;408;p61"/>
          <p:cNvSpPr txBox="1"/>
          <p:nvPr/>
        </p:nvSpPr>
        <p:spPr>
          <a:xfrm>
            <a:off x="606150" y="10738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distribution of the variable ‘petal length’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9" name="Google Shape;4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00" y="1593450"/>
            <a:ext cx="3551375" cy="2608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0" name="Google Shape;410;p61"/>
          <p:cNvPicPr preferRelativeResize="0"/>
          <p:nvPr/>
        </p:nvPicPr>
        <p:blipFill rotWithShape="1">
          <a:blip r:embed="rId4">
            <a:alphaModFix/>
          </a:blip>
          <a:srcRect r="63187"/>
          <a:stretch/>
        </p:blipFill>
        <p:spPr>
          <a:xfrm>
            <a:off x="457200" y="1839550"/>
            <a:ext cx="3961025" cy="2081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1" name="Google Shape;411;p61"/>
          <p:cNvSpPr txBox="1"/>
          <p:nvPr/>
        </p:nvSpPr>
        <p:spPr>
          <a:xfrm>
            <a:off x="606150" y="44266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 plot shows that the variable ‘petal length’ is negatively skewed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61"/>
          <p:cNvSpPr/>
          <p:nvPr/>
        </p:nvSpPr>
        <p:spPr>
          <a:xfrm>
            <a:off x="7127350" y="2908675"/>
            <a:ext cx="7014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median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13" name="Google Shape;413;p61"/>
          <p:cNvCxnSpPr/>
          <p:nvPr/>
        </p:nvCxnSpPr>
        <p:spPr>
          <a:xfrm>
            <a:off x="6969850" y="2739475"/>
            <a:ext cx="508200" cy="169200"/>
          </a:xfrm>
          <a:prstGeom prst="bentConnector3">
            <a:avLst>
              <a:gd name="adj1" fmla="val 100428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35734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Horizontal 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9" name="Google Shape;419;p62"/>
          <p:cNvSpPr txBox="1"/>
          <p:nvPr/>
        </p:nvSpPr>
        <p:spPr>
          <a:xfrm>
            <a:off x="606150" y="10738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Check the distribution of the variable ‘petal length’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0" name="Google Shape;420;p62"/>
          <p:cNvSpPr txBox="1"/>
          <p:nvPr/>
        </p:nvSpPr>
        <p:spPr>
          <a:xfrm>
            <a:off x="606150" y="44266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box plot shows that the variable ‘petal length’ is negatively skewed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1" name="Google Shape;421;p62"/>
          <p:cNvPicPr preferRelativeResize="0"/>
          <p:nvPr/>
        </p:nvPicPr>
        <p:blipFill rotWithShape="1">
          <a:blip r:embed="rId3">
            <a:alphaModFix/>
          </a:blip>
          <a:srcRect r="56600"/>
          <a:stretch/>
        </p:blipFill>
        <p:spPr>
          <a:xfrm>
            <a:off x="228600" y="1745850"/>
            <a:ext cx="4700026" cy="206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2" name="Google Shape;42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7701" y="1517250"/>
            <a:ext cx="3612833" cy="2604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23" name="Google Shape;423;p62"/>
          <p:cNvCxnSpPr/>
          <p:nvPr/>
        </p:nvCxnSpPr>
        <p:spPr>
          <a:xfrm>
            <a:off x="4414154" y="2439875"/>
            <a:ext cx="4200" cy="6666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24" name="Google Shape;424;p62"/>
          <p:cNvSpPr/>
          <p:nvPr/>
        </p:nvSpPr>
        <p:spPr>
          <a:xfrm>
            <a:off x="3958000" y="3204131"/>
            <a:ext cx="9165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Returns the horizontal box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p62"/>
          <p:cNvSpPr/>
          <p:nvPr/>
        </p:nvSpPr>
        <p:spPr>
          <a:xfrm>
            <a:off x="5984350" y="3141835"/>
            <a:ext cx="701400" cy="2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median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26" name="Google Shape;426;p62"/>
          <p:cNvCxnSpPr/>
          <p:nvPr/>
        </p:nvCxnSpPr>
        <p:spPr>
          <a:xfrm rot="10800000" flipH="1">
            <a:off x="6664875" y="2990088"/>
            <a:ext cx="510000" cy="265200"/>
          </a:xfrm>
          <a:prstGeom prst="bentConnector3">
            <a:avLst>
              <a:gd name="adj1" fmla="val 100428"/>
            </a:avLst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623434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Add five number summary to box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2" name="Google Shape;432;p63"/>
          <p:cNvPicPr preferRelativeResize="0"/>
          <p:nvPr/>
        </p:nvPicPr>
        <p:blipFill rotWithShape="1">
          <a:blip r:embed="rId3">
            <a:alphaModFix/>
          </a:blip>
          <a:srcRect r="41255"/>
          <a:stretch/>
        </p:blipFill>
        <p:spPr>
          <a:xfrm>
            <a:off x="488450" y="1358750"/>
            <a:ext cx="4970550" cy="289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3" name="Google Shape;4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8025" y="1593725"/>
            <a:ext cx="3313575" cy="2467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34" name="Google Shape;434;p63"/>
          <p:cNvCxnSpPr/>
          <p:nvPr/>
        </p:nvCxnSpPr>
        <p:spPr>
          <a:xfrm>
            <a:off x="4065200" y="3201875"/>
            <a:ext cx="9000" cy="1170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35" name="Google Shape;435;p63"/>
          <p:cNvSpPr/>
          <p:nvPr/>
        </p:nvSpPr>
        <p:spPr>
          <a:xfrm>
            <a:off x="3546050" y="4400975"/>
            <a:ext cx="11232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Add text to the plot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8695940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Box plot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1" name="Google Shape;441;p64"/>
          <p:cNvSpPr txBox="1"/>
          <p:nvPr/>
        </p:nvSpPr>
        <p:spPr>
          <a:xfrm>
            <a:off x="606150" y="1073850"/>
            <a:ext cx="7102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Plot the boxplot of all the numeric variables in the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2" name="Google Shape;442;p64"/>
          <p:cNvPicPr preferRelativeResize="0"/>
          <p:nvPr/>
        </p:nvPicPr>
        <p:blipFill rotWithShape="1">
          <a:blip r:embed="rId3">
            <a:alphaModFix/>
          </a:blip>
          <a:srcRect r="64120"/>
          <a:stretch/>
        </p:blipFill>
        <p:spPr>
          <a:xfrm>
            <a:off x="457200" y="1918225"/>
            <a:ext cx="3929600" cy="1748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3" name="Google Shape;443;p64"/>
          <p:cNvSpPr/>
          <p:nvPr/>
        </p:nvSpPr>
        <p:spPr>
          <a:xfrm>
            <a:off x="379200" y="4407950"/>
            <a:ext cx="83364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venir"/>
                <a:ea typeface="Avenir"/>
                <a:cs typeface="Avenir"/>
                <a:sym typeface="Avenir"/>
              </a:rPr>
              <a:t>The boxplot of ‘sepal width’ shows the presence of outliers below and above the whiskers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44" name="Google Shape;4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625" y="1593450"/>
            <a:ext cx="3687425" cy="26763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436344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Area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0" name="Google Shape;450;p65"/>
          <p:cNvSpPr txBox="1"/>
          <p:nvPr/>
        </p:nvSpPr>
        <p:spPr>
          <a:xfrm>
            <a:off x="530550" y="1610475"/>
            <a:ext cx="7867500" cy="12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similar to a line plot where the area under the line is shaded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to study the time series data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7932153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6" name="Google Shape;456;p66"/>
          <p:cNvSpPr txBox="1"/>
          <p:nvPr/>
        </p:nvSpPr>
        <p:spPr>
          <a:xfrm>
            <a:off x="682350" y="1222375"/>
            <a:ext cx="7146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iris data to create the area plot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7" name="Google Shape;457;p66"/>
          <p:cNvPicPr preferRelativeResize="0"/>
          <p:nvPr/>
        </p:nvPicPr>
        <p:blipFill rotWithShape="1">
          <a:blip r:embed="rId3">
            <a:alphaModFix/>
          </a:blip>
          <a:srcRect r="59487"/>
          <a:stretch/>
        </p:blipFill>
        <p:spPr>
          <a:xfrm>
            <a:off x="2362200" y="1799875"/>
            <a:ext cx="4373349" cy="302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977760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Area plot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63" name="Google Shape;463;p67"/>
          <p:cNvPicPr preferRelativeResize="0"/>
          <p:nvPr/>
        </p:nvPicPr>
        <p:blipFill rotWithShape="1">
          <a:blip r:embed="rId3">
            <a:alphaModFix/>
          </a:blip>
          <a:srcRect r="50219"/>
          <a:stretch/>
        </p:blipFill>
        <p:spPr>
          <a:xfrm>
            <a:off x="259825" y="1976525"/>
            <a:ext cx="4400199" cy="184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4" name="Google Shape;464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624" y="1583575"/>
            <a:ext cx="3857625" cy="2619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465" name="Google Shape;465;p67"/>
          <p:cNvCxnSpPr/>
          <p:nvPr/>
        </p:nvCxnSpPr>
        <p:spPr>
          <a:xfrm>
            <a:off x="3227000" y="2592275"/>
            <a:ext cx="9000" cy="1353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6" name="Google Shape;466;p67"/>
          <p:cNvSpPr/>
          <p:nvPr/>
        </p:nvSpPr>
        <p:spPr>
          <a:xfrm>
            <a:off x="2479250" y="3943775"/>
            <a:ext cx="15090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Calculate the frequency and sort the values to plot the area plot 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19644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4"/>
          <p:cNvPicPr preferRelativeResize="0"/>
          <p:nvPr/>
        </p:nvPicPr>
        <p:blipFill rotWithShape="1">
          <a:blip r:embed="rId3">
            <a:alphaModFix/>
          </a:blip>
          <a:srcRect r="42811"/>
          <a:stretch/>
        </p:blipFill>
        <p:spPr>
          <a:xfrm>
            <a:off x="478350" y="1508500"/>
            <a:ext cx="4880026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9" name="Google Shape;459;p54"/>
          <p:cNvSpPr/>
          <p:nvPr/>
        </p:nvSpPr>
        <p:spPr>
          <a:xfrm>
            <a:off x="0" y="0"/>
            <a:ext cx="381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0" y="685800"/>
            <a:ext cx="381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4"/>
          <p:cNvSpPr txBox="1"/>
          <p:nvPr/>
        </p:nvSpPr>
        <p:spPr>
          <a:xfrm>
            <a:off x="666375" y="943475"/>
            <a:ext cx="61131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DataFrames for further manipulations:</a:t>
            </a:r>
            <a:endParaRPr sz="16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3" name="Google Shape;463;p5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Read the DataFrames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4" name="Google Shape;464;p54"/>
          <p:cNvSpPr/>
          <p:nvPr/>
        </p:nvSpPr>
        <p:spPr>
          <a:xfrm>
            <a:off x="4383200" y="1880125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4"/>
          <p:cNvSpPr txBox="1"/>
          <p:nvPr/>
        </p:nvSpPr>
        <p:spPr>
          <a:xfrm>
            <a:off x="6373600" y="1595800"/>
            <a:ext cx="2203800" cy="417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Customer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54"/>
          <p:cNvSpPr txBox="1"/>
          <p:nvPr/>
        </p:nvSpPr>
        <p:spPr>
          <a:xfrm>
            <a:off x="1920425" y="4361600"/>
            <a:ext cx="1052100" cy="389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5AAE2"/>
                </a:solidFill>
                <a:latin typeface="Avenir"/>
                <a:ea typeface="Avenir"/>
                <a:cs typeface="Avenir"/>
                <a:sym typeface="Avenir"/>
              </a:rPr>
              <a:t>Order details</a:t>
            </a:r>
            <a:endParaRPr sz="11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67" name="Google Shape;467;p54"/>
          <p:cNvCxnSpPr>
            <a:stCxn id="466" idx="3"/>
          </p:cNvCxnSpPr>
          <p:nvPr/>
        </p:nvCxnSpPr>
        <p:spPr>
          <a:xfrm rot="10800000" flipH="1">
            <a:off x="2972525" y="4553300"/>
            <a:ext cx="591000" cy="30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8" name="Google Shape;468;p54"/>
          <p:cNvCxnSpPr>
            <a:stCxn id="465" idx="1"/>
          </p:cNvCxnSpPr>
          <p:nvPr/>
        </p:nvCxnSpPr>
        <p:spPr>
          <a:xfrm flipH="1">
            <a:off x="5401300" y="1804300"/>
            <a:ext cx="972300" cy="6300"/>
          </a:xfrm>
          <a:prstGeom prst="straightConnector1">
            <a:avLst/>
          </a:prstGeom>
          <a:noFill/>
          <a:ln w="9525" cap="flat" cmpd="sng">
            <a:solidFill>
              <a:srgbClr val="25AAE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469;p54"/>
          <p:cNvPicPr preferRelativeResize="0"/>
          <p:nvPr/>
        </p:nvPicPr>
        <p:blipFill rotWithShape="1">
          <a:blip r:embed="rId4">
            <a:alphaModFix/>
          </a:blip>
          <a:srcRect r="43026"/>
          <a:stretch/>
        </p:blipFill>
        <p:spPr>
          <a:xfrm>
            <a:off x="3657600" y="2353625"/>
            <a:ext cx="4880025" cy="2507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0" name="Google Shape;470;p54"/>
          <p:cNvSpPr/>
          <p:nvPr/>
        </p:nvSpPr>
        <p:spPr>
          <a:xfrm>
            <a:off x="7608064" y="2630769"/>
            <a:ext cx="763500" cy="24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786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5"/>
          <p:cNvSpPr txBox="1"/>
          <p:nvPr/>
        </p:nvSpPr>
        <p:spPr>
          <a:xfrm>
            <a:off x="0" y="2248350"/>
            <a:ext cx="914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latin typeface="Avenir"/>
                <a:ea typeface="Avenir"/>
                <a:cs typeface="Avenir"/>
                <a:sym typeface="Avenir"/>
              </a:rPr>
              <a:t>Thank You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 Theme" id="{B49C2641-581E-46F0-ABC6-F30B7CF371C7}" vid="{48D78C5C-43CC-4DD5-B8A9-108BAE32A8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2237</Words>
  <Application>Microsoft Office PowerPoint</Application>
  <PresentationFormat>On-screen Show (16:9)</PresentationFormat>
  <Paragraphs>381</Paragraphs>
  <Slides>90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Avenir</vt:lpstr>
      <vt:lpstr>Calibri</vt:lpstr>
      <vt:lpstr>Courier New</vt:lpstr>
      <vt:lpstr>Helvetica Neue</vt:lpstr>
      <vt:lpstr>Helvetica Neue Light</vt:lpstr>
      <vt:lpstr>GL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Vishnu Murali</cp:lastModifiedBy>
  <cp:revision>11</cp:revision>
  <dcterms:modified xsi:type="dcterms:W3CDTF">2020-12-10T11:09:37Z</dcterms:modified>
</cp:coreProperties>
</file>