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47"/>
  </p:notesMasterIdLst>
  <p:sldIdLst>
    <p:sldId id="256" r:id="rId2"/>
    <p:sldId id="340" r:id="rId3"/>
    <p:sldId id="25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144F5-B2B8-474B-8E8E-D0EBE059178E}">
  <a:tblStyle styleId="{B4E144F5-B2B8-474B-8E8E-D0EBE0591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20aaba0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c20aaba0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7c20aaba08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d57ea4af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d57ea4af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d57ea4afb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d57ea4afb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d57ea4afb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d57ea4afb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168e2d68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168e2d68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d57ea4afb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d57ea4afb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d57ea4afb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d57ea4afb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d57ea4afb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d57ea4afb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8168e2d68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8168e2d68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d57ea4afb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d57ea4afb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d57ea4afb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d57ea4afb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20aaba08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20aaba08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d57ea4afb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d57ea4afb_1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168e2d68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8168e2d68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6d57ea4afb_1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6d57ea4afb_1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d57ea4afb_1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d57ea4afb_1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168e2d68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168e2d68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d57ea4afb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d57ea4afb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d57ea4af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d57ea4af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e80f4937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e80f4937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d57ea4afb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d57ea4afb_1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7e80f4937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7e80f4937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d57ea4afb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6d57ea4afb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0" name="Google Shape;470;g6d57ea4afb_1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e80f4937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e80f4937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d57ea4afb_1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d57ea4afb_1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168e2d6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168e2d6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d57ea4afb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d57ea4afb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1708ef1d6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1708ef1d6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d682f560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g6d682f560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3" name="Google Shape;723;g6d682f560e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d682f56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6d682f56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168e2d68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168e2d68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18c42c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18c42c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18c42c2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18c42c2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d57ea4af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d57ea4af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718c42c2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718c42c2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168e2d68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168e2d68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682f56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682f56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d682f56d9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6d682f56d9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d682f56d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3" name="Google Shape;793;g6d682f56d9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4" name="Google Shape;794;g6d682f56d9_3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d57ea4afb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d57ea4afb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d57ea4afb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d57ea4afb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168e2d68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168e2d68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d57ea4afb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d57ea4afb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168e2d68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168e2d68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11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560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09048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45881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68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Questio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97116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19966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4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653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779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47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820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1811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" name="Google Shape;35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7283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62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52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3982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425125" y="2399625"/>
            <a:ext cx="53631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5000">
                <a:latin typeface="Avenir"/>
                <a:ea typeface="Avenir"/>
                <a:cs typeface="Avenir"/>
                <a:sym typeface="Avenir"/>
              </a:rPr>
              <a:t>Data Visualization </a:t>
            </a:r>
            <a:endParaRPr sz="5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4" name="Google Shape;514;p74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to create a strip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5" name="Google Shape;515;p74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301350" y="1925400"/>
            <a:ext cx="8617074" cy="2468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Strip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1" name="Google Shape;521;p75"/>
          <p:cNvSpPr txBox="1"/>
          <p:nvPr/>
        </p:nvSpPr>
        <p:spPr>
          <a:xfrm>
            <a:off x="591500" y="1047000"/>
            <a:ext cx="6633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distribution of age based on gender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2" name="Google Shape;522;p75"/>
          <p:cNvPicPr preferRelativeResize="0"/>
          <p:nvPr/>
        </p:nvPicPr>
        <p:blipFill rotWithShape="1">
          <a:blip r:embed="rId3">
            <a:alphaModFix/>
          </a:blip>
          <a:srcRect r="54777"/>
          <a:stretch/>
        </p:blipFill>
        <p:spPr>
          <a:xfrm>
            <a:off x="362600" y="1853225"/>
            <a:ext cx="4253251" cy="1982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3" name="Google Shape;52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651" y="1629300"/>
            <a:ext cx="3838575" cy="265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4" name="Google Shape;524;p75"/>
          <p:cNvSpPr txBox="1"/>
          <p:nvPr/>
        </p:nvSpPr>
        <p:spPr>
          <a:xfrm>
            <a:off x="591500" y="4399800"/>
            <a:ext cx="7707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plot shows that, the maximum age of males is higher than of females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Strip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0" name="Google Shape;530;p76"/>
          <p:cNvSpPr txBox="1"/>
          <p:nvPr/>
        </p:nvSpPr>
        <p:spPr>
          <a:xfrm>
            <a:off x="543900" y="1065100"/>
            <a:ext cx="76077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 the one more categorical variable to strip plot using the parameter, ‘hue’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1" name="Google Shape;531;p76"/>
          <p:cNvPicPr preferRelativeResize="0"/>
          <p:nvPr/>
        </p:nvPicPr>
        <p:blipFill rotWithShape="1">
          <a:blip r:embed="rId3">
            <a:alphaModFix/>
          </a:blip>
          <a:srcRect r="42015"/>
          <a:stretch/>
        </p:blipFill>
        <p:spPr>
          <a:xfrm>
            <a:off x="228600" y="1620700"/>
            <a:ext cx="4837951" cy="1888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32" name="Google Shape;532;p76"/>
          <p:cNvCxnSpPr/>
          <p:nvPr/>
        </p:nvCxnSpPr>
        <p:spPr>
          <a:xfrm>
            <a:off x="3303200" y="2592275"/>
            <a:ext cx="9000" cy="107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33" name="Google Shape;533;p76"/>
          <p:cNvSpPr/>
          <p:nvPr/>
        </p:nvSpPr>
        <p:spPr>
          <a:xfrm>
            <a:off x="2707850" y="3715175"/>
            <a:ext cx="1245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a categorical variable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4" name="Google Shape;53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950" y="1620700"/>
            <a:ext cx="3698250" cy="2547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5" name="Google Shape;535;p76"/>
          <p:cNvSpPr txBox="1"/>
          <p:nvPr/>
        </p:nvSpPr>
        <p:spPr>
          <a:xfrm>
            <a:off x="543900" y="4417900"/>
            <a:ext cx="76077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Proportion of female survivors is higher than males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Violin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1" name="Google Shape;541;p77"/>
          <p:cNvSpPr txBox="1"/>
          <p:nvPr/>
        </p:nvSpPr>
        <p:spPr>
          <a:xfrm>
            <a:off x="600250" y="1625900"/>
            <a:ext cx="78426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similar to a boxplot, that displays the kernel density estimator of the underlying distribution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shows the distribution of the quantitative data across categorical variables such that those distributions can be compared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7" name="Google Shape;547;p78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to create a violin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8" name="Google Shape;548;p78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301350" y="1925400"/>
            <a:ext cx="8617074" cy="2468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Violin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4" name="Google Shape;554;p79"/>
          <p:cNvSpPr txBox="1"/>
          <p:nvPr/>
        </p:nvSpPr>
        <p:spPr>
          <a:xfrm>
            <a:off x="682350" y="1073850"/>
            <a:ext cx="72639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violin plot to compare the distribution of age based on gender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55" name="Google Shape;555;p79"/>
          <p:cNvPicPr preferRelativeResize="0"/>
          <p:nvPr/>
        </p:nvPicPr>
        <p:blipFill rotWithShape="1">
          <a:blip r:embed="rId3">
            <a:alphaModFix/>
          </a:blip>
          <a:srcRect r="54928"/>
          <a:stretch/>
        </p:blipFill>
        <p:spPr>
          <a:xfrm>
            <a:off x="152400" y="1629450"/>
            <a:ext cx="4674826" cy="2166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6" name="Google Shape;55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025" y="1629450"/>
            <a:ext cx="3539050" cy="2533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7" name="Google Shape;557;p79"/>
          <p:cNvSpPr txBox="1"/>
          <p:nvPr/>
        </p:nvSpPr>
        <p:spPr>
          <a:xfrm>
            <a:off x="682350" y="4350450"/>
            <a:ext cx="72639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box plot is plotted inside the violin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80"/>
          <p:cNvPicPr preferRelativeResize="0"/>
          <p:nvPr/>
        </p:nvPicPr>
        <p:blipFill rotWithShape="1">
          <a:blip r:embed="rId3">
            <a:alphaModFix/>
          </a:blip>
          <a:srcRect r="38905"/>
          <a:stretch/>
        </p:blipFill>
        <p:spPr>
          <a:xfrm>
            <a:off x="219250" y="1982000"/>
            <a:ext cx="5051216" cy="19231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3" name="Google Shape;563;p8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Violin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4" name="Google Shape;564;p80"/>
          <p:cNvSpPr txBox="1"/>
          <p:nvPr/>
        </p:nvSpPr>
        <p:spPr>
          <a:xfrm>
            <a:off x="457200" y="1226250"/>
            <a:ext cx="8016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Violin plot can be divided into two halves, where one half represents surviving while other half represents the non-surviving passenger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65" name="Google Shape;565;p80"/>
          <p:cNvCxnSpPr/>
          <p:nvPr/>
        </p:nvCxnSpPr>
        <p:spPr>
          <a:xfrm>
            <a:off x="4592236" y="3031029"/>
            <a:ext cx="600" cy="10149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66" name="Google Shape;566;p80"/>
          <p:cNvSpPr/>
          <p:nvPr/>
        </p:nvSpPr>
        <p:spPr>
          <a:xfrm>
            <a:off x="3847259" y="4193249"/>
            <a:ext cx="1569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‘True’ as value for the split parameter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7" name="Google Shape;56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350" y="1939650"/>
            <a:ext cx="3402275" cy="247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Swarm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3" name="Google Shape;573;p81"/>
          <p:cNvSpPr txBox="1"/>
          <p:nvPr/>
        </p:nvSpPr>
        <p:spPr>
          <a:xfrm>
            <a:off x="453750" y="1638125"/>
            <a:ext cx="79935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the combination of strip and violin plots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points are adjusted in such a way that they don't overlap, which gives the better representation of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9" name="Google Shape;579;p82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to create a swarm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0" name="Google Shape;580;p82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301350" y="1925400"/>
            <a:ext cx="8617074" cy="2468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Swarm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6" name="Google Shape;586;p83"/>
          <p:cNvSpPr txBox="1"/>
          <p:nvPr/>
        </p:nvSpPr>
        <p:spPr>
          <a:xfrm>
            <a:off x="606150" y="1073850"/>
            <a:ext cx="6995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Create a swarm plot for the distribution of age based on gender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7" name="Google Shape;587;p83"/>
          <p:cNvPicPr preferRelativeResize="0"/>
          <p:nvPr/>
        </p:nvPicPr>
        <p:blipFill rotWithShape="1">
          <a:blip r:embed="rId3">
            <a:alphaModFix/>
          </a:blip>
          <a:srcRect r="56447"/>
          <a:stretch/>
        </p:blipFill>
        <p:spPr>
          <a:xfrm>
            <a:off x="304800" y="1718850"/>
            <a:ext cx="4325126" cy="2072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88" name="Google Shape;58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725" y="1642650"/>
            <a:ext cx="3539300" cy="2499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9" name="Google Shape;589;p83"/>
          <p:cNvSpPr txBox="1"/>
          <p:nvPr/>
        </p:nvSpPr>
        <p:spPr>
          <a:xfrm>
            <a:off x="606150" y="4350450"/>
            <a:ext cx="6995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High proportion of males are in the age range 20 - 40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Visualization using </a:t>
            </a:r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dirty="0" smtClean="0"/>
              <a:t>Visualization using </a:t>
            </a:r>
            <a:r>
              <a:rPr lang="en-IN" dirty="0" err="1" smtClean="0"/>
              <a:t>Plotly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14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Swarm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5" name="Google Shape;595;p84"/>
          <p:cNvSpPr txBox="1"/>
          <p:nvPr/>
        </p:nvSpPr>
        <p:spPr>
          <a:xfrm>
            <a:off x="377550" y="1302450"/>
            <a:ext cx="77877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Add one more categorical variable ‘Survived’ to the swarm plot using the parameter, ‘hue’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6" name="Google Shape;596;p84"/>
          <p:cNvPicPr preferRelativeResize="0"/>
          <p:nvPr/>
        </p:nvPicPr>
        <p:blipFill rotWithShape="1">
          <a:blip r:embed="rId3">
            <a:alphaModFix/>
          </a:blip>
          <a:srcRect r="43078"/>
          <a:stretch/>
        </p:blipFill>
        <p:spPr>
          <a:xfrm>
            <a:off x="152400" y="2162550"/>
            <a:ext cx="5031399" cy="1989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97" name="Google Shape;59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200" y="1857750"/>
            <a:ext cx="3594425" cy="254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Pair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3" name="Google Shape;603;p85"/>
          <p:cNvSpPr txBox="1"/>
          <p:nvPr/>
        </p:nvSpPr>
        <p:spPr>
          <a:xfrm>
            <a:off x="609600" y="1682875"/>
            <a:ext cx="79047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displays the pairwise relationship between the numeric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pairplot() method creates a matrix; where the diagonal plots represent the univariate distribution of each variable and the off-diagonal plots represent the scatter plot of the pair of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9" name="Google Shape;609;p86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pair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0" name="Google Shape;610;p86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Pair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6" name="Google Shape;616;p87"/>
          <p:cNvPicPr preferRelativeResize="0"/>
          <p:nvPr/>
        </p:nvPicPr>
        <p:blipFill rotWithShape="1">
          <a:blip r:embed="rId3">
            <a:alphaModFix/>
          </a:blip>
          <a:srcRect r="59942"/>
          <a:stretch/>
        </p:blipFill>
        <p:spPr>
          <a:xfrm>
            <a:off x="228600" y="1983450"/>
            <a:ext cx="4366200" cy="1365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7" name="Google Shape;61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600" y="1139450"/>
            <a:ext cx="3807101" cy="3775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Distribution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3" name="Google Shape;623;p88"/>
          <p:cNvSpPr txBox="1"/>
          <p:nvPr/>
        </p:nvSpPr>
        <p:spPr>
          <a:xfrm>
            <a:off x="511825" y="1544100"/>
            <a:ext cx="78279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displays the distribution of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variation of histogram that uses kernel smoothing to plot values, allowing for smoother distributions by smoothing out the noise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9" name="Google Shape;629;p89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to create a distribution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0" name="Google Shape;630;p89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225150" y="1925400"/>
            <a:ext cx="8714526" cy="249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Distribution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6" name="Google Shape;636;p90"/>
          <p:cNvSpPr txBox="1"/>
          <p:nvPr/>
        </p:nvSpPr>
        <p:spPr>
          <a:xfrm>
            <a:off x="533400" y="1048275"/>
            <a:ext cx="7913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distplot() method plots the histogram with a Kernel Density Estimator (KDE), which is a used to estimate the probability distribution function of a random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7" name="Google Shape;637;p90"/>
          <p:cNvPicPr preferRelativeResize="0"/>
          <p:nvPr/>
        </p:nvPicPr>
        <p:blipFill rotWithShape="1">
          <a:blip r:embed="rId3">
            <a:alphaModFix/>
          </a:blip>
          <a:srcRect r="57055"/>
          <a:stretch/>
        </p:blipFill>
        <p:spPr>
          <a:xfrm>
            <a:off x="304800" y="2104575"/>
            <a:ext cx="4336100" cy="1772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8" name="Google Shape;63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725" y="1875975"/>
            <a:ext cx="3729625" cy="254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9" name="Google Shape;639;p90"/>
          <p:cNvSpPr txBox="1"/>
          <p:nvPr/>
        </p:nvSpPr>
        <p:spPr>
          <a:xfrm>
            <a:off x="533400" y="4553475"/>
            <a:ext cx="7855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plot shows the positive skewness of the ‘Fare’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40" name="Google Shape;640;p90"/>
          <p:cNvCxnSpPr>
            <a:endCxn id="641" idx="1"/>
          </p:cNvCxnSpPr>
          <p:nvPr/>
        </p:nvCxnSpPr>
        <p:spPr>
          <a:xfrm rot="10800000" flipH="1">
            <a:off x="5663750" y="2736840"/>
            <a:ext cx="777900" cy="9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1" name="Google Shape;641;p90"/>
          <p:cNvSpPr/>
          <p:nvPr/>
        </p:nvSpPr>
        <p:spPr>
          <a:xfrm>
            <a:off x="6441650" y="2606040"/>
            <a:ext cx="492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KDE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Distribution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7" name="Google Shape;647;p91"/>
          <p:cNvSpPr txBox="1"/>
          <p:nvPr/>
        </p:nvSpPr>
        <p:spPr>
          <a:xfrm>
            <a:off x="424100" y="1302450"/>
            <a:ext cx="6827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distribution of ‘Fare’ without the kernel density estimator (KDE)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48" name="Google Shape;648;p91"/>
          <p:cNvPicPr preferRelativeResize="0"/>
          <p:nvPr/>
        </p:nvPicPr>
        <p:blipFill rotWithShape="1">
          <a:blip r:embed="rId3">
            <a:alphaModFix/>
          </a:blip>
          <a:srcRect r="57359"/>
          <a:stretch/>
        </p:blipFill>
        <p:spPr>
          <a:xfrm>
            <a:off x="304800" y="1844550"/>
            <a:ext cx="4314501" cy="1767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49" name="Google Shape;64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101" y="1844550"/>
            <a:ext cx="3714750" cy="2638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50" name="Google Shape;650;p91"/>
          <p:cNvCxnSpPr/>
          <p:nvPr/>
        </p:nvCxnSpPr>
        <p:spPr>
          <a:xfrm>
            <a:off x="3525436" y="2497629"/>
            <a:ext cx="600" cy="1289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51" name="Google Shape;651;p91"/>
          <p:cNvSpPr/>
          <p:nvPr/>
        </p:nvSpPr>
        <p:spPr>
          <a:xfrm>
            <a:off x="2856651" y="3888450"/>
            <a:ext cx="1365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plot without kde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Count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7" name="Google Shape;657;p92"/>
          <p:cNvSpPr txBox="1"/>
          <p:nvPr/>
        </p:nvSpPr>
        <p:spPr>
          <a:xfrm>
            <a:off x="470650" y="1101000"/>
            <a:ext cx="73581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similar to the bar plot. However, it shows the count of the categories in a specific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58" name="Google Shape;658;p92"/>
          <p:cNvPicPr preferRelativeResize="0"/>
          <p:nvPr/>
        </p:nvPicPr>
        <p:blipFill rotWithShape="1">
          <a:blip r:embed="rId3">
            <a:alphaModFix/>
          </a:blip>
          <a:srcRect r="17756"/>
          <a:stretch/>
        </p:blipFill>
        <p:spPr>
          <a:xfrm>
            <a:off x="152400" y="2070825"/>
            <a:ext cx="5417974" cy="1929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59" name="Google Shape;65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725" y="1911600"/>
            <a:ext cx="3192675" cy="21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60" name="Google Shape;660;p92"/>
          <p:cNvCxnSpPr/>
          <p:nvPr/>
        </p:nvCxnSpPr>
        <p:spPr>
          <a:xfrm>
            <a:off x="3525436" y="3259629"/>
            <a:ext cx="600" cy="923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61" name="Google Shape;661;p92"/>
          <p:cNvSpPr/>
          <p:nvPr/>
        </p:nvSpPr>
        <p:spPr>
          <a:xfrm>
            <a:off x="2704250" y="4193250"/>
            <a:ext cx="1628700" cy="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Calculate the gender-wise percentage upto 2 decimals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Regression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7" name="Google Shape;667;p93"/>
          <p:cNvSpPr txBox="1"/>
          <p:nvPr/>
        </p:nvSpPr>
        <p:spPr>
          <a:xfrm>
            <a:off x="576500" y="1073850"/>
            <a:ext cx="7451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study the relationship between the two variables with the regression line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8" name="Google Shape;668;p93"/>
          <p:cNvPicPr preferRelativeResize="0"/>
          <p:nvPr/>
        </p:nvPicPr>
        <p:blipFill rotWithShape="1">
          <a:blip r:embed="rId3">
            <a:alphaModFix/>
          </a:blip>
          <a:srcRect r="46643"/>
          <a:stretch/>
        </p:blipFill>
        <p:spPr>
          <a:xfrm>
            <a:off x="304800" y="2296200"/>
            <a:ext cx="4545701" cy="1791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9" name="Google Shape;669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101" y="1937250"/>
            <a:ext cx="3686175" cy="265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 visualization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511825" y="1619000"/>
            <a:ext cx="7940100" cy="22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Representation of the data in a pictorial or graphical format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First step of data analysis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Allow us to get the intuitive understanding of the data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Helps to visualize the patterns in the data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Point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5" name="Google Shape;675;p94"/>
          <p:cNvSpPr txBox="1"/>
          <p:nvPr/>
        </p:nvSpPr>
        <p:spPr>
          <a:xfrm>
            <a:off x="500300" y="1073850"/>
            <a:ext cx="7682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represents an estimate of central tendency (by default, mean) by position of scatter points and </a:t>
            </a:r>
            <a:r>
              <a:rPr lang="en" sz="1600">
                <a:solidFill>
                  <a:srgbClr val="444444"/>
                </a:solidFill>
                <a:latin typeface="Avenir"/>
                <a:ea typeface="Avenir"/>
                <a:cs typeface="Avenir"/>
                <a:sym typeface="Avenir"/>
              </a:rPr>
              <a:t> provides the indication of the uncertainty around that estimate using error bars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6" name="Google Shape;676;p94"/>
          <p:cNvPicPr preferRelativeResize="0"/>
          <p:nvPr/>
        </p:nvPicPr>
        <p:blipFill rotWithShape="1">
          <a:blip r:embed="rId3">
            <a:alphaModFix/>
          </a:blip>
          <a:srcRect r="53003"/>
          <a:stretch/>
        </p:blipFill>
        <p:spPr>
          <a:xfrm>
            <a:off x="295450" y="2246400"/>
            <a:ext cx="4297450" cy="1913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7" name="Google Shape;677;p94"/>
          <p:cNvPicPr preferRelativeResize="0"/>
          <p:nvPr/>
        </p:nvPicPr>
        <p:blipFill rotWithShape="1">
          <a:blip r:embed="rId4">
            <a:alphaModFix/>
          </a:blip>
          <a:srcRect r="6120"/>
          <a:stretch/>
        </p:blipFill>
        <p:spPr>
          <a:xfrm>
            <a:off x="4972775" y="2071650"/>
            <a:ext cx="3752025" cy="241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78" name="Google Shape;678;p94"/>
          <p:cNvCxnSpPr/>
          <p:nvPr/>
        </p:nvCxnSpPr>
        <p:spPr>
          <a:xfrm rot="5400000">
            <a:off x="7314454" y="3465049"/>
            <a:ext cx="300" cy="6339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9" name="Google Shape;679;p94"/>
          <p:cNvSpPr/>
          <p:nvPr/>
        </p:nvSpPr>
        <p:spPr>
          <a:xfrm>
            <a:off x="6123850" y="3591849"/>
            <a:ext cx="812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Error bar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Joint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5" name="Google Shape;685;p95"/>
          <p:cNvSpPr txBox="1"/>
          <p:nvPr/>
        </p:nvSpPr>
        <p:spPr>
          <a:xfrm>
            <a:off x="576500" y="12174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joint plot is a bivariate plot along with the distribution plot along the margins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86" name="Google Shape;686;p95"/>
          <p:cNvPicPr preferRelativeResize="0"/>
          <p:nvPr/>
        </p:nvPicPr>
        <p:blipFill rotWithShape="1">
          <a:blip r:embed="rId3">
            <a:alphaModFix/>
          </a:blip>
          <a:srcRect r="55537"/>
          <a:stretch/>
        </p:blipFill>
        <p:spPr>
          <a:xfrm>
            <a:off x="228600" y="2279100"/>
            <a:ext cx="4780750" cy="1714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7" name="Google Shape;68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350" y="1821900"/>
            <a:ext cx="3157888" cy="309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Heatmap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3" name="Google Shape;693;p96"/>
          <p:cNvSpPr txBox="1"/>
          <p:nvPr/>
        </p:nvSpPr>
        <p:spPr>
          <a:xfrm>
            <a:off x="600250" y="1549700"/>
            <a:ext cx="7632000" cy="1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heatmap is a two-dimensional graphical representation of data where the individual values that are contained in a matrix are represented by the different colors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Heatmap for correlation shows the correlation between the variables on each axis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9" name="Google Shape;699;p97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heatmap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0" name="Google Shape;700;p97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98"/>
          <p:cNvPicPr preferRelativeResize="0"/>
          <p:nvPr/>
        </p:nvPicPr>
        <p:blipFill rotWithShape="1">
          <a:blip r:embed="rId3">
            <a:alphaModFix/>
          </a:blip>
          <a:srcRect r="34938"/>
          <a:stretch/>
        </p:blipFill>
        <p:spPr>
          <a:xfrm>
            <a:off x="152400" y="1619925"/>
            <a:ext cx="4754050" cy="1642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6" name="Google Shape;706;p9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Heatmap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07" name="Google Shape;707;p98"/>
          <p:cNvCxnSpPr/>
          <p:nvPr/>
        </p:nvCxnSpPr>
        <p:spPr>
          <a:xfrm>
            <a:off x="2470456" y="2650025"/>
            <a:ext cx="600" cy="8172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08" name="Google Shape;708;p98"/>
          <p:cNvSpPr/>
          <p:nvPr/>
        </p:nvSpPr>
        <p:spPr>
          <a:xfrm>
            <a:off x="1942250" y="3476328"/>
            <a:ext cx="106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values to the heatmap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9" name="Google Shape;709;p98"/>
          <p:cNvSpPr txBox="1"/>
          <p:nvPr/>
        </p:nvSpPr>
        <p:spPr>
          <a:xfrm>
            <a:off x="529950" y="4270375"/>
            <a:ext cx="7742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variables ‘petal width’ and ‘petal length’ are highly positively correlated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10" name="Google Shape;71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850" y="1431175"/>
            <a:ext cx="3932750" cy="2380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11" name="Google Shape;711;p98"/>
          <p:cNvCxnSpPr/>
          <p:nvPr/>
        </p:nvCxnSpPr>
        <p:spPr>
          <a:xfrm>
            <a:off x="1403656" y="2802425"/>
            <a:ext cx="600" cy="75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12" name="Google Shape;712;p98"/>
          <p:cNvSpPr/>
          <p:nvPr/>
        </p:nvSpPr>
        <p:spPr>
          <a:xfrm>
            <a:off x="951650" y="3628725"/>
            <a:ext cx="897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Assigns color to each cell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Heatmap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8" name="Google Shape;718;p99"/>
          <p:cNvSpPr txBox="1"/>
          <p:nvPr/>
        </p:nvSpPr>
        <p:spPr>
          <a:xfrm>
            <a:off x="475950" y="1260000"/>
            <a:ext cx="43542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Diagonal cells represent the correlation of the variable with itself; thus, the value will always equal to 1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off-diagonal entries represent the correlation between the pair of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color bar beside the heatmap shows that the dark blue color represents the positive correlation (near to +1) and light blue color represent the negative correlation (near to -1)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19" name="Google Shape;71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650" y="1583575"/>
            <a:ext cx="3932750" cy="2380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0"/>
          <p:cNvSpPr txBox="1"/>
          <p:nvPr/>
        </p:nvSpPr>
        <p:spPr>
          <a:xfrm>
            <a:off x="489775" y="2458450"/>
            <a:ext cx="7869000" cy="13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Visualization using Plotly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1" name="Google Shape;731;p10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Plotly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2" name="Google Shape;732;p101"/>
          <p:cNvSpPr txBox="1"/>
          <p:nvPr/>
        </p:nvSpPr>
        <p:spPr>
          <a:xfrm>
            <a:off x="550900" y="1549700"/>
            <a:ext cx="7770900" cy="2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Plotly allows us to make beautiful, interactive, explorable charts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an open-source and browser-based graphing library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get the values on the graph by hovering over the graph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8" name="Google Shape;738;p102"/>
          <p:cNvSpPr txBox="1"/>
          <p:nvPr/>
        </p:nvSpPr>
        <p:spPr>
          <a:xfrm>
            <a:off x="550900" y="2845100"/>
            <a:ext cx="47004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 the subpackage ‘express’ as: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39" name="Google Shape;739;p102"/>
          <p:cNvPicPr preferRelativeResize="0"/>
          <p:nvPr/>
        </p:nvPicPr>
        <p:blipFill rotWithShape="1">
          <a:blip r:embed="rId3">
            <a:alphaModFix/>
          </a:blip>
          <a:srcRect r="75440"/>
          <a:stretch/>
        </p:blipFill>
        <p:spPr>
          <a:xfrm>
            <a:off x="2895600" y="3754400"/>
            <a:ext cx="3040549" cy="709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0" name="Google Shape;740;p10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Plotly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1" name="Google Shape;741;p102"/>
          <p:cNvSpPr txBox="1"/>
          <p:nvPr/>
        </p:nvSpPr>
        <p:spPr>
          <a:xfrm>
            <a:off x="533400" y="1371600"/>
            <a:ext cx="56172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 the offline version of plotly as:</a:t>
            </a:r>
            <a:endParaRPr/>
          </a:p>
        </p:txBody>
      </p:sp>
      <p:pic>
        <p:nvPicPr>
          <p:cNvPr id="742" name="Google Shape;742;p102"/>
          <p:cNvPicPr preferRelativeResize="0"/>
          <p:nvPr/>
        </p:nvPicPr>
        <p:blipFill rotWithShape="1">
          <a:blip r:embed="rId4">
            <a:alphaModFix/>
          </a:blip>
          <a:srcRect t="-1306" r="56706"/>
          <a:stretch/>
        </p:blipFill>
        <p:spPr>
          <a:xfrm>
            <a:off x="1598237" y="1953075"/>
            <a:ext cx="5690026" cy="7855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8" name="Google Shape;748;p103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49" name="Google Shape;749;p103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225150" y="1925400"/>
            <a:ext cx="8714526" cy="249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8"/>
          <p:cNvSpPr txBox="1"/>
          <p:nvPr/>
        </p:nvSpPr>
        <p:spPr>
          <a:xfrm>
            <a:off x="457200" y="2419350"/>
            <a:ext cx="6875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Visualization using Seaborn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5" name="Google Shape;755;p104"/>
          <p:cNvSpPr txBox="1"/>
          <p:nvPr/>
        </p:nvSpPr>
        <p:spPr>
          <a:xfrm>
            <a:off x="682350" y="41941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Male population is more in the data than female population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56" name="Google Shape;756;p104"/>
          <p:cNvPicPr preferRelativeResize="0"/>
          <p:nvPr/>
        </p:nvPicPr>
        <p:blipFill rotWithShape="1">
          <a:blip r:embed="rId3">
            <a:alphaModFix/>
          </a:blip>
          <a:srcRect r="27124"/>
          <a:stretch/>
        </p:blipFill>
        <p:spPr>
          <a:xfrm>
            <a:off x="189625" y="1895875"/>
            <a:ext cx="5652236" cy="16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7" name="Google Shape;757;p104"/>
          <p:cNvSpPr txBox="1"/>
          <p:nvPr/>
        </p:nvSpPr>
        <p:spPr>
          <a:xfrm>
            <a:off x="682350" y="10699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a bar plot to get the gender-wise count of passengers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58" name="Google Shape;75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050" y="1812925"/>
            <a:ext cx="3158900" cy="169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Histogram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4" name="Google Shape;764;p105"/>
          <p:cNvSpPr txBox="1"/>
          <p:nvPr/>
        </p:nvSpPr>
        <p:spPr>
          <a:xfrm>
            <a:off x="682350" y="4041775"/>
            <a:ext cx="76977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histogram shows the positive skewness in the ‘Fare’. There are few extreme points near to Fare = 500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5" name="Google Shape;765;p105"/>
          <p:cNvSpPr txBox="1"/>
          <p:nvPr/>
        </p:nvSpPr>
        <p:spPr>
          <a:xfrm>
            <a:off x="682350" y="11461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a distribution of fare of the passengers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66" name="Google Shape;766;p105"/>
          <p:cNvPicPr preferRelativeResize="0"/>
          <p:nvPr/>
        </p:nvPicPr>
        <p:blipFill rotWithShape="1">
          <a:blip r:embed="rId3">
            <a:alphaModFix/>
          </a:blip>
          <a:srcRect r="55840"/>
          <a:stretch/>
        </p:blipFill>
        <p:spPr>
          <a:xfrm>
            <a:off x="129900" y="1972075"/>
            <a:ext cx="4168975" cy="1188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7" name="Google Shape;767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400" y="1647475"/>
            <a:ext cx="4444900" cy="21518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3" name="Google Shape;773;p106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4" name="Google Shape;774;p106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Boxplot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0" name="Google Shape;78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899" y="1735975"/>
            <a:ext cx="4418701" cy="20102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1" name="Google Shape;781;p107"/>
          <p:cNvPicPr preferRelativeResize="0"/>
          <p:nvPr/>
        </p:nvPicPr>
        <p:blipFill rotWithShape="1">
          <a:blip r:embed="rId4">
            <a:alphaModFix/>
          </a:blip>
          <a:srcRect r="63884"/>
          <a:stretch/>
        </p:blipFill>
        <p:spPr>
          <a:xfrm>
            <a:off x="259825" y="2101700"/>
            <a:ext cx="3979650" cy="138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2" name="Google Shape;782;p107"/>
          <p:cNvSpPr txBox="1"/>
          <p:nvPr/>
        </p:nvSpPr>
        <p:spPr>
          <a:xfrm>
            <a:off x="682350" y="41941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boxplot shows that, the ‘sepal length’ is not significantly skewed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Scatter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8" name="Google Shape;788;p108"/>
          <p:cNvPicPr preferRelativeResize="0"/>
          <p:nvPr/>
        </p:nvPicPr>
        <p:blipFill rotWithShape="1">
          <a:blip r:embed="rId3">
            <a:alphaModFix/>
          </a:blip>
          <a:srcRect r="49184"/>
          <a:stretch/>
        </p:blipFill>
        <p:spPr>
          <a:xfrm>
            <a:off x="143350" y="1848750"/>
            <a:ext cx="4832649" cy="151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9" name="Google Shape;789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399" y="1659775"/>
            <a:ext cx="3863200" cy="19378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0" name="Google Shape;790;p108"/>
          <p:cNvSpPr txBox="1"/>
          <p:nvPr/>
        </p:nvSpPr>
        <p:spPr>
          <a:xfrm>
            <a:off x="606150" y="4117975"/>
            <a:ext cx="79395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plot shows that, the variables ‘petal length’ and ‘petal width’ are positively correlated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9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8" name="Google Shape;478;p69"/>
          <p:cNvSpPr txBox="1"/>
          <p:nvPr/>
        </p:nvSpPr>
        <p:spPr>
          <a:xfrm>
            <a:off x="453750" y="1473500"/>
            <a:ext cx="71340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Seaborn is used for data visualization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based on the matplotlib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provides a high-level interface for drawing attractive and informative statistical graphics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Functionalities of seaborn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" name="Google Shape;484;p70"/>
          <p:cNvSpPr txBox="1"/>
          <p:nvPr/>
        </p:nvSpPr>
        <p:spPr>
          <a:xfrm>
            <a:off x="564925" y="1538550"/>
            <a:ext cx="8241900" cy="2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Allows comparison between multiple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Supports multi-plot grids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Univariate and bivariate visualization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Availability of different color palettes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Estimates and plots linear regression line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0" name="Google Shape;490;p71"/>
          <p:cNvSpPr txBox="1"/>
          <p:nvPr/>
        </p:nvSpPr>
        <p:spPr>
          <a:xfrm>
            <a:off x="550600" y="1399500"/>
            <a:ext cx="7507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Open terminal program (for Mac user) or command line (for Windows) and install it using following command: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1" name="Google Shape;491;p71"/>
          <p:cNvSpPr/>
          <p:nvPr/>
        </p:nvSpPr>
        <p:spPr>
          <a:xfrm>
            <a:off x="3026075" y="2369850"/>
            <a:ext cx="27663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conda install seaborn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71"/>
          <p:cNvSpPr/>
          <p:nvPr/>
        </p:nvSpPr>
        <p:spPr>
          <a:xfrm>
            <a:off x="3026075" y="3707900"/>
            <a:ext cx="27663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pip install seaborn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71"/>
          <p:cNvSpPr txBox="1"/>
          <p:nvPr/>
        </p:nvSpPr>
        <p:spPr>
          <a:xfrm>
            <a:off x="4168625" y="3038875"/>
            <a:ext cx="495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9" name="Google Shape;499;p72"/>
          <p:cNvSpPr txBox="1"/>
          <p:nvPr/>
        </p:nvSpPr>
        <p:spPr>
          <a:xfrm>
            <a:off x="550600" y="1399500"/>
            <a:ext cx="79503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Alternatively, you can install seaborn in a jupyter notebook using below code: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0" name="Google Shape;500;p72"/>
          <p:cNvSpPr/>
          <p:nvPr/>
        </p:nvSpPr>
        <p:spPr>
          <a:xfrm>
            <a:off x="2705900" y="2054700"/>
            <a:ext cx="27939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!pip install seaborn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72"/>
          <p:cNvSpPr txBox="1"/>
          <p:nvPr/>
        </p:nvSpPr>
        <p:spPr>
          <a:xfrm>
            <a:off x="550600" y="2999700"/>
            <a:ext cx="8160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To import the library, use the command: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2" name="Google Shape;502;p72"/>
          <p:cNvSpPr/>
          <p:nvPr/>
        </p:nvSpPr>
        <p:spPr>
          <a:xfrm>
            <a:off x="2706050" y="3654900"/>
            <a:ext cx="27939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Strip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8" name="Google Shape;508;p73"/>
          <p:cNvSpPr txBox="1"/>
          <p:nvPr/>
        </p:nvSpPr>
        <p:spPr>
          <a:xfrm>
            <a:off x="606150" y="1589100"/>
            <a:ext cx="7836600" cy="19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similar to the scatter plot with one categorical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understand the underlying distribution of the data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 axis represents the categorical variable and another represents the value corresponding to the categories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 Theme" id="{B49C2641-581E-46F0-ABC6-F30B7CF371C7}" vid="{48D78C5C-43CC-4DD5-B8A9-108BAE32A8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1041</Words>
  <Application>Microsoft Office PowerPoint</Application>
  <PresentationFormat>On-screen Show (16:9)</PresentationFormat>
  <Paragraphs>132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</vt:lpstr>
      <vt:lpstr>Courier New</vt:lpstr>
      <vt:lpstr>Helvetica Neue</vt:lpstr>
      <vt:lpstr>Helvetica Neue Light</vt:lpstr>
      <vt:lpstr>GL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Vishnu Murali</cp:lastModifiedBy>
  <cp:revision>4</cp:revision>
  <dcterms:modified xsi:type="dcterms:W3CDTF">2020-12-10T09:06:44Z</dcterms:modified>
</cp:coreProperties>
</file>